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7"/>
  </p:notesMasterIdLst>
  <p:sldIdLst>
    <p:sldId id="256" r:id="rId5"/>
    <p:sldId id="268" r:id="rId6"/>
    <p:sldId id="269" r:id="rId7"/>
    <p:sldId id="260" r:id="rId8"/>
    <p:sldId id="271" r:id="rId9"/>
    <p:sldId id="272" r:id="rId10"/>
    <p:sldId id="273" r:id="rId11"/>
    <p:sldId id="274" r:id="rId12"/>
    <p:sldId id="275" r:id="rId13"/>
    <p:sldId id="276" r:id="rId14"/>
    <p:sldId id="277" r:id="rId15"/>
    <p:sldId id="27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7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ilendra Hegde" userId="0947920a-c94d-4246-90d4-bdd31da02ffe" providerId="ADAL" clId="{00F81210-528F-43DF-BFFE-016AF46635C9}"/>
    <pc:docChg chg="custSel addSld delSld modSld">
      <pc:chgData name="Shailendra Hegde" userId="0947920a-c94d-4246-90d4-bdd31da02ffe" providerId="ADAL" clId="{00F81210-528F-43DF-BFFE-016AF46635C9}" dt="2026-06-25T15:19:25.790" v="797" actId="1037"/>
      <pc:docMkLst>
        <pc:docMk/>
      </pc:docMkLst>
      <pc:sldChg chg="modSp mod">
        <pc:chgData name="Shailendra Hegde" userId="0947920a-c94d-4246-90d4-bdd31da02ffe" providerId="ADAL" clId="{00F81210-528F-43DF-BFFE-016AF46635C9}" dt="2026-06-09T01:52:26.268" v="66" actId="20577"/>
        <pc:sldMkLst>
          <pc:docMk/>
          <pc:sldMk cId="0" sldId="256"/>
        </pc:sldMkLst>
        <pc:spChg chg="mod">
          <ac:chgData name="Shailendra Hegde" userId="0947920a-c94d-4246-90d4-bdd31da02ffe" providerId="ADAL" clId="{00F81210-528F-43DF-BFFE-016AF46635C9}" dt="2026-06-09T01:52:23.349" v="65" actId="20577"/>
          <ac:spMkLst>
            <pc:docMk/>
            <pc:sldMk cId="0" sldId="256"/>
            <ac:spMk id="5" creationId="{00000000-0000-0000-0000-000000000000}"/>
          </ac:spMkLst>
        </pc:spChg>
        <pc:spChg chg="mod">
          <ac:chgData name="Shailendra Hegde" userId="0947920a-c94d-4246-90d4-bdd31da02ffe" providerId="ADAL" clId="{00F81210-528F-43DF-BFFE-016AF46635C9}" dt="2026-06-09T01:52:26.268" v="66" actId="20577"/>
          <ac:spMkLst>
            <pc:docMk/>
            <pc:sldMk cId="0" sldId="256"/>
            <ac:spMk id="6" creationId="{00000000-0000-0000-0000-000000000000}"/>
          </ac:spMkLst>
        </pc:spChg>
      </pc:sldChg>
      <pc:sldChg chg="add modNotesTx">
        <pc:chgData name="Shailendra Hegde" userId="0947920a-c94d-4246-90d4-bdd31da02ffe" providerId="ADAL" clId="{00F81210-528F-43DF-BFFE-016AF46635C9}" dt="2026-06-11T20:25:56.648" v="527" actId="20577"/>
        <pc:sldMkLst>
          <pc:docMk/>
          <pc:sldMk cId="0" sldId="260"/>
        </pc:sldMkLst>
      </pc:sldChg>
      <pc:sldChg chg="addSp delSp modSp mod modNotesTx">
        <pc:chgData name="Shailendra Hegde" userId="0947920a-c94d-4246-90d4-bdd31da02ffe" providerId="ADAL" clId="{00F81210-528F-43DF-BFFE-016AF46635C9}" dt="2026-06-11T20:24:55.459" v="506" actId="20577"/>
        <pc:sldMkLst>
          <pc:docMk/>
          <pc:sldMk cId="3538665451" sldId="269"/>
        </pc:sldMkLst>
        <pc:spChg chg="mod">
          <ac:chgData name="Shailendra Hegde" userId="0947920a-c94d-4246-90d4-bdd31da02ffe" providerId="ADAL" clId="{00F81210-528F-43DF-BFFE-016AF46635C9}" dt="2026-06-08T21:06:42.486" v="38" actId="1076"/>
          <ac:spMkLst>
            <pc:docMk/>
            <pc:sldMk cId="3538665451" sldId="269"/>
            <ac:spMk id="95" creationId="{00000000-0000-0000-0000-000000000000}"/>
          </ac:spMkLst>
        </pc:spChg>
        <pc:spChg chg="add">
          <ac:chgData name="Shailendra Hegde" userId="0947920a-c94d-4246-90d4-bdd31da02ffe" providerId="ADAL" clId="{00F81210-528F-43DF-BFFE-016AF46635C9}" dt="2026-06-11T19:39:16.369" v="76" actId="22"/>
          <ac:spMkLst>
            <pc:docMk/>
            <pc:sldMk cId="3538665451" sldId="269"/>
            <ac:spMk id="108" creationId="{388C8446-A8C7-96E5-60E3-C4C1DD9B636B}"/>
          </ac:spMkLst>
        </pc:spChg>
        <pc:spChg chg="add">
          <ac:chgData name="Shailendra Hegde" userId="0947920a-c94d-4246-90d4-bdd31da02ffe" providerId="ADAL" clId="{00F81210-528F-43DF-BFFE-016AF46635C9}" dt="2026-06-11T19:39:16.369" v="76" actId="22"/>
          <ac:spMkLst>
            <pc:docMk/>
            <pc:sldMk cId="3538665451" sldId="269"/>
            <ac:spMk id="120" creationId="{41906343-8BA9-53B2-DF99-AA4CBDD4C7E5}"/>
          </ac:spMkLst>
        </pc:spChg>
        <pc:spChg chg="add">
          <ac:chgData name="Shailendra Hegde" userId="0947920a-c94d-4246-90d4-bdd31da02ffe" providerId="ADAL" clId="{00F81210-528F-43DF-BFFE-016AF46635C9}" dt="2026-06-11T19:39:16.369" v="76" actId="22"/>
          <ac:spMkLst>
            <pc:docMk/>
            <pc:sldMk cId="3538665451" sldId="269"/>
            <ac:spMk id="136" creationId="{0912B688-EEC3-0B6E-169A-B78278CE8F30}"/>
          </ac:spMkLst>
        </pc:spChg>
        <pc:spChg chg="add">
          <ac:chgData name="Shailendra Hegde" userId="0947920a-c94d-4246-90d4-bdd31da02ffe" providerId="ADAL" clId="{00F81210-528F-43DF-BFFE-016AF46635C9}" dt="2026-06-11T19:39:16.369" v="76" actId="22"/>
          <ac:spMkLst>
            <pc:docMk/>
            <pc:sldMk cId="3538665451" sldId="269"/>
            <ac:spMk id="138" creationId="{83C3CE0A-1C5B-5B82-0FB6-12FDAA2D0BC1}"/>
          </ac:spMkLst>
        </pc:spChg>
        <pc:spChg chg="add">
          <ac:chgData name="Shailendra Hegde" userId="0947920a-c94d-4246-90d4-bdd31da02ffe" providerId="ADAL" clId="{00F81210-528F-43DF-BFFE-016AF46635C9}" dt="2026-06-11T19:39:16.369" v="76" actId="22"/>
          <ac:spMkLst>
            <pc:docMk/>
            <pc:sldMk cId="3538665451" sldId="269"/>
            <ac:spMk id="142" creationId="{9B53A85B-1042-AAF2-07E0-0EFF9281CDA7}"/>
          </ac:spMkLst>
        </pc:spChg>
        <pc:spChg chg="add">
          <ac:chgData name="Shailendra Hegde" userId="0947920a-c94d-4246-90d4-bdd31da02ffe" providerId="ADAL" clId="{00F81210-528F-43DF-BFFE-016AF46635C9}" dt="2026-06-11T19:39:16.369" v="76" actId="22"/>
          <ac:spMkLst>
            <pc:docMk/>
            <pc:sldMk cId="3538665451" sldId="269"/>
            <ac:spMk id="156" creationId="{235DD97C-AE08-C3CB-66F5-EE7443844051}"/>
          </ac:spMkLst>
        </pc:spChg>
        <pc:spChg chg="add">
          <ac:chgData name="Shailendra Hegde" userId="0947920a-c94d-4246-90d4-bdd31da02ffe" providerId="ADAL" clId="{00F81210-528F-43DF-BFFE-016AF46635C9}" dt="2026-06-11T19:39:16.369" v="76" actId="22"/>
          <ac:spMkLst>
            <pc:docMk/>
            <pc:sldMk cId="3538665451" sldId="269"/>
            <ac:spMk id="172" creationId="{8EB7DB24-5A73-2563-9304-08D82743F0D2}"/>
          </ac:spMkLst>
        </pc:spChg>
        <pc:spChg chg="add">
          <ac:chgData name="Shailendra Hegde" userId="0947920a-c94d-4246-90d4-bdd31da02ffe" providerId="ADAL" clId="{00F81210-528F-43DF-BFFE-016AF46635C9}" dt="2026-06-11T19:39:16.369" v="76" actId="22"/>
          <ac:spMkLst>
            <pc:docMk/>
            <pc:sldMk cId="3538665451" sldId="269"/>
            <ac:spMk id="180" creationId="{6EBBA23C-E165-F3C7-BE7F-B3992EC266DB}"/>
          </ac:spMkLst>
        </pc:spChg>
        <pc:spChg chg="add">
          <ac:chgData name="Shailendra Hegde" userId="0947920a-c94d-4246-90d4-bdd31da02ffe" providerId="ADAL" clId="{00F81210-528F-43DF-BFFE-016AF46635C9}" dt="2026-06-11T19:39:16.369" v="76" actId="22"/>
          <ac:spMkLst>
            <pc:docMk/>
            <pc:sldMk cId="3538665451" sldId="269"/>
            <ac:spMk id="204" creationId="{F33B203F-D476-3CF1-9465-85DF30C42E57}"/>
          </ac:spMkLst>
        </pc:spChg>
        <pc:spChg chg="add">
          <ac:chgData name="Shailendra Hegde" userId="0947920a-c94d-4246-90d4-bdd31da02ffe" providerId="ADAL" clId="{00F81210-528F-43DF-BFFE-016AF46635C9}" dt="2026-06-11T19:39:16.369" v="76" actId="22"/>
          <ac:spMkLst>
            <pc:docMk/>
            <pc:sldMk cId="3538665451" sldId="269"/>
            <ac:spMk id="210" creationId="{811BDA03-AED9-4387-4A43-D440563A36A6}"/>
          </ac:spMkLst>
        </pc:spChg>
      </pc:sldChg>
      <pc:sldChg chg="delSp modSp mod">
        <pc:chgData name="Shailendra Hegde" userId="0947920a-c94d-4246-90d4-bdd31da02ffe" providerId="ADAL" clId="{00F81210-528F-43DF-BFFE-016AF46635C9}" dt="2026-06-25T15:19:25.790" v="797" actId="1037"/>
        <pc:sldMkLst>
          <pc:docMk/>
          <pc:sldMk cId="4253342616" sldId="271"/>
        </pc:sldMkLst>
        <pc:spChg chg="mod">
          <ac:chgData name="Shailendra Hegde" userId="0947920a-c94d-4246-90d4-bdd31da02ffe" providerId="ADAL" clId="{00F81210-528F-43DF-BFFE-016AF46635C9}" dt="2026-06-25T15:16:37.536" v="769" actId="20577"/>
          <ac:spMkLst>
            <pc:docMk/>
            <pc:sldMk cId="4253342616" sldId="271"/>
            <ac:spMk id="20" creationId="{00000000-0000-0000-0000-000000000000}"/>
          </ac:spMkLst>
        </pc:spChg>
        <pc:spChg chg="mod">
          <ac:chgData name="Shailendra Hegde" userId="0947920a-c94d-4246-90d4-bdd31da02ffe" providerId="ADAL" clId="{00F81210-528F-43DF-BFFE-016AF46635C9}" dt="2026-06-25T15:19:09.090" v="773" actId="1076"/>
          <ac:spMkLst>
            <pc:docMk/>
            <pc:sldMk cId="4253342616" sldId="271"/>
            <ac:spMk id="23" creationId="{00000000-0000-0000-0000-000000000000}"/>
          </ac:spMkLst>
        </pc:spChg>
        <pc:spChg chg="mod">
          <ac:chgData name="Shailendra Hegde" userId="0947920a-c94d-4246-90d4-bdd31da02ffe" providerId="ADAL" clId="{00F81210-528F-43DF-BFFE-016AF46635C9}" dt="2026-06-25T15:19:25.790" v="797" actId="1037"/>
          <ac:spMkLst>
            <pc:docMk/>
            <pc:sldMk cId="4253342616" sldId="271"/>
            <ac:spMk id="24" creationId="{00000000-0000-0000-0000-000000000000}"/>
          </ac:spMkLst>
        </pc:spChg>
        <pc:spChg chg="mod">
          <ac:chgData name="Shailendra Hegde" userId="0947920a-c94d-4246-90d4-bdd31da02ffe" providerId="ADAL" clId="{00F81210-528F-43DF-BFFE-016AF46635C9}" dt="2026-06-25T15:19:25.790" v="797" actId="1037"/>
          <ac:spMkLst>
            <pc:docMk/>
            <pc:sldMk cId="4253342616" sldId="271"/>
            <ac:spMk id="25" creationId="{00000000-0000-0000-0000-000000000000}"/>
          </ac:spMkLst>
        </pc:spChg>
        <pc:spChg chg="del">
          <ac:chgData name="Shailendra Hegde" userId="0947920a-c94d-4246-90d4-bdd31da02ffe" providerId="ADAL" clId="{00F81210-528F-43DF-BFFE-016AF46635C9}" dt="2026-06-25T15:18:39.646" v="770" actId="478"/>
          <ac:spMkLst>
            <pc:docMk/>
            <pc:sldMk cId="4253342616" sldId="271"/>
            <ac:spMk id="27" creationId="{00000000-0000-0000-0000-000000000000}"/>
          </ac:spMkLst>
        </pc:spChg>
        <pc:spChg chg="del">
          <ac:chgData name="Shailendra Hegde" userId="0947920a-c94d-4246-90d4-bdd31da02ffe" providerId="ADAL" clId="{00F81210-528F-43DF-BFFE-016AF46635C9}" dt="2026-06-25T15:18:43.411" v="771" actId="478"/>
          <ac:spMkLst>
            <pc:docMk/>
            <pc:sldMk cId="4253342616" sldId="271"/>
            <ac:spMk id="28" creationId="{00000000-0000-0000-0000-000000000000}"/>
          </ac:spMkLst>
        </pc:spChg>
        <pc:spChg chg="del">
          <ac:chgData name="Shailendra Hegde" userId="0947920a-c94d-4246-90d4-bdd31da02ffe" providerId="ADAL" clId="{00F81210-528F-43DF-BFFE-016AF46635C9}" dt="2026-06-25T15:18:43.411" v="771" actId="478"/>
          <ac:spMkLst>
            <pc:docMk/>
            <pc:sldMk cId="4253342616" sldId="271"/>
            <ac:spMk id="29" creationId="{00000000-0000-0000-0000-000000000000}"/>
          </ac:spMkLst>
        </pc:spChg>
        <pc:spChg chg="mod">
          <ac:chgData name="Shailendra Hegde" userId="0947920a-c94d-4246-90d4-bdd31da02ffe" providerId="ADAL" clId="{00F81210-528F-43DF-BFFE-016AF46635C9}" dt="2026-06-25T15:19:25.790" v="797" actId="1037"/>
          <ac:spMkLst>
            <pc:docMk/>
            <pc:sldMk cId="4253342616" sldId="271"/>
            <ac:spMk id="31" creationId="{00000000-0000-0000-0000-000000000000}"/>
          </ac:spMkLst>
        </pc:spChg>
        <pc:spChg chg="mod">
          <ac:chgData name="Shailendra Hegde" userId="0947920a-c94d-4246-90d4-bdd31da02ffe" providerId="ADAL" clId="{00F81210-528F-43DF-BFFE-016AF46635C9}" dt="2026-06-25T15:19:25.790" v="797" actId="1037"/>
          <ac:spMkLst>
            <pc:docMk/>
            <pc:sldMk cId="4253342616" sldId="271"/>
            <ac:spMk id="32" creationId="{00000000-0000-0000-0000-000000000000}"/>
          </ac:spMkLst>
        </pc:spChg>
        <pc:spChg chg="mod">
          <ac:chgData name="Shailendra Hegde" userId="0947920a-c94d-4246-90d4-bdd31da02ffe" providerId="ADAL" clId="{00F81210-528F-43DF-BFFE-016AF46635C9}" dt="2026-06-25T15:19:25.790" v="797" actId="1037"/>
          <ac:spMkLst>
            <pc:docMk/>
            <pc:sldMk cId="4253342616" sldId="271"/>
            <ac:spMk id="33" creationId="{00000000-0000-0000-0000-000000000000}"/>
          </ac:spMkLst>
        </pc:spChg>
        <pc:spChg chg="mod">
          <ac:chgData name="Shailendra Hegde" userId="0947920a-c94d-4246-90d4-bdd31da02ffe" providerId="ADAL" clId="{00F81210-528F-43DF-BFFE-016AF46635C9}" dt="2026-06-25T15:19:25.790" v="797" actId="1037"/>
          <ac:spMkLst>
            <pc:docMk/>
            <pc:sldMk cId="4253342616" sldId="271"/>
            <ac:spMk id="35" creationId="{00000000-0000-0000-0000-000000000000}"/>
          </ac:spMkLst>
        </pc:spChg>
        <pc:spChg chg="mod">
          <ac:chgData name="Shailendra Hegde" userId="0947920a-c94d-4246-90d4-bdd31da02ffe" providerId="ADAL" clId="{00F81210-528F-43DF-BFFE-016AF46635C9}" dt="2026-06-25T15:19:25.790" v="797" actId="1037"/>
          <ac:spMkLst>
            <pc:docMk/>
            <pc:sldMk cId="4253342616" sldId="271"/>
            <ac:spMk id="37" creationId="{00000000-0000-0000-0000-000000000000}"/>
          </ac:spMkLst>
        </pc:spChg>
        <pc:spChg chg="mod">
          <ac:chgData name="Shailendra Hegde" userId="0947920a-c94d-4246-90d4-bdd31da02ffe" providerId="ADAL" clId="{00F81210-528F-43DF-BFFE-016AF46635C9}" dt="2026-06-25T15:19:17.841" v="777" actId="20577"/>
          <ac:spMkLst>
            <pc:docMk/>
            <pc:sldMk cId="4253342616" sldId="271"/>
            <ac:spMk id="42" creationId="{00000000-0000-0000-0000-000000000000}"/>
          </ac:spMkLst>
        </pc:spChg>
        <pc:spChg chg="mod">
          <ac:chgData name="Shailendra Hegde" userId="0947920a-c94d-4246-90d4-bdd31da02ffe" providerId="ADAL" clId="{00F81210-528F-43DF-BFFE-016AF46635C9}" dt="2026-06-25T15:19:25.790" v="797" actId="1037"/>
          <ac:spMkLst>
            <pc:docMk/>
            <pc:sldMk cId="4253342616" sldId="271"/>
            <ac:spMk id="66" creationId="{D325F396-364D-9910-7C62-395BA0BA4AD9}"/>
          </ac:spMkLst>
        </pc:spChg>
        <pc:spChg chg="mod">
          <ac:chgData name="Shailendra Hegde" userId="0947920a-c94d-4246-90d4-bdd31da02ffe" providerId="ADAL" clId="{00F81210-528F-43DF-BFFE-016AF46635C9}" dt="2026-06-25T15:19:25.790" v="797" actId="1037"/>
          <ac:spMkLst>
            <pc:docMk/>
            <pc:sldMk cId="4253342616" sldId="271"/>
            <ac:spMk id="67" creationId="{E1C3FD7F-FD3F-1BEF-FBAA-E5BB17F2C923}"/>
          </ac:spMkLst>
        </pc:spChg>
        <pc:spChg chg="mod">
          <ac:chgData name="Shailendra Hegde" userId="0947920a-c94d-4246-90d4-bdd31da02ffe" providerId="ADAL" clId="{00F81210-528F-43DF-BFFE-016AF46635C9}" dt="2026-06-25T15:19:25.790" v="797" actId="1037"/>
          <ac:spMkLst>
            <pc:docMk/>
            <pc:sldMk cId="4253342616" sldId="271"/>
            <ac:spMk id="68" creationId="{2FB00F54-735E-2971-339A-171458723199}"/>
          </ac:spMkLst>
        </pc:spChg>
        <pc:cxnChg chg="mod">
          <ac:chgData name="Shailendra Hegde" userId="0947920a-c94d-4246-90d4-bdd31da02ffe" providerId="ADAL" clId="{00F81210-528F-43DF-BFFE-016AF46635C9}" dt="2026-06-25T15:19:09.090" v="773" actId="1076"/>
          <ac:cxnSpMkLst>
            <pc:docMk/>
            <pc:sldMk cId="4253342616" sldId="271"/>
            <ac:cxnSpMk id="26" creationId="{00000000-0000-0000-0000-000000000000}"/>
          </ac:cxnSpMkLst>
        </pc:cxnChg>
        <pc:cxnChg chg="del">
          <ac:chgData name="Shailendra Hegde" userId="0947920a-c94d-4246-90d4-bdd31da02ffe" providerId="ADAL" clId="{00F81210-528F-43DF-BFFE-016AF46635C9}" dt="2026-06-25T15:18:48.479" v="772" actId="478"/>
          <ac:cxnSpMkLst>
            <pc:docMk/>
            <pc:sldMk cId="4253342616" sldId="271"/>
            <ac:cxnSpMk id="30" creationId="{00000000-0000-0000-0000-000000000000}"/>
          </ac:cxnSpMkLst>
        </pc:cxnChg>
      </pc:sldChg>
      <pc:sldChg chg="modNotesTx">
        <pc:chgData name="Shailendra Hegde" userId="0947920a-c94d-4246-90d4-bdd31da02ffe" providerId="ADAL" clId="{00F81210-528F-43DF-BFFE-016AF46635C9}" dt="2026-06-11T20:29:38.979" v="768" actId="20577"/>
        <pc:sldMkLst>
          <pc:docMk/>
          <pc:sldMk cId="1174920144" sldId="272"/>
        </pc:sldMkLst>
      </pc:sldChg>
      <pc:sldChg chg="modSp mod">
        <pc:chgData name="Shailendra Hegde" userId="0947920a-c94d-4246-90d4-bdd31da02ffe" providerId="ADAL" clId="{00F81210-528F-43DF-BFFE-016AF46635C9}" dt="2026-06-08T22:16:53.286" v="53" actId="20577"/>
        <pc:sldMkLst>
          <pc:docMk/>
          <pc:sldMk cId="4029048939" sldId="273"/>
        </pc:sldMkLst>
        <pc:spChg chg="mod">
          <ac:chgData name="Shailendra Hegde" userId="0947920a-c94d-4246-90d4-bdd31da02ffe" providerId="ADAL" clId="{00F81210-528F-43DF-BFFE-016AF46635C9}" dt="2026-06-08T22:16:48.308" v="51" actId="20577"/>
          <ac:spMkLst>
            <pc:docMk/>
            <pc:sldMk cId="4029048939" sldId="273"/>
            <ac:spMk id="8" creationId="{00000000-0000-0000-0000-000000000000}"/>
          </ac:spMkLst>
        </pc:spChg>
        <pc:spChg chg="mod">
          <ac:chgData name="Shailendra Hegde" userId="0947920a-c94d-4246-90d4-bdd31da02ffe" providerId="ADAL" clId="{00F81210-528F-43DF-BFFE-016AF46635C9}" dt="2026-06-08T22:16:44.036" v="49" actId="20577"/>
          <ac:spMkLst>
            <pc:docMk/>
            <pc:sldMk cId="4029048939" sldId="273"/>
            <ac:spMk id="57" creationId="{00000000-0000-0000-0000-000000000000}"/>
          </ac:spMkLst>
        </pc:spChg>
        <pc:spChg chg="mod">
          <ac:chgData name="Shailendra Hegde" userId="0947920a-c94d-4246-90d4-bdd31da02ffe" providerId="ADAL" clId="{00F81210-528F-43DF-BFFE-016AF46635C9}" dt="2026-06-08T22:16:53.286" v="53" actId="20577"/>
          <ac:spMkLst>
            <pc:docMk/>
            <pc:sldMk cId="4029048939" sldId="273"/>
            <ac:spMk id="59" creationId="{00000000-0000-0000-0000-000000000000}"/>
          </ac:spMkLst>
        </pc:spChg>
      </pc:sldChg>
      <pc:sldChg chg="addSp delSp modSp add mod">
        <pc:chgData name="Shailendra Hegde" userId="0947920a-c94d-4246-90d4-bdd31da02ffe" providerId="ADAL" clId="{00F81210-528F-43DF-BFFE-016AF46635C9}" dt="2026-06-11T19:39:53.211" v="78" actId="22"/>
        <pc:sldMkLst>
          <pc:docMk/>
          <pc:sldMk cId="0" sldId="278"/>
        </pc:sldMkLst>
        <pc:spChg chg="add mod">
          <ac:chgData name="Shailendra Hegde" userId="0947920a-c94d-4246-90d4-bdd31da02ffe" providerId="ADAL" clId="{00F81210-528F-43DF-BFFE-016AF46635C9}" dt="2026-06-08T21:06:55.915" v="41" actId="1076"/>
          <ac:spMkLst>
            <pc:docMk/>
            <pc:sldMk cId="0" sldId="278"/>
            <ac:spMk id="7" creationId="{ABB918F8-3B06-1527-75E8-F3879D72E6C7}"/>
          </ac:spMkLst>
        </pc:spChg>
        <pc:spChg chg="mod">
          <ac:chgData name="Shailendra Hegde" userId="0947920a-c94d-4246-90d4-bdd31da02ffe" providerId="ADAL" clId="{00F81210-528F-43DF-BFFE-016AF46635C9}" dt="2026-06-08T21:07:12.281" v="46" actId="20577"/>
          <ac:spMkLst>
            <pc:docMk/>
            <pc:sldMk cId="0" sldId="278"/>
            <ac:spMk id="117" creationId="{00000000-0000-0000-0000-000000000000}"/>
          </ac:spMkLst>
        </pc:spChg>
        <pc:spChg chg="add">
          <ac:chgData name="Shailendra Hegde" userId="0947920a-c94d-4246-90d4-bdd31da02ffe" providerId="ADAL" clId="{00F81210-528F-43DF-BFFE-016AF46635C9}" dt="2026-06-11T19:39:53.211" v="78" actId="22"/>
          <ac:spMkLst>
            <pc:docMk/>
            <pc:sldMk cId="0" sldId="278"/>
            <ac:spMk id="126" creationId="{5D6B6574-AA7F-10D2-68ED-2BBF96E2FBE6}"/>
          </ac:spMkLst>
        </pc:spChg>
        <pc:spChg chg="add">
          <ac:chgData name="Shailendra Hegde" userId="0947920a-c94d-4246-90d4-bdd31da02ffe" providerId="ADAL" clId="{00F81210-528F-43DF-BFFE-016AF46635C9}" dt="2026-06-11T19:39:53.211" v="78" actId="22"/>
          <ac:spMkLst>
            <pc:docMk/>
            <pc:sldMk cId="0" sldId="278"/>
            <ac:spMk id="138" creationId="{D2F437C2-DBB5-AB7E-C9F8-BDA9D7B6683E}"/>
          </ac:spMkLst>
        </pc:spChg>
        <pc:spChg chg="add">
          <ac:chgData name="Shailendra Hegde" userId="0947920a-c94d-4246-90d4-bdd31da02ffe" providerId="ADAL" clId="{00F81210-528F-43DF-BFFE-016AF46635C9}" dt="2026-06-11T19:39:53.211" v="78" actId="22"/>
          <ac:spMkLst>
            <pc:docMk/>
            <pc:sldMk cId="0" sldId="278"/>
            <ac:spMk id="166" creationId="{DF8E3FE4-F964-27F4-443F-D961BDB6D677}"/>
          </ac:spMkLst>
        </pc:spChg>
        <pc:spChg chg="add">
          <ac:chgData name="Shailendra Hegde" userId="0947920a-c94d-4246-90d4-bdd31da02ffe" providerId="ADAL" clId="{00F81210-528F-43DF-BFFE-016AF46635C9}" dt="2026-06-11T19:39:53.211" v="78" actId="22"/>
          <ac:spMkLst>
            <pc:docMk/>
            <pc:sldMk cId="0" sldId="278"/>
            <ac:spMk id="174" creationId="{264AE753-5559-5855-9897-816DD9941FAA}"/>
          </ac:spMkLst>
        </pc:spChg>
        <pc:spChg chg="add">
          <ac:chgData name="Shailendra Hegde" userId="0947920a-c94d-4246-90d4-bdd31da02ffe" providerId="ADAL" clId="{00F81210-528F-43DF-BFFE-016AF46635C9}" dt="2026-06-11T19:39:53.211" v="78" actId="22"/>
          <ac:spMkLst>
            <pc:docMk/>
            <pc:sldMk cId="0" sldId="278"/>
            <ac:spMk id="220" creationId="{78EC66B1-78CB-B138-CEC4-2E182E4885EB}"/>
          </ac:spMkLst>
        </pc:spChg>
        <pc:spChg chg="add">
          <ac:chgData name="Shailendra Hegde" userId="0947920a-c94d-4246-90d4-bdd31da02ffe" providerId="ADAL" clId="{00F81210-528F-43DF-BFFE-016AF46635C9}" dt="2026-06-11T19:39:53.211" v="78" actId="22"/>
          <ac:spMkLst>
            <pc:docMk/>
            <pc:sldMk cId="0" sldId="278"/>
            <ac:spMk id="224" creationId="{CCB972CE-10B3-A316-CFD5-E19D04E51E58}"/>
          </ac:spMkLst>
        </pc:spChg>
        <pc:spChg chg="add">
          <ac:chgData name="Shailendra Hegde" userId="0947920a-c94d-4246-90d4-bdd31da02ffe" providerId="ADAL" clId="{00F81210-528F-43DF-BFFE-016AF46635C9}" dt="2026-06-11T19:39:53.211" v="78" actId="22"/>
          <ac:spMkLst>
            <pc:docMk/>
            <pc:sldMk cId="0" sldId="278"/>
            <ac:spMk id="234" creationId="{027A8D79-43CF-1865-90AE-8578B7816D22}"/>
          </ac:spMkLst>
        </pc:spChg>
        <pc:spChg chg="add">
          <ac:chgData name="Shailendra Hegde" userId="0947920a-c94d-4246-90d4-bdd31da02ffe" providerId="ADAL" clId="{00F81210-528F-43DF-BFFE-016AF46635C9}" dt="2026-06-11T19:39:53.211" v="78" actId="22"/>
          <ac:spMkLst>
            <pc:docMk/>
            <pc:sldMk cId="0" sldId="278"/>
            <ac:spMk id="240" creationId="{206FD242-C46C-5572-2A14-9135FFA571C3}"/>
          </ac:spMkLst>
        </pc:spChg>
        <pc:spChg chg="add">
          <ac:chgData name="Shailendra Hegde" userId="0947920a-c94d-4246-90d4-bdd31da02ffe" providerId="ADAL" clId="{00F81210-528F-43DF-BFFE-016AF46635C9}" dt="2026-06-11T19:39:53.211" v="78" actId="22"/>
          <ac:spMkLst>
            <pc:docMk/>
            <pc:sldMk cId="0" sldId="278"/>
            <ac:spMk id="250" creationId="{08333750-1D00-DA76-4CCA-358BC8805429}"/>
          </ac:spMkLst>
        </pc:spChg>
        <pc:spChg chg="add">
          <ac:chgData name="Shailendra Hegde" userId="0947920a-c94d-4246-90d4-bdd31da02ffe" providerId="ADAL" clId="{00F81210-528F-43DF-BFFE-016AF46635C9}" dt="2026-06-11T19:39:53.211" v="78" actId="22"/>
          <ac:spMkLst>
            <pc:docMk/>
            <pc:sldMk cId="0" sldId="278"/>
            <ac:spMk id="254" creationId="{5227ED3C-B93C-2AEE-72F9-5646BE74D43D}"/>
          </ac:spMkLst>
        </pc:spChg>
      </pc:sldChg>
    </pc:docChg>
  </pc:docChgLst>
  <pc:docChgLst>
    <pc:chgData name="Shailendra Hegde" userId="S::shahegde@microsoft.com::0947920a-c94d-4246-90d4-bdd31da02ffe" providerId="AD" clId="Web-{2032C9E8-F2D7-C4F1-EC8B-AFE0BE889A07}"/>
    <pc:docChg chg="addSld delSld modSld">
      <pc:chgData name="Shailendra Hegde" userId="S::shahegde@microsoft.com::0947920a-c94d-4246-90d4-bdd31da02ffe" providerId="AD" clId="Web-{2032C9E8-F2D7-C4F1-EC8B-AFE0BE889A07}" dt="2026-06-07T00:33:55.441" v="117" actId="20577"/>
      <pc:docMkLst>
        <pc:docMk/>
      </pc:docMkLst>
      <pc:sldChg chg="add">
        <pc:chgData name="Shailendra Hegde" userId="S::shahegde@microsoft.com::0947920a-c94d-4246-90d4-bdd31da02ffe" providerId="AD" clId="Web-{2032C9E8-F2D7-C4F1-EC8B-AFE0BE889A07}" dt="2026-06-07T00:31:21.502" v="0"/>
        <pc:sldMkLst>
          <pc:docMk/>
          <pc:sldMk cId="2953587861" sldId="268"/>
        </pc:sldMkLst>
      </pc:sldChg>
      <pc:sldChg chg="add">
        <pc:chgData name="Shailendra Hegde" userId="S::shahegde@microsoft.com::0947920a-c94d-4246-90d4-bdd31da02ffe" providerId="AD" clId="Web-{2032C9E8-F2D7-C4F1-EC8B-AFE0BE889A07}" dt="2026-06-07T00:31:21.737" v="1"/>
        <pc:sldMkLst>
          <pc:docMk/>
          <pc:sldMk cId="3538665451" sldId="269"/>
        </pc:sldMkLst>
      </pc:sldChg>
      <pc:sldChg chg="add">
        <pc:chgData name="Shailendra Hegde" userId="S::shahegde@microsoft.com::0947920a-c94d-4246-90d4-bdd31da02ffe" providerId="AD" clId="Web-{2032C9E8-F2D7-C4F1-EC8B-AFE0BE889A07}" dt="2026-06-07T00:31:22.127" v="3"/>
        <pc:sldMkLst>
          <pc:docMk/>
          <pc:sldMk cId="4253342616" sldId="271"/>
        </pc:sldMkLst>
      </pc:sldChg>
      <pc:sldChg chg="add">
        <pc:chgData name="Shailendra Hegde" userId="S::shahegde@microsoft.com::0947920a-c94d-4246-90d4-bdd31da02ffe" providerId="AD" clId="Web-{2032C9E8-F2D7-C4F1-EC8B-AFE0BE889A07}" dt="2026-06-07T00:31:22.284" v="4"/>
        <pc:sldMkLst>
          <pc:docMk/>
          <pc:sldMk cId="1174920144" sldId="272"/>
        </pc:sldMkLst>
      </pc:sldChg>
      <pc:sldChg chg="add">
        <pc:chgData name="Shailendra Hegde" userId="S::shahegde@microsoft.com::0947920a-c94d-4246-90d4-bdd31da02ffe" providerId="AD" clId="Web-{2032C9E8-F2D7-C4F1-EC8B-AFE0BE889A07}" dt="2026-06-07T00:31:22.455" v="5"/>
        <pc:sldMkLst>
          <pc:docMk/>
          <pc:sldMk cId="4029048939" sldId="273"/>
        </pc:sldMkLst>
      </pc:sldChg>
      <pc:sldChg chg="add">
        <pc:chgData name="Shailendra Hegde" userId="S::shahegde@microsoft.com::0947920a-c94d-4246-90d4-bdd31da02ffe" providerId="AD" clId="Web-{2032C9E8-F2D7-C4F1-EC8B-AFE0BE889A07}" dt="2026-06-07T00:31:22.612" v="6"/>
        <pc:sldMkLst>
          <pc:docMk/>
          <pc:sldMk cId="2326297880" sldId="274"/>
        </pc:sldMkLst>
      </pc:sldChg>
      <pc:sldChg chg="add">
        <pc:chgData name="Shailendra Hegde" userId="S::shahegde@microsoft.com::0947920a-c94d-4246-90d4-bdd31da02ffe" providerId="AD" clId="Web-{2032C9E8-F2D7-C4F1-EC8B-AFE0BE889A07}" dt="2026-06-07T00:31:22.768" v="7"/>
        <pc:sldMkLst>
          <pc:docMk/>
          <pc:sldMk cId="3404095783" sldId="275"/>
        </pc:sldMkLst>
      </pc:sldChg>
      <pc:sldChg chg="add">
        <pc:chgData name="Shailendra Hegde" userId="S::shahegde@microsoft.com::0947920a-c94d-4246-90d4-bdd31da02ffe" providerId="AD" clId="Web-{2032C9E8-F2D7-C4F1-EC8B-AFE0BE889A07}" dt="2026-06-07T00:31:22.940" v="8"/>
        <pc:sldMkLst>
          <pc:docMk/>
          <pc:sldMk cId="2463669301" sldId="276"/>
        </pc:sldMkLst>
      </pc:sldChg>
      <pc:sldChg chg="add">
        <pc:chgData name="Shailendra Hegde" userId="S::shahegde@microsoft.com::0947920a-c94d-4246-90d4-bdd31da02ffe" providerId="AD" clId="Web-{2032C9E8-F2D7-C4F1-EC8B-AFE0BE889A07}" dt="2026-06-07T00:31:23.096" v="9"/>
        <pc:sldMkLst>
          <pc:docMk/>
          <pc:sldMk cId="1594883072" sldId="27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EFB779-F23F-4256-BA1D-0FB153963680}" type="datetimeFigureOut">
              <a:rPr lang="en-US" smtClean="0"/>
              <a:t>6/25/2026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9450C5-FC44-410C-A48A-1139EB4DBEB3}" type="slidenum">
              <a:rPr lang="en-US" smtClean="0"/>
              <a:t>‹#›</a:t>
            </a:fld>
            <a:endParaRPr lang="en-US"/>
          </a:p>
        </p:txBody>
      </p:sp>
    </p:spTree>
    <p:extLst>
      <p:ext uri="{BB962C8B-B14F-4D97-AF65-F5344CB8AC3E}">
        <p14:creationId xmlns:p14="http://schemas.microsoft.com/office/powerpoint/2010/main" val="258182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First, we put every kind of Cowork task into one of eight buckets — analysis, drafting, email, meetings, and so on. Second, for each bucket we set a low, typical, and high estimate of minutes saved per task, each tied to a published source. Third, we multiply those minutes by how often that kind of task actually happens in the tenant. That's it. Eight buckets, three numbers each, multiplied by real usage. We didn't pick the middle by splitting low and high; the middle is anchored by a construction of how composition of steps in each – so a doc workflow would have draft step, redraft, format, proof read – each with its own time savings estimate. </a:t>
            </a:r>
          </a:p>
        </p:txBody>
      </p:sp>
      <p:sp>
        <p:nvSpPr>
          <p:cNvPr id="4" name="Slide Number Placeholder 3"/>
          <p:cNvSpPr>
            <a:spLocks noGrp="1"/>
          </p:cNvSpPr>
          <p:nvPr>
            <p:ph type="sldNum" sz="quarter" idx="5"/>
          </p:nvPr>
        </p:nvSpPr>
        <p:spPr/>
        <p:txBody>
          <a:bodyPr/>
          <a:lstStyle/>
          <a:p>
            <a:fld id="{749450C5-FC44-410C-A48A-1139EB4DBEB3}" type="slidenum">
              <a:rPr lang="en-US" smtClean="0"/>
              <a:t>3</a:t>
            </a:fld>
            <a:endParaRPr lang="en-US"/>
          </a:p>
        </p:txBody>
      </p:sp>
    </p:spTree>
    <p:extLst>
      <p:ext uri="{BB962C8B-B14F-4D97-AF65-F5344CB8AC3E}">
        <p14:creationId xmlns:p14="http://schemas.microsoft.com/office/powerpoint/2010/main" val="4076992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Analysis tasks — pulling data, cross-checking sources, synthesizing, writing up findings. The middle estimate is 67 minutes saved per task. Stanford and the World Bank measured this across five overlapping skills that fire during research: critical thinking, active learning, quality control, judgment, and complex problem solving. We take the average across those five skills because they're not separate steps — they all happen on the same answer at the same time. Adding them would count the same minute under multiple headings. The high is 92, which is the published ceiling for cross-domain analysis.</a:t>
            </a:r>
            <a:br>
              <a:rPr lang="en-US"/>
            </a:br>
            <a:br>
              <a:rPr lang="en-US"/>
            </a:br>
            <a:br>
              <a:rPr lang="en-US"/>
            </a:br>
            <a:r>
              <a:rPr lang="en-US"/>
              <a:t>Quick note on the math. In the other buckets like document editing, we stack up the activities and then add them together - a draft, then a rewrite, then a format pass. Each one is a distinct piece of work, so the minutes stack.  Analysis works differently. While performing analysis, the categories you see are different skills the same person uses at the same time to produce the answer. So we take the average across the skills. The study gives us one number per skill when done in isolation — averaging is defensible way to combine them when all five fire on the same answer.</a:t>
            </a:r>
          </a:p>
        </p:txBody>
      </p:sp>
      <p:sp>
        <p:nvSpPr>
          <p:cNvPr id="4" name="Slide Number Placeholder 3"/>
          <p:cNvSpPr>
            <a:spLocks noGrp="1"/>
          </p:cNvSpPr>
          <p:nvPr>
            <p:ph type="sldNum" sz="quarter" idx="5"/>
          </p:nvPr>
        </p:nvSpPr>
        <p:spPr/>
        <p:txBody>
          <a:bodyPr/>
          <a:lstStyle/>
          <a:p>
            <a:fld id="{749450C5-FC44-410C-A48A-1139EB4DBEB3}" type="slidenum">
              <a:rPr lang="en-US" smtClean="0"/>
              <a:t>4</a:t>
            </a:fld>
            <a:endParaRPr lang="en-US"/>
          </a:p>
        </p:txBody>
      </p:sp>
    </p:spTree>
    <p:extLst>
      <p:ext uri="{BB962C8B-B14F-4D97-AF65-F5344CB8AC3E}">
        <p14:creationId xmlns:p14="http://schemas.microsoft.com/office/powerpoint/2010/main" val="3148675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Drafting docs. The anchor here is our strongest one — a Microsoft IDEAS study of 72,000 Word users, causally identified, that shows about 6 minutes saved per Word activity. A real document run isn't one action though; it's roughly four — draft, rewrite, format, polish. Six minutes times four gives us 24, which the UK government's 20,000-user study independently corroborates at about the same number.</a:t>
            </a:r>
          </a:p>
        </p:txBody>
      </p:sp>
      <p:sp>
        <p:nvSpPr>
          <p:cNvPr id="4" name="Slide Number Placeholder 3"/>
          <p:cNvSpPr>
            <a:spLocks noGrp="1"/>
          </p:cNvSpPr>
          <p:nvPr>
            <p:ph type="sldNum" sz="quarter" idx="5"/>
          </p:nvPr>
        </p:nvSpPr>
        <p:spPr/>
        <p:txBody>
          <a:bodyPr/>
          <a:lstStyle/>
          <a:p>
            <a:fld id="{749450C5-FC44-410C-A48A-1139EB4DBEB3}" type="slidenum">
              <a:rPr lang="en-US" smtClean="0"/>
              <a:t>5</a:t>
            </a:fld>
            <a:endParaRPr lang="en-US"/>
          </a:p>
        </p:txBody>
      </p:sp>
    </p:spTree>
    <p:extLst>
      <p:ext uri="{BB962C8B-B14F-4D97-AF65-F5344CB8AC3E}">
        <p14:creationId xmlns:p14="http://schemas.microsoft.com/office/powerpoint/2010/main" val="627228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Email. Noy and Zhang's Science paper showed a 37% time reduction on writing tasks, which works out to about 3 minutes saved per drafted reply. But Dillon et al. estimated that Copilot saved about 2 hours per week on email tasks and an average user replied to 14 threads. So each email run of read, gather context, respond would give 7 min boost. We're deliberately conservative here because email volume is high, and a small per-instance number gets amplified by frequency.</a:t>
            </a:r>
          </a:p>
        </p:txBody>
      </p:sp>
      <p:sp>
        <p:nvSpPr>
          <p:cNvPr id="4" name="Slide Number Placeholder 3"/>
          <p:cNvSpPr>
            <a:spLocks noGrp="1"/>
          </p:cNvSpPr>
          <p:nvPr>
            <p:ph type="sldNum" sz="quarter" idx="5"/>
          </p:nvPr>
        </p:nvSpPr>
        <p:spPr/>
        <p:txBody>
          <a:bodyPr/>
          <a:lstStyle/>
          <a:p>
            <a:fld id="{749450C5-FC44-410C-A48A-1139EB4DBEB3}" type="slidenum">
              <a:rPr lang="en-US" smtClean="0"/>
              <a:t>6</a:t>
            </a:fld>
            <a:endParaRPr lang="en-US"/>
          </a:p>
        </p:txBody>
      </p:sp>
    </p:spTree>
    <p:extLst>
      <p:ext uri="{BB962C8B-B14F-4D97-AF65-F5344CB8AC3E}">
        <p14:creationId xmlns:p14="http://schemas.microsoft.com/office/powerpoint/2010/main" val="2822043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Quick communication — Teams messages, status replies, channel routing. Microsoft's Work Trend Index reports about 14 minutes saved per day on these, spread across 5 to 7 micro-tasks. That's roughly 2 minutes each. A typical communication run is two of those — an automated rule plus an AI-drafted reply — so the middle is 4. Small per task, but very high frequency."</a:t>
            </a:r>
          </a:p>
        </p:txBody>
      </p:sp>
      <p:sp>
        <p:nvSpPr>
          <p:cNvPr id="4" name="Slide Number Placeholder 3"/>
          <p:cNvSpPr>
            <a:spLocks noGrp="1"/>
          </p:cNvSpPr>
          <p:nvPr>
            <p:ph type="sldNum" sz="quarter" idx="5"/>
          </p:nvPr>
        </p:nvSpPr>
        <p:spPr/>
        <p:txBody>
          <a:bodyPr/>
          <a:lstStyle/>
          <a:p>
            <a:fld id="{749450C5-FC44-410C-A48A-1139EB4DBEB3}" type="slidenum">
              <a:rPr lang="en-US" smtClean="0"/>
              <a:t>8</a:t>
            </a:fld>
            <a:endParaRPr lang="en-US"/>
          </a:p>
        </p:txBody>
      </p:sp>
    </p:spTree>
    <p:extLst>
      <p:ext uri="{BB962C8B-B14F-4D97-AF65-F5344CB8AC3E}">
        <p14:creationId xmlns:p14="http://schemas.microsoft.com/office/powerpoint/2010/main" val="4100875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is the cross-system automation bucket — pulling from one system, posting to another, triggering workflows. Forrester's Power Automate study found about 32 minutes saved per full automation. We trim it to 25 because a typical Cowork run touches fewer systems than a full Power Automate workflow. We'd rather under-claim and have the number hold up than over-claim and get challenged.</a:t>
            </a:r>
          </a:p>
        </p:txBody>
      </p:sp>
      <p:sp>
        <p:nvSpPr>
          <p:cNvPr id="4" name="Slide Number Placeholder 3"/>
          <p:cNvSpPr>
            <a:spLocks noGrp="1"/>
          </p:cNvSpPr>
          <p:nvPr>
            <p:ph type="sldNum" sz="quarter" idx="5"/>
          </p:nvPr>
        </p:nvSpPr>
        <p:spPr/>
        <p:txBody>
          <a:bodyPr/>
          <a:lstStyle/>
          <a:p>
            <a:fld id="{749450C5-FC44-410C-A48A-1139EB4DBEB3}" type="slidenum">
              <a:rPr lang="en-US" smtClean="0"/>
              <a:t>9</a:t>
            </a:fld>
            <a:endParaRPr lang="en-US"/>
          </a:p>
        </p:txBody>
      </p:sp>
    </p:spTree>
    <p:extLst>
      <p:ext uri="{BB962C8B-B14F-4D97-AF65-F5344CB8AC3E}">
        <p14:creationId xmlns:p14="http://schemas.microsoft.com/office/powerpoint/2010/main" val="1946225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Segoe UI"/>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Segoe UI"/>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Segoe UI"/>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Segoe UI"/>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Segoe UI"/>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Segoe UI"/>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Segoe UI"/>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Segoe UI"/>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Segoe UI"/>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Segoe UI"/>
          <a:ea typeface="+mn-ea"/>
          <a:cs typeface="+mn-cs"/>
        </a:defRPr>
      </a:lvl9pPr>
    </p:bodyStyle>
    <p:otherStyle>
      <a:defPPr>
        <a:defRPr lang="en-US"/>
      </a:defPPr>
      <a:lvl1pPr marL="0" algn="l" defTabSz="457200" rtl="0" eaLnBrk="1" latinLnBrk="0" hangingPunct="1">
        <a:defRPr sz="1800" kern="1200">
          <a:solidFill>
            <a:schemeClr val="tx1"/>
          </a:solidFill>
          <a:latin typeface="Segoe UI"/>
          <a:ea typeface="+mn-ea"/>
          <a:cs typeface="+mn-cs"/>
        </a:defRPr>
      </a:lvl1pPr>
      <a:lvl2pPr marL="457200" algn="l" defTabSz="457200" rtl="0" eaLnBrk="1" latinLnBrk="0" hangingPunct="1">
        <a:defRPr sz="1800" kern="1200">
          <a:solidFill>
            <a:schemeClr val="tx1"/>
          </a:solidFill>
          <a:latin typeface="Segoe UI"/>
          <a:ea typeface="+mn-ea"/>
          <a:cs typeface="+mn-cs"/>
        </a:defRPr>
      </a:lvl2pPr>
      <a:lvl3pPr marL="914400" algn="l" defTabSz="457200" rtl="0" eaLnBrk="1" latinLnBrk="0" hangingPunct="1">
        <a:defRPr sz="1800" kern="1200">
          <a:solidFill>
            <a:schemeClr val="tx1"/>
          </a:solidFill>
          <a:latin typeface="Segoe UI"/>
          <a:ea typeface="+mn-ea"/>
          <a:cs typeface="+mn-cs"/>
        </a:defRPr>
      </a:lvl3pPr>
      <a:lvl4pPr marL="1371600" algn="l" defTabSz="457200" rtl="0" eaLnBrk="1" latinLnBrk="0" hangingPunct="1">
        <a:defRPr sz="1800" kern="1200">
          <a:solidFill>
            <a:schemeClr val="tx1"/>
          </a:solidFill>
          <a:latin typeface="Segoe UI"/>
          <a:ea typeface="+mn-ea"/>
          <a:cs typeface="+mn-cs"/>
        </a:defRPr>
      </a:lvl4pPr>
      <a:lvl5pPr marL="1828800" algn="l" defTabSz="457200" rtl="0" eaLnBrk="1" latinLnBrk="0" hangingPunct="1">
        <a:defRPr sz="1800" kern="1200">
          <a:solidFill>
            <a:schemeClr val="tx1"/>
          </a:solidFill>
          <a:latin typeface="Segoe UI"/>
          <a:ea typeface="+mn-ea"/>
          <a:cs typeface="+mn-cs"/>
        </a:defRPr>
      </a:lvl5pPr>
      <a:lvl6pPr marL="2286000" algn="l" defTabSz="457200" rtl="0" eaLnBrk="1" latinLnBrk="0" hangingPunct="1">
        <a:defRPr sz="1800" kern="1200">
          <a:solidFill>
            <a:schemeClr val="tx1"/>
          </a:solidFill>
          <a:latin typeface="Segoe UI"/>
          <a:ea typeface="+mn-ea"/>
          <a:cs typeface="+mn-cs"/>
        </a:defRPr>
      </a:lvl6pPr>
      <a:lvl7pPr marL="2743200" algn="l" defTabSz="457200" rtl="0" eaLnBrk="1" latinLnBrk="0" hangingPunct="1">
        <a:defRPr sz="1800" kern="1200">
          <a:solidFill>
            <a:schemeClr val="tx1"/>
          </a:solidFill>
          <a:latin typeface="Segoe UI"/>
          <a:ea typeface="+mn-ea"/>
          <a:cs typeface="+mn-cs"/>
        </a:defRPr>
      </a:lvl7pPr>
      <a:lvl8pPr marL="3200400" algn="l" defTabSz="457200" rtl="0" eaLnBrk="1" latinLnBrk="0" hangingPunct="1">
        <a:defRPr sz="1800" kern="1200">
          <a:solidFill>
            <a:schemeClr val="tx1"/>
          </a:solidFill>
          <a:latin typeface="Segoe UI"/>
          <a:ea typeface="+mn-ea"/>
          <a:cs typeface="+mn-cs"/>
        </a:defRPr>
      </a:lvl8pPr>
      <a:lvl9pPr marL="3657600" algn="l" defTabSz="457200" rtl="0" eaLnBrk="1" latinLnBrk="0" hangingPunct="1">
        <a:defRPr sz="1800" kern="1200">
          <a:solidFill>
            <a:schemeClr val="tx1"/>
          </a:solidFill>
          <a:latin typeface="Segoe UI"/>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arxiv.org/abs/2302.06590" TargetMode="External"/><Relationship Id="rId2" Type="http://schemas.openxmlformats.org/officeDocument/2006/relationships/hyperlink" Target="https://cacm.acm.org/research/the-effects-of-generative-ai-on-high-skilled-work-evidence-from-three-field-experiments-with-software-developers/" TargetMode="External"/><Relationship Id="rId1" Type="http://schemas.openxmlformats.org/officeDocument/2006/relationships/slideLayout" Target="../slideLayouts/slideLayout7.xml"/><Relationship Id="rId4" Type="http://schemas.openxmlformats.org/officeDocument/2006/relationships/hyperlink" Target="https://papers.ssrn.com/sol3/papers.cfm?abstract_id=5136877"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microsoft.com/en-us/worklab/work-trend-index/2024-annual-report" TargetMode="External"/><Relationship Id="rId2" Type="http://schemas.openxmlformats.org/officeDocument/2006/relationships/hyperlink" Target="https://www.nber.org/papers/w31161"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hyperlink" Target="https://www.microsoft.com/en-us/research/publication/early-llm-based-tools-for-enterprise-information-workers-likely-provide-meaningful-boosts-to-productivity/" TargetMode="External"/><Relationship Id="rId13" Type="http://schemas.openxmlformats.org/officeDocument/2006/relationships/hyperlink" Target="https://www.nber.org/papers/w31161" TargetMode="External"/><Relationship Id="rId3" Type="http://schemas.openxmlformats.org/officeDocument/2006/relationships/hyperlink" Target="https://www.mckinsey.com/capabilities/mckinsey-digital/our-insights/the-economic-potential-of-generative-ai-the-next-productivity-frontier" TargetMode="External"/><Relationship Id="rId7" Type="http://schemas.openxmlformats.org/officeDocument/2006/relationships/hyperlink" Target="https://www.microsoft.com/en-us/worklab/work-trend-index/copilots-earliest-users-teach-us-about-generative-ai-at-work" TargetMode="External"/><Relationship Id="rId12" Type="http://schemas.openxmlformats.org/officeDocument/2006/relationships/hyperlink" Target="https://arxiv.org/abs/2302.06590" TargetMode="External"/><Relationship Id="rId2" Type="http://schemas.openxmlformats.org/officeDocument/2006/relationships/hyperlink" Target="https://papers.ssrn.com/sol3/papers.cfm?abstract_id=5136877" TargetMode="External"/><Relationship Id="rId1" Type="http://schemas.openxmlformats.org/officeDocument/2006/relationships/slideLayout" Target="../slideLayouts/slideLayout7.xml"/><Relationship Id="rId6" Type="http://schemas.openxmlformats.org/officeDocument/2006/relationships/hyperlink" Target="https://www.science.org/doi/10.1126/science.adh2586" TargetMode="External"/><Relationship Id="rId11" Type="http://schemas.openxmlformats.org/officeDocument/2006/relationships/hyperlink" Target="https://cacm.acm.org/research/the-effects-of-generative-ai-on-high-skilled-work-evidence-from-three-field-experiments-with-software-developers/" TargetMode="External"/><Relationship Id="rId5" Type="http://schemas.openxmlformats.org/officeDocument/2006/relationships/hyperlink" Target="https://www.nber.org/papers/w33795" TargetMode="External"/><Relationship Id="rId10" Type="http://schemas.openxmlformats.org/officeDocument/2006/relationships/hyperlink" Target="https://www.gov.uk/government/publications/cross-government-copilot-experiment" TargetMode="External"/><Relationship Id="rId4" Type="http://schemas.openxmlformats.org/officeDocument/2006/relationships/hyperlink" Target="https://ideas-research-pages.azurewebsites.net/causal-impact-copilot" TargetMode="External"/><Relationship Id="rId9" Type="http://schemas.openxmlformats.org/officeDocument/2006/relationships/hyperlink" Target="https://info.microsoft.com/ww-landing-the-tei-of-power-automate-2024.html" TargetMode="External"/><Relationship Id="rId14" Type="http://schemas.openxmlformats.org/officeDocument/2006/relationships/hyperlink" Target="https://www.microsoft.com/en-us/worklab/work-trend-index/2024-annual-repor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papers.ssrn.com/sol3/papers.cfm?abstract_id=5136877"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www.mckinsey.com/capabilities/mckinsey-digital/our-insights/the-economic-potential-of-generative-ai-the-next-productivity-frontier"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ideas-research-pages.azurewebsites.net/causal-impact-copilot"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nber.org/papers/w33795"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s://www.science.org/doi/10.1126/science.adh2586"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microsoft.com/en-us/research/publication/early-llm-based-tools-for-enterprise-information-workers-likely-provide-meaningful-boosts-to-productivity/" TargetMode="External"/><Relationship Id="rId2" Type="http://schemas.openxmlformats.org/officeDocument/2006/relationships/hyperlink" Target="https://www.microsoft.com/en-us/worklab/work-trend-index/copilots-earliest-users-teach-us-about-generative-ai-at-work"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microsoft.com/en-us/worklab/work-trend-index/2024-annual-report"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hyperlink" Target="https://www.nber.org/papers/w33795" TargetMode="External"/><Relationship Id="rId4" Type="http://schemas.openxmlformats.org/officeDocument/2006/relationships/hyperlink" Target="https://www.science.org/doi/10.1126/science.adh2586"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info.microsoft.com/ww-landing-the-tei-of-power-automate-2024.html"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s://www.gov.uk/government/publications/cross-government-copilot-experime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21C4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292608"/>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594360"/>
            <a:ext cx="10515600" cy="320040"/>
          </a:xfrm>
          <a:prstGeom prst="rect">
            <a:avLst/>
          </a:prstGeom>
          <a:noFill/>
        </p:spPr>
        <p:txBody>
          <a:bodyPr wrap="square" lIns="45720" tIns="18288" rIns="45720" bIns="18288" anchor="t">
            <a:spAutoFit/>
          </a:bodyPr>
          <a:lstStyle/>
          <a:p>
            <a:pPr algn="l"/>
            <a:r>
              <a:rPr sz="1100" b="1" i="0">
                <a:solidFill>
                  <a:srgbClr val="FFFFFF"/>
                </a:solidFill>
                <a:latin typeface="Segoe UI"/>
              </a:rPr>
              <a:t>COWORK TIME-SAVINGS METHODOLOGY v4</a:t>
            </a:r>
          </a:p>
        </p:txBody>
      </p:sp>
      <p:sp>
        <p:nvSpPr>
          <p:cNvPr id="5" name="TextBox 4"/>
          <p:cNvSpPr txBox="1"/>
          <p:nvPr/>
        </p:nvSpPr>
        <p:spPr>
          <a:xfrm>
            <a:off x="502920" y="2194560"/>
            <a:ext cx="11155680" cy="744819"/>
          </a:xfrm>
          <a:prstGeom prst="rect">
            <a:avLst/>
          </a:prstGeom>
          <a:noFill/>
        </p:spPr>
        <p:txBody>
          <a:bodyPr wrap="square" lIns="45720" tIns="18288" rIns="45720" bIns="18288" anchor="t">
            <a:spAutoFit/>
          </a:bodyPr>
          <a:lstStyle/>
          <a:p>
            <a:pPr algn="l"/>
            <a:r>
              <a:rPr sz="4600" b="1" i="0">
                <a:solidFill>
                  <a:srgbClr val="FFFFFF"/>
                </a:solidFill>
                <a:latin typeface="Segoe UI"/>
              </a:rPr>
              <a:t>How we value the </a:t>
            </a:r>
            <a:r>
              <a:rPr lang="en-US" sz="4600" b="1" i="0">
                <a:solidFill>
                  <a:srgbClr val="FFFFFF"/>
                </a:solidFill>
                <a:latin typeface="Segoe UI"/>
              </a:rPr>
              <a:t>assistance</a:t>
            </a:r>
            <a:endParaRPr sz="4600" b="1" i="0">
              <a:solidFill>
                <a:srgbClr val="FFFFFF"/>
              </a:solidFill>
              <a:latin typeface="Segoe UI"/>
            </a:endParaRPr>
          </a:p>
        </p:txBody>
      </p:sp>
      <p:sp>
        <p:nvSpPr>
          <p:cNvPr id="6" name="TextBox 5"/>
          <p:cNvSpPr txBox="1"/>
          <p:nvPr/>
        </p:nvSpPr>
        <p:spPr>
          <a:xfrm>
            <a:off x="502920" y="3200400"/>
            <a:ext cx="11155680" cy="467820"/>
          </a:xfrm>
          <a:prstGeom prst="rect">
            <a:avLst/>
          </a:prstGeom>
          <a:noFill/>
        </p:spPr>
        <p:txBody>
          <a:bodyPr wrap="square" lIns="45720" tIns="18288" rIns="45720" bIns="18288" anchor="t">
            <a:spAutoFit/>
          </a:bodyPr>
          <a:lstStyle/>
          <a:p>
            <a:pPr algn="l"/>
            <a:r>
              <a:rPr sz="2800" b="0" i="0">
                <a:solidFill>
                  <a:srgbClr val="FFFFFF"/>
                </a:solidFill>
                <a:latin typeface="Segoe UI"/>
              </a:rPr>
              <a:t>on each Cowork-attributed task</a:t>
            </a:r>
          </a:p>
        </p:txBody>
      </p:sp>
      <p:sp>
        <p:nvSpPr>
          <p:cNvPr id="7" name="TextBox 6"/>
          <p:cNvSpPr txBox="1"/>
          <p:nvPr/>
        </p:nvSpPr>
        <p:spPr>
          <a:xfrm>
            <a:off x="502920" y="4663440"/>
            <a:ext cx="11155680" cy="252377"/>
          </a:xfrm>
          <a:prstGeom prst="rect">
            <a:avLst/>
          </a:prstGeom>
          <a:noFill/>
        </p:spPr>
        <p:txBody>
          <a:bodyPr wrap="square" lIns="45720" tIns="18288" rIns="45720" bIns="18288" anchor="t">
            <a:spAutoFit/>
          </a:bodyPr>
          <a:lstStyle/>
          <a:p>
            <a:pPr algn="l"/>
            <a:r>
              <a:rPr sz="1400" b="0" i="0">
                <a:solidFill>
                  <a:srgbClr val="CBD3E0"/>
                </a:solidFill>
                <a:latin typeface="Segoe UI"/>
              </a:rPr>
              <a:t>Per-category bands from independent research.   Summary table with linked sources.   Per-category derivations, one slide per bucket.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274320"/>
          </a:xfrm>
          <a:prstGeom prst="rect">
            <a:avLst/>
          </a:prstGeom>
          <a:noFill/>
        </p:spPr>
        <p:txBody>
          <a:bodyPr wrap="square" lIns="45720" tIns="18288" rIns="45720" bIns="18288" anchor="t">
            <a:spAutoFit/>
          </a:bodyPr>
          <a:lstStyle/>
          <a:p>
            <a:pPr algn="l"/>
            <a:r>
              <a:rPr sz="1000" b="1" i="0">
                <a:solidFill>
                  <a:srgbClr val="2A5DB6"/>
                </a:solidFill>
                <a:latin typeface="Segoe UI"/>
              </a:rPr>
              <a:t>PER-CATEGORY DERIVATION  ·  BUCKET 7</a:t>
            </a:r>
          </a:p>
        </p:txBody>
      </p:sp>
      <p:sp>
        <p:nvSpPr>
          <p:cNvPr id="5" name="TextBox 4"/>
          <p:cNvSpPr txBox="1"/>
          <p:nvPr/>
        </p:nvSpPr>
        <p:spPr>
          <a:xfrm>
            <a:off x="502920" y="530352"/>
            <a:ext cx="6858000" cy="594360"/>
          </a:xfrm>
          <a:prstGeom prst="rect">
            <a:avLst/>
          </a:prstGeom>
          <a:noFill/>
        </p:spPr>
        <p:txBody>
          <a:bodyPr wrap="square" lIns="45720" tIns="18288" rIns="45720" bIns="18288" anchor="t">
            <a:spAutoFit/>
          </a:bodyPr>
          <a:lstStyle/>
          <a:p>
            <a:pPr algn="l"/>
            <a:r>
              <a:rPr sz="2200" b="1" i="0">
                <a:solidFill>
                  <a:srgbClr val="121C46"/>
                </a:solidFill>
                <a:latin typeface="Segoe UI"/>
              </a:rPr>
              <a:t>Write or debug code</a:t>
            </a:r>
          </a:p>
        </p:txBody>
      </p:sp>
      <p:sp>
        <p:nvSpPr>
          <p:cNvPr id="6" name="Rounded Rectangle 5"/>
          <p:cNvSpPr/>
          <p:nvPr/>
        </p:nvSpPr>
        <p:spPr>
          <a:xfrm>
            <a:off x="7772400" y="502920"/>
            <a:ext cx="3913632" cy="640080"/>
          </a:xfrm>
          <a:prstGeom prst="roundRect">
            <a:avLst>
              <a:gd name="adj" fmla="val 12000"/>
            </a:avLst>
          </a:prstGeom>
          <a:solidFill>
            <a:srgbClr val="ECEFF5"/>
          </a:solidFill>
          <a:ln w="1270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772400" y="576072"/>
            <a:ext cx="3913632" cy="182880"/>
          </a:xfrm>
          <a:prstGeom prst="rect">
            <a:avLst/>
          </a:prstGeom>
          <a:noFill/>
        </p:spPr>
        <p:txBody>
          <a:bodyPr wrap="square" lIns="45720" tIns="18288" rIns="45720" bIns="18288" anchor="t">
            <a:spAutoFit/>
          </a:bodyPr>
          <a:lstStyle/>
          <a:p>
            <a:pPr algn="ctr"/>
            <a:r>
              <a:rPr sz="800" b="1" i="0">
                <a:solidFill>
                  <a:srgbClr val="646B83"/>
                </a:solidFill>
                <a:latin typeface="Segoe UI"/>
              </a:rPr>
              <a:t>BAND  (min/turn)</a:t>
            </a:r>
          </a:p>
        </p:txBody>
      </p:sp>
      <p:sp>
        <p:nvSpPr>
          <p:cNvPr id="8" name="TextBox 7"/>
          <p:cNvSpPr txBox="1"/>
          <p:nvPr/>
        </p:nvSpPr>
        <p:spPr>
          <a:xfrm>
            <a:off x="7772400" y="777240"/>
            <a:ext cx="3913632" cy="320040"/>
          </a:xfrm>
          <a:prstGeom prst="rect">
            <a:avLst/>
          </a:prstGeom>
          <a:noFill/>
        </p:spPr>
        <p:txBody>
          <a:bodyPr wrap="square" lIns="45720" tIns="18288" rIns="45720" bIns="18288" anchor="t">
            <a:spAutoFit/>
          </a:bodyPr>
          <a:lstStyle/>
          <a:p>
            <a:pPr algn="ctr"/>
            <a:r>
              <a:rPr sz="1400" b="1" i="0">
                <a:solidFill>
                  <a:srgbClr val="121C46"/>
                </a:solidFill>
                <a:latin typeface="Segoe UI"/>
              </a:rPr>
              <a:t>30</a:t>
            </a:r>
            <a:r>
              <a:rPr sz="1200" b="0" i="0">
                <a:solidFill>
                  <a:srgbClr val="646B83"/>
                </a:solidFill>
                <a:latin typeface="Segoe UI"/>
              </a:rPr>
              <a:t>  →  </a:t>
            </a:r>
            <a:r>
              <a:rPr sz="1600" b="1" i="0">
                <a:solidFill>
                  <a:srgbClr val="830051"/>
                </a:solidFill>
                <a:latin typeface="Segoe UI"/>
              </a:rPr>
              <a:t>56</a:t>
            </a:r>
            <a:r>
              <a:rPr sz="1200" b="0" i="0">
                <a:solidFill>
                  <a:srgbClr val="646B83"/>
                </a:solidFill>
                <a:latin typeface="Segoe UI"/>
              </a:rPr>
              <a:t>  →  </a:t>
            </a:r>
            <a:r>
              <a:rPr sz="1400" b="1" i="0">
                <a:solidFill>
                  <a:srgbClr val="121C46"/>
                </a:solidFill>
                <a:latin typeface="Segoe UI"/>
              </a:rPr>
              <a:t>96</a:t>
            </a:r>
          </a:p>
        </p:txBody>
      </p:sp>
      <p:sp>
        <p:nvSpPr>
          <p:cNvPr id="9" name="Rounded Rectangle 8"/>
          <p:cNvSpPr/>
          <p:nvPr/>
        </p:nvSpPr>
        <p:spPr>
          <a:xfrm>
            <a:off x="502920" y="1280160"/>
            <a:ext cx="6675120"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502920" y="1280160"/>
            <a:ext cx="6675120" cy="457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731520" y="1463040"/>
            <a:ext cx="6217920" cy="320040"/>
          </a:xfrm>
          <a:prstGeom prst="rect">
            <a:avLst/>
          </a:prstGeom>
          <a:noFill/>
        </p:spPr>
        <p:txBody>
          <a:bodyPr wrap="square" lIns="45720" tIns="18288" rIns="45720" bIns="18288" anchor="t">
            <a:spAutoFit/>
          </a:bodyPr>
          <a:lstStyle/>
          <a:p>
            <a:pPr algn="l"/>
            <a:r>
              <a:rPr sz="1200" b="1" i="0">
                <a:solidFill>
                  <a:srgbClr val="2A5DB6"/>
                </a:solidFill>
                <a:latin typeface="Segoe UI"/>
              </a:rPr>
              <a:t>DERIVATION  ·  exactly how this Mid was computed</a:t>
            </a:r>
          </a:p>
        </p:txBody>
      </p:sp>
      <p:sp>
        <p:nvSpPr>
          <p:cNvPr id="12" name="Rectangle 11"/>
          <p:cNvSpPr/>
          <p:nvPr/>
        </p:nvSpPr>
        <p:spPr>
          <a:xfrm>
            <a:off x="731520" y="1847088"/>
            <a:ext cx="6217920" cy="658368"/>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22960" y="1892808"/>
            <a:ext cx="6035040" cy="201168"/>
          </a:xfrm>
          <a:prstGeom prst="rect">
            <a:avLst/>
          </a:prstGeom>
          <a:noFill/>
        </p:spPr>
        <p:txBody>
          <a:bodyPr wrap="square" lIns="45720" tIns="18288" rIns="45720" bIns="18288" anchor="t">
            <a:spAutoFit/>
          </a:bodyPr>
          <a:lstStyle/>
          <a:p>
            <a:pPr algn="l"/>
            <a:r>
              <a:rPr sz="900" b="1" i="0">
                <a:solidFill>
                  <a:srgbClr val="646B83"/>
                </a:solidFill>
                <a:latin typeface="Segoe UI"/>
              </a:rPr>
              <a:t>MID COMPUTATION</a:t>
            </a:r>
          </a:p>
        </p:txBody>
      </p:sp>
      <p:sp>
        <p:nvSpPr>
          <p:cNvPr id="14" name="TextBox 13"/>
          <p:cNvSpPr txBox="1"/>
          <p:nvPr/>
        </p:nvSpPr>
        <p:spPr>
          <a:xfrm>
            <a:off x="822960" y="2084832"/>
            <a:ext cx="6035040" cy="411480"/>
          </a:xfrm>
          <a:prstGeom prst="rect">
            <a:avLst/>
          </a:prstGeom>
          <a:noFill/>
        </p:spPr>
        <p:txBody>
          <a:bodyPr wrap="square" lIns="45720" tIns="18288" rIns="45720" bIns="18288" anchor="t">
            <a:spAutoFit/>
          </a:bodyPr>
          <a:lstStyle/>
          <a:p>
            <a:pPr algn="l"/>
            <a:r>
              <a:rPr sz="1100" b="0" i="0">
                <a:solidFill>
                  <a:srgbClr val="121C46"/>
                </a:solidFill>
                <a:latin typeface="Segoe UI"/>
              </a:rPr>
              <a:t>Cui CACM 2024 (n=4,867): ~18 min saved per coding step (26% × ~70 min task) × 3 steps per code run (write + test + debug) ≈ 56  (not the 30↔96 midpoint of 63)</a:t>
            </a:r>
          </a:p>
        </p:txBody>
      </p:sp>
      <p:sp>
        <p:nvSpPr>
          <p:cNvPr id="15" name="Rounded Rectangle 14"/>
          <p:cNvSpPr/>
          <p:nvPr/>
        </p:nvSpPr>
        <p:spPr>
          <a:xfrm>
            <a:off x="731520" y="2578608"/>
            <a:ext cx="6217920" cy="1176540"/>
          </a:xfrm>
          <a:prstGeom prst="roundRect">
            <a:avLst>
              <a:gd name="adj" fmla="val 12000"/>
            </a:avLst>
          </a:prstGeom>
          <a:solidFill>
            <a:srgbClr val="FFFFFF"/>
          </a:solidFill>
          <a:ln w="9525">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731520" y="2578608"/>
            <a:ext cx="91440" cy="11887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914400" y="2633472"/>
            <a:ext cx="5943600" cy="201168"/>
          </a:xfrm>
          <a:prstGeom prst="rect">
            <a:avLst/>
          </a:prstGeom>
          <a:noFill/>
        </p:spPr>
        <p:txBody>
          <a:bodyPr wrap="square" lIns="45720" tIns="18288" rIns="45720" bIns="18288" anchor="t">
            <a:spAutoFit/>
          </a:bodyPr>
          <a:lstStyle/>
          <a:p>
            <a:pPr algn="l"/>
            <a:r>
              <a:rPr sz="900" b="1" i="0">
                <a:solidFill>
                  <a:srgbClr val="2A5DB6"/>
                </a:solidFill>
                <a:latin typeface="Segoe UI"/>
              </a:rPr>
              <a:t>SOURCE EXCERPT  ·  key finding paraphrased</a:t>
            </a:r>
          </a:p>
        </p:txBody>
      </p:sp>
      <p:sp>
        <p:nvSpPr>
          <p:cNvPr id="18" name="TextBox 17"/>
          <p:cNvSpPr txBox="1"/>
          <p:nvPr/>
        </p:nvSpPr>
        <p:spPr>
          <a:xfrm>
            <a:off x="914400" y="2816352"/>
            <a:ext cx="5852160" cy="640080"/>
          </a:xfrm>
          <a:prstGeom prst="rect">
            <a:avLst/>
          </a:prstGeom>
          <a:noFill/>
        </p:spPr>
        <p:txBody>
          <a:bodyPr wrap="square" lIns="45720" tIns="18288" rIns="45720" bIns="18288" anchor="t">
            <a:spAutoFit/>
          </a:bodyPr>
          <a:lstStyle/>
          <a:p>
            <a:pPr algn="l"/>
            <a:r>
              <a:rPr sz="950" b="0" i="1">
                <a:solidFill>
                  <a:srgbClr val="1E2940"/>
                </a:solidFill>
                <a:latin typeface="Segoe UI"/>
              </a:rPr>
              <a:t>Cui, Demirer, Jaffe et al. (2024), Communications of the ACM: across n=4,867 GitHub Copilot users in 3 enterprise field experiments, completed pull requests rose 26.08% (95% CI: 21.4–30.7%). Time saved per coding step ≈ 18 min on tasks averaging ~70 min. Peng et al. 2023 RCT on n=95 developers: 55.8% time reduction on a controlled coding task (71 min → 31 min). Stanford-WB 2025 sets the ceiling.</a:t>
            </a:r>
          </a:p>
        </p:txBody>
      </p:sp>
      <p:sp>
        <p:nvSpPr>
          <p:cNvPr id="19" name="TextBox 18"/>
          <p:cNvSpPr txBox="1"/>
          <p:nvPr/>
        </p:nvSpPr>
        <p:spPr>
          <a:xfrm>
            <a:off x="914400" y="3492149"/>
            <a:ext cx="5943600" cy="237744"/>
          </a:xfrm>
          <a:prstGeom prst="rect">
            <a:avLst/>
          </a:prstGeom>
          <a:noFill/>
        </p:spPr>
        <p:txBody>
          <a:bodyPr wrap="square" lIns="45720" tIns="18288" rIns="45720" bIns="18288" anchor="t">
            <a:spAutoFit/>
          </a:bodyPr>
          <a:lstStyle/>
          <a:p>
            <a:pPr algn="l"/>
            <a:r>
              <a:rPr sz="900" b="1" i="0">
                <a:solidFill>
                  <a:srgbClr val="646B83"/>
                </a:solidFill>
                <a:latin typeface="Segoe UI"/>
              </a:rPr>
              <a:t>Sources → </a:t>
            </a:r>
            <a:r>
              <a:rPr sz="950" b="1" i="0" u="sng">
                <a:solidFill>
                  <a:srgbClr val="1F5BC7"/>
                </a:solidFill>
                <a:latin typeface="Segoe UI"/>
                <a:hlinkClick r:id="rId2"/>
              </a:rPr>
              <a:t>Cui et al., CACM 2024</a:t>
            </a:r>
            <a:r>
              <a:rPr sz="900" b="0" i="0" u="sng">
                <a:solidFill>
                  <a:srgbClr val="1F5BC7"/>
                </a:solidFill>
                <a:latin typeface="Segoe UI"/>
                <a:hlinkClick r:id="rId2"/>
              </a:rPr>
              <a:t> ↗</a:t>
            </a:r>
            <a:r>
              <a:rPr sz="900" b="0" i="0">
                <a:solidFill>
                  <a:srgbClr val="646B83"/>
                </a:solidFill>
                <a:latin typeface="Segoe UI"/>
              </a:rPr>
              <a:t>  ·  </a:t>
            </a:r>
            <a:r>
              <a:rPr sz="950" b="1" i="0" u="sng">
                <a:solidFill>
                  <a:srgbClr val="1F5BC7"/>
                </a:solidFill>
                <a:latin typeface="Segoe UI"/>
                <a:hlinkClick r:id="rId3"/>
              </a:rPr>
              <a:t>Peng et al. RCT 2023 (arXiv)</a:t>
            </a:r>
            <a:r>
              <a:rPr sz="900" b="0" i="0" u="sng">
                <a:solidFill>
                  <a:srgbClr val="1F5BC7"/>
                </a:solidFill>
                <a:latin typeface="Segoe UI"/>
                <a:hlinkClick r:id="rId3"/>
              </a:rPr>
              <a:t> ↗</a:t>
            </a:r>
            <a:r>
              <a:rPr sz="900" b="0" i="0">
                <a:solidFill>
                  <a:srgbClr val="646B83"/>
                </a:solidFill>
                <a:latin typeface="Segoe UI"/>
              </a:rPr>
              <a:t>  ·  </a:t>
            </a:r>
            <a:r>
              <a:rPr sz="950" b="1" i="0" u="sng">
                <a:solidFill>
                  <a:srgbClr val="1F5BC7"/>
                </a:solidFill>
                <a:latin typeface="Segoe UI"/>
                <a:hlinkClick r:id="rId4"/>
              </a:rPr>
              <a:t>Stanford-WB SSRN 5136877</a:t>
            </a:r>
            <a:r>
              <a:rPr sz="900" b="0" i="0" u="sng">
                <a:solidFill>
                  <a:srgbClr val="1F5BC7"/>
                </a:solidFill>
                <a:latin typeface="Segoe UI"/>
                <a:hlinkClick r:id="rId4"/>
              </a:rPr>
              <a:t> ↗</a:t>
            </a:r>
          </a:p>
        </p:txBody>
      </p:sp>
      <p:sp>
        <p:nvSpPr>
          <p:cNvPr id="20" name="TextBox 19"/>
          <p:cNvSpPr txBox="1"/>
          <p:nvPr/>
        </p:nvSpPr>
        <p:spPr>
          <a:xfrm>
            <a:off x="731520" y="3872525"/>
            <a:ext cx="6217920" cy="201168"/>
          </a:xfrm>
          <a:prstGeom prst="rect">
            <a:avLst/>
          </a:prstGeom>
          <a:noFill/>
        </p:spPr>
        <p:txBody>
          <a:bodyPr wrap="square" lIns="45720" tIns="18288" rIns="45720" bIns="18288" anchor="t">
            <a:spAutoFit/>
          </a:bodyPr>
          <a:lstStyle/>
          <a:p>
            <a:pPr algn="l"/>
            <a:r>
              <a:rPr sz="950" b="1" i="0">
                <a:solidFill>
                  <a:srgbClr val="646B83"/>
                </a:solidFill>
                <a:latin typeface="Segoe UI"/>
              </a:rPr>
              <a:t>TYPICAL ACTIVITY-INSTANCE CHAIN  ·  intra-bucket</a:t>
            </a:r>
          </a:p>
        </p:txBody>
      </p:sp>
      <p:sp>
        <p:nvSpPr>
          <p:cNvPr id="21" name="Rounded Rectangle 20"/>
          <p:cNvSpPr/>
          <p:nvPr/>
        </p:nvSpPr>
        <p:spPr>
          <a:xfrm>
            <a:off x="731520" y="4110269"/>
            <a:ext cx="1170432" cy="713232"/>
          </a:xfrm>
          <a:prstGeom prst="roundRect">
            <a:avLst>
              <a:gd name="adj" fmla="val 12000"/>
            </a:avLst>
          </a:prstGeom>
          <a:solidFill>
            <a:srgbClr val="ECEFF5"/>
          </a:solidFill>
          <a:ln w="635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777240" y="4183421"/>
            <a:ext cx="1078992" cy="274320"/>
          </a:xfrm>
          <a:prstGeom prst="rect">
            <a:avLst/>
          </a:prstGeom>
          <a:noFill/>
        </p:spPr>
        <p:txBody>
          <a:bodyPr wrap="square" lIns="45720" tIns="18288" rIns="45720" bIns="18288" anchor="t">
            <a:spAutoFit/>
          </a:bodyPr>
          <a:lstStyle/>
          <a:p>
            <a:pPr algn="ctr"/>
            <a:r>
              <a:rPr sz="1050" b="1" i="0">
                <a:solidFill>
                  <a:srgbClr val="121C46"/>
                </a:solidFill>
                <a:latin typeface="Segoe UI"/>
              </a:rPr>
              <a:t>Write code</a:t>
            </a:r>
          </a:p>
        </p:txBody>
      </p:sp>
      <p:sp>
        <p:nvSpPr>
          <p:cNvPr id="23" name="TextBox 22"/>
          <p:cNvSpPr txBox="1"/>
          <p:nvPr/>
        </p:nvSpPr>
        <p:spPr>
          <a:xfrm>
            <a:off x="777240" y="4457741"/>
            <a:ext cx="1078992" cy="347472"/>
          </a:xfrm>
          <a:prstGeom prst="rect">
            <a:avLst/>
          </a:prstGeom>
          <a:noFill/>
        </p:spPr>
        <p:txBody>
          <a:bodyPr wrap="square" lIns="45720" tIns="18288" rIns="45720" bIns="18288" anchor="t">
            <a:spAutoFit/>
          </a:bodyPr>
          <a:lstStyle/>
          <a:p>
            <a:pPr algn="ctr"/>
            <a:r>
              <a:rPr sz="900" b="0" i="1">
                <a:solidFill>
                  <a:srgbClr val="646B83"/>
                </a:solidFill>
                <a:latin typeface="Segoe UI"/>
              </a:rPr>
              <a:t>feature or fix</a:t>
            </a:r>
          </a:p>
        </p:txBody>
      </p:sp>
      <p:cxnSp>
        <p:nvCxnSpPr>
          <p:cNvPr id="24" name="Connector 23"/>
          <p:cNvCxnSpPr/>
          <p:nvPr/>
        </p:nvCxnSpPr>
        <p:spPr>
          <a:xfrm>
            <a:off x="1901952" y="4466885"/>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5" name="Rounded Rectangle 24"/>
          <p:cNvSpPr/>
          <p:nvPr/>
        </p:nvSpPr>
        <p:spPr>
          <a:xfrm>
            <a:off x="1993392" y="4110269"/>
            <a:ext cx="1170432" cy="713232"/>
          </a:xfrm>
          <a:prstGeom prst="roundRect">
            <a:avLst>
              <a:gd name="adj" fmla="val 12000"/>
            </a:avLst>
          </a:prstGeom>
          <a:solidFill>
            <a:srgbClr val="ECEFF5"/>
          </a:solidFill>
          <a:ln w="635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2039112" y="4183421"/>
            <a:ext cx="1078992" cy="274320"/>
          </a:xfrm>
          <a:prstGeom prst="rect">
            <a:avLst/>
          </a:prstGeom>
          <a:noFill/>
        </p:spPr>
        <p:txBody>
          <a:bodyPr wrap="square" lIns="45720" tIns="18288" rIns="45720" bIns="18288" anchor="t">
            <a:spAutoFit/>
          </a:bodyPr>
          <a:lstStyle/>
          <a:p>
            <a:pPr algn="ctr"/>
            <a:r>
              <a:rPr sz="1050" b="1" i="0">
                <a:solidFill>
                  <a:srgbClr val="121C46"/>
                </a:solidFill>
                <a:latin typeface="Segoe UI"/>
              </a:rPr>
              <a:t>Tests</a:t>
            </a:r>
          </a:p>
        </p:txBody>
      </p:sp>
      <p:sp>
        <p:nvSpPr>
          <p:cNvPr id="27" name="TextBox 26"/>
          <p:cNvSpPr txBox="1"/>
          <p:nvPr/>
        </p:nvSpPr>
        <p:spPr>
          <a:xfrm>
            <a:off x="2039112" y="4457741"/>
            <a:ext cx="1078992" cy="347472"/>
          </a:xfrm>
          <a:prstGeom prst="rect">
            <a:avLst/>
          </a:prstGeom>
          <a:noFill/>
        </p:spPr>
        <p:txBody>
          <a:bodyPr wrap="square" lIns="45720" tIns="18288" rIns="45720" bIns="18288" anchor="t">
            <a:spAutoFit/>
          </a:bodyPr>
          <a:lstStyle/>
          <a:p>
            <a:pPr algn="ctr"/>
            <a:r>
              <a:rPr sz="900" b="0" i="1">
                <a:solidFill>
                  <a:srgbClr val="646B83"/>
                </a:solidFill>
                <a:latin typeface="Segoe UI"/>
              </a:rPr>
              <a:t>draft + run</a:t>
            </a:r>
          </a:p>
        </p:txBody>
      </p:sp>
      <p:cxnSp>
        <p:nvCxnSpPr>
          <p:cNvPr id="28" name="Connector 27"/>
          <p:cNvCxnSpPr/>
          <p:nvPr/>
        </p:nvCxnSpPr>
        <p:spPr>
          <a:xfrm>
            <a:off x="3163824" y="4466885"/>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9" name="Rounded Rectangle 28"/>
          <p:cNvSpPr/>
          <p:nvPr/>
        </p:nvSpPr>
        <p:spPr>
          <a:xfrm>
            <a:off x="3255264" y="4110269"/>
            <a:ext cx="1170432" cy="713232"/>
          </a:xfrm>
          <a:prstGeom prst="roundRect">
            <a:avLst>
              <a:gd name="adj" fmla="val 12000"/>
            </a:avLst>
          </a:prstGeom>
          <a:solidFill>
            <a:srgbClr val="ECEFF5"/>
          </a:solidFill>
          <a:ln w="635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3300984" y="4183421"/>
            <a:ext cx="1078992" cy="274320"/>
          </a:xfrm>
          <a:prstGeom prst="rect">
            <a:avLst/>
          </a:prstGeom>
          <a:noFill/>
        </p:spPr>
        <p:txBody>
          <a:bodyPr wrap="square" lIns="45720" tIns="18288" rIns="45720" bIns="18288" anchor="t">
            <a:spAutoFit/>
          </a:bodyPr>
          <a:lstStyle/>
          <a:p>
            <a:pPr algn="ctr"/>
            <a:r>
              <a:rPr sz="1050" b="1" i="0">
                <a:solidFill>
                  <a:srgbClr val="121C46"/>
                </a:solidFill>
                <a:latin typeface="Segoe UI"/>
              </a:rPr>
              <a:t>Debug</a:t>
            </a:r>
          </a:p>
        </p:txBody>
      </p:sp>
      <p:sp>
        <p:nvSpPr>
          <p:cNvPr id="31" name="TextBox 30"/>
          <p:cNvSpPr txBox="1"/>
          <p:nvPr/>
        </p:nvSpPr>
        <p:spPr>
          <a:xfrm>
            <a:off x="3300984" y="4457741"/>
            <a:ext cx="1078992" cy="347472"/>
          </a:xfrm>
          <a:prstGeom prst="rect">
            <a:avLst/>
          </a:prstGeom>
          <a:noFill/>
        </p:spPr>
        <p:txBody>
          <a:bodyPr wrap="square" lIns="45720" tIns="18288" rIns="45720" bIns="18288" anchor="t">
            <a:spAutoFit/>
          </a:bodyPr>
          <a:lstStyle/>
          <a:p>
            <a:pPr algn="ctr"/>
            <a:r>
              <a:rPr sz="900" b="0" i="1">
                <a:solidFill>
                  <a:srgbClr val="646B83"/>
                </a:solidFill>
                <a:latin typeface="Segoe UI"/>
              </a:rPr>
              <a:t>stack trace + fix</a:t>
            </a:r>
          </a:p>
        </p:txBody>
      </p:sp>
      <p:cxnSp>
        <p:nvCxnSpPr>
          <p:cNvPr id="32" name="Connector 31"/>
          <p:cNvCxnSpPr/>
          <p:nvPr/>
        </p:nvCxnSpPr>
        <p:spPr>
          <a:xfrm>
            <a:off x="4425696" y="4466885"/>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33" name="Rounded Rectangle 32"/>
          <p:cNvSpPr/>
          <p:nvPr/>
        </p:nvSpPr>
        <p:spPr>
          <a:xfrm>
            <a:off x="4517136" y="4110269"/>
            <a:ext cx="1170432" cy="713232"/>
          </a:xfrm>
          <a:prstGeom prst="roundRect">
            <a:avLst>
              <a:gd name="adj" fmla="val 12000"/>
            </a:avLst>
          </a:prstGeom>
          <a:solidFill>
            <a:srgbClr val="ECEFF5"/>
          </a:solidFill>
          <a:ln w="635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4562856" y="4183421"/>
            <a:ext cx="1078992" cy="274320"/>
          </a:xfrm>
          <a:prstGeom prst="rect">
            <a:avLst/>
          </a:prstGeom>
          <a:noFill/>
        </p:spPr>
        <p:txBody>
          <a:bodyPr wrap="square" lIns="45720" tIns="18288" rIns="45720" bIns="18288" anchor="t">
            <a:spAutoFit/>
          </a:bodyPr>
          <a:lstStyle/>
          <a:p>
            <a:pPr algn="ctr"/>
            <a:r>
              <a:rPr sz="1050" b="1" i="0">
                <a:solidFill>
                  <a:srgbClr val="121C46"/>
                </a:solidFill>
                <a:latin typeface="Segoe UI"/>
              </a:rPr>
              <a:t>Commit</a:t>
            </a:r>
          </a:p>
        </p:txBody>
      </p:sp>
      <p:sp>
        <p:nvSpPr>
          <p:cNvPr id="35" name="TextBox 34"/>
          <p:cNvSpPr txBox="1"/>
          <p:nvPr/>
        </p:nvSpPr>
        <p:spPr>
          <a:xfrm>
            <a:off x="4562856" y="4457741"/>
            <a:ext cx="1078992" cy="347472"/>
          </a:xfrm>
          <a:prstGeom prst="rect">
            <a:avLst/>
          </a:prstGeom>
          <a:noFill/>
        </p:spPr>
        <p:txBody>
          <a:bodyPr wrap="square" lIns="45720" tIns="18288" rIns="45720" bIns="18288" anchor="t">
            <a:spAutoFit/>
          </a:bodyPr>
          <a:lstStyle/>
          <a:p>
            <a:pPr algn="ctr"/>
            <a:r>
              <a:rPr sz="900" b="0" i="1">
                <a:solidFill>
                  <a:srgbClr val="646B83"/>
                </a:solidFill>
                <a:latin typeface="Segoe UI"/>
              </a:rPr>
              <a:t>stage + push</a:t>
            </a:r>
          </a:p>
        </p:txBody>
      </p:sp>
      <p:cxnSp>
        <p:nvCxnSpPr>
          <p:cNvPr id="36" name="Connector 35"/>
          <p:cNvCxnSpPr/>
          <p:nvPr/>
        </p:nvCxnSpPr>
        <p:spPr>
          <a:xfrm>
            <a:off x="5687568" y="4466885"/>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37" name="Rounded Rectangle 36"/>
          <p:cNvSpPr/>
          <p:nvPr/>
        </p:nvSpPr>
        <p:spPr>
          <a:xfrm>
            <a:off x="5779008" y="4110269"/>
            <a:ext cx="1170432" cy="713232"/>
          </a:xfrm>
          <a:prstGeom prst="roundRect">
            <a:avLst>
              <a:gd name="adj" fmla="val 12000"/>
            </a:avLst>
          </a:prstGeom>
          <a:solidFill>
            <a:srgbClr val="ECEFF5"/>
          </a:solidFill>
          <a:ln w="635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5824728" y="4183421"/>
            <a:ext cx="1078992" cy="274320"/>
          </a:xfrm>
          <a:prstGeom prst="rect">
            <a:avLst/>
          </a:prstGeom>
          <a:noFill/>
        </p:spPr>
        <p:txBody>
          <a:bodyPr wrap="square" lIns="45720" tIns="18288" rIns="45720" bIns="18288" anchor="t">
            <a:spAutoFit/>
          </a:bodyPr>
          <a:lstStyle/>
          <a:p>
            <a:pPr algn="ctr"/>
            <a:r>
              <a:rPr sz="1050" b="1" i="0">
                <a:solidFill>
                  <a:srgbClr val="121C46"/>
                </a:solidFill>
                <a:latin typeface="Segoe UI"/>
              </a:rPr>
              <a:t>Review</a:t>
            </a:r>
          </a:p>
        </p:txBody>
      </p:sp>
      <p:sp>
        <p:nvSpPr>
          <p:cNvPr id="39" name="TextBox 38"/>
          <p:cNvSpPr txBox="1"/>
          <p:nvPr/>
        </p:nvSpPr>
        <p:spPr>
          <a:xfrm>
            <a:off x="5824728" y="4457741"/>
            <a:ext cx="1078992" cy="347472"/>
          </a:xfrm>
          <a:prstGeom prst="rect">
            <a:avLst/>
          </a:prstGeom>
          <a:noFill/>
        </p:spPr>
        <p:txBody>
          <a:bodyPr wrap="square" lIns="45720" tIns="18288" rIns="45720" bIns="18288" anchor="t">
            <a:spAutoFit/>
          </a:bodyPr>
          <a:lstStyle/>
          <a:p>
            <a:pPr algn="ctr"/>
            <a:r>
              <a:rPr sz="900" b="0" i="1">
                <a:solidFill>
                  <a:srgbClr val="646B83"/>
                </a:solidFill>
                <a:latin typeface="Segoe UI"/>
              </a:rPr>
              <a:t>PR comments / iterate</a:t>
            </a:r>
          </a:p>
        </p:txBody>
      </p:sp>
      <p:sp>
        <p:nvSpPr>
          <p:cNvPr id="40" name="TextBox 39"/>
          <p:cNvSpPr txBox="1"/>
          <p:nvPr/>
        </p:nvSpPr>
        <p:spPr>
          <a:xfrm>
            <a:off x="731520" y="4933229"/>
            <a:ext cx="6217920" cy="201168"/>
          </a:xfrm>
          <a:prstGeom prst="rect">
            <a:avLst/>
          </a:prstGeom>
          <a:noFill/>
        </p:spPr>
        <p:txBody>
          <a:bodyPr wrap="square" lIns="45720" tIns="18288" rIns="45720" bIns="18288" anchor="t">
            <a:spAutoFit/>
          </a:bodyPr>
          <a:lstStyle/>
          <a:p>
            <a:pPr algn="l"/>
            <a:r>
              <a:rPr sz="1000" b="1" i="0">
                <a:solidFill>
                  <a:srgbClr val="646B83"/>
                </a:solidFill>
                <a:latin typeface="Segoe UI"/>
              </a:rPr>
              <a:t>WORKED EXAMPLE  ·  what an agentic Cowork run looks like in this category</a:t>
            </a:r>
          </a:p>
        </p:txBody>
      </p:sp>
      <p:sp>
        <p:nvSpPr>
          <p:cNvPr id="41" name="TextBox 40"/>
          <p:cNvSpPr txBox="1"/>
          <p:nvPr/>
        </p:nvSpPr>
        <p:spPr>
          <a:xfrm>
            <a:off x="731520" y="5134397"/>
            <a:ext cx="6217920" cy="313932"/>
          </a:xfrm>
          <a:prstGeom prst="rect">
            <a:avLst/>
          </a:prstGeom>
          <a:noFill/>
        </p:spPr>
        <p:txBody>
          <a:bodyPr wrap="square" lIns="45720" tIns="18288" rIns="45720" bIns="18288" anchor="t">
            <a:spAutoFit/>
          </a:bodyPr>
          <a:lstStyle/>
          <a:p>
            <a:pPr algn="l"/>
            <a:r>
              <a:rPr sz="900" b="0" i="1">
                <a:solidFill>
                  <a:srgbClr val="121C46"/>
                </a:solidFill>
                <a:latin typeface="Segoe UI"/>
              </a:rPr>
              <a:t>“Build a Python script that predicts churn from the CRM export — train/test split, basic feature engineering, and a short eval report.”</a:t>
            </a:r>
          </a:p>
        </p:txBody>
      </p:sp>
      <p:sp>
        <p:nvSpPr>
          <p:cNvPr id="42" name="Rounded Rectangle 41"/>
          <p:cNvSpPr/>
          <p:nvPr/>
        </p:nvSpPr>
        <p:spPr>
          <a:xfrm>
            <a:off x="731520" y="5600740"/>
            <a:ext cx="3054096" cy="681188"/>
          </a:xfrm>
          <a:prstGeom prst="roundRect">
            <a:avLst>
              <a:gd name="adj" fmla="val 12000"/>
            </a:avLst>
          </a:prstGeom>
          <a:solidFill>
            <a:srgbClr val="ECEFF5"/>
          </a:solidFill>
          <a:ln w="6350">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TextBox 42"/>
          <p:cNvSpPr txBox="1"/>
          <p:nvPr/>
        </p:nvSpPr>
        <p:spPr>
          <a:xfrm>
            <a:off x="841248" y="5699017"/>
            <a:ext cx="2834640" cy="201168"/>
          </a:xfrm>
          <a:prstGeom prst="rect">
            <a:avLst/>
          </a:prstGeom>
          <a:noFill/>
        </p:spPr>
        <p:txBody>
          <a:bodyPr wrap="square" lIns="45720" tIns="18288" rIns="45720" bIns="18288" anchor="t">
            <a:spAutoFit/>
          </a:bodyPr>
          <a:lstStyle/>
          <a:p>
            <a:pPr algn="l"/>
            <a:r>
              <a:rPr sz="900" b="1" i="0">
                <a:solidFill>
                  <a:srgbClr val="646B83"/>
                </a:solidFill>
                <a:latin typeface="Segoe UI"/>
              </a:rPr>
              <a:t>WITHOUT COWORK</a:t>
            </a:r>
            <a:r>
              <a:rPr sz="1050" b="1" i="0">
                <a:solidFill>
                  <a:srgbClr val="121C46"/>
                </a:solidFill>
                <a:latin typeface="Segoe UI"/>
              </a:rPr>
              <a:t>     ≈ 70 min</a:t>
            </a:r>
          </a:p>
        </p:txBody>
      </p:sp>
      <p:sp>
        <p:nvSpPr>
          <p:cNvPr id="44" name="TextBox 43"/>
          <p:cNvSpPr txBox="1"/>
          <p:nvPr/>
        </p:nvSpPr>
        <p:spPr>
          <a:xfrm>
            <a:off x="841248" y="5900185"/>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Scaffold the script · write feature code · train · debug edge cases · hand-write the eval report</a:t>
            </a:r>
          </a:p>
        </p:txBody>
      </p:sp>
      <p:sp>
        <p:nvSpPr>
          <p:cNvPr id="45" name="Rounded Rectangle 44"/>
          <p:cNvSpPr/>
          <p:nvPr/>
        </p:nvSpPr>
        <p:spPr>
          <a:xfrm>
            <a:off x="3895344" y="5600740"/>
            <a:ext cx="3054096" cy="681188"/>
          </a:xfrm>
          <a:prstGeom prst="roundRect">
            <a:avLst>
              <a:gd name="adj" fmla="val 12000"/>
            </a:avLst>
          </a:prstGeom>
          <a:solidFill>
            <a:srgbClr val="EAF5EC"/>
          </a:solidFill>
          <a:ln w="762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6" name="TextBox 45"/>
          <p:cNvSpPr txBox="1"/>
          <p:nvPr/>
        </p:nvSpPr>
        <p:spPr>
          <a:xfrm>
            <a:off x="4005072" y="5699017"/>
            <a:ext cx="2834640" cy="201168"/>
          </a:xfrm>
          <a:prstGeom prst="rect">
            <a:avLst/>
          </a:prstGeom>
          <a:noFill/>
        </p:spPr>
        <p:txBody>
          <a:bodyPr wrap="square" lIns="45720" tIns="18288" rIns="45720" bIns="18288" anchor="t">
            <a:spAutoFit/>
          </a:bodyPr>
          <a:lstStyle/>
          <a:p>
            <a:pPr algn="l"/>
            <a:r>
              <a:rPr sz="900" b="1" i="0">
                <a:solidFill>
                  <a:srgbClr val="16A34A"/>
                </a:solidFill>
                <a:latin typeface="Segoe UI"/>
              </a:rPr>
              <a:t>WITH COWORK</a:t>
            </a:r>
            <a:r>
              <a:rPr sz="1050" b="1" i="0">
                <a:solidFill>
                  <a:srgbClr val="121C46"/>
                </a:solidFill>
                <a:latin typeface="Segoe UI"/>
              </a:rPr>
              <a:t>     ≈ 14 min</a:t>
            </a:r>
          </a:p>
        </p:txBody>
      </p:sp>
      <p:sp>
        <p:nvSpPr>
          <p:cNvPr id="47" name="TextBox 46"/>
          <p:cNvSpPr txBox="1"/>
          <p:nvPr/>
        </p:nvSpPr>
        <p:spPr>
          <a:xfrm>
            <a:off x="4005072" y="5900185"/>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Review the generated script · run · iterate on edge cases the agent flagged</a:t>
            </a:r>
          </a:p>
        </p:txBody>
      </p:sp>
      <p:sp>
        <p:nvSpPr>
          <p:cNvPr id="48" name="TextBox 47"/>
          <p:cNvSpPr txBox="1"/>
          <p:nvPr/>
        </p:nvSpPr>
        <p:spPr>
          <a:xfrm>
            <a:off x="731520" y="6336792"/>
            <a:ext cx="6217920" cy="201168"/>
          </a:xfrm>
          <a:prstGeom prst="rect">
            <a:avLst/>
          </a:prstGeom>
          <a:noFill/>
        </p:spPr>
        <p:txBody>
          <a:bodyPr wrap="square" lIns="45720" tIns="18288" rIns="45720" bIns="18288" anchor="t">
            <a:spAutoFit/>
          </a:bodyPr>
          <a:lstStyle/>
          <a:p>
            <a:pPr algn="ctr"/>
            <a:r>
              <a:rPr sz="1100" b="0" i="0">
                <a:solidFill>
                  <a:srgbClr val="646B83"/>
                </a:solidFill>
                <a:latin typeface="Segoe UI"/>
              </a:rPr>
              <a:t>= </a:t>
            </a:r>
            <a:r>
              <a:rPr sz="1250" b="1" i="0">
                <a:solidFill>
                  <a:srgbClr val="830051"/>
                </a:solidFill>
                <a:latin typeface="Segoe UI"/>
              </a:rPr>
              <a:t>≈ 56 min saved per run</a:t>
            </a:r>
            <a:r>
              <a:rPr sz="1000" b="0" i="1">
                <a:solidFill>
                  <a:srgbClr val="646B83"/>
                </a:solidFill>
                <a:latin typeface="Segoe UI"/>
              </a:rPr>
              <a:t>   (matches Typical band of 56 min)</a:t>
            </a:r>
          </a:p>
        </p:txBody>
      </p:sp>
      <p:sp>
        <p:nvSpPr>
          <p:cNvPr id="49" name="Rounded Rectangle 48"/>
          <p:cNvSpPr/>
          <p:nvPr/>
        </p:nvSpPr>
        <p:spPr>
          <a:xfrm>
            <a:off x="7360920" y="1280160"/>
            <a:ext cx="4325112"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0" name="Rectangle 49"/>
          <p:cNvSpPr/>
          <p:nvPr/>
        </p:nvSpPr>
        <p:spPr>
          <a:xfrm>
            <a:off x="7360920" y="1280160"/>
            <a:ext cx="4325112" cy="4572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1" name="TextBox 50"/>
          <p:cNvSpPr txBox="1"/>
          <p:nvPr/>
        </p:nvSpPr>
        <p:spPr>
          <a:xfrm>
            <a:off x="7589520" y="1463040"/>
            <a:ext cx="3867912" cy="320040"/>
          </a:xfrm>
          <a:prstGeom prst="rect">
            <a:avLst/>
          </a:prstGeom>
          <a:noFill/>
        </p:spPr>
        <p:txBody>
          <a:bodyPr wrap="square" lIns="45720" tIns="18288" rIns="45720" bIns="18288" anchor="t">
            <a:spAutoFit/>
          </a:bodyPr>
          <a:lstStyle/>
          <a:p>
            <a:pPr algn="l"/>
            <a:r>
              <a:rPr sz="1200" b="1" i="0">
                <a:solidFill>
                  <a:srgbClr val="1B2A5E"/>
                </a:solidFill>
                <a:latin typeface="Segoe UI"/>
              </a:rPr>
              <a:t>RESEARCH ANCHORS  ·  one per band point</a:t>
            </a:r>
          </a:p>
        </p:txBody>
      </p:sp>
      <p:sp>
        <p:nvSpPr>
          <p:cNvPr id="52" name="Rectangle 51"/>
          <p:cNvSpPr/>
          <p:nvPr/>
        </p:nvSpPr>
        <p:spPr>
          <a:xfrm>
            <a:off x="7589520" y="1965960"/>
            <a:ext cx="91440" cy="134112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3" name="TextBox 52"/>
          <p:cNvSpPr txBox="1"/>
          <p:nvPr/>
        </p:nvSpPr>
        <p:spPr>
          <a:xfrm>
            <a:off x="7772400" y="1965960"/>
            <a:ext cx="3822192" cy="292608"/>
          </a:xfrm>
          <a:prstGeom prst="rect">
            <a:avLst/>
          </a:prstGeom>
          <a:noFill/>
        </p:spPr>
        <p:txBody>
          <a:bodyPr wrap="square" lIns="45720" tIns="18288" rIns="45720" bIns="18288" anchor="t">
            <a:spAutoFit/>
          </a:bodyPr>
          <a:lstStyle/>
          <a:p>
            <a:pPr algn="l"/>
            <a:r>
              <a:rPr sz="1200" b="1" i="0">
                <a:solidFill>
                  <a:srgbClr val="16A34A"/>
                </a:solidFill>
                <a:latin typeface="Segoe UI"/>
              </a:rPr>
              <a:t>LOW · 30 min</a:t>
            </a:r>
          </a:p>
        </p:txBody>
      </p:sp>
      <p:sp>
        <p:nvSpPr>
          <p:cNvPr id="54" name="TextBox 53"/>
          <p:cNvSpPr txBox="1"/>
          <p:nvPr/>
        </p:nvSpPr>
        <p:spPr>
          <a:xfrm>
            <a:off x="7772400" y="2267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Peng et al. 2023 GitHub Copilot RCT</a:t>
            </a:r>
          </a:p>
        </p:txBody>
      </p:sp>
      <p:sp>
        <p:nvSpPr>
          <p:cNvPr id="55" name="TextBox 54"/>
          <p:cNvSpPr txBox="1"/>
          <p:nvPr/>
        </p:nvSpPr>
        <p:spPr>
          <a:xfrm>
            <a:off x="7772400" y="2542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55.8% reduction on 71 min task ≈ 31 min × 2 instances</a:t>
            </a:r>
          </a:p>
        </p:txBody>
      </p:sp>
      <p:sp>
        <p:nvSpPr>
          <p:cNvPr id="56" name="Rectangle 55"/>
          <p:cNvSpPr/>
          <p:nvPr/>
        </p:nvSpPr>
        <p:spPr>
          <a:xfrm>
            <a:off x="7589520" y="3489960"/>
            <a:ext cx="91440" cy="134112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7" name="TextBox 56"/>
          <p:cNvSpPr txBox="1"/>
          <p:nvPr/>
        </p:nvSpPr>
        <p:spPr>
          <a:xfrm>
            <a:off x="7772400" y="3489960"/>
            <a:ext cx="3822192" cy="292608"/>
          </a:xfrm>
          <a:prstGeom prst="rect">
            <a:avLst/>
          </a:prstGeom>
          <a:noFill/>
        </p:spPr>
        <p:txBody>
          <a:bodyPr wrap="square" lIns="45720" tIns="18288" rIns="45720" bIns="18288" anchor="t">
            <a:spAutoFit/>
          </a:bodyPr>
          <a:lstStyle/>
          <a:p>
            <a:pPr algn="l"/>
            <a:r>
              <a:rPr sz="1200" b="1" i="0">
                <a:solidFill>
                  <a:srgbClr val="830051"/>
                </a:solidFill>
                <a:latin typeface="Segoe UI"/>
              </a:rPr>
              <a:t>MID · 56 min</a:t>
            </a:r>
          </a:p>
        </p:txBody>
      </p:sp>
      <p:sp>
        <p:nvSpPr>
          <p:cNvPr id="58" name="TextBox 57"/>
          <p:cNvSpPr txBox="1"/>
          <p:nvPr/>
        </p:nvSpPr>
        <p:spPr>
          <a:xfrm>
            <a:off x="7772400" y="3791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Cui et al. CACM 2024 (n=4,867)</a:t>
            </a:r>
          </a:p>
        </p:txBody>
      </p:sp>
      <p:sp>
        <p:nvSpPr>
          <p:cNvPr id="59" name="TextBox 58"/>
          <p:cNvSpPr txBox="1"/>
          <p:nvPr/>
        </p:nvSpPr>
        <p:spPr>
          <a:xfrm>
            <a:off x="7772400" y="4066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26% productivity gain × ~3 instances of 18 min</a:t>
            </a:r>
          </a:p>
        </p:txBody>
      </p:sp>
      <p:sp>
        <p:nvSpPr>
          <p:cNvPr id="60" name="Rectangle 59"/>
          <p:cNvSpPr/>
          <p:nvPr/>
        </p:nvSpPr>
        <p:spPr>
          <a:xfrm>
            <a:off x="7589520" y="5013960"/>
            <a:ext cx="91440" cy="13411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1" name="TextBox 60"/>
          <p:cNvSpPr txBox="1"/>
          <p:nvPr/>
        </p:nvSpPr>
        <p:spPr>
          <a:xfrm>
            <a:off x="7772400" y="5013960"/>
            <a:ext cx="3822192" cy="292608"/>
          </a:xfrm>
          <a:prstGeom prst="rect">
            <a:avLst/>
          </a:prstGeom>
          <a:noFill/>
        </p:spPr>
        <p:txBody>
          <a:bodyPr wrap="square" lIns="45720" tIns="18288" rIns="45720" bIns="18288" anchor="t">
            <a:spAutoFit/>
          </a:bodyPr>
          <a:lstStyle/>
          <a:p>
            <a:pPr algn="l"/>
            <a:r>
              <a:rPr sz="1200" b="1" i="0">
                <a:solidFill>
                  <a:srgbClr val="2A5DB6"/>
                </a:solidFill>
                <a:latin typeface="Segoe UI"/>
              </a:rPr>
              <a:t>HIGH · 96 min</a:t>
            </a:r>
          </a:p>
        </p:txBody>
      </p:sp>
      <p:sp>
        <p:nvSpPr>
          <p:cNvPr id="62" name="TextBox 61"/>
          <p:cNvSpPr txBox="1"/>
          <p:nvPr/>
        </p:nvSpPr>
        <p:spPr>
          <a:xfrm>
            <a:off x="7772400" y="5315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Stanford &amp; World Bank 2025</a:t>
            </a:r>
          </a:p>
        </p:txBody>
      </p:sp>
      <p:sp>
        <p:nvSpPr>
          <p:cNvPr id="63" name="TextBox 62"/>
          <p:cNvSpPr txBox="1"/>
          <p:nvPr/>
        </p:nvSpPr>
        <p:spPr>
          <a:xfrm>
            <a:off x="7772400" y="5590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96 min/task ceiling; 5 instances × 20 min/instance</a:t>
            </a:r>
          </a:p>
        </p:txBody>
      </p:sp>
      <p:sp>
        <p:nvSpPr>
          <p:cNvPr id="64" name="Rectangle 63"/>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5" name="TextBox 64"/>
          <p:cNvSpPr txBox="1"/>
          <p:nvPr/>
        </p:nvSpPr>
        <p:spPr>
          <a:xfrm>
            <a:off x="502920" y="669340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66" name="TextBox 65"/>
          <p:cNvSpPr txBox="1"/>
          <p:nvPr/>
        </p:nvSpPr>
        <p:spPr>
          <a:xfrm>
            <a:off x="10424160" y="6693408"/>
            <a:ext cx="1280160" cy="164592"/>
          </a:xfrm>
          <a:prstGeom prst="rect">
            <a:avLst/>
          </a:prstGeom>
          <a:noFill/>
        </p:spPr>
        <p:txBody>
          <a:bodyPr wrap="square" lIns="45720" tIns="18288" rIns="45720" bIns="18288" anchor="t">
            <a:spAutoFit/>
          </a:bodyPr>
          <a:lstStyle/>
          <a:p>
            <a:pPr algn="r"/>
            <a:r>
              <a:rPr sz="800" b="0" i="0">
                <a:solidFill>
                  <a:srgbClr val="646B83"/>
                </a:solidFill>
                <a:latin typeface="Segoe UI"/>
              </a:rPr>
              <a:t>11 / 14</a:t>
            </a:r>
          </a:p>
        </p:txBody>
      </p:sp>
    </p:spTree>
    <p:extLst>
      <p:ext uri="{BB962C8B-B14F-4D97-AF65-F5344CB8AC3E}">
        <p14:creationId xmlns:p14="http://schemas.microsoft.com/office/powerpoint/2010/main" val="2463669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646B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274320"/>
          </a:xfrm>
          <a:prstGeom prst="rect">
            <a:avLst/>
          </a:prstGeom>
          <a:noFill/>
        </p:spPr>
        <p:txBody>
          <a:bodyPr wrap="square" lIns="45720" tIns="18288" rIns="45720" bIns="18288" anchor="t">
            <a:spAutoFit/>
          </a:bodyPr>
          <a:lstStyle/>
          <a:p>
            <a:pPr algn="l"/>
            <a:r>
              <a:rPr sz="1000" b="1" i="0">
                <a:solidFill>
                  <a:srgbClr val="646B83"/>
                </a:solidFill>
                <a:latin typeface="Segoe UI"/>
              </a:rPr>
              <a:t>PER-CATEGORY DERIVATION  ·  BUCKET 8</a:t>
            </a:r>
          </a:p>
        </p:txBody>
      </p:sp>
      <p:sp>
        <p:nvSpPr>
          <p:cNvPr id="5" name="TextBox 4"/>
          <p:cNvSpPr txBox="1"/>
          <p:nvPr/>
        </p:nvSpPr>
        <p:spPr>
          <a:xfrm>
            <a:off x="502920" y="530352"/>
            <a:ext cx="6858000" cy="594360"/>
          </a:xfrm>
          <a:prstGeom prst="rect">
            <a:avLst/>
          </a:prstGeom>
          <a:noFill/>
        </p:spPr>
        <p:txBody>
          <a:bodyPr wrap="square" lIns="45720" tIns="18288" rIns="45720" bIns="18288" anchor="t">
            <a:spAutoFit/>
          </a:bodyPr>
          <a:lstStyle/>
          <a:p>
            <a:pPr algn="l"/>
            <a:r>
              <a:rPr sz="2200" b="1" i="0">
                <a:solidFill>
                  <a:srgbClr val="121C46"/>
                </a:solidFill>
                <a:latin typeface="Segoe UI"/>
              </a:rPr>
              <a:t>General assistance / Other</a:t>
            </a:r>
          </a:p>
        </p:txBody>
      </p:sp>
      <p:sp>
        <p:nvSpPr>
          <p:cNvPr id="6" name="Rounded Rectangle 5"/>
          <p:cNvSpPr/>
          <p:nvPr/>
        </p:nvSpPr>
        <p:spPr>
          <a:xfrm>
            <a:off x="7772400" y="502920"/>
            <a:ext cx="3913632" cy="640080"/>
          </a:xfrm>
          <a:prstGeom prst="roundRect">
            <a:avLst>
              <a:gd name="adj" fmla="val 12000"/>
            </a:avLst>
          </a:prstGeom>
          <a:solidFill>
            <a:srgbClr val="ECEFF5"/>
          </a:solidFill>
          <a:ln w="12700">
            <a:solidFill>
              <a:srgbClr val="646B8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772400" y="576072"/>
            <a:ext cx="3913632" cy="182880"/>
          </a:xfrm>
          <a:prstGeom prst="rect">
            <a:avLst/>
          </a:prstGeom>
          <a:noFill/>
        </p:spPr>
        <p:txBody>
          <a:bodyPr wrap="square" lIns="45720" tIns="18288" rIns="45720" bIns="18288" anchor="t">
            <a:spAutoFit/>
          </a:bodyPr>
          <a:lstStyle/>
          <a:p>
            <a:pPr algn="ctr"/>
            <a:r>
              <a:rPr sz="800" b="1" i="0">
                <a:solidFill>
                  <a:srgbClr val="646B83"/>
                </a:solidFill>
                <a:latin typeface="Segoe UI"/>
              </a:rPr>
              <a:t>BAND  (min/turn)</a:t>
            </a:r>
          </a:p>
        </p:txBody>
      </p:sp>
      <p:sp>
        <p:nvSpPr>
          <p:cNvPr id="8" name="TextBox 7"/>
          <p:cNvSpPr txBox="1"/>
          <p:nvPr/>
        </p:nvSpPr>
        <p:spPr>
          <a:xfrm>
            <a:off x="7772400" y="777240"/>
            <a:ext cx="3913632" cy="320040"/>
          </a:xfrm>
          <a:prstGeom prst="rect">
            <a:avLst/>
          </a:prstGeom>
          <a:noFill/>
        </p:spPr>
        <p:txBody>
          <a:bodyPr wrap="square" lIns="45720" tIns="18288" rIns="45720" bIns="18288" anchor="t">
            <a:spAutoFit/>
          </a:bodyPr>
          <a:lstStyle/>
          <a:p>
            <a:pPr algn="ctr"/>
            <a:r>
              <a:rPr sz="1400" b="1" i="0">
                <a:solidFill>
                  <a:srgbClr val="121C46"/>
                </a:solidFill>
                <a:latin typeface="Segoe UI"/>
              </a:rPr>
              <a:t>2</a:t>
            </a:r>
            <a:r>
              <a:rPr sz="1200" b="0" i="0">
                <a:solidFill>
                  <a:srgbClr val="646B83"/>
                </a:solidFill>
                <a:latin typeface="Segoe UI"/>
              </a:rPr>
              <a:t>  →  </a:t>
            </a:r>
            <a:r>
              <a:rPr sz="1600" b="1" i="0">
                <a:solidFill>
                  <a:srgbClr val="830051"/>
                </a:solidFill>
                <a:latin typeface="Segoe UI"/>
              </a:rPr>
              <a:t>5</a:t>
            </a:r>
            <a:r>
              <a:rPr sz="1200" b="0" i="0">
                <a:solidFill>
                  <a:srgbClr val="646B83"/>
                </a:solidFill>
                <a:latin typeface="Segoe UI"/>
              </a:rPr>
              <a:t>  →  </a:t>
            </a:r>
            <a:r>
              <a:rPr sz="1400" b="1" i="0">
                <a:solidFill>
                  <a:srgbClr val="121C46"/>
                </a:solidFill>
                <a:latin typeface="Segoe UI"/>
              </a:rPr>
              <a:t>8</a:t>
            </a:r>
          </a:p>
        </p:txBody>
      </p:sp>
      <p:sp>
        <p:nvSpPr>
          <p:cNvPr id="9" name="Rounded Rectangle 8"/>
          <p:cNvSpPr/>
          <p:nvPr/>
        </p:nvSpPr>
        <p:spPr>
          <a:xfrm>
            <a:off x="502920" y="1280160"/>
            <a:ext cx="6675120"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502920" y="1280160"/>
            <a:ext cx="6675120" cy="45720"/>
          </a:xfrm>
          <a:prstGeom prst="rect">
            <a:avLst/>
          </a:prstGeom>
          <a:solidFill>
            <a:srgbClr val="646B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731520" y="1463040"/>
            <a:ext cx="6217920" cy="320040"/>
          </a:xfrm>
          <a:prstGeom prst="rect">
            <a:avLst/>
          </a:prstGeom>
          <a:noFill/>
        </p:spPr>
        <p:txBody>
          <a:bodyPr wrap="square" lIns="45720" tIns="18288" rIns="45720" bIns="18288" anchor="t">
            <a:spAutoFit/>
          </a:bodyPr>
          <a:lstStyle/>
          <a:p>
            <a:pPr algn="l"/>
            <a:r>
              <a:rPr sz="1200" b="1" i="0">
                <a:solidFill>
                  <a:srgbClr val="646B83"/>
                </a:solidFill>
                <a:latin typeface="Segoe UI"/>
              </a:rPr>
              <a:t>DERIVATION  ·  exactly how this Mid was computed</a:t>
            </a:r>
          </a:p>
        </p:txBody>
      </p:sp>
      <p:sp>
        <p:nvSpPr>
          <p:cNvPr id="12" name="Rectangle 11"/>
          <p:cNvSpPr/>
          <p:nvPr/>
        </p:nvSpPr>
        <p:spPr>
          <a:xfrm>
            <a:off x="731520" y="1847088"/>
            <a:ext cx="6217920" cy="658368"/>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22960" y="1892808"/>
            <a:ext cx="6035040" cy="201168"/>
          </a:xfrm>
          <a:prstGeom prst="rect">
            <a:avLst/>
          </a:prstGeom>
          <a:noFill/>
        </p:spPr>
        <p:txBody>
          <a:bodyPr wrap="square" lIns="45720" tIns="18288" rIns="45720" bIns="18288" anchor="t">
            <a:spAutoFit/>
          </a:bodyPr>
          <a:lstStyle/>
          <a:p>
            <a:pPr algn="l"/>
            <a:r>
              <a:rPr sz="900" b="1" i="0">
                <a:solidFill>
                  <a:srgbClr val="646B83"/>
                </a:solidFill>
                <a:latin typeface="Segoe UI"/>
              </a:rPr>
              <a:t>MID COMPUTATION</a:t>
            </a:r>
          </a:p>
        </p:txBody>
      </p:sp>
      <p:sp>
        <p:nvSpPr>
          <p:cNvPr id="14" name="TextBox 13"/>
          <p:cNvSpPr txBox="1"/>
          <p:nvPr/>
        </p:nvSpPr>
        <p:spPr>
          <a:xfrm>
            <a:off x="822960" y="2084832"/>
            <a:ext cx="6035040" cy="411480"/>
          </a:xfrm>
          <a:prstGeom prst="rect">
            <a:avLst/>
          </a:prstGeom>
          <a:noFill/>
        </p:spPr>
        <p:txBody>
          <a:bodyPr wrap="square" lIns="45720" tIns="18288" rIns="45720" bIns="18288" anchor="t">
            <a:spAutoFit/>
          </a:bodyPr>
          <a:lstStyle/>
          <a:p>
            <a:pPr algn="l"/>
            <a:r>
              <a:rPr sz="1100" b="0" i="0">
                <a:solidFill>
                  <a:srgbClr val="121C46"/>
                </a:solidFill>
                <a:latin typeface="Segoe UI"/>
              </a:rPr>
              <a:t>WTI 2024 + Brynjolfsson QJE 2025: ~5 min per assist/learn episode (single instance, no chain — this bucket is by definition non-chained)</a:t>
            </a:r>
          </a:p>
        </p:txBody>
      </p:sp>
      <p:sp>
        <p:nvSpPr>
          <p:cNvPr id="15" name="Rounded Rectangle 14"/>
          <p:cNvSpPr/>
          <p:nvPr/>
        </p:nvSpPr>
        <p:spPr>
          <a:xfrm>
            <a:off x="731520" y="2578608"/>
            <a:ext cx="6217920" cy="1371600"/>
          </a:xfrm>
          <a:prstGeom prst="roundRect">
            <a:avLst>
              <a:gd name="adj" fmla="val 12000"/>
            </a:avLst>
          </a:prstGeom>
          <a:solidFill>
            <a:srgbClr val="FFFFFF"/>
          </a:solidFill>
          <a:ln w="9525">
            <a:solidFill>
              <a:srgbClr val="646B8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731520" y="2578608"/>
            <a:ext cx="91440" cy="1371600"/>
          </a:xfrm>
          <a:prstGeom prst="rect">
            <a:avLst/>
          </a:prstGeom>
          <a:solidFill>
            <a:srgbClr val="646B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914400" y="2633472"/>
            <a:ext cx="5943600" cy="201168"/>
          </a:xfrm>
          <a:prstGeom prst="rect">
            <a:avLst/>
          </a:prstGeom>
          <a:noFill/>
        </p:spPr>
        <p:txBody>
          <a:bodyPr wrap="square" lIns="45720" tIns="18288" rIns="45720" bIns="18288" anchor="t">
            <a:spAutoFit/>
          </a:bodyPr>
          <a:lstStyle/>
          <a:p>
            <a:pPr algn="l"/>
            <a:r>
              <a:rPr sz="900" b="1" i="0">
                <a:solidFill>
                  <a:srgbClr val="646B83"/>
                </a:solidFill>
                <a:latin typeface="Segoe UI"/>
              </a:rPr>
              <a:t>SOURCE EXCERPT  ·  key finding paraphrased</a:t>
            </a:r>
          </a:p>
        </p:txBody>
      </p:sp>
      <p:sp>
        <p:nvSpPr>
          <p:cNvPr id="18" name="TextBox 17"/>
          <p:cNvSpPr txBox="1"/>
          <p:nvPr/>
        </p:nvSpPr>
        <p:spPr>
          <a:xfrm>
            <a:off x="914400" y="2816352"/>
            <a:ext cx="5943600" cy="786384"/>
          </a:xfrm>
          <a:prstGeom prst="rect">
            <a:avLst/>
          </a:prstGeom>
          <a:noFill/>
        </p:spPr>
        <p:txBody>
          <a:bodyPr wrap="square" lIns="45720" tIns="18288" rIns="45720" bIns="18288" anchor="t">
            <a:spAutoFit/>
          </a:bodyPr>
          <a:lstStyle/>
          <a:p>
            <a:pPr algn="l"/>
            <a:r>
              <a:rPr sz="950" b="0" i="1">
                <a:solidFill>
                  <a:srgbClr val="1E2940"/>
                </a:solidFill>
                <a:latin typeface="Segoe UI"/>
              </a:rPr>
              <a:t>Brynjolfsson, Li &amp; Raymond (2025), Quarterly Journal of Economics / NBER w31161: AI assistance raised customer-service agent productivity by 14% on average and 34% for novice agents (n=5,179 agents, 5M+ conversations). Translates to a typical single-turn assist/learn episode of ~5 min saved.</a:t>
            </a:r>
          </a:p>
        </p:txBody>
      </p:sp>
      <p:sp>
        <p:nvSpPr>
          <p:cNvPr id="19" name="TextBox 18"/>
          <p:cNvSpPr txBox="1"/>
          <p:nvPr/>
        </p:nvSpPr>
        <p:spPr>
          <a:xfrm>
            <a:off x="914400" y="3675888"/>
            <a:ext cx="5943600" cy="237744"/>
          </a:xfrm>
          <a:prstGeom prst="rect">
            <a:avLst/>
          </a:prstGeom>
          <a:noFill/>
        </p:spPr>
        <p:txBody>
          <a:bodyPr wrap="square" lIns="45720" tIns="18288" rIns="45720" bIns="18288" anchor="t">
            <a:spAutoFit/>
          </a:bodyPr>
          <a:lstStyle/>
          <a:p>
            <a:pPr algn="l"/>
            <a:r>
              <a:rPr sz="900" b="1" i="0">
                <a:solidFill>
                  <a:srgbClr val="646B83"/>
                </a:solidFill>
                <a:latin typeface="Segoe UI"/>
              </a:rPr>
              <a:t>Sources → </a:t>
            </a:r>
            <a:r>
              <a:rPr sz="950" b="1" i="0" u="sng">
                <a:solidFill>
                  <a:srgbClr val="1F5BC7"/>
                </a:solidFill>
                <a:latin typeface="Segoe UI"/>
                <a:hlinkClick r:id="rId2"/>
              </a:rPr>
              <a:t>Brynjolfsson, Li &amp; Raymond QJE 2025 / NBER w31161</a:t>
            </a:r>
            <a:r>
              <a:rPr sz="900" b="0" i="0" u="sng">
                <a:solidFill>
                  <a:srgbClr val="1F5BC7"/>
                </a:solidFill>
                <a:latin typeface="Segoe UI"/>
                <a:hlinkClick r:id="rId2"/>
              </a:rPr>
              <a:t> ↗</a:t>
            </a:r>
            <a:r>
              <a:rPr sz="900" b="0" i="0">
                <a:solidFill>
                  <a:srgbClr val="646B83"/>
                </a:solidFill>
                <a:latin typeface="Segoe UI"/>
              </a:rPr>
              <a:t>  ·  </a:t>
            </a:r>
            <a:r>
              <a:rPr sz="950" b="1" i="0" u="sng">
                <a:solidFill>
                  <a:srgbClr val="1F5BC7"/>
                </a:solidFill>
                <a:latin typeface="Segoe UI"/>
                <a:hlinkClick r:id="rId3"/>
              </a:rPr>
              <a:t>Microsoft WTI 2024</a:t>
            </a:r>
            <a:r>
              <a:rPr sz="900" b="0" i="0" u="sng">
                <a:solidFill>
                  <a:srgbClr val="1F5BC7"/>
                </a:solidFill>
                <a:latin typeface="Segoe UI"/>
                <a:hlinkClick r:id="rId3"/>
              </a:rPr>
              <a:t> ↗</a:t>
            </a:r>
          </a:p>
        </p:txBody>
      </p:sp>
      <p:sp>
        <p:nvSpPr>
          <p:cNvPr id="20" name="TextBox 19"/>
          <p:cNvSpPr txBox="1"/>
          <p:nvPr/>
        </p:nvSpPr>
        <p:spPr>
          <a:xfrm>
            <a:off x="731520" y="4069080"/>
            <a:ext cx="6217920" cy="201168"/>
          </a:xfrm>
          <a:prstGeom prst="rect">
            <a:avLst/>
          </a:prstGeom>
          <a:noFill/>
        </p:spPr>
        <p:txBody>
          <a:bodyPr wrap="square" lIns="45720" tIns="18288" rIns="45720" bIns="18288" anchor="t">
            <a:spAutoFit/>
          </a:bodyPr>
          <a:lstStyle/>
          <a:p>
            <a:pPr algn="l"/>
            <a:r>
              <a:rPr sz="950" b="1" i="0">
                <a:solidFill>
                  <a:srgbClr val="646B83"/>
                </a:solidFill>
                <a:latin typeface="Segoe UI"/>
              </a:rPr>
              <a:t>TYPICAL ACTIVITY-INSTANCE CHAIN  ·  intra-bucket</a:t>
            </a:r>
          </a:p>
        </p:txBody>
      </p:sp>
      <p:sp>
        <p:nvSpPr>
          <p:cNvPr id="21" name="Rounded Rectangle 20"/>
          <p:cNvSpPr/>
          <p:nvPr/>
        </p:nvSpPr>
        <p:spPr>
          <a:xfrm>
            <a:off x="731520" y="4306824"/>
            <a:ext cx="2011680" cy="713232"/>
          </a:xfrm>
          <a:prstGeom prst="roundRect">
            <a:avLst>
              <a:gd name="adj" fmla="val 12000"/>
            </a:avLst>
          </a:prstGeom>
          <a:solidFill>
            <a:srgbClr val="ECEFF5"/>
          </a:solidFill>
          <a:ln w="6350">
            <a:solidFill>
              <a:srgbClr val="646B8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777240" y="4379976"/>
            <a:ext cx="192024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Single Q&amp;A</a:t>
            </a:r>
          </a:p>
        </p:txBody>
      </p:sp>
      <p:sp>
        <p:nvSpPr>
          <p:cNvPr id="23" name="TextBox 22"/>
          <p:cNvSpPr txBox="1"/>
          <p:nvPr/>
        </p:nvSpPr>
        <p:spPr>
          <a:xfrm>
            <a:off x="777240" y="4654296"/>
            <a:ext cx="1920240" cy="347472"/>
          </a:xfrm>
          <a:prstGeom prst="rect">
            <a:avLst/>
          </a:prstGeom>
          <a:noFill/>
        </p:spPr>
        <p:txBody>
          <a:bodyPr wrap="square" lIns="45720" tIns="18288" rIns="45720" bIns="18288" anchor="t">
            <a:spAutoFit/>
          </a:bodyPr>
          <a:lstStyle/>
          <a:p>
            <a:pPr algn="ctr"/>
            <a:r>
              <a:rPr sz="900" b="0" i="1">
                <a:solidFill>
                  <a:srgbClr val="646B83"/>
                </a:solidFill>
                <a:latin typeface="Segoe UI"/>
              </a:rPr>
              <a:t>quick help</a:t>
            </a:r>
          </a:p>
        </p:txBody>
      </p:sp>
      <p:cxnSp>
        <p:nvCxnSpPr>
          <p:cNvPr id="24" name="Connector 23"/>
          <p:cNvCxnSpPr/>
          <p:nvPr/>
        </p:nvCxnSpPr>
        <p:spPr>
          <a:xfrm>
            <a:off x="2743200" y="4663440"/>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5" name="Rounded Rectangle 24"/>
          <p:cNvSpPr/>
          <p:nvPr/>
        </p:nvSpPr>
        <p:spPr>
          <a:xfrm>
            <a:off x="2834640" y="4306824"/>
            <a:ext cx="2011680" cy="713232"/>
          </a:xfrm>
          <a:prstGeom prst="roundRect">
            <a:avLst>
              <a:gd name="adj" fmla="val 12000"/>
            </a:avLst>
          </a:prstGeom>
          <a:solidFill>
            <a:srgbClr val="ECEFF5"/>
          </a:solidFill>
          <a:ln w="6350">
            <a:solidFill>
              <a:srgbClr val="646B8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2880360" y="4379976"/>
            <a:ext cx="192024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Learning episode</a:t>
            </a:r>
          </a:p>
        </p:txBody>
      </p:sp>
      <p:sp>
        <p:nvSpPr>
          <p:cNvPr id="27" name="TextBox 26"/>
          <p:cNvSpPr txBox="1"/>
          <p:nvPr/>
        </p:nvSpPr>
        <p:spPr>
          <a:xfrm>
            <a:off x="2880360" y="4654296"/>
            <a:ext cx="1920240" cy="347472"/>
          </a:xfrm>
          <a:prstGeom prst="rect">
            <a:avLst/>
          </a:prstGeom>
          <a:noFill/>
        </p:spPr>
        <p:txBody>
          <a:bodyPr wrap="square" lIns="45720" tIns="18288" rIns="45720" bIns="18288" anchor="t">
            <a:spAutoFit/>
          </a:bodyPr>
          <a:lstStyle/>
          <a:p>
            <a:pPr algn="ctr"/>
            <a:r>
              <a:rPr sz="900" b="0" i="1">
                <a:solidFill>
                  <a:srgbClr val="646B83"/>
                </a:solidFill>
                <a:latin typeface="Segoe UI"/>
              </a:rPr>
              <a:t>explain / teach</a:t>
            </a:r>
          </a:p>
        </p:txBody>
      </p:sp>
      <p:cxnSp>
        <p:nvCxnSpPr>
          <p:cNvPr id="28" name="Connector 27"/>
          <p:cNvCxnSpPr/>
          <p:nvPr/>
        </p:nvCxnSpPr>
        <p:spPr>
          <a:xfrm>
            <a:off x="4846320" y="4663440"/>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9" name="Rounded Rectangle 28"/>
          <p:cNvSpPr/>
          <p:nvPr/>
        </p:nvSpPr>
        <p:spPr>
          <a:xfrm>
            <a:off x="4937760" y="4306824"/>
            <a:ext cx="2011680" cy="713232"/>
          </a:xfrm>
          <a:prstGeom prst="roundRect">
            <a:avLst>
              <a:gd name="adj" fmla="val 12000"/>
            </a:avLst>
          </a:prstGeom>
          <a:solidFill>
            <a:srgbClr val="ECEFF5"/>
          </a:solidFill>
          <a:ln w="6350">
            <a:solidFill>
              <a:srgbClr val="646B8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4983480" y="4379976"/>
            <a:ext cx="192024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Micro-task</a:t>
            </a:r>
          </a:p>
        </p:txBody>
      </p:sp>
      <p:sp>
        <p:nvSpPr>
          <p:cNvPr id="31" name="TextBox 30"/>
          <p:cNvSpPr txBox="1"/>
          <p:nvPr/>
        </p:nvSpPr>
        <p:spPr>
          <a:xfrm>
            <a:off x="4983480" y="4654296"/>
            <a:ext cx="1920240" cy="347472"/>
          </a:xfrm>
          <a:prstGeom prst="rect">
            <a:avLst/>
          </a:prstGeom>
          <a:noFill/>
        </p:spPr>
        <p:txBody>
          <a:bodyPr wrap="square" lIns="45720" tIns="18288" rIns="45720" bIns="18288" anchor="t">
            <a:spAutoFit/>
          </a:bodyPr>
          <a:lstStyle/>
          <a:p>
            <a:pPr algn="ctr"/>
            <a:r>
              <a:rPr sz="900" b="0" i="1">
                <a:solidFill>
                  <a:srgbClr val="646B83"/>
                </a:solidFill>
                <a:latin typeface="Segoe UI"/>
              </a:rPr>
              <a:t>format / convert / lookup</a:t>
            </a:r>
          </a:p>
        </p:txBody>
      </p:sp>
      <p:sp>
        <p:nvSpPr>
          <p:cNvPr id="32" name="TextBox 31"/>
          <p:cNvSpPr txBox="1"/>
          <p:nvPr/>
        </p:nvSpPr>
        <p:spPr>
          <a:xfrm>
            <a:off x="731520" y="5129784"/>
            <a:ext cx="6217920" cy="201168"/>
          </a:xfrm>
          <a:prstGeom prst="rect">
            <a:avLst/>
          </a:prstGeom>
          <a:noFill/>
        </p:spPr>
        <p:txBody>
          <a:bodyPr wrap="square" lIns="45720" tIns="18288" rIns="45720" bIns="18288" anchor="t">
            <a:spAutoFit/>
          </a:bodyPr>
          <a:lstStyle/>
          <a:p>
            <a:pPr algn="l"/>
            <a:r>
              <a:rPr sz="1000" b="1" i="0">
                <a:solidFill>
                  <a:srgbClr val="646B83"/>
                </a:solidFill>
                <a:latin typeface="Segoe UI"/>
              </a:rPr>
              <a:t>WORKED EXAMPLE  ·  what an agentic Cowork run looks like in this category</a:t>
            </a:r>
          </a:p>
        </p:txBody>
      </p:sp>
      <p:sp>
        <p:nvSpPr>
          <p:cNvPr id="33" name="TextBox 32"/>
          <p:cNvSpPr txBox="1"/>
          <p:nvPr/>
        </p:nvSpPr>
        <p:spPr>
          <a:xfrm>
            <a:off x="731520" y="5330952"/>
            <a:ext cx="6217920" cy="402336"/>
          </a:xfrm>
          <a:prstGeom prst="rect">
            <a:avLst/>
          </a:prstGeom>
          <a:noFill/>
        </p:spPr>
        <p:txBody>
          <a:bodyPr wrap="square" lIns="45720" tIns="18288" rIns="45720" bIns="18288" anchor="t">
            <a:spAutoFit/>
          </a:bodyPr>
          <a:lstStyle/>
          <a:p>
            <a:pPr algn="l"/>
            <a:r>
              <a:rPr sz="1150" b="0" i="1">
                <a:solidFill>
                  <a:srgbClr val="121C46"/>
                </a:solidFill>
                <a:latin typeface="Segoe UI"/>
              </a:rPr>
              <a:t>“Reformat this messy list of ~80 customer names into a clean comma-separated string — deduplicated and sorted alphabetically.”</a:t>
            </a:r>
          </a:p>
        </p:txBody>
      </p:sp>
      <p:sp>
        <p:nvSpPr>
          <p:cNvPr id="34" name="Rounded Rectangle 33"/>
          <p:cNvSpPr/>
          <p:nvPr/>
        </p:nvSpPr>
        <p:spPr>
          <a:xfrm>
            <a:off x="731520" y="5751576"/>
            <a:ext cx="3054096" cy="530352"/>
          </a:xfrm>
          <a:prstGeom prst="roundRect">
            <a:avLst>
              <a:gd name="adj" fmla="val 12000"/>
            </a:avLst>
          </a:prstGeom>
          <a:solidFill>
            <a:srgbClr val="ECEFF5"/>
          </a:solidFill>
          <a:ln w="6350">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841248" y="5797296"/>
            <a:ext cx="2834640" cy="201168"/>
          </a:xfrm>
          <a:prstGeom prst="rect">
            <a:avLst/>
          </a:prstGeom>
          <a:noFill/>
        </p:spPr>
        <p:txBody>
          <a:bodyPr wrap="square" lIns="45720" tIns="18288" rIns="45720" bIns="18288" anchor="t">
            <a:spAutoFit/>
          </a:bodyPr>
          <a:lstStyle/>
          <a:p>
            <a:pPr algn="l"/>
            <a:r>
              <a:rPr sz="900" b="1" i="0">
                <a:solidFill>
                  <a:srgbClr val="646B83"/>
                </a:solidFill>
                <a:latin typeface="Segoe UI"/>
              </a:rPr>
              <a:t>WITHOUT COWORK</a:t>
            </a:r>
            <a:r>
              <a:rPr sz="1050" b="1" i="0">
                <a:solidFill>
                  <a:srgbClr val="121C46"/>
                </a:solidFill>
                <a:latin typeface="Segoe UI"/>
              </a:rPr>
              <a:t>     ≈ 7 min</a:t>
            </a:r>
          </a:p>
        </p:txBody>
      </p:sp>
      <p:sp>
        <p:nvSpPr>
          <p:cNvPr id="36" name="TextBox 35"/>
          <p:cNvSpPr txBox="1"/>
          <p:nvPr/>
        </p:nvSpPr>
        <p:spPr>
          <a:xfrm>
            <a:off x="841248" y="5998464"/>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Paste into editor · manually dedupe · sort · join with commas</a:t>
            </a:r>
          </a:p>
        </p:txBody>
      </p:sp>
      <p:sp>
        <p:nvSpPr>
          <p:cNvPr id="37" name="Rounded Rectangle 36"/>
          <p:cNvSpPr/>
          <p:nvPr/>
        </p:nvSpPr>
        <p:spPr>
          <a:xfrm>
            <a:off x="3895344" y="5751576"/>
            <a:ext cx="3054096" cy="530352"/>
          </a:xfrm>
          <a:prstGeom prst="roundRect">
            <a:avLst>
              <a:gd name="adj" fmla="val 12000"/>
            </a:avLst>
          </a:prstGeom>
          <a:solidFill>
            <a:srgbClr val="EAF5EC"/>
          </a:solidFill>
          <a:ln w="762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4005072" y="5797296"/>
            <a:ext cx="2834640" cy="201168"/>
          </a:xfrm>
          <a:prstGeom prst="rect">
            <a:avLst/>
          </a:prstGeom>
          <a:noFill/>
        </p:spPr>
        <p:txBody>
          <a:bodyPr wrap="square" lIns="45720" tIns="18288" rIns="45720" bIns="18288" anchor="t">
            <a:spAutoFit/>
          </a:bodyPr>
          <a:lstStyle/>
          <a:p>
            <a:pPr algn="l"/>
            <a:r>
              <a:rPr sz="900" b="1" i="0">
                <a:solidFill>
                  <a:srgbClr val="16A34A"/>
                </a:solidFill>
                <a:latin typeface="Segoe UI"/>
              </a:rPr>
              <a:t>WITH COWORK</a:t>
            </a:r>
            <a:r>
              <a:rPr sz="1050" b="1" i="0">
                <a:solidFill>
                  <a:srgbClr val="121C46"/>
                </a:solidFill>
                <a:latin typeface="Segoe UI"/>
              </a:rPr>
              <a:t>     ≈ 2 min</a:t>
            </a:r>
          </a:p>
        </p:txBody>
      </p:sp>
      <p:sp>
        <p:nvSpPr>
          <p:cNvPr id="39" name="TextBox 38"/>
          <p:cNvSpPr txBox="1"/>
          <p:nvPr/>
        </p:nvSpPr>
        <p:spPr>
          <a:xfrm>
            <a:off x="4005072" y="5998464"/>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Paste the list · describe the format · verify the output</a:t>
            </a:r>
          </a:p>
        </p:txBody>
      </p:sp>
      <p:sp>
        <p:nvSpPr>
          <p:cNvPr id="40" name="TextBox 39"/>
          <p:cNvSpPr txBox="1"/>
          <p:nvPr/>
        </p:nvSpPr>
        <p:spPr>
          <a:xfrm>
            <a:off x="731520" y="6336792"/>
            <a:ext cx="6217920" cy="201168"/>
          </a:xfrm>
          <a:prstGeom prst="rect">
            <a:avLst/>
          </a:prstGeom>
          <a:noFill/>
        </p:spPr>
        <p:txBody>
          <a:bodyPr wrap="square" lIns="45720" tIns="18288" rIns="45720" bIns="18288" anchor="t">
            <a:spAutoFit/>
          </a:bodyPr>
          <a:lstStyle/>
          <a:p>
            <a:pPr algn="ctr"/>
            <a:r>
              <a:rPr sz="1100" b="0" i="0">
                <a:solidFill>
                  <a:srgbClr val="646B83"/>
                </a:solidFill>
                <a:latin typeface="Segoe UI"/>
              </a:rPr>
              <a:t>= </a:t>
            </a:r>
            <a:r>
              <a:rPr sz="1250" b="1" i="0">
                <a:solidFill>
                  <a:srgbClr val="830051"/>
                </a:solidFill>
                <a:latin typeface="Segoe UI"/>
              </a:rPr>
              <a:t>≈ 5 min saved per run</a:t>
            </a:r>
            <a:r>
              <a:rPr sz="1000" b="0" i="1">
                <a:solidFill>
                  <a:srgbClr val="646B83"/>
                </a:solidFill>
                <a:latin typeface="Segoe UI"/>
              </a:rPr>
              <a:t>   (matches Typical band of 5 min)</a:t>
            </a:r>
          </a:p>
        </p:txBody>
      </p:sp>
      <p:sp>
        <p:nvSpPr>
          <p:cNvPr id="41" name="Rounded Rectangle 40"/>
          <p:cNvSpPr/>
          <p:nvPr/>
        </p:nvSpPr>
        <p:spPr>
          <a:xfrm>
            <a:off x="7360920" y="1280160"/>
            <a:ext cx="4325112"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Rectangle 41"/>
          <p:cNvSpPr/>
          <p:nvPr/>
        </p:nvSpPr>
        <p:spPr>
          <a:xfrm>
            <a:off x="7360920" y="1280160"/>
            <a:ext cx="4325112" cy="4572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TextBox 42"/>
          <p:cNvSpPr txBox="1"/>
          <p:nvPr/>
        </p:nvSpPr>
        <p:spPr>
          <a:xfrm>
            <a:off x="7589520" y="1463040"/>
            <a:ext cx="3867912" cy="320040"/>
          </a:xfrm>
          <a:prstGeom prst="rect">
            <a:avLst/>
          </a:prstGeom>
          <a:noFill/>
        </p:spPr>
        <p:txBody>
          <a:bodyPr wrap="square" lIns="45720" tIns="18288" rIns="45720" bIns="18288" anchor="t">
            <a:spAutoFit/>
          </a:bodyPr>
          <a:lstStyle/>
          <a:p>
            <a:pPr algn="l"/>
            <a:r>
              <a:rPr sz="1200" b="1" i="0">
                <a:solidFill>
                  <a:srgbClr val="1B2A5E"/>
                </a:solidFill>
                <a:latin typeface="Segoe UI"/>
              </a:rPr>
              <a:t>RESEARCH ANCHORS  ·  one per band point</a:t>
            </a:r>
          </a:p>
        </p:txBody>
      </p:sp>
      <p:sp>
        <p:nvSpPr>
          <p:cNvPr id="44" name="Rectangle 43"/>
          <p:cNvSpPr/>
          <p:nvPr/>
        </p:nvSpPr>
        <p:spPr>
          <a:xfrm>
            <a:off x="7589520" y="1965960"/>
            <a:ext cx="91440" cy="134112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5" name="TextBox 44"/>
          <p:cNvSpPr txBox="1"/>
          <p:nvPr/>
        </p:nvSpPr>
        <p:spPr>
          <a:xfrm>
            <a:off x="7772400" y="1965960"/>
            <a:ext cx="3822192" cy="292608"/>
          </a:xfrm>
          <a:prstGeom prst="rect">
            <a:avLst/>
          </a:prstGeom>
          <a:noFill/>
        </p:spPr>
        <p:txBody>
          <a:bodyPr wrap="square" lIns="45720" tIns="18288" rIns="45720" bIns="18288" anchor="t">
            <a:spAutoFit/>
          </a:bodyPr>
          <a:lstStyle/>
          <a:p>
            <a:pPr algn="l"/>
            <a:r>
              <a:rPr sz="1200" b="1" i="0">
                <a:solidFill>
                  <a:srgbClr val="16A34A"/>
                </a:solidFill>
                <a:latin typeface="Segoe UI"/>
              </a:rPr>
              <a:t>LOW · 2 min</a:t>
            </a:r>
          </a:p>
        </p:txBody>
      </p:sp>
      <p:sp>
        <p:nvSpPr>
          <p:cNvPr id="46" name="TextBox 45"/>
          <p:cNvSpPr txBox="1"/>
          <p:nvPr/>
        </p:nvSpPr>
        <p:spPr>
          <a:xfrm>
            <a:off x="7772400" y="2267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Microsoft WTI 2024</a:t>
            </a:r>
          </a:p>
        </p:txBody>
      </p:sp>
      <p:sp>
        <p:nvSpPr>
          <p:cNvPr id="47" name="TextBox 46"/>
          <p:cNvSpPr txBox="1"/>
          <p:nvPr/>
        </p:nvSpPr>
        <p:spPr>
          <a:xfrm>
            <a:off x="7772400" y="2542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Micro-Q&amp;A floor for single-turn micro-tasks</a:t>
            </a:r>
          </a:p>
        </p:txBody>
      </p:sp>
      <p:sp>
        <p:nvSpPr>
          <p:cNvPr id="48" name="Rectangle 47"/>
          <p:cNvSpPr/>
          <p:nvPr/>
        </p:nvSpPr>
        <p:spPr>
          <a:xfrm>
            <a:off x="7589520" y="3489960"/>
            <a:ext cx="91440" cy="134112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9" name="TextBox 48"/>
          <p:cNvSpPr txBox="1"/>
          <p:nvPr/>
        </p:nvSpPr>
        <p:spPr>
          <a:xfrm>
            <a:off x="7772400" y="3489960"/>
            <a:ext cx="3822192" cy="292608"/>
          </a:xfrm>
          <a:prstGeom prst="rect">
            <a:avLst/>
          </a:prstGeom>
          <a:noFill/>
        </p:spPr>
        <p:txBody>
          <a:bodyPr wrap="square" lIns="45720" tIns="18288" rIns="45720" bIns="18288" anchor="t">
            <a:spAutoFit/>
          </a:bodyPr>
          <a:lstStyle/>
          <a:p>
            <a:pPr algn="l"/>
            <a:r>
              <a:rPr sz="1200" b="1" i="0">
                <a:solidFill>
                  <a:srgbClr val="830051"/>
                </a:solidFill>
                <a:latin typeface="Segoe UI"/>
              </a:rPr>
              <a:t>MID · 5 min</a:t>
            </a:r>
          </a:p>
        </p:txBody>
      </p:sp>
      <p:sp>
        <p:nvSpPr>
          <p:cNvPr id="50" name="TextBox 49"/>
          <p:cNvSpPr txBox="1"/>
          <p:nvPr/>
        </p:nvSpPr>
        <p:spPr>
          <a:xfrm>
            <a:off x="7772400" y="3791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WTI + Brynjolfsson QJE 2025</a:t>
            </a:r>
          </a:p>
        </p:txBody>
      </p:sp>
      <p:sp>
        <p:nvSpPr>
          <p:cNvPr id="51" name="TextBox 50"/>
          <p:cNvSpPr txBox="1"/>
          <p:nvPr/>
        </p:nvSpPr>
        <p:spPr>
          <a:xfrm>
            <a:off x="7772400" y="4066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Typical assist/learn episode</a:t>
            </a:r>
          </a:p>
        </p:txBody>
      </p:sp>
      <p:sp>
        <p:nvSpPr>
          <p:cNvPr id="52" name="Rectangle 51"/>
          <p:cNvSpPr/>
          <p:nvPr/>
        </p:nvSpPr>
        <p:spPr>
          <a:xfrm>
            <a:off x="7589520" y="5013960"/>
            <a:ext cx="91440" cy="13411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3" name="TextBox 52"/>
          <p:cNvSpPr txBox="1"/>
          <p:nvPr/>
        </p:nvSpPr>
        <p:spPr>
          <a:xfrm>
            <a:off x="7772400" y="5013960"/>
            <a:ext cx="3822192" cy="292608"/>
          </a:xfrm>
          <a:prstGeom prst="rect">
            <a:avLst/>
          </a:prstGeom>
          <a:noFill/>
        </p:spPr>
        <p:txBody>
          <a:bodyPr wrap="square" lIns="45720" tIns="18288" rIns="45720" bIns="18288" anchor="t">
            <a:spAutoFit/>
          </a:bodyPr>
          <a:lstStyle/>
          <a:p>
            <a:pPr algn="l"/>
            <a:r>
              <a:rPr sz="1200" b="1" i="0">
                <a:solidFill>
                  <a:srgbClr val="2A5DB6"/>
                </a:solidFill>
                <a:latin typeface="Segoe UI"/>
              </a:rPr>
              <a:t>HIGH · 8 min</a:t>
            </a:r>
          </a:p>
        </p:txBody>
      </p:sp>
      <p:sp>
        <p:nvSpPr>
          <p:cNvPr id="54" name="TextBox 53"/>
          <p:cNvSpPr txBox="1"/>
          <p:nvPr/>
        </p:nvSpPr>
        <p:spPr>
          <a:xfrm>
            <a:off x="7772400" y="5315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Brynjolfsson, Li &amp; Raymond QJE / NBER w31161</a:t>
            </a:r>
          </a:p>
        </p:txBody>
      </p:sp>
      <p:sp>
        <p:nvSpPr>
          <p:cNvPr id="55" name="TextBox 54"/>
          <p:cNvSpPr txBox="1"/>
          <p:nvPr/>
        </p:nvSpPr>
        <p:spPr>
          <a:xfrm>
            <a:off x="7772400" y="5590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Novice-learning episode (14% productivity gain in low-tenure)</a:t>
            </a:r>
          </a:p>
        </p:txBody>
      </p:sp>
      <p:sp>
        <p:nvSpPr>
          <p:cNvPr id="56" name="Rectangle 55"/>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7" name="TextBox 56"/>
          <p:cNvSpPr txBox="1"/>
          <p:nvPr/>
        </p:nvSpPr>
        <p:spPr>
          <a:xfrm>
            <a:off x="502920" y="669340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58" name="TextBox 57"/>
          <p:cNvSpPr txBox="1"/>
          <p:nvPr/>
        </p:nvSpPr>
        <p:spPr>
          <a:xfrm>
            <a:off x="10424160" y="6693408"/>
            <a:ext cx="1280160" cy="164592"/>
          </a:xfrm>
          <a:prstGeom prst="rect">
            <a:avLst/>
          </a:prstGeom>
          <a:noFill/>
        </p:spPr>
        <p:txBody>
          <a:bodyPr wrap="square" lIns="45720" tIns="18288" rIns="45720" bIns="18288" anchor="t">
            <a:spAutoFit/>
          </a:bodyPr>
          <a:lstStyle/>
          <a:p>
            <a:pPr algn="r"/>
            <a:r>
              <a:rPr sz="800" b="0" i="0">
                <a:solidFill>
                  <a:srgbClr val="646B83"/>
                </a:solidFill>
                <a:latin typeface="Segoe UI"/>
              </a:rPr>
              <a:t>12 / 14</a:t>
            </a:r>
          </a:p>
        </p:txBody>
      </p:sp>
    </p:spTree>
    <p:extLst>
      <p:ext uri="{BB962C8B-B14F-4D97-AF65-F5344CB8AC3E}">
        <p14:creationId xmlns:p14="http://schemas.microsoft.com/office/powerpoint/2010/main" val="1594883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190821"/>
          </a:xfrm>
          <a:prstGeom prst="rect">
            <a:avLst/>
          </a:prstGeom>
          <a:noFill/>
        </p:spPr>
        <p:txBody>
          <a:bodyPr wrap="square" lIns="45720" tIns="18288" rIns="45720" bIns="18288" anchor="t">
            <a:spAutoFit/>
          </a:bodyPr>
          <a:lstStyle/>
          <a:p>
            <a:pPr algn="l"/>
            <a:r>
              <a:rPr sz="1000" b="1" i="0">
                <a:solidFill>
                  <a:srgbClr val="830051"/>
                </a:solidFill>
                <a:latin typeface="Segoe UI"/>
              </a:rPr>
              <a:t>SUMMARY TABLE</a:t>
            </a:r>
          </a:p>
        </p:txBody>
      </p:sp>
      <p:sp>
        <p:nvSpPr>
          <p:cNvPr id="5" name="TextBox 4"/>
          <p:cNvSpPr txBox="1"/>
          <p:nvPr/>
        </p:nvSpPr>
        <p:spPr>
          <a:xfrm>
            <a:off x="502920" y="530352"/>
            <a:ext cx="10515600" cy="594360"/>
          </a:xfrm>
          <a:prstGeom prst="rect">
            <a:avLst/>
          </a:prstGeom>
          <a:noFill/>
        </p:spPr>
        <p:txBody>
          <a:bodyPr wrap="square" lIns="45720" tIns="18288" rIns="45720" bIns="18288" anchor="t">
            <a:spAutoFit/>
          </a:bodyPr>
          <a:lstStyle/>
          <a:p>
            <a:pPr algn="l"/>
            <a:r>
              <a:rPr sz="2200" b="1" i="0">
                <a:solidFill>
                  <a:srgbClr val="121C46"/>
                </a:solidFill>
                <a:latin typeface="Segoe UI"/>
              </a:rPr>
              <a:t>All 8 categories at a glance — Low / Typical / High with key sources</a:t>
            </a:r>
          </a:p>
        </p:txBody>
      </p:sp>
      <p:sp>
        <p:nvSpPr>
          <p:cNvPr id="113" name="Rounded Rectangle 112"/>
          <p:cNvSpPr/>
          <p:nvPr/>
        </p:nvSpPr>
        <p:spPr>
          <a:xfrm>
            <a:off x="502920" y="5681841"/>
            <a:ext cx="11183112" cy="566928"/>
          </a:xfrm>
          <a:prstGeom prst="roundRect">
            <a:avLst>
              <a:gd name="adj" fmla="val 12000"/>
            </a:avLst>
          </a:prstGeom>
          <a:solidFill>
            <a:srgbClr val="FAF1F4"/>
          </a:solidFill>
          <a:ln w="6350">
            <a:solidFill>
              <a:srgbClr val="83005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5" name="Rectangle 114"/>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6" name="TextBox 115"/>
          <p:cNvSpPr txBox="1"/>
          <p:nvPr/>
        </p:nvSpPr>
        <p:spPr>
          <a:xfrm>
            <a:off x="502920" y="668485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117" name="TextBox 116"/>
          <p:cNvSpPr txBox="1"/>
          <p:nvPr/>
        </p:nvSpPr>
        <p:spPr>
          <a:xfrm>
            <a:off x="10424160" y="6684858"/>
            <a:ext cx="1280160" cy="164592"/>
          </a:xfrm>
          <a:prstGeom prst="rect">
            <a:avLst/>
          </a:prstGeom>
          <a:noFill/>
        </p:spPr>
        <p:txBody>
          <a:bodyPr wrap="square" lIns="45720" tIns="18288" rIns="45720" bIns="18288" anchor="t">
            <a:spAutoFit/>
          </a:bodyPr>
          <a:lstStyle/>
          <a:p>
            <a:pPr algn="r"/>
            <a:r>
              <a:rPr lang="en-US" sz="800">
                <a:solidFill>
                  <a:srgbClr val="646B83"/>
                </a:solidFill>
                <a:latin typeface="Segoe UI"/>
              </a:rPr>
              <a:t>14 </a:t>
            </a:r>
            <a:r>
              <a:rPr sz="800" b="0" i="0">
                <a:solidFill>
                  <a:srgbClr val="646B83"/>
                </a:solidFill>
                <a:latin typeface="Segoe UI"/>
              </a:rPr>
              <a:t>/ 14</a:t>
            </a:r>
          </a:p>
        </p:txBody>
      </p:sp>
      <p:sp>
        <p:nvSpPr>
          <p:cNvPr id="7" name="TextBox 6">
            <a:extLst>
              <a:ext uri="{FF2B5EF4-FFF2-40B4-BE49-F238E27FC236}">
                <a16:creationId xmlns:a16="http://schemas.microsoft.com/office/drawing/2014/main" id="{ABB918F8-3B06-1527-75E8-F3879D72E6C7}"/>
              </a:ext>
            </a:extLst>
          </p:cNvPr>
          <p:cNvSpPr txBox="1"/>
          <p:nvPr/>
        </p:nvSpPr>
        <p:spPr>
          <a:xfrm>
            <a:off x="666145" y="5736717"/>
            <a:ext cx="10607040" cy="590931"/>
          </a:xfrm>
          <a:prstGeom prst="rect">
            <a:avLst/>
          </a:prstGeom>
          <a:noFill/>
        </p:spPr>
        <p:txBody>
          <a:bodyPr wrap="square" lIns="45720" tIns="18288" rIns="45720" bIns="18288" anchor="t">
            <a:spAutoFit/>
          </a:bodyPr>
          <a:lstStyle/>
          <a:p>
            <a:pPr fontAlgn="t">
              <a:lnSpc>
                <a:spcPts val="1500"/>
              </a:lnSpc>
              <a:buNone/>
            </a:pPr>
            <a:r>
              <a:rPr lang="en-US" sz="1200" b="1" i="0">
                <a:solidFill>
                  <a:srgbClr val="830051"/>
                </a:solidFill>
                <a:latin typeface="Segoe UI"/>
              </a:rPr>
              <a:t>Note</a:t>
            </a:r>
            <a:r>
              <a:rPr sz="1200" b="1" i="0">
                <a:solidFill>
                  <a:srgbClr val="830051"/>
                </a:solidFill>
                <a:latin typeface="Segoe UI"/>
              </a:rPr>
              <a:t>: </a:t>
            </a:r>
            <a:r>
              <a:rPr lang="en-US" sz="1100">
                <a:latin typeface="Segoe UI" panose="020B0502040204020203" pitchFamily="34" charset="0"/>
              </a:rPr>
              <a:t>Each “Mid/Typical” value is calculated as the sum of per-instance metrics for the specific activities that make up a task, based on a given study. The right column shows the calculation behind each “Mid.”</a:t>
            </a:r>
          </a:p>
          <a:p>
            <a:pPr algn="l"/>
            <a:endParaRPr sz="1100" b="0" i="0">
              <a:solidFill>
                <a:srgbClr val="1E2940"/>
              </a:solidFill>
              <a:latin typeface="Segoe UI"/>
            </a:endParaRPr>
          </a:p>
        </p:txBody>
      </p:sp>
      <p:sp>
        <p:nvSpPr>
          <p:cNvPr id="8" name="Rectangle 7">
            <a:extLst>
              <a:ext uri="{FF2B5EF4-FFF2-40B4-BE49-F238E27FC236}">
                <a16:creationId xmlns:a16="http://schemas.microsoft.com/office/drawing/2014/main" id="{B7E3CBA3-1BD7-FAF8-29E5-21A2784D8048}"/>
              </a:ext>
            </a:extLst>
          </p:cNvPr>
          <p:cNvSpPr/>
          <p:nvPr/>
        </p:nvSpPr>
        <p:spPr>
          <a:xfrm>
            <a:off x="457200" y="1420737"/>
            <a:ext cx="11247120" cy="274320"/>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a:extLst>
              <a:ext uri="{FF2B5EF4-FFF2-40B4-BE49-F238E27FC236}">
                <a16:creationId xmlns:a16="http://schemas.microsoft.com/office/drawing/2014/main" id="{7C807DC6-2B5C-457C-8DEA-9F7F873A67E6}"/>
              </a:ext>
            </a:extLst>
          </p:cNvPr>
          <p:cNvSpPr txBox="1"/>
          <p:nvPr/>
        </p:nvSpPr>
        <p:spPr>
          <a:xfrm>
            <a:off x="502920" y="1475601"/>
            <a:ext cx="2606040" cy="201168"/>
          </a:xfrm>
          <a:prstGeom prst="rect">
            <a:avLst/>
          </a:prstGeom>
          <a:noFill/>
        </p:spPr>
        <p:txBody>
          <a:bodyPr wrap="square" lIns="45720" tIns="18288" rIns="45720" bIns="18288" anchor="t">
            <a:spAutoFit/>
          </a:bodyPr>
          <a:lstStyle/>
          <a:p>
            <a:pPr algn="l"/>
            <a:r>
              <a:rPr sz="900" b="1" i="0">
                <a:solidFill>
                  <a:srgbClr val="646B83"/>
                </a:solidFill>
                <a:latin typeface="Segoe UI"/>
              </a:rPr>
              <a:t>TASK CATEGORY</a:t>
            </a:r>
          </a:p>
        </p:txBody>
      </p:sp>
      <p:sp>
        <p:nvSpPr>
          <p:cNvPr id="12" name="TextBox 11">
            <a:extLst>
              <a:ext uri="{FF2B5EF4-FFF2-40B4-BE49-F238E27FC236}">
                <a16:creationId xmlns:a16="http://schemas.microsoft.com/office/drawing/2014/main" id="{490E5509-85AF-FCC6-CBFC-076A4993B2E4}"/>
              </a:ext>
            </a:extLst>
          </p:cNvPr>
          <p:cNvSpPr txBox="1"/>
          <p:nvPr/>
        </p:nvSpPr>
        <p:spPr>
          <a:xfrm>
            <a:off x="3182112" y="1475601"/>
            <a:ext cx="685800" cy="201168"/>
          </a:xfrm>
          <a:prstGeom prst="rect">
            <a:avLst/>
          </a:prstGeom>
          <a:noFill/>
        </p:spPr>
        <p:txBody>
          <a:bodyPr wrap="square" lIns="45720" tIns="18288" rIns="45720" bIns="18288" anchor="t">
            <a:spAutoFit/>
          </a:bodyPr>
          <a:lstStyle/>
          <a:p>
            <a:pPr algn="ctr"/>
            <a:r>
              <a:rPr sz="900" b="1" i="0">
                <a:solidFill>
                  <a:srgbClr val="646B83"/>
                </a:solidFill>
                <a:latin typeface="Segoe UI"/>
              </a:rPr>
              <a:t>LOW</a:t>
            </a:r>
          </a:p>
        </p:txBody>
      </p:sp>
      <p:sp>
        <p:nvSpPr>
          <p:cNvPr id="14" name="TextBox 13">
            <a:extLst>
              <a:ext uri="{FF2B5EF4-FFF2-40B4-BE49-F238E27FC236}">
                <a16:creationId xmlns:a16="http://schemas.microsoft.com/office/drawing/2014/main" id="{83EA8F8B-C1C1-D2B0-9F7B-35B275C50345}"/>
              </a:ext>
            </a:extLst>
          </p:cNvPr>
          <p:cNvSpPr txBox="1"/>
          <p:nvPr/>
        </p:nvSpPr>
        <p:spPr>
          <a:xfrm>
            <a:off x="3904488" y="1475601"/>
            <a:ext cx="868680" cy="201168"/>
          </a:xfrm>
          <a:prstGeom prst="rect">
            <a:avLst/>
          </a:prstGeom>
          <a:noFill/>
        </p:spPr>
        <p:txBody>
          <a:bodyPr wrap="square" lIns="45720" tIns="18288" rIns="45720" bIns="18288" anchor="t">
            <a:spAutoFit/>
          </a:bodyPr>
          <a:lstStyle/>
          <a:p>
            <a:pPr algn="ctr"/>
            <a:r>
              <a:rPr sz="900" b="1" i="0">
                <a:solidFill>
                  <a:srgbClr val="830051"/>
                </a:solidFill>
                <a:latin typeface="Segoe UI"/>
              </a:rPr>
              <a:t>TYPICAL</a:t>
            </a:r>
          </a:p>
        </p:txBody>
      </p:sp>
      <p:sp>
        <p:nvSpPr>
          <p:cNvPr id="16" name="TextBox 15">
            <a:extLst>
              <a:ext uri="{FF2B5EF4-FFF2-40B4-BE49-F238E27FC236}">
                <a16:creationId xmlns:a16="http://schemas.microsoft.com/office/drawing/2014/main" id="{91EB9859-7DE8-601E-9480-060D41122ACF}"/>
              </a:ext>
            </a:extLst>
          </p:cNvPr>
          <p:cNvSpPr txBox="1"/>
          <p:nvPr/>
        </p:nvSpPr>
        <p:spPr>
          <a:xfrm>
            <a:off x="4809744" y="1475601"/>
            <a:ext cx="685800" cy="201168"/>
          </a:xfrm>
          <a:prstGeom prst="rect">
            <a:avLst/>
          </a:prstGeom>
          <a:noFill/>
        </p:spPr>
        <p:txBody>
          <a:bodyPr wrap="square" lIns="45720" tIns="18288" rIns="45720" bIns="18288" anchor="t">
            <a:spAutoFit/>
          </a:bodyPr>
          <a:lstStyle/>
          <a:p>
            <a:pPr algn="ctr"/>
            <a:r>
              <a:rPr sz="900" b="1" i="0">
                <a:solidFill>
                  <a:srgbClr val="646B83"/>
                </a:solidFill>
                <a:latin typeface="Segoe UI"/>
              </a:rPr>
              <a:t>HIGH</a:t>
            </a:r>
          </a:p>
        </p:txBody>
      </p:sp>
      <p:sp>
        <p:nvSpPr>
          <p:cNvPr id="18" name="TextBox 17">
            <a:extLst>
              <a:ext uri="{FF2B5EF4-FFF2-40B4-BE49-F238E27FC236}">
                <a16:creationId xmlns:a16="http://schemas.microsoft.com/office/drawing/2014/main" id="{AD0C94DF-B833-5F8E-8495-21F4F289FAEA}"/>
              </a:ext>
            </a:extLst>
          </p:cNvPr>
          <p:cNvSpPr txBox="1"/>
          <p:nvPr/>
        </p:nvSpPr>
        <p:spPr>
          <a:xfrm>
            <a:off x="5623560" y="1475601"/>
            <a:ext cx="5897880" cy="201168"/>
          </a:xfrm>
          <a:prstGeom prst="rect">
            <a:avLst/>
          </a:prstGeom>
          <a:noFill/>
        </p:spPr>
        <p:txBody>
          <a:bodyPr wrap="square" lIns="45720" tIns="18288" rIns="45720" bIns="18288" anchor="t">
            <a:spAutoFit/>
          </a:bodyPr>
          <a:lstStyle/>
          <a:p>
            <a:pPr algn="l"/>
            <a:r>
              <a:rPr sz="900" b="1" i="0">
                <a:solidFill>
                  <a:srgbClr val="646B83"/>
                </a:solidFill>
                <a:latin typeface="Segoe UI"/>
              </a:rPr>
              <a:t>KEY SOURCE(S) FOR THE TYPICAL VALUE</a:t>
            </a:r>
          </a:p>
        </p:txBody>
      </p:sp>
      <p:sp>
        <p:nvSpPr>
          <p:cNvPr id="20" name="Rectangle 19">
            <a:extLst>
              <a:ext uri="{FF2B5EF4-FFF2-40B4-BE49-F238E27FC236}">
                <a16:creationId xmlns:a16="http://schemas.microsoft.com/office/drawing/2014/main" id="{BAF4CED2-A7D1-AEE9-97CE-7D902CE0E2A9}"/>
              </a:ext>
            </a:extLst>
          </p:cNvPr>
          <p:cNvSpPr/>
          <p:nvPr/>
        </p:nvSpPr>
        <p:spPr>
          <a:xfrm>
            <a:off x="457200" y="1713345"/>
            <a:ext cx="11247120" cy="4572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a:extLst>
              <a:ext uri="{FF2B5EF4-FFF2-40B4-BE49-F238E27FC236}">
                <a16:creationId xmlns:a16="http://schemas.microsoft.com/office/drawing/2014/main" id="{85672739-874D-D6A2-3D62-174C7962C9C0}"/>
              </a:ext>
            </a:extLst>
          </p:cNvPr>
          <p:cNvSpPr/>
          <p:nvPr/>
        </p:nvSpPr>
        <p:spPr>
          <a:xfrm>
            <a:off x="457200" y="1713345"/>
            <a:ext cx="73152" cy="45720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FC7581EA-9FB2-6B90-F70A-E257237B3B2F}"/>
              </a:ext>
            </a:extLst>
          </p:cNvPr>
          <p:cNvSpPr txBox="1"/>
          <p:nvPr/>
        </p:nvSpPr>
        <p:spPr>
          <a:xfrm>
            <a:off x="594360" y="1759065"/>
            <a:ext cx="2514600" cy="201168"/>
          </a:xfrm>
          <a:prstGeom prst="rect">
            <a:avLst/>
          </a:prstGeom>
          <a:noFill/>
        </p:spPr>
        <p:txBody>
          <a:bodyPr wrap="square" lIns="45720" tIns="18288" rIns="45720" bIns="18288" anchor="t">
            <a:spAutoFit/>
          </a:bodyPr>
          <a:lstStyle/>
          <a:p>
            <a:pPr algn="l"/>
            <a:r>
              <a:rPr sz="1100" b="1" i="0">
                <a:solidFill>
                  <a:srgbClr val="121C46"/>
                </a:solidFill>
                <a:latin typeface="Segoe UI"/>
              </a:rPr>
              <a:t>1  Analysis &amp; Research</a:t>
            </a:r>
          </a:p>
        </p:txBody>
      </p:sp>
      <p:sp>
        <p:nvSpPr>
          <p:cNvPr id="26" name="TextBox 25">
            <a:extLst>
              <a:ext uri="{FF2B5EF4-FFF2-40B4-BE49-F238E27FC236}">
                <a16:creationId xmlns:a16="http://schemas.microsoft.com/office/drawing/2014/main" id="{C3FB9700-5197-66C4-A8BF-57FBA6B48DFC}"/>
              </a:ext>
            </a:extLst>
          </p:cNvPr>
          <p:cNvSpPr txBox="1"/>
          <p:nvPr/>
        </p:nvSpPr>
        <p:spPr>
          <a:xfrm>
            <a:off x="594360" y="1951089"/>
            <a:ext cx="2514600" cy="201168"/>
          </a:xfrm>
          <a:prstGeom prst="rect">
            <a:avLst/>
          </a:prstGeom>
          <a:noFill/>
        </p:spPr>
        <p:txBody>
          <a:bodyPr wrap="square" lIns="45720" tIns="18288" rIns="45720" bIns="18288" anchor="t">
            <a:spAutoFit/>
          </a:bodyPr>
          <a:lstStyle/>
          <a:p>
            <a:pPr algn="l"/>
            <a:r>
              <a:rPr sz="850" b="0" i="1">
                <a:solidFill>
                  <a:srgbClr val="646B83"/>
                </a:solidFill>
                <a:latin typeface="Segoe UI"/>
              </a:rPr>
              <a:t>~67 min / analysis run  (Stanford-WB basket mean)</a:t>
            </a:r>
          </a:p>
        </p:txBody>
      </p:sp>
      <p:sp>
        <p:nvSpPr>
          <p:cNvPr id="118" name="TextBox 117">
            <a:extLst>
              <a:ext uri="{FF2B5EF4-FFF2-40B4-BE49-F238E27FC236}">
                <a16:creationId xmlns:a16="http://schemas.microsoft.com/office/drawing/2014/main" id="{713E7288-D6B6-1756-7040-DF2F52783320}"/>
              </a:ext>
            </a:extLst>
          </p:cNvPr>
          <p:cNvSpPr txBox="1"/>
          <p:nvPr/>
        </p:nvSpPr>
        <p:spPr>
          <a:xfrm>
            <a:off x="3182112" y="1832217"/>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30</a:t>
            </a:r>
          </a:p>
        </p:txBody>
      </p:sp>
      <p:sp>
        <p:nvSpPr>
          <p:cNvPr id="120" name="Rounded Rectangle 37">
            <a:extLst>
              <a:ext uri="{FF2B5EF4-FFF2-40B4-BE49-F238E27FC236}">
                <a16:creationId xmlns:a16="http://schemas.microsoft.com/office/drawing/2014/main" id="{43EE550B-6754-353C-FA0A-751EA552E1C3}"/>
              </a:ext>
            </a:extLst>
          </p:cNvPr>
          <p:cNvSpPr/>
          <p:nvPr/>
        </p:nvSpPr>
        <p:spPr>
          <a:xfrm>
            <a:off x="3995928" y="1795641"/>
            <a:ext cx="685800" cy="310896"/>
          </a:xfrm>
          <a:prstGeom prst="roundRect">
            <a:avLst>
              <a:gd name="adj" fmla="val 12000"/>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2" name="TextBox 121">
            <a:extLst>
              <a:ext uri="{FF2B5EF4-FFF2-40B4-BE49-F238E27FC236}">
                <a16:creationId xmlns:a16="http://schemas.microsoft.com/office/drawing/2014/main" id="{DAF0037E-EFFC-AEEF-D443-72291446B987}"/>
              </a:ext>
            </a:extLst>
          </p:cNvPr>
          <p:cNvSpPr txBox="1"/>
          <p:nvPr/>
        </p:nvSpPr>
        <p:spPr>
          <a:xfrm>
            <a:off x="3995928" y="1832217"/>
            <a:ext cx="685800" cy="256032"/>
          </a:xfrm>
          <a:prstGeom prst="rect">
            <a:avLst/>
          </a:prstGeom>
          <a:noFill/>
        </p:spPr>
        <p:txBody>
          <a:bodyPr wrap="square" lIns="45720" tIns="18288" rIns="45720" bIns="18288" anchor="t">
            <a:spAutoFit/>
          </a:bodyPr>
          <a:lstStyle/>
          <a:p>
            <a:pPr algn="ctr"/>
            <a:r>
              <a:rPr sz="1400" b="1" i="0">
                <a:solidFill>
                  <a:srgbClr val="FFFFFF"/>
                </a:solidFill>
                <a:latin typeface="Segoe UI"/>
              </a:rPr>
              <a:t>67</a:t>
            </a:r>
          </a:p>
        </p:txBody>
      </p:sp>
      <p:sp>
        <p:nvSpPr>
          <p:cNvPr id="124" name="TextBox 123">
            <a:extLst>
              <a:ext uri="{FF2B5EF4-FFF2-40B4-BE49-F238E27FC236}">
                <a16:creationId xmlns:a16="http://schemas.microsoft.com/office/drawing/2014/main" id="{E072A548-1286-D08B-92EE-632E648D54E4}"/>
              </a:ext>
            </a:extLst>
          </p:cNvPr>
          <p:cNvSpPr txBox="1"/>
          <p:nvPr/>
        </p:nvSpPr>
        <p:spPr>
          <a:xfrm>
            <a:off x="4809744" y="1832217"/>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92</a:t>
            </a:r>
          </a:p>
        </p:txBody>
      </p:sp>
      <p:sp>
        <p:nvSpPr>
          <p:cNvPr id="126" name="TextBox 125">
            <a:extLst>
              <a:ext uri="{FF2B5EF4-FFF2-40B4-BE49-F238E27FC236}">
                <a16:creationId xmlns:a16="http://schemas.microsoft.com/office/drawing/2014/main" id="{5D6B6574-AA7F-10D2-68ED-2BBF96E2FBE6}"/>
              </a:ext>
            </a:extLst>
          </p:cNvPr>
          <p:cNvSpPr txBox="1"/>
          <p:nvPr/>
        </p:nvSpPr>
        <p:spPr>
          <a:xfrm>
            <a:off x="5623560" y="1759065"/>
            <a:ext cx="5897880" cy="201168"/>
          </a:xfrm>
          <a:prstGeom prst="rect">
            <a:avLst/>
          </a:prstGeom>
          <a:noFill/>
        </p:spPr>
        <p:txBody>
          <a:bodyPr wrap="square" lIns="45720" tIns="18288" rIns="45720" bIns="18288" anchor="t">
            <a:spAutoFit/>
          </a:bodyPr>
          <a:lstStyle/>
          <a:p>
            <a:pPr algn="l"/>
            <a:r>
              <a:rPr sz="800" b="0" i="0">
                <a:solidFill>
                  <a:srgbClr val="1F5BC7"/>
                </a:solidFill>
                <a:latin typeface="Segoe UI"/>
                <a:hlinkClick r:id="rId2"/>
              </a:rPr>
              <a:t>Stanford-WB SSRN 5136877 (2025) ↗</a:t>
            </a:r>
            <a:r>
              <a:rPr sz="900" b="0" i="0">
                <a:solidFill>
                  <a:srgbClr val="646B83"/>
                </a:solidFill>
                <a:latin typeface="Segoe UI"/>
              </a:rPr>
              <a:t>  ·  </a:t>
            </a:r>
            <a:r>
              <a:rPr sz="800" b="0" i="0">
                <a:solidFill>
                  <a:srgbClr val="1F5BC7"/>
                </a:solidFill>
                <a:latin typeface="Segoe UI"/>
                <a:hlinkClick r:id="rId3"/>
              </a:rPr>
              <a:t>McKinsey 2023 ↗</a:t>
            </a:r>
          </a:p>
        </p:txBody>
      </p:sp>
      <p:sp>
        <p:nvSpPr>
          <p:cNvPr id="128" name="TextBox 127">
            <a:extLst>
              <a:ext uri="{FF2B5EF4-FFF2-40B4-BE49-F238E27FC236}">
                <a16:creationId xmlns:a16="http://schemas.microsoft.com/office/drawing/2014/main" id="{E45FB547-1EAD-891A-BFDB-3136A197575F}"/>
              </a:ext>
            </a:extLst>
          </p:cNvPr>
          <p:cNvSpPr txBox="1"/>
          <p:nvPr/>
        </p:nvSpPr>
        <p:spPr>
          <a:xfrm>
            <a:off x="5623560" y="1951089"/>
            <a:ext cx="5897880" cy="252377"/>
          </a:xfrm>
          <a:prstGeom prst="rect">
            <a:avLst/>
          </a:prstGeom>
          <a:noFill/>
        </p:spPr>
        <p:txBody>
          <a:bodyPr wrap="square" lIns="45720" tIns="18288" rIns="45720" bIns="18288" anchor="t">
            <a:spAutoFit/>
          </a:bodyPr>
          <a:lstStyle/>
          <a:p>
            <a:pPr algn="l"/>
            <a:r>
              <a:rPr sz="750" b="0" i="1">
                <a:solidFill>
                  <a:srgbClr val="646B83"/>
                </a:solidFill>
                <a:latin typeface="Segoe UI"/>
              </a:rPr>
              <a:t>Stanford-WB 2025 (SSRN 5136877): mean of 5 research-adjacent O*NET categories (Critical Thinking 75, Active Learning 50, Quality Control Analysis 67, Judgement &amp; Decision Making 51, Complex Problem Solving 92) = 335/5 ≈ 67 min/task. LOW = McKinsey 2023 construction (25–40% uplift × ~60-min baseline ≈ 30 min). HIGH = Complex Problem Solving ceiling = 92.</a:t>
            </a:r>
          </a:p>
        </p:txBody>
      </p:sp>
      <p:sp>
        <p:nvSpPr>
          <p:cNvPr id="130" name="Rectangle 129">
            <a:extLst>
              <a:ext uri="{FF2B5EF4-FFF2-40B4-BE49-F238E27FC236}">
                <a16:creationId xmlns:a16="http://schemas.microsoft.com/office/drawing/2014/main" id="{1CF86F82-547C-0223-4357-DB7E2DFAE79A}"/>
              </a:ext>
            </a:extLst>
          </p:cNvPr>
          <p:cNvSpPr/>
          <p:nvPr/>
        </p:nvSpPr>
        <p:spPr>
          <a:xfrm>
            <a:off x="457200" y="2188833"/>
            <a:ext cx="11247120" cy="457200"/>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2" name="Rectangle 131">
            <a:extLst>
              <a:ext uri="{FF2B5EF4-FFF2-40B4-BE49-F238E27FC236}">
                <a16:creationId xmlns:a16="http://schemas.microsoft.com/office/drawing/2014/main" id="{2DB4729B-A988-7C1F-1186-6ECCA2A0FB94}"/>
              </a:ext>
            </a:extLst>
          </p:cNvPr>
          <p:cNvSpPr/>
          <p:nvPr/>
        </p:nvSpPr>
        <p:spPr>
          <a:xfrm>
            <a:off x="457200" y="2188833"/>
            <a:ext cx="73152" cy="45720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4" name="TextBox 133">
            <a:extLst>
              <a:ext uri="{FF2B5EF4-FFF2-40B4-BE49-F238E27FC236}">
                <a16:creationId xmlns:a16="http://schemas.microsoft.com/office/drawing/2014/main" id="{252519EB-9CD5-B0E1-D4F8-5B8C0EC68F43}"/>
              </a:ext>
            </a:extLst>
          </p:cNvPr>
          <p:cNvSpPr txBox="1"/>
          <p:nvPr/>
        </p:nvSpPr>
        <p:spPr>
          <a:xfrm>
            <a:off x="594360" y="2234553"/>
            <a:ext cx="2514600" cy="206210"/>
          </a:xfrm>
          <a:prstGeom prst="rect">
            <a:avLst/>
          </a:prstGeom>
          <a:noFill/>
        </p:spPr>
        <p:txBody>
          <a:bodyPr wrap="square" lIns="45720" tIns="18288" rIns="45720" bIns="18288" anchor="t">
            <a:spAutoFit/>
          </a:bodyPr>
          <a:lstStyle/>
          <a:p>
            <a:pPr algn="l"/>
            <a:r>
              <a:rPr sz="1100" b="1" i="0">
                <a:solidFill>
                  <a:srgbClr val="121C46"/>
                </a:solidFill>
                <a:latin typeface="Segoe UI"/>
              </a:rPr>
              <a:t>2  Document &amp; content creation  </a:t>
            </a:r>
          </a:p>
        </p:txBody>
      </p:sp>
      <p:sp>
        <p:nvSpPr>
          <p:cNvPr id="136" name="TextBox 135">
            <a:extLst>
              <a:ext uri="{FF2B5EF4-FFF2-40B4-BE49-F238E27FC236}">
                <a16:creationId xmlns:a16="http://schemas.microsoft.com/office/drawing/2014/main" id="{3284A856-E5B6-C1E4-5FC5-90ED2DD5404A}"/>
              </a:ext>
            </a:extLst>
          </p:cNvPr>
          <p:cNvSpPr txBox="1"/>
          <p:nvPr/>
        </p:nvSpPr>
        <p:spPr>
          <a:xfrm>
            <a:off x="594360" y="2426577"/>
            <a:ext cx="2514600" cy="201168"/>
          </a:xfrm>
          <a:prstGeom prst="rect">
            <a:avLst/>
          </a:prstGeom>
          <a:noFill/>
        </p:spPr>
        <p:txBody>
          <a:bodyPr wrap="square" lIns="45720" tIns="18288" rIns="45720" bIns="18288" anchor="t">
            <a:spAutoFit/>
          </a:bodyPr>
          <a:lstStyle/>
          <a:p>
            <a:pPr algn="l"/>
            <a:r>
              <a:rPr sz="850" b="0" i="1">
                <a:solidFill>
                  <a:srgbClr val="646B83"/>
                </a:solidFill>
                <a:latin typeface="Segoe UI"/>
              </a:rPr>
              <a:t>~6.1 min / Word activity instance</a:t>
            </a:r>
          </a:p>
        </p:txBody>
      </p:sp>
      <p:sp>
        <p:nvSpPr>
          <p:cNvPr id="138" name="TextBox 137">
            <a:extLst>
              <a:ext uri="{FF2B5EF4-FFF2-40B4-BE49-F238E27FC236}">
                <a16:creationId xmlns:a16="http://schemas.microsoft.com/office/drawing/2014/main" id="{D2F437C2-DBB5-AB7E-C9F8-BDA9D7B6683E}"/>
              </a:ext>
            </a:extLst>
          </p:cNvPr>
          <p:cNvSpPr txBox="1"/>
          <p:nvPr/>
        </p:nvSpPr>
        <p:spPr>
          <a:xfrm>
            <a:off x="3182112" y="2307705"/>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12</a:t>
            </a:r>
          </a:p>
        </p:txBody>
      </p:sp>
      <p:sp>
        <p:nvSpPr>
          <p:cNvPr id="140" name="Rounded Rectangle 47">
            <a:extLst>
              <a:ext uri="{FF2B5EF4-FFF2-40B4-BE49-F238E27FC236}">
                <a16:creationId xmlns:a16="http://schemas.microsoft.com/office/drawing/2014/main" id="{6354CC5D-A1CD-8D1A-BD60-FFAB88740E52}"/>
              </a:ext>
            </a:extLst>
          </p:cNvPr>
          <p:cNvSpPr/>
          <p:nvPr/>
        </p:nvSpPr>
        <p:spPr>
          <a:xfrm>
            <a:off x="3995928" y="2271129"/>
            <a:ext cx="685800" cy="310896"/>
          </a:xfrm>
          <a:prstGeom prst="roundRect">
            <a:avLst>
              <a:gd name="adj" fmla="val 12000"/>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2" name="TextBox 141">
            <a:extLst>
              <a:ext uri="{FF2B5EF4-FFF2-40B4-BE49-F238E27FC236}">
                <a16:creationId xmlns:a16="http://schemas.microsoft.com/office/drawing/2014/main" id="{BC6FBAA2-061C-C366-44CE-8FC5DDE4BA05}"/>
              </a:ext>
            </a:extLst>
          </p:cNvPr>
          <p:cNvSpPr txBox="1"/>
          <p:nvPr/>
        </p:nvSpPr>
        <p:spPr>
          <a:xfrm>
            <a:off x="3995928" y="2307705"/>
            <a:ext cx="685800" cy="256032"/>
          </a:xfrm>
          <a:prstGeom prst="rect">
            <a:avLst/>
          </a:prstGeom>
          <a:noFill/>
        </p:spPr>
        <p:txBody>
          <a:bodyPr wrap="square" lIns="45720" tIns="18288" rIns="45720" bIns="18288" anchor="t">
            <a:spAutoFit/>
          </a:bodyPr>
          <a:lstStyle/>
          <a:p>
            <a:pPr algn="ctr"/>
            <a:r>
              <a:rPr sz="1400" b="1" i="0">
                <a:solidFill>
                  <a:srgbClr val="FFFFFF"/>
                </a:solidFill>
                <a:latin typeface="Segoe UI"/>
              </a:rPr>
              <a:t>24</a:t>
            </a:r>
          </a:p>
        </p:txBody>
      </p:sp>
      <p:sp>
        <p:nvSpPr>
          <p:cNvPr id="144" name="TextBox 143">
            <a:extLst>
              <a:ext uri="{FF2B5EF4-FFF2-40B4-BE49-F238E27FC236}">
                <a16:creationId xmlns:a16="http://schemas.microsoft.com/office/drawing/2014/main" id="{EF847D98-E302-E1E8-5976-5979B62E07CA}"/>
              </a:ext>
            </a:extLst>
          </p:cNvPr>
          <p:cNvSpPr txBox="1"/>
          <p:nvPr/>
        </p:nvSpPr>
        <p:spPr>
          <a:xfrm>
            <a:off x="4809744" y="2307705"/>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42</a:t>
            </a:r>
          </a:p>
        </p:txBody>
      </p:sp>
      <p:sp>
        <p:nvSpPr>
          <p:cNvPr id="146" name="TextBox 145">
            <a:extLst>
              <a:ext uri="{FF2B5EF4-FFF2-40B4-BE49-F238E27FC236}">
                <a16:creationId xmlns:a16="http://schemas.microsoft.com/office/drawing/2014/main" id="{4E17194F-5694-F2A2-822D-5C1B1FCD575F}"/>
              </a:ext>
            </a:extLst>
          </p:cNvPr>
          <p:cNvSpPr txBox="1"/>
          <p:nvPr/>
        </p:nvSpPr>
        <p:spPr>
          <a:xfrm>
            <a:off x="5623560" y="2234553"/>
            <a:ext cx="5897880" cy="183127"/>
          </a:xfrm>
          <a:prstGeom prst="rect">
            <a:avLst/>
          </a:prstGeom>
          <a:noFill/>
        </p:spPr>
        <p:txBody>
          <a:bodyPr wrap="square" lIns="45720" tIns="18288" rIns="45720" bIns="18288" anchor="t">
            <a:spAutoFit/>
          </a:bodyPr>
          <a:lstStyle/>
          <a:p>
            <a:pPr algn="l"/>
            <a:r>
              <a:rPr lang="en-US" sz="950" b="1" i="0" u="sng">
                <a:solidFill>
                  <a:srgbClr val="1F5BC7"/>
                </a:solidFill>
                <a:latin typeface="Segoe UI"/>
                <a:hlinkClick r:id="rId4"/>
              </a:rPr>
              <a:t>Microsoft Research</a:t>
            </a:r>
            <a:r>
              <a:rPr sz="950" b="1" i="0" u="sng">
                <a:solidFill>
                  <a:srgbClr val="1F5BC7"/>
                </a:solidFill>
                <a:latin typeface="Segoe UI"/>
                <a:hlinkClick r:id="rId4"/>
              </a:rPr>
              <a:t> </a:t>
            </a:r>
            <a:r>
              <a:rPr sz="950" b="1" i="0" u="sng" err="1">
                <a:solidFill>
                  <a:srgbClr val="1F5BC7"/>
                </a:solidFill>
                <a:latin typeface="Segoe UI"/>
                <a:hlinkClick r:id="rId4"/>
              </a:rPr>
              <a:t>Research</a:t>
            </a:r>
            <a:r>
              <a:rPr sz="950" b="1" i="0" u="sng">
                <a:solidFill>
                  <a:srgbClr val="1F5BC7"/>
                </a:solidFill>
                <a:latin typeface="Segoe UI"/>
                <a:hlinkClick r:id="rId4"/>
              </a:rPr>
              <a:t> 2026 (Verma · Suri · Counts)</a:t>
            </a:r>
            <a:r>
              <a:rPr sz="800" b="0" i="0" u="sng">
                <a:solidFill>
                  <a:srgbClr val="1F5BC7"/>
                </a:solidFill>
                <a:latin typeface="Segoe UI"/>
                <a:hlinkClick r:id="rId4"/>
              </a:rPr>
              <a:t> ↗</a:t>
            </a:r>
          </a:p>
        </p:txBody>
      </p:sp>
      <p:sp>
        <p:nvSpPr>
          <p:cNvPr id="148" name="TextBox 147">
            <a:extLst>
              <a:ext uri="{FF2B5EF4-FFF2-40B4-BE49-F238E27FC236}">
                <a16:creationId xmlns:a16="http://schemas.microsoft.com/office/drawing/2014/main" id="{C9F42DAA-0766-D676-A351-C256BFE22E0B}"/>
              </a:ext>
            </a:extLst>
          </p:cNvPr>
          <p:cNvSpPr txBox="1"/>
          <p:nvPr/>
        </p:nvSpPr>
        <p:spPr>
          <a:xfrm>
            <a:off x="5623560" y="2426577"/>
            <a:ext cx="5897880" cy="144655"/>
          </a:xfrm>
          <a:prstGeom prst="rect">
            <a:avLst/>
          </a:prstGeom>
          <a:noFill/>
        </p:spPr>
        <p:txBody>
          <a:bodyPr wrap="square" lIns="45720" tIns="18288" rIns="45720" bIns="18288" anchor="t">
            <a:spAutoFit/>
          </a:bodyPr>
          <a:lstStyle/>
          <a:p>
            <a:pPr algn="l"/>
            <a:r>
              <a:rPr lang="en-US" sz="700" b="0" i="1">
                <a:solidFill>
                  <a:srgbClr val="646B83"/>
                </a:solidFill>
                <a:latin typeface="Segoe UI"/>
              </a:rPr>
              <a:t>Microsoft Research</a:t>
            </a:r>
            <a:r>
              <a:rPr sz="700" b="0" i="1">
                <a:solidFill>
                  <a:srgbClr val="646B83"/>
                </a:solidFill>
                <a:latin typeface="Segoe UI"/>
              </a:rPr>
              <a:t> </a:t>
            </a:r>
            <a:r>
              <a:rPr sz="700" b="0" i="1" err="1">
                <a:solidFill>
                  <a:srgbClr val="646B83"/>
                </a:solidFill>
                <a:latin typeface="Segoe UI"/>
              </a:rPr>
              <a:t>DiD</a:t>
            </a:r>
            <a:r>
              <a:rPr sz="700" b="0" i="1">
                <a:solidFill>
                  <a:srgbClr val="646B83"/>
                </a:solidFill>
                <a:latin typeface="Segoe UI"/>
              </a:rPr>
              <a:t> 2026 (TIER-1): 6.1 min/Word activity instance (n=72,186) × 4 instances per doc run (draft → rewrite → format → polish) ≈ 24</a:t>
            </a:r>
          </a:p>
        </p:txBody>
      </p:sp>
      <p:sp>
        <p:nvSpPr>
          <p:cNvPr id="150" name="Rectangle 149">
            <a:extLst>
              <a:ext uri="{FF2B5EF4-FFF2-40B4-BE49-F238E27FC236}">
                <a16:creationId xmlns:a16="http://schemas.microsoft.com/office/drawing/2014/main" id="{A534689B-4706-35CA-8B27-5DCF67A6E16D}"/>
              </a:ext>
            </a:extLst>
          </p:cNvPr>
          <p:cNvSpPr/>
          <p:nvPr/>
        </p:nvSpPr>
        <p:spPr>
          <a:xfrm>
            <a:off x="457200" y="2664321"/>
            <a:ext cx="11247120" cy="4572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2" name="Rectangle 151">
            <a:extLst>
              <a:ext uri="{FF2B5EF4-FFF2-40B4-BE49-F238E27FC236}">
                <a16:creationId xmlns:a16="http://schemas.microsoft.com/office/drawing/2014/main" id="{0024385F-BF68-6FD0-75FB-EB2EC52C194A}"/>
              </a:ext>
            </a:extLst>
          </p:cNvPr>
          <p:cNvSpPr/>
          <p:nvPr/>
        </p:nvSpPr>
        <p:spPr>
          <a:xfrm>
            <a:off x="457200" y="2664321"/>
            <a:ext cx="73152" cy="457200"/>
          </a:xfrm>
          <a:prstGeom prst="rect">
            <a:avLst/>
          </a:prstGeom>
          <a:solidFill>
            <a:srgbClr val="109A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4" name="TextBox 153">
            <a:extLst>
              <a:ext uri="{FF2B5EF4-FFF2-40B4-BE49-F238E27FC236}">
                <a16:creationId xmlns:a16="http://schemas.microsoft.com/office/drawing/2014/main" id="{7014B051-4D48-31B8-29FC-005192A92892}"/>
              </a:ext>
            </a:extLst>
          </p:cNvPr>
          <p:cNvSpPr txBox="1"/>
          <p:nvPr/>
        </p:nvSpPr>
        <p:spPr>
          <a:xfrm>
            <a:off x="594360" y="2710041"/>
            <a:ext cx="2514600" cy="201168"/>
          </a:xfrm>
          <a:prstGeom prst="rect">
            <a:avLst/>
          </a:prstGeom>
          <a:noFill/>
        </p:spPr>
        <p:txBody>
          <a:bodyPr wrap="square" lIns="45720" tIns="18288" rIns="45720" bIns="18288" anchor="t">
            <a:spAutoFit/>
          </a:bodyPr>
          <a:lstStyle/>
          <a:p>
            <a:pPr algn="l"/>
            <a:r>
              <a:rPr sz="1100" b="1" i="0">
                <a:solidFill>
                  <a:srgbClr val="121C46"/>
                </a:solidFill>
                <a:latin typeface="Segoe UI"/>
              </a:rPr>
              <a:t>3  Email workflows</a:t>
            </a:r>
          </a:p>
        </p:txBody>
      </p:sp>
      <p:sp>
        <p:nvSpPr>
          <p:cNvPr id="156" name="TextBox 155">
            <a:extLst>
              <a:ext uri="{FF2B5EF4-FFF2-40B4-BE49-F238E27FC236}">
                <a16:creationId xmlns:a16="http://schemas.microsoft.com/office/drawing/2014/main" id="{D2D159A3-5DCA-3541-5D98-7CA3CFBFDCE1}"/>
              </a:ext>
            </a:extLst>
          </p:cNvPr>
          <p:cNvSpPr txBox="1"/>
          <p:nvPr/>
        </p:nvSpPr>
        <p:spPr>
          <a:xfrm>
            <a:off x="594360" y="2902065"/>
            <a:ext cx="2514600" cy="201168"/>
          </a:xfrm>
          <a:prstGeom prst="rect">
            <a:avLst/>
          </a:prstGeom>
          <a:noFill/>
        </p:spPr>
        <p:txBody>
          <a:bodyPr wrap="square" lIns="45720" tIns="18288" rIns="45720" bIns="18288" anchor="t">
            <a:spAutoFit/>
          </a:bodyPr>
          <a:lstStyle/>
          <a:p>
            <a:pPr algn="l"/>
            <a:r>
              <a:rPr sz="850" b="0" i="1">
                <a:solidFill>
                  <a:srgbClr val="646B83"/>
                </a:solidFill>
                <a:latin typeface="Segoe UI"/>
              </a:rPr>
              <a:t>~7 min / email-reply instance</a:t>
            </a:r>
          </a:p>
        </p:txBody>
      </p:sp>
      <p:sp>
        <p:nvSpPr>
          <p:cNvPr id="158" name="TextBox 157">
            <a:extLst>
              <a:ext uri="{FF2B5EF4-FFF2-40B4-BE49-F238E27FC236}">
                <a16:creationId xmlns:a16="http://schemas.microsoft.com/office/drawing/2014/main" id="{5F2E7DA1-1558-5B6B-4E8A-1B72EF057276}"/>
              </a:ext>
            </a:extLst>
          </p:cNvPr>
          <p:cNvSpPr txBox="1"/>
          <p:nvPr/>
        </p:nvSpPr>
        <p:spPr>
          <a:xfrm>
            <a:off x="3182112" y="2783193"/>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3</a:t>
            </a:r>
          </a:p>
        </p:txBody>
      </p:sp>
      <p:sp>
        <p:nvSpPr>
          <p:cNvPr id="160" name="Rounded Rectangle 57">
            <a:extLst>
              <a:ext uri="{FF2B5EF4-FFF2-40B4-BE49-F238E27FC236}">
                <a16:creationId xmlns:a16="http://schemas.microsoft.com/office/drawing/2014/main" id="{5D0BA610-D9A2-9224-1453-618AE3E0A84B}"/>
              </a:ext>
            </a:extLst>
          </p:cNvPr>
          <p:cNvSpPr/>
          <p:nvPr/>
        </p:nvSpPr>
        <p:spPr>
          <a:xfrm>
            <a:off x="3995928" y="2746617"/>
            <a:ext cx="685800" cy="310896"/>
          </a:xfrm>
          <a:prstGeom prst="roundRect">
            <a:avLst>
              <a:gd name="adj" fmla="val 12000"/>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2" name="TextBox 161">
            <a:extLst>
              <a:ext uri="{FF2B5EF4-FFF2-40B4-BE49-F238E27FC236}">
                <a16:creationId xmlns:a16="http://schemas.microsoft.com/office/drawing/2014/main" id="{69ED188C-352F-5412-B65D-B664753563F7}"/>
              </a:ext>
            </a:extLst>
          </p:cNvPr>
          <p:cNvSpPr txBox="1"/>
          <p:nvPr/>
        </p:nvSpPr>
        <p:spPr>
          <a:xfrm>
            <a:off x="3995928" y="2783193"/>
            <a:ext cx="685800" cy="256032"/>
          </a:xfrm>
          <a:prstGeom prst="rect">
            <a:avLst/>
          </a:prstGeom>
          <a:noFill/>
        </p:spPr>
        <p:txBody>
          <a:bodyPr wrap="square" lIns="45720" tIns="18288" rIns="45720" bIns="18288" anchor="t">
            <a:spAutoFit/>
          </a:bodyPr>
          <a:lstStyle/>
          <a:p>
            <a:pPr algn="ctr"/>
            <a:r>
              <a:rPr sz="1400" b="1" i="0">
                <a:solidFill>
                  <a:srgbClr val="FFFFFF"/>
                </a:solidFill>
                <a:latin typeface="Segoe UI"/>
              </a:rPr>
              <a:t>7</a:t>
            </a:r>
          </a:p>
        </p:txBody>
      </p:sp>
      <p:sp>
        <p:nvSpPr>
          <p:cNvPr id="164" name="TextBox 163">
            <a:extLst>
              <a:ext uri="{FF2B5EF4-FFF2-40B4-BE49-F238E27FC236}">
                <a16:creationId xmlns:a16="http://schemas.microsoft.com/office/drawing/2014/main" id="{788687E3-BD25-741E-C408-EB6258384623}"/>
              </a:ext>
            </a:extLst>
          </p:cNvPr>
          <p:cNvSpPr txBox="1"/>
          <p:nvPr/>
        </p:nvSpPr>
        <p:spPr>
          <a:xfrm>
            <a:off x="4809744" y="2783193"/>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12</a:t>
            </a:r>
          </a:p>
        </p:txBody>
      </p:sp>
      <p:sp>
        <p:nvSpPr>
          <p:cNvPr id="166" name="TextBox 165">
            <a:extLst>
              <a:ext uri="{FF2B5EF4-FFF2-40B4-BE49-F238E27FC236}">
                <a16:creationId xmlns:a16="http://schemas.microsoft.com/office/drawing/2014/main" id="{DF8E3FE4-F964-27F4-443F-D961BDB6D677}"/>
              </a:ext>
            </a:extLst>
          </p:cNvPr>
          <p:cNvSpPr txBox="1"/>
          <p:nvPr/>
        </p:nvSpPr>
        <p:spPr>
          <a:xfrm>
            <a:off x="5623560" y="2710041"/>
            <a:ext cx="5897880" cy="201168"/>
          </a:xfrm>
          <a:prstGeom prst="rect">
            <a:avLst/>
          </a:prstGeom>
          <a:noFill/>
        </p:spPr>
        <p:txBody>
          <a:bodyPr wrap="square" lIns="45720" tIns="18288" rIns="45720" bIns="18288" anchor="t">
            <a:spAutoFit/>
          </a:bodyPr>
          <a:lstStyle/>
          <a:p>
            <a:pPr algn="l"/>
            <a:r>
              <a:rPr sz="800" b="0" i="0">
                <a:solidFill>
                  <a:srgbClr val="1F5BC7"/>
                </a:solidFill>
                <a:latin typeface="Segoe UI"/>
                <a:hlinkClick r:id="rId5"/>
              </a:rPr>
              <a:t>Dillon et al. NBER w33795 (2025) ↗</a:t>
            </a:r>
            <a:r>
              <a:rPr sz="900" b="0" i="0">
                <a:solidFill>
                  <a:srgbClr val="646B83"/>
                </a:solidFill>
                <a:latin typeface="Segoe UI"/>
              </a:rPr>
              <a:t>  ·  </a:t>
            </a:r>
            <a:r>
              <a:rPr sz="800" b="0" i="0">
                <a:solidFill>
                  <a:srgbClr val="1F5BC7"/>
                </a:solidFill>
                <a:latin typeface="Segoe UI"/>
                <a:hlinkClick r:id="rId6"/>
              </a:rPr>
              <a:t>Noy &amp; Zhang, Science 2023 ↗</a:t>
            </a:r>
          </a:p>
        </p:txBody>
      </p:sp>
      <p:sp>
        <p:nvSpPr>
          <p:cNvPr id="168" name="TextBox 167">
            <a:extLst>
              <a:ext uri="{FF2B5EF4-FFF2-40B4-BE49-F238E27FC236}">
                <a16:creationId xmlns:a16="http://schemas.microsoft.com/office/drawing/2014/main" id="{8D73D956-D639-92F4-644C-E5955B02D556}"/>
              </a:ext>
            </a:extLst>
          </p:cNvPr>
          <p:cNvSpPr txBox="1"/>
          <p:nvPr/>
        </p:nvSpPr>
        <p:spPr>
          <a:xfrm>
            <a:off x="5623560" y="2902065"/>
            <a:ext cx="5897880" cy="144655"/>
          </a:xfrm>
          <a:prstGeom prst="rect">
            <a:avLst/>
          </a:prstGeom>
          <a:noFill/>
        </p:spPr>
        <p:txBody>
          <a:bodyPr wrap="square" lIns="45720" tIns="18288" rIns="45720" bIns="18288" anchor="t">
            <a:spAutoFit/>
          </a:bodyPr>
          <a:lstStyle/>
          <a:p>
            <a:pPr algn="l"/>
            <a:r>
              <a:rPr sz="700" b="0" i="1">
                <a:solidFill>
                  <a:srgbClr val="646B83"/>
                </a:solidFill>
                <a:latin typeface="Segoe UI"/>
              </a:rPr>
              <a:t>Dillon NBER w33795 (2025) RCT, n=6,000+ across 56 firms: ~2 hr/wk email-time savings (abstract) ÷ 14.5 replies/wk (Table 2 pre-period) ≈ 7–8 min/reply. Used directly as Typical (7, conservative).</a:t>
            </a:r>
          </a:p>
        </p:txBody>
      </p:sp>
      <p:sp>
        <p:nvSpPr>
          <p:cNvPr id="170" name="Rectangle 169">
            <a:extLst>
              <a:ext uri="{FF2B5EF4-FFF2-40B4-BE49-F238E27FC236}">
                <a16:creationId xmlns:a16="http://schemas.microsoft.com/office/drawing/2014/main" id="{3844C2B9-26F4-AF9F-F9C5-2507960BF50B}"/>
              </a:ext>
            </a:extLst>
          </p:cNvPr>
          <p:cNvSpPr/>
          <p:nvPr/>
        </p:nvSpPr>
        <p:spPr>
          <a:xfrm>
            <a:off x="457200" y="3139809"/>
            <a:ext cx="11247120" cy="457200"/>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2" name="Rectangle 171">
            <a:extLst>
              <a:ext uri="{FF2B5EF4-FFF2-40B4-BE49-F238E27FC236}">
                <a16:creationId xmlns:a16="http://schemas.microsoft.com/office/drawing/2014/main" id="{E0238A84-2B8F-5007-30A3-1468E7302045}"/>
              </a:ext>
            </a:extLst>
          </p:cNvPr>
          <p:cNvSpPr/>
          <p:nvPr/>
        </p:nvSpPr>
        <p:spPr>
          <a:xfrm>
            <a:off x="457200" y="3139809"/>
            <a:ext cx="73152" cy="45720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4" name="TextBox 173">
            <a:extLst>
              <a:ext uri="{FF2B5EF4-FFF2-40B4-BE49-F238E27FC236}">
                <a16:creationId xmlns:a16="http://schemas.microsoft.com/office/drawing/2014/main" id="{264AE753-5559-5855-9897-816DD9941FAA}"/>
              </a:ext>
            </a:extLst>
          </p:cNvPr>
          <p:cNvSpPr txBox="1"/>
          <p:nvPr/>
        </p:nvSpPr>
        <p:spPr>
          <a:xfrm>
            <a:off x="594360" y="3185529"/>
            <a:ext cx="2514600" cy="201168"/>
          </a:xfrm>
          <a:prstGeom prst="rect">
            <a:avLst/>
          </a:prstGeom>
          <a:noFill/>
        </p:spPr>
        <p:txBody>
          <a:bodyPr wrap="square" lIns="45720" tIns="18288" rIns="45720" bIns="18288" anchor="t">
            <a:spAutoFit/>
          </a:bodyPr>
          <a:lstStyle/>
          <a:p>
            <a:pPr algn="l"/>
            <a:r>
              <a:rPr sz="1100" b="1" i="0">
                <a:solidFill>
                  <a:srgbClr val="121C46"/>
                </a:solidFill>
                <a:latin typeface="Segoe UI"/>
              </a:rPr>
              <a:t>4  Meeting workflows</a:t>
            </a:r>
          </a:p>
        </p:txBody>
      </p:sp>
      <p:sp>
        <p:nvSpPr>
          <p:cNvPr id="176" name="TextBox 175">
            <a:extLst>
              <a:ext uri="{FF2B5EF4-FFF2-40B4-BE49-F238E27FC236}">
                <a16:creationId xmlns:a16="http://schemas.microsoft.com/office/drawing/2014/main" id="{01528E84-367B-EE07-B0BA-1CBD99595A1A}"/>
              </a:ext>
            </a:extLst>
          </p:cNvPr>
          <p:cNvSpPr txBox="1"/>
          <p:nvPr/>
        </p:nvSpPr>
        <p:spPr>
          <a:xfrm>
            <a:off x="594360" y="3377553"/>
            <a:ext cx="2514600" cy="201168"/>
          </a:xfrm>
          <a:prstGeom prst="rect">
            <a:avLst/>
          </a:prstGeom>
          <a:noFill/>
        </p:spPr>
        <p:txBody>
          <a:bodyPr wrap="square" lIns="45720" tIns="18288" rIns="45720" bIns="18288" anchor="t">
            <a:spAutoFit/>
          </a:bodyPr>
          <a:lstStyle/>
          <a:p>
            <a:pPr algn="l"/>
            <a:r>
              <a:rPr sz="850" b="0" i="1">
                <a:solidFill>
                  <a:srgbClr val="646B83"/>
                </a:solidFill>
                <a:latin typeface="Segoe UI"/>
              </a:rPr>
              <a:t>~31 min / missed-meeting recap</a:t>
            </a:r>
          </a:p>
        </p:txBody>
      </p:sp>
      <p:sp>
        <p:nvSpPr>
          <p:cNvPr id="178" name="TextBox 177">
            <a:extLst>
              <a:ext uri="{FF2B5EF4-FFF2-40B4-BE49-F238E27FC236}">
                <a16:creationId xmlns:a16="http://schemas.microsoft.com/office/drawing/2014/main" id="{BE04C422-4F75-0D85-62A9-B12D02B1CFF8}"/>
              </a:ext>
            </a:extLst>
          </p:cNvPr>
          <p:cNvSpPr txBox="1"/>
          <p:nvPr/>
        </p:nvSpPr>
        <p:spPr>
          <a:xfrm>
            <a:off x="3182112" y="3258681"/>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12</a:t>
            </a:r>
          </a:p>
        </p:txBody>
      </p:sp>
      <p:sp>
        <p:nvSpPr>
          <p:cNvPr id="180" name="Rounded Rectangle 67">
            <a:extLst>
              <a:ext uri="{FF2B5EF4-FFF2-40B4-BE49-F238E27FC236}">
                <a16:creationId xmlns:a16="http://schemas.microsoft.com/office/drawing/2014/main" id="{754A8876-423A-F73B-DCC7-76715DE0D736}"/>
              </a:ext>
            </a:extLst>
          </p:cNvPr>
          <p:cNvSpPr/>
          <p:nvPr/>
        </p:nvSpPr>
        <p:spPr>
          <a:xfrm>
            <a:off x="3995928" y="3222105"/>
            <a:ext cx="685800" cy="310896"/>
          </a:xfrm>
          <a:prstGeom prst="roundRect">
            <a:avLst>
              <a:gd name="adj" fmla="val 12000"/>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2" name="TextBox 181">
            <a:extLst>
              <a:ext uri="{FF2B5EF4-FFF2-40B4-BE49-F238E27FC236}">
                <a16:creationId xmlns:a16="http://schemas.microsoft.com/office/drawing/2014/main" id="{96B73B34-53F8-40C0-8A0D-C4A02E18D6C3}"/>
              </a:ext>
            </a:extLst>
          </p:cNvPr>
          <p:cNvSpPr txBox="1"/>
          <p:nvPr/>
        </p:nvSpPr>
        <p:spPr>
          <a:xfrm>
            <a:off x="3995928" y="3258681"/>
            <a:ext cx="685800" cy="256032"/>
          </a:xfrm>
          <a:prstGeom prst="rect">
            <a:avLst/>
          </a:prstGeom>
          <a:noFill/>
        </p:spPr>
        <p:txBody>
          <a:bodyPr wrap="square" lIns="45720" tIns="18288" rIns="45720" bIns="18288" anchor="t">
            <a:spAutoFit/>
          </a:bodyPr>
          <a:lstStyle/>
          <a:p>
            <a:pPr algn="ctr"/>
            <a:r>
              <a:rPr sz="1400" b="1" i="0">
                <a:solidFill>
                  <a:srgbClr val="FFFFFF"/>
                </a:solidFill>
                <a:latin typeface="Segoe UI"/>
              </a:rPr>
              <a:t>31</a:t>
            </a:r>
          </a:p>
        </p:txBody>
      </p:sp>
      <p:sp>
        <p:nvSpPr>
          <p:cNvPr id="184" name="TextBox 183">
            <a:extLst>
              <a:ext uri="{FF2B5EF4-FFF2-40B4-BE49-F238E27FC236}">
                <a16:creationId xmlns:a16="http://schemas.microsoft.com/office/drawing/2014/main" id="{0D80CE03-F028-AB71-C3EA-31057DF1E6B6}"/>
              </a:ext>
            </a:extLst>
          </p:cNvPr>
          <p:cNvSpPr txBox="1"/>
          <p:nvPr/>
        </p:nvSpPr>
        <p:spPr>
          <a:xfrm>
            <a:off x="4809744" y="3258681"/>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45</a:t>
            </a:r>
          </a:p>
        </p:txBody>
      </p:sp>
      <p:sp>
        <p:nvSpPr>
          <p:cNvPr id="186" name="TextBox 185">
            <a:extLst>
              <a:ext uri="{FF2B5EF4-FFF2-40B4-BE49-F238E27FC236}">
                <a16:creationId xmlns:a16="http://schemas.microsoft.com/office/drawing/2014/main" id="{EC4C2BFB-6AF7-4BF6-0B28-B6C22786877A}"/>
              </a:ext>
            </a:extLst>
          </p:cNvPr>
          <p:cNvSpPr txBox="1"/>
          <p:nvPr/>
        </p:nvSpPr>
        <p:spPr>
          <a:xfrm>
            <a:off x="5623560" y="3185529"/>
            <a:ext cx="5897880" cy="201168"/>
          </a:xfrm>
          <a:prstGeom prst="rect">
            <a:avLst/>
          </a:prstGeom>
          <a:noFill/>
        </p:spPr>
        <p:txBody>
          <a:bodyPr wrap="square" lIns="45720" tIns="18288" rIns="45720" bIns="18288" anchor="t">
            <a:spAutoFit/>
          </a:bodyPr>
          <a:lstStyle/>
          <a:p>
            <a:pPr algn="l"/>
            <a:r>
              <a:rPr sz="800" b="0" i="0">
                <a:solidFill>
                  <a:srgbClr val="1F5BC7"/>
                </a:solidFill>
                <a:latin typeface="Segoe UI"/>
                <a:hlinkClick r:id="rId7"/>
              </a:rPr>
              <a:t>Microsoft WTI Special Report 2023 ↗</a:t>
            </a:r>
            <a:r>
              <a:rPr sz="900" b="0" i="0">
                <a:solidFill>
                  <a:srgbClr val="646B83"/>
                </a:solidFill>
                <a:latin typeface="Segoe UI"/>
              </a:rPr>
              <a:t>  ·  </a:t>
            </a:r>
            <a:r>
              <a:rPr sz="800" b="0" i="0">
                <a:solidFill>
                  <a:srgbClr val="1F5BC7"/>
                </a:solidFill>
                <a:latin typeface="Segoe UI"/>
                <a:hlinkClick r:id="rId8"/>
              </a:rPr>
              <a:t>Cambon et al., MSR 2023 ↗</a:t>
            </a:r>
          </a:p>
        </p:txBody>
      </p:sp>
      <p:sp>
        <p:nvSpPr>
          <p:cNvPr id="188" name="TextBox 187">
            <a:extLst>
              <a:ext uri="{FF2B5EF4-FFF2-40B4-BE49-F238E27FC236}">
                <a16:creationId xmlns:a16="http://schemas.microsoft.com/office/drawing/2014/main" id="{D7EF135C-43E9-1586-76B4-A5E964780E7C}"/>
              </a:ext>
            </a:extLst>
          </p:cNvPr>
          <p:cNvSpPr txBox="1"/>
          <p:nvPr/>
        </p:nvSpPr>
        <p:spPr>
          <a:xfrm>
            <a:off x="5623560" y="3377553"/>
            <a:ext cx="5897880" cy="252377"/>
          </a:xfrm>
          <a:prstGeom prst="rect">
            <a:avLst/>
          </a:prstGeom>
          <a:noFill/>
        </p:spPr>
        <p:txBody>
          <a:bodyPr wrap="square" lIns="45720" tIns="18288" rIns="45720" bIns="18288" anchor="t">
            <a:spAutoFit/>
          </a:bodyPr>
          <a:lstStyle/>
          <a:p>
            <a:pPr algn="l"/>
            <a:r>
              <a:rPr sz="700" b="0" i="1">
                <a:solidFill>
                  <a:srgbClr val="646B83"/>
                </a:solidFill>
                <a:latin typeface="Segoe UI"/>
              </a:rPr>
              <a:t>Microsoft WTI Special Report 2023, Study #2 (n=57 RCT, Cambon et al. methodology): recap of a 35-min missed Teams meeting — 42m 34s without Copilot → 11m 13s with Copilot ≈ 31 min saved per recap (~3.8× faster). Used directly as Typical.</a:t>
            </a:r>
          </a:p>
        </p:txBody>
      </p:sp>
      <p:sp>
        <p:nvSpPr>
          <p:cNvPr id="190" name="Rectangle 189">
            <a:extLst>
              <a:ext uri="{FF2B5EF4-FFF2-40B4-BE49-F238E27FC236}">
                <a16:creationId xmlns:a16="http://schemas.microsoft.com/office/drawing/2014/main" id="{A463D28F-5EAC-3133-8CFE-1ED15D7E8E04}"/>
              </a:ext>
            </a:extLst>
          </p:cNvPr>
          <p:cNvSpPr/>
          <p:nvPr/>
        </p:nvSpPr>
        <p:spPr>
          <a:xfrm>
            <a:off x="457200" y="3615297"/>
            <a:ext cx="11247120" cy="4572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2" name="Rectangle 191">
            <a:extLst>
              <a:ext uri="{FF2B5EF4-FFF2-40B4-BE49-F238E27FC236}">
                <a16:creationId xmlns:a16="http://schemas.microsoft.com/office/drawing/2014/main" id="{FA2C4B20-649C-7EFB-0669-62B32AB48714}"/>
              </a:ext>
            </a:extLst>
          </p:cNvPr>
          <p:cNvSpPr/>
          <p:nvPr/>
        </p:nvSpPr>
        <p:spPr>
          <a:xfrm>
            <a:off x="457200" y="3615297"/>
            <a:ext cx="73152" cy="4572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4" name="TextBox 193">
            <a:extLst>
              <a:ext uri="{FF2B5EF4-FFF2-40B4-BE49-F238E27FC236}">
                <a16:creationId xmlns:a16="http://schemas.microsoft.com/office/drawing/2014/main" id="{EBACD091-C266-31F9-6310-A8DFE3F6C71D}"/>
              </a:ext>
            </a:extLst>
          </p:cNvPr>
          <p:cNvSpPr txBox="1"/>
          <p:nvPr/>
        </p:nvSpPr>
        <p:spPr>
          <a:xfrm>
            <a:off x="594360" y="3661017"/>
            <a:ext cx="2514600" cy="201168"/>
          </a:xfrm>
          <a:prstGeom prst="rect">
            <a:avLst/>
          </a:prstGeom>
          <a:noFill/>
        </p:spPr>
        <p:txBody>
          <a:bodyPr wrap="square" lIns="45720" tIns="18288" rIns="45720" bIns="18288" anchor="t">
            <a:spAutoFit/>
          </a:bodyPr>
          <a:lstStyle/>
          <a:p>
            <a:pPr algn="l"/>
            <a:r>
              <a:rPr sz="1100" b="1" i="0">
                <a:solidFill>
                  <a:srgbClr val="121C46"/>
                </a:solidFill>
                <a:latin typeface="Segoe UI"/>
              </a:rPr>
              <a:t>5  Communication workflows</a:t>
            </a:r>
          </a:p>
        </p:txBody>
      </p:sp>
      <p:sp>
        <p:nvSpPr>
          <p:cNvPr id="196" name="TextBox 195">
            <a:extLst>
              <a:ext uri="{FF2B5EF4-FFF2-40B4-BE49-F238E27FC236}">
                <a16:creationId xmlns:a16="http://schemas.microsoft.com/office/drawing/2014/main" id="{DD663C4A-C0CB-012B-A515-62052DA8717D}"/>
              </a:ext>
            </a:extLst>
          </p:cNvPr>
          <p:cNvSpPr txBox="1"/>
          <p:nvPr/>
        </p:nvSpPr>
        <p:spPr>
          <a:xfrm>
            <a:off x="594360" y="3853041"/>
            <a:ext cx="2514600" cy="201168"/>
          </a:xfrm>
          <a:prstGeom prst="rect">
            <a:avLst/>
          </a:prstGeom>
          <a:noFill/>
        </p:spPr>
        <p:txBody>
          <a:bodyPr wrap="square" lIns="45720" tIns="18288" rIns="45720" bIns="18288" anchor="t">
            <a:spAutoFit/>
          </a:bodyPr>
          <a:lstStyle/>
          <a:p>
            <a:pPr algn="l"/>
            <a:r>
              <a:rPr sz="850" b="0" i="1">
                <a:solidFill>
                  <a:srgbClr val="646B83"/>
                </a:solidFill>
                <a:latin typeface="Segoe UI"/>
              </a:rPr>
              <a:t>~2 min / non-email comms instance</a:t>
            </a:r>
          </a:p>
        </p:txBody>
      </p:sp>
      <p:sp>
        <p:nvSpPr>
          <p:cNvPr id="198" name="TextBox 197">
            <a:extLst>
              <a:ext uri="{FF2B5EF4-FFF2-40B4-BE49-F238E27FC236}">
                <a16:creationId xmlns:a16="http://schemas.microsoft.com/office/drawing/2014/main" id="{AB2B2455-D355-E5C4-76A0-C8C5C6EA2FCE}"/>
              </a:ext>
            </a:extLst>
          </p:cNvPr>
          <p:cNvSpPr txBox="1"/>
          <p:nvPr/>
        </p:nvSpPr>
        <p:spPr>
          <a:xfrm>
            <a:off x="3182112" y="3734169"/>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2</a:t>
            </a:r>
          </a:p>
        </p:txBody>
      </p:sp>
      <p:sp>
        <p:nvSpPr>
          <p:cNvPr id="200" name="Rounded Rectangle 77">
            <a:extLst>
              <a:ext uri="{FF2B5EF4-FFF2-40B4-BE49-F238E27FC236}">
                <a16:creationId xmlns:a16="http://schemas.microsoft.com/office/drawing/2014/main" id="{4AD24396-73DA-3F33-A5D8-03C820A2F973}"/>
              </a:ext>
            </a:extLst>
          </p:cNvPr>
          <p:cNvSpPr/>
          <p:nvPr/>
        </p:nvSpPr>
        <p:spPr>
          <a:xfrm>
            <a:off x="3995928" y="3697593"/>
            <a:ext cx="685800" cy="310896"/>
          </a:xfrm>
          <a:prstGeom prst="roundRect">
            <a:avLst>
              <a:gd name="adj" fmla="val 12000"/>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2" name="TextBox 201">
            <a:extLst>
              <a:ext uri="{FF2B5EF4-FFF2-40B4-BE49-F238E27FC236}">
                <a16:creationId xmlns:a16="http://schemas.microsoft.com/office/drawing/2014/main" id="{99F83901-96F6-C236-FB27-6A8BD1A250F0}"/>
              </a:ext>
            </a:extLst>
          </p:cNvPr>
          <p:cNvSpPr txBox="1"/>
          <p:nvPr/>
        </p:nvSpPr>
        <p:spPr>
          <a:xfrm>
            <a:off x="3995928" y="3734169"/>
            <a:ext cx="685800" cy="256032"/>
          </a:xfrm>
          <a:prstGeom prst="rect">
            <a:avLst/>
          </a:prstGeom>
          <a:noFill/>
        </p:spPr>
        <p:txBody>
          <a:bodyPr wrap="square" lIns="45720" tIns="18288" rIns="45720" bIns="18288" anchor="t">
            <a:spAutoFit/>
          </a:bodyPr>
          <a:lstStyle/>
          <a:p>
            <a:pPr algn="ctr"/>
            <a:r>
              <a:rPr sz="1400" b="1" i="0">
                <a:solidFill>
                  <a:srgbClr val="FFFFFF"/>
                </a:solidFill>
                <a:latin typeface="Segoe UI"/>
              </a:rPr>
              <a:t>4</a:t>
            </a:r>
          </a:p>
        </p:txBody>
      </p:sp>
      <p:sp>
        <p:nvSpPr>
          <p:cNvPr id="204" name="TextBox 203">
            <a:extLst>
              <a:ext uri="{FF2B5EF4-FFF2-40B4-BE49-F238E27FC236}">
                <a16:creationId xmlns:a16="http://schemas.microsoft.com/office/drawing/2014/main" id="{95D31A70-FF95-ED28-57A6-B1E9FA84B872}"/>
              </a:ext>
            </a:extLst>
          </p:cNvPr>
          <p:cNvSpPr txBox="1"/>
          <p:nvPr/>
        </p:nvSpPr>
        <p:spPr>
          <a:xfrm>
            <a:off x="4809744" y="3734169"/>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11</a:t>
            </a:r>
          </a:p>
        </p:txBody>
      </p:sp>
      <p:sp>
        <p:nvSpPr>
          <p:cNvPr id="206" name="TextBox 205">
            <a:extLst>
              <a:ext uri="{FF2B5EF4-FFF2-40B4-BE49-F238E27FC236}">
                <a16:creationId xmlns:a16="http://schemas.microsoft.com/office/drawing/2014/main" id="{D6F1D6FA-0563-54A0-A85C-8B36C6F621CC}"/>
              </a:ext>
            </a:extLst>
          </p:cNvPr>
          <p:cNvSpPr txBox="1"/>
          <p:nvPr/>
        </p:nvSpPr>
        <p:spPr>
          <a:xfrm>
            <a:off x="5623560" y="3661017"/>
            <a:ext cx="5897880" cy="201168"/>
          </a:xfrm>
          <a:prstGeom prst="rect">
            <a:avLst/>
          </a:prstGeom>
          <a:noFill/>
        </p:spPr>
        <p:txBody>
          <a:bodyPr wrap="square" lIns="45720" tIns="18288" rIns="45720" bIns="18288" anchor="t">
            <a:spAutoFit/>
          </a:bodyPr>
          <a:lstStyle/>
          <a:p>
            <a:pPr algn="l"/>
            <a:r>
              <a:rPr sz="800" b="0" i="0">
                <a:solidFill>
                  <a:srgbClr val="1F5BC7"/>
                </a:solidFill>
                <a:latin typeface="Segoe UI"/>
                <a:hlinkClick r:id="rId7"/>
              </a:rPr>
              <a:t>Microsoft WTI 2024 ↗</a:t>
            </a:r>
            <a:r>
              <a:rPr sz="900" b="0" i="0">
                <a:solidFill>
                  <a:srgbClr val="646B83"/>
                </a:solidFill>
                <a:latin typeface="Segoe UI"/>
              </a:rPr>
              <a:t>  ·  </a:t>
            </a:r>
            <a:r>
              <a:rPr sz="800" b="0" i="0">
                <a:solidFill>
                  <a:srgbClr val="1F5BC7"/>
                </a:solidFill>
                <a:latin typeface="Segoe UI"/>
                <a:hlinkClick r:id="rId6"/>
              </a:rPr>
              <a:t>Noy &amp; Zhang, Science 2023 ↗</a:t>
            </a:r>
          </a:p>
        </p:txBody>
      </p:sp>
      <p:sp>
        <p:nvSpPr>
          <p:cNvPr id="208" name="TextBox 207">
            <a:extLst>
              <a:ext uri="{FF2B5EF4-FFF2-40B4-BE49-F238E27FC236}">
                <a16:creationId xmlns:a16="http://schemas.microsoft.com/office/drawing/2014/main" id="{1C64DDBF-4413-C36B-22C0-DA39A708E433}"/>
              </a:ext>
            </a:extLst>
          </p:cNvPr>
          <p:cNvSpPr txBox="1"/>
          <p:nvPr/>
        </p:nvSpPr>
        <p:spPr>
          <a:xfrm>
            <a:off x="5623560" y="3853041"/>
            <a:ext cx="5897880" cy="144655"/>
          </a:xfrm>
          <a:prstGeom prst="rect">
            <a:avLst/>
          </a:prstGeom>
          <a:noFill/>
        </p:spPr>
        <p:txBody>
          <a:bodyPr wrap="square" lIns="45720" tIns="18288" rIns="45720" bIns="18288" anchor="t">
            <a:spAutoFit/>
          </a:bodyPr>
          <a:lstStyle/>
          <a:p>
            <a:pPr algn="l"/>
            <a:r>
              <a:rPr sz="700" b="0" i="1">
                <a:solidFill>
                  <a:srgbClr val="646B83"/>
                </a:solidFill>
                <a:latin typeface="Segoe UI"/>
              </a:rPr>
              <a:t>WTI 2024: ~14 min/day comms time savings ÷ 5–7 micro-tasks/day ≈ 2 min/instance × ~2 instances (rule + AI draft) ≈ 4. HIGH = 11 min from Noy &amp; Zhang 2023 RCT (writing-task reduction).</a:t>
            </a:r>
          </a:p>
        </p:txBody>
      </p:sp>
      <p:sp>
        <p:nvSpPr>
          <p:cNvPr id="210" name="Rectangle 209">
            <a:extLst>
              <a:ext uri="{FF2B5EF4-FFF2-40B4-BE49-F238E27FC236}">
                <a16:creationId xmlns:a16="http://schemas.microsoft.com/office/drawing/2014/main" id="{1507E682-42D0-6FA8-0403-11D154DE4F4E}"/>
              </a:ext>
            </a:extLst>
          </p:cNvPr>
          <p:cNvSpPr/>
          <p:nvPr/>
        </p:nvSpPr>
        <p:spPr>
          <a:xfrm>
            <a:off x="457200" y="4090785"/>
            <a:ext cx="11247120" cy="457200"/>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2" name="Rectangle 211">
            <a:extLst>
              <a:ext uri="{FF2B5EF4-FFF2-40B4-BE49-F238E27FC236}">
                <a16:creationId xmlns:a16="http://schemas.microsoft.com/office/drawing/2014/main" id="{F3539FAB-A2AE-9F5F-1959-80437EB87A9D}"/>
              </a:ext>
            </a:extLst>
          </p:cNvPr>
          <p:cNvSpPr/>
          <p:nvPr/>
        </p:nvSpPr>
        <p:spPr>
          <a:xfrm>
            <a:off x="457200" y="4090785"/>
            <a:ext cx="73152" cy="45720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4" name="TextBox 213">
            <a:extLst>
              <a:ext uri="{FF2B5EF4-FFF2-40B4-BE49-F238E27FC236}">
                <a16:creationId xmlns:a16="http://schemas.microsoft.com/office/drawing/2014/main" id="{717D9760-CAD8-DF97-6046-1BC355C09C02}"/>
              </a:ext>
            </a:extLst>
          </p:cNvPr>
          <p:cNvSpPr txBox="1"/>
          <p:nvPr/>
        </p:nvSpPr>
        <p:spPr>
          <a:xfrm>
            <a:off x="594360" y="4136505"/>
            <a:ext cx="2514600" cy="201168"/>
          </a:xfrm>
          <a:prstGeom prst="rect">
            <a:avLst/>
          </a:prstGeom>
          <a:noFill/>
        </p:spPr>
        <p:txBody>
          <a:bodyPr wrap="square" lIns="45720" tIns="18288" rIns="45720" bIns="18288" anchor="t">
            <a:spAutoFit/>
          </a:bodyPr>
          <a:lstStyle/>
          <a:p>
            <a:pPr algn="l"/>
            <a:r>
              <a:rPr sz="1100" b="1" i="0">
                <a:solidFill>
                  <a:srgbClr val="121C46"/>
                </a:solidFill>
                <a:latin typeface="Segoe UI"/>
              </a:rPr>
              <a:t>6  Specialized workflows</a:t>
            </a:r>
          </a:p>
        </p:txBody>
      </p:sp>
      <p:sp>
        <p:nvSpPr>
          <p:cNvPr id="216" name="TextBox 215">
            <a:extLst>
              <a:ext uri="{FF2B5EF4-FFF2-40B4-BE49-F238E27FC236}">
                <a16:creationId xmlns:a16="http://schemas.microsoft.com/office/drawing/2014/main" id="{49339E71-7D1F-1DCE-E7DC-93594BDD4CC7}"/>
              </a:ext>
            </a:extLst>
          </p:cNvPr>
          <p:cNvSpPr txBox="1"/>
          <p:nvPr/>
        </p:nvSpPr>
        <p:spPr>
          <a:xfrm>
            <a:off x="594360" y="4328529"/>
            <a:ext cx="2514600" cy="201168"/>
          </a:xfrm>
          <a:prstGeom prst="rect">
            <a:avLst/>
          </a:prstGeom>
          <a:noFill/>
        </p:spPr>
        <p:txBody>
          <a:bodyPr wrap="square" lIns="45720" tIns="18288" rIns="45720" bIns="18288" anchor="t">
            <a:spAutoFit/>
          </a:bodyPr>
          <a:lstStyle/>
          <a:p>
            <a:pPr algn="l"/>
            <a:r>
              <a:rPr sz="850" b="0" i="1">
                <a:solidFill>
                  <a:srgbClr val="646B83"/>
                </a:solidFill>
                <a:latin typeface="Segoe UI"/>
              </a:rPr>
              <a:t>~10 min / workflow-step instance</a:t>
            </a:r>
          </a:p>
        </p:txBody>
      </p:sp>
      <p:sp>
        <p:nvSpPr>
          <p:cNvPr id="218" name="TextBox 217">
            <a:extLst>
              <a:ext uri="{FF2B5EF4-FFF2-40B4-BE49-F238E27FC236}">
                <a16:creationId xmlns:a16="http://schemas.microsoft.com/office/drawing/2014/main" id="{6DBBBA78-CA44-A541-178F-9F549A4B32A9}"/>
              </a:ext>
            </a:extLst>
          </p:cNvPr>
          <p:cNvSpPr txBox="1"/>
          <p:nvPr/>
        </p:nvSpPr>
        <p:spPr>
          <a:xfrm>
            <a:off x="3182112" y="4209657"/>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10</a:t>
            </a:r>
          </a:p>
        </p:txBody>
      </p:sp>
      <p:sp>
        <p:nvSpPr>
          <p:cNvPr id="220" name="Rounded Rectangle 87">
            <a:extLst>
              <a:ext uri="{FF2B5EF4-FFF2-40B4-BE49-F238E27FC236}">
                <a16:creationId xmlns:a16="http://schemas.microsoft.com/office/drawing/2014/main" id="{78EC66B1-78CB-B138-CEC4-2E182E4885EB}"/>
              </a:ext>
            </a:extLst>
          </p:cNvPr>
          <p:cNvSpPr/>
          <p:nvPr/>
        </p:nvSpPr>
        <p:spPr>
          <a:xfrm>
            <a:off x="3995928" y="4173081"/>
            <a:ext cx="685800" cy="310896"/>
          </a:xfrm>
          <a:prstGeom prst="roundRect">
            <a:avLst>
              <a:gd name="adj" fmla="val 12000"/>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2" name="TextBox 221">
            <a:extLst>
              <a:ext uri="{FF2B5EF4-FFF2-40B4-BE49-F238E27FC236}">
                <a16:creationId xmlns:a16="http://schemas.microsoft.com/office/drawing/2014/main" id="{BF41E80B-E6C4-E58D-0625-CCA132523447}"/>
              </a:ext>
            </a:extLst>
          </p:cNvPr>
          <p:cNvSpPr txBox="1"/>
          <p:nvPr/>
        </p:nvSpPr>
        <p:spPr>
          <a:xfrm>
            <a:off x="3995928" y="4209657"/>
            <a:ext cx="685800" cy="256032"/>
          </a:xfrm>
          <a:prstGeom prst="rect">
            <a:avLst/>
          </a:prstGeom>
          <a:noFill/>
        </p:spPr>
        <p:txBody>
          <a:bodyPr wrap="square" lIns="45720" tIns="18288" rIns="45720" bIns="18288" anchor="t">
            <a:spAutoFit/>
          </a:bodyPr>
          <a:lstStyle/>
          <a:p>
            <a:pPr algn="ctr"/>
            <a:r>
              <a:rPr sz="1400" b="1" i="0">
                <a:solidFill>
                  <a:srgbClr val="FFFFFF"/>
                </a:solidFill>
                <a:latin typeface="Segoe UI"/>
              </a:rPr>
              <a:t>25</a:t>
            </a:r>
          </a:p>
        </p:txBody>
      </p:sp>
      <p:sp>
        <p:nvSpPr>
          <p:cNvPr id="224" name="TextBox 223">
            <a:extLst>
              <a:ext uri="{FF2B5EF4-FFF2-40B4-BE49-F238E27FC236}">
                <a16:creationId xmlns:a16="http://schemas.microsoft.com/office/drawing/2014/main" id="{CCB972CE-10B3-A316-CFD5-E19D04E51E58}"/>
              </a:ext>
            </a:extLst>
          </p:cNvPr>
          <p:cNvSpPr txBox="1"/>
          <p:nvPr/>
        </p:nvSpPr>
        <p:spPr>
          <a:xfrm>
            <a:off x="4809744" y="4209657"/>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40</a:t>
            </a:r>
          </a:p>
        </p:txBody>
      </p:sp>
      <p:sp>
        <p:nvSpPr>
          <p:cNvPr id="226" name="TextBox 225">
            <a:extLst>
              <a:ext uri="{FF2B5EF4-FFF2-40B4-BE49-F238E27FC236}">
                <a16:creationId xmlns:a16="http://schemas.microsoft.com/office/drawing/2014/main" id="{D48D3F87-4B9D-33C1-EBF6-58E7CAFAE3A4}"/>
              </a:ext>
            </a:extLst>
          </p:cNvPr>
          <p:cNvSpPr txBox="1"/>
          <p:nvPr/>
        </p:nvSpPr>
        <p:spPr>
          <a:xfrm>
            <a:off x="5623560" y="4136505"/>
            <a:ext cx="5897880" cy="201168"/>
          </a:xfrm>
          <a:prstGeom prst="rect">
            <a:avLst/>
          </a:prstGeom>
          <a:noFill/>
        </p:spPr>
        <p:txBody>
          <a:bodyPr wrap="square" lIns="45720" tIns="18288" rIns="45720" bIns="18288" anchor="t">
            <a:spAutoFit/>
          </a:bodyPr>
          <a:lstStyle/>
          <a:p>
            <a:pPr algn="l"/>
            <a:r>
              <a:rPr sz="950" b="1" i="0" u="sng">
                <a:solidFill>
                  <a:srgbClr val="1F5BC7"/>
                </a:solidFill>
                <a:latin typeface="Segoe UI"/>
                <a:hlinkClick r:id="rId9"/>
              </a:rPr>
              <a:t>Forrester TEI Power Automate 2024</a:t>
            </a:r>
            <a:r>
              <a:rPr sz="800" b="0" i="0" u="sng">
                <a:solidFill>
                  <a:srgbClr val="1F5BC7"/>
                </a:solidFill>
                <a:latin typeface="Segoe UI"/>
                <a:hlinkClick r:id="rId9"/>
              </a:rPr>
              <a:t> ↗</a:t>
            </a:r>
            <a:r>
              <a:rPr sz="900" b="0" i="0">
                <a:solidFill>
                  <a:srgbClr val="646B83"/>
                </a:solidFill>
                <a:latin typeface="Segoe UI"/>
              </a:rPr>
              <a:t>  ·  </a:t>
            </a:r>
            <a:r>
              <a:rPr sz="950" b="1" i="0" u="sng">
                <a:solidFill>
                  <a:srgbClr val="1F5BC7"/>
                </a:solidFill>
                <a:latin typeface="Segoe UI"/>
                <a:hlinkClick r:id="rId10"/>
              </a:rPr>
              <a:t>UK GDS Cross-Government 2025</a:t>
            </a:r>
            <a:r>
              <a:rPr sz="800" b="0" i="0" u="sng">
                <a:solidFill>
                  <a:srgbClr val="1F5BC7"/>
                </a:solidFill>
                <a:latin typeface="Segoe UI"/>
                <a:hlinkClick r:id="rId10"/>
              </a:rPr>
              <a:t> ↗</a:t>
            </a:r>
          </a:p>
        </p:txBody>
      </p:sp>
      <p:sp>
        <p:nvSpPr>
          <p:cNvPr id="228" name="TextBox 227">
            <a:extLst>
              <a:ext uri="{FF2B5EF4-FFF2-40B4-BE49-F238E27FC236}">
                <a16:creationId xmlns:a16="http://schemas.microsoft.com/office/drawing/2014/main" id="{A5C7989A-7AD1-8477-FB25-01E8DC723EFF}"/>
              </a:ext>
            </a:extLst>
          </p:cNvPr>
          <p:cNvSpPr txBox="1"/>
          <p:nvPr/>
        </p:nvSpPr>
        <p:spPr>
          <a:xfrm>
            <a:off x="5623560" y="4328529"/>
            <a:ext cx="5897880" cy="252377"/>
          </a:xfrm>
          <a:prstGeom prst="rect">
            <a:avLst/>
          </a:prstGeom>
          <a:noFill/>
        </p:spPr>
        <p:txBody>
          <a:bodyPr wrap="square" lIns="45720" tIns="18288" rIns="45720" bIns="18288" anchor="t">
            <a:spAutoFit/>
          </a:bodyPr>
          <a:lstStyle/>
          <a:p>
            <a:pPr algn="l"/>
            <a:r>
              <a:rPr sz="700" b="0" i="1">
                <a:solidFill>
                  <a:srgbClr val="646B83"/>
                </a:solidFill>
                <a:latin typeface="Segoe UI"/>
              </a:rPr>
              <a:t>Forrester TEI Power Automate 2024: ~32 min/full automation; trimmed to 25 because typical Cowork specialized run has fewer cross-system steps than full Power Automate workflow (conservative)</a:t>
            </a:r>
          </a:p>
        </p:txBody>
      </p:sp>
      <p:sp>
        <p:nvSpPr>
          <p:cNvPr id="230" name="Rectangle 229">
            <a:extLst>
              <a:ext uri="{FF2B5EF4-FFF2-40B4-BE49-F238E27FC236}">
                <a16:creationId xmlns:a16="http://schemas.microsoft.com/office/drawing/2014/main" id="{72C84FEE-8A2E-E256-8D87-1ACD33C67577}"/>
              </a:ext>
            </a:extLst>
          </p:cNvPr>
          <p:cNvSpPr/>
          <p:nvPr/>
        </p:nvSpPr>
        <p:spPr>
          <a:xfrm>
            <a:off x="457200" y="4566273"/>
            <a:ext cx="11247120" cy="4572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2" name="Rectangle 231">
            <a:extLst>
              <a:ext uri="{FF2B5EF4-FFF2-40B4-BE49-F238E27FC236}">
                <a16:creationId xmlns:a16="http://schemas.microsoft.com/office/drawing/2014/main" id="{7AB6F755-89D5-5DD3-82A5-5BECD639A9EE}"/>
              </a:ext>
            </a:extLst>
          </p:cNvPr>
          <p:cNvSpPr/>
          <p:nvPr/>
        </p:nvSpPr>
        <p:spPr>
          <a:xfrm>
            <a:off x="457200" y="4566273"/>
            <a:ext cx="73152" cy="45720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4" name="TextBox 233">
            <a:extLst>
              <a:ext uri="{FF2B5EF4-FFF2-40B4-BE49-F238E27FC236}">
                <a16:creationId xmlns:a16="http://schemas.microsoft.com/office/drawing/2014/main" id="{027A8D79-43CF-1865-90AE-8578B7816D22}"/>
              </a:ext>
            </a:extLst>
          </p:cNvPr>
          <p:cNvSpPr txBox="1"/>
          <p:nvPr/>
        </p:nvSpPr>
        <p:spPr>
          <a:xfrm>
            <a:off x="594360" y="4611993"/>
            <a:ext cx="2514600" cy="201168"/>
          </a:xfrm>
          <a:prstGeom prst="rect">
            <a:avLst/>
          </a:prstGeom>
          <a:noFill/>
        </p:spPr>
        <p:txBody>
          <a:bodyPr wrap="square" lIns="45720" tIns="18288" rIns="45720" bIns="18288" anchor="t">
            <a:spAutoFit/>
          </a:bodyPr>
          <a:lstStyle/>
          <a:p>
            <a:pPr algn="l"/>
            <a:r>
              <a:rPr sz="1100" b="1" i="0">
                <a:solidFill>
                  <a:srgbClr val="121C46"/>
                </a:solidFill>
                <a:latin typeface="Segoe UI"/>
              </a:rPr>
              <a:t>7  Write or debug code</a:t>
            </a:r>
          </a:p>
        </p:txBody>
      </p:sp>
      <p:sp>
        <p:nvSpPr>
          <p:cNvPr id="236" name="TextBox 235">
            <a:extLst>
              <a:ext uri="{FF2B5EF4-FFF2-40B4-BE49-F238E27FC236}">
                <a16:creationId xmlns:a16="http://schemas.microsoft.com/office/drawing/2014/main" id="{03C436C3-C863-80F1-29E1-DD7B340F98CF}"/>
              </a:ext>
            </a:extLst>
          </p:cNvPr>
          <p:cNvSpPr txBox="1"/>
          <p:nvPr/>
        </p:nvSpPr>
        <p:spPr>
          <a:xfrm>
            <a:off x="594360" y="4804017"/>
            <a:ext cx="2514600" cy="201168"/>
          </a:xfrm>
          <a:prstGeom prst="rect">
            <a:avLst/>
          </a:prstGeom>
          <a:noFill/>
        </p:spPr>
        <p:txBody>
          <a:bodyPr wrap="square" lIns="45720" tIns="18288" rIns="45720" bIns="18288" anchor="t">
            <a:spAutoFit/>
          </a:bodyPr>
          <a:lstStyle/>
          <a:p>
            <a:pPr algn="l"/>
            <a:r>
              <a:rPr sz="850" b="0" i="1">
                <a:solidFill>
                  <a:srgbClr val="646B83"/>
                </a:solidFill>
                <a:latin typeface="Segoe UI"/>
              </a:rPr>
              <a:t>~15–20 min / coding instance</a:t>
            </a:r>
          </a:p>
        </p:txBody>
      </p:sp>
      <p:sp>
        <p:nvSpPr>
          <p:cNvPr id="238" name="TextBox 237">
            <a:extLst>
              <a:ext uri="{FF2B5EF4-FFF2-40B4-BE49-F238E27FC236}">
                <a16:creationId xmlns:a16="http://schemas.microsoft.com/office/drawing/2014/main" id="{3FCBDEC8-1164-684D-6CE7-8E574AFAAF2E}"/>
              </a:ext>
            </a:extLst>
          </p:cNvPr>
          <p:cNvSpPr txBox="1"/>
          <p:nvPr/>
        </p:nvSpPr>
        <p:spPr>
          <a:xfrm>
            <a:off x="3182112" y="4685145"/>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30</a:t>
            </a:r>
          </a:p>
        </p:txBody>
      </p:sp>
      <p:sp>
        <p:nvSpPr>
          <p:cNvPr id="240" name="Rounded Rectangle 97">
            <a:extLst>
              <a:ext uri="{FF2B5EF4-FFF2-40B4-BE49-F238E27FC236}">
                <a16:creationId xmlns:a16="http://schemas.microsoft.com/office/drawing/2014/main" id="{206FD242-C46C-5572-2A14-9135FFA571C3}"/>
              </a:ext>
            </a:extLst>
          </p:cNvPr>
          <p:cNvSpPr/>
          <p:nvPr/>
        </p:nvSpPr>
        <p:spPr>
          <a:xfrm>
            <a:off x="3995928" y="4648569"/>
            <a:ext cx="685800" cy="310896"/>
          </a:xfrm>
          <a:prstGeom prst="roundRect">
            <a:avLst>
              <a:gd name="adj" fmla="val 12000"/>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2" name="TextBox 241">
            <a:extLst>
              <a:ext uri="{FF2B5EF4-FFF2-40B4-BE49-F238E27FC236}">
                <a16:creationId xmlns:a16="http://schemas.microsoft.com/office/drawing/2014/main" id="{512F6D01-0644-35FD-5F43-862249F8C465}"/>
              </a:ext>
            </a:extLst>
          </p:cNvPr>
          <p:cNvSpPr txBox="1"/>
          <p:nvPr/>
        </p:nvSpPr>
        <p:spPr>
          <a:xfrm>
            <a:off x="3995928" y="4685145"/>
            <a:ext cx="685800" cy="256032"/>
          </a:xfrm>
          <a:prstGeom prst="rect">
            <a:avLst/>
          </a:prstGeom>
          <a:noFill/>
        </p:spPr>
        <p:txBody>
          <a:bodyPr wrap="square" lIns="45720" tIns="18288" rIns="45720" bIns="18288" anchor="t">
            <a:spAutoFit/>
          </a:bodyPr>
          <a:lstStyle/>
          <a:p>
            <a:pPr algn="ctr"/>
            <a:r>
              <a:rPr sz="1400" b="1" i="0">
                <a:solidFill>
                  <a:srgbClr val="FFFFFF"/>
                </a:solidFill>
                <a:latin typeface="Segoe UI"/>
              </a:rPr>
              <a:t>56</a:t>
            </a:r>
          </a:p>
        </p:txBody>
      </p:sp>
      <p:sp>
        <p:nvSpPr>
          <p:cNvPr id="244" name="TextBox 243">
            <a:extLst>
              <a:ext uri="{FF2B5EF4-FFF2-40B4-BE49-F238E27FC236}">
                <a16:creationId xmlns:a16="http://schemas.microsoft.com/office/drawing/2014/main" id="{FE3C545F-A02F-0CE6-343F-F41F5757F989}"/>
              </a:ext>
            </a:extLst>
          </p:cNvPr>
          <p:cNvSpPr txBox="1"/>
          <p:nvPr/>
        </p:nvSpPr>
        <p:spPr>
          <a:xfrm>
            <a:off x="4809744" y="4685145"/>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96</a:t>
            </a:r>
          </a:p>
        </p:txBody>
      </p:sp>
      <p:sp>
        <p:nvSpPr>
          <p:cNvPr id="246" name="TextBox 245">
            <a:extLst>
              <a:ext uri="{FF2B5EF4-FFF2-40B4-BE49-F238E27FC236}">
                <a16:creationId xmlns:a16="http://schemas.microsoft.com/office/drawing/2014/main" id="{5AF42F33-775D-FC23-ABFD-36B43260DA73}"/>
              </a:ext>
            </a:extLst>
          </p:cNvPr>
          <p:cNvSpPr txBox="1"/>
          <p:nvPr/>
        </p:nvSpPr>
        <p:spPr>
          <a:xfrm>
            <a:off x="5623560" y="4611993"/>
            <a:ext cx="5897880" cy="201168"/>
          </a:xfrm>
          <a:prstGeom prst="rect">
            <a:avLst/>
          </a:prstGeom>
          <a:noFill/>
        </p:spPr>
        <p:txBody>
          <a:bodyPr wrap="square" lIns="45720" tIns="18288" rIns="45720" bIns="18288" anchor="t">
            <a:spAutoFit/>
          </a:bodyPr>
          <a:lstStyle/>
          <a:p>
            <a:pPr algn="l"/>
            <a:r>
              <a:rPr sz="950" b="1" i="0" u="sng">
                <a:solidFill>
                  <a:srgbClr val="1F5BC7"/>
                </a:solidFill>
                <a:latin typeface="Segoe UI"/>
                <a:hlinkClick r:id="rId11"/>
              </a:rPr>
              <a:t>Cui et al., CACM 2024</a:t>
            </a:r>
            <a:r>
              <a:rPr sz="800" b="0" i="0" u="sng">
                <a:solidFill>
                  <a:srgbClr val="1F5BC7"/>
                </a:solidFill>
                <a:latin typeface="Segoe UI"/>
                <a:hlinkClick r:id="rId11"/>
              </a:rPr>
              <a:t> ↗</a:t>
            </a:r>
            <a:r>
              <a:rPr sz="900" b="0" i="0">
                <a:solidFill>
                  <a:srgbClr val="646B83"/>
                </a:solidFill>
                <a:latin typeface="Segoe UI"/>
              </a:rPr>
              <a:t>  ·  </a:t>
            </a:r>
            <a:r>
              <a:rPr sz="950" b="1" i="0" u="sng">
                <a:solidFill>
                  <a:srgbClr val="1F5BC7"/>
                </a:solidFill>
                <a:latin typeface="Segoe UI"/>
                <a:hlinkClick r:id="rId12"/>
              </a:rPr>
              <a:t>Peng et al. RCT 2023 (arXiv)</a:t>
            </a:r>
            <a:r>
              <a:rPr sz="800" b="0" i="0" u="sng">
                <a:solidFill>
                  <a:srgbClr val="1F5BC7"/>
                </a:solidFill>
                <a:latin typeface="Segoe UI"/>
                <a:hlinkClick r:id="rId12"/>
              </a:rPr>
              <a:t> ↗</a:t>
            </a:r>
            <a:r>
              <a:rPr sz="900" b="0" i="0">
                <a:solidFill>
                  <a:srgbClr val="646B83"/>
                </a:solidFill>
                <a:latin typeface="Segoe UI"/>
              </a:rPr>
              <a:t>  ·  </a:t>
            </a:r>
            <a:r>
              <a:rPr sz="950" b="1" i="0" u="sng">
                <a:solidFill>
                  <a:srgbClr val="1F5BC7"/>
                </a:solidFill>
                <a:latin typeface="Segoe UI"/>
                <a:hlinkClick r:id="rId2"/>
              </a:rPr>
              <a:t>Stanford-WB SSRN 5136877</a:t>
            </a:r>
            <a:r>
              <a:rPr sz="800" b="0" i="0" u="sng">
                <a:solidFill>
                  <a:srgbClr val="1F5BC7"/>
                </a:solidFill>
                <a:latin typeface="Segoe UI"/>
                <a:hlinkClick r:id="rId2"/>
              </a:rPr>
              <a:t> ↗</a:t>
            </a:r>
          </a:p>
        </p:txBody>
      </p:sp>
      <p:sp>
        <p:nvSpPr>
          <p:cNvPr id="248" name="TextBox 247">
            <a:extLst>
              <a:ext uri="{FF2B5EF4-FFF2-40B4-BE49-F238E27FC236}">
                <a16:creationId xmlns:a16="http://schemas.microsoft.com/office/drawing/2014/main" id="{875DC466-E67C-ED61-C511-318D519A8E1B}"/>
              </a:ext>
            </a:extLst>
          </p:cNvPr>
          <p:cNvSpPr txBox="1"/>
          <p:nvPr/>
        </p:nvSpPr>
        <p:spPr>
          <a:xfrm>
            <a:off x="5623560" y="4804017"/>
            <a:ext cx="5897880" cy="252377"/>
          </a:xfrm>
          <a:prstGeom prst="rect">
            <a:avLst/>
          </a:prstGeom>
          <a:noFill/>
        </p:spPr>
        <p:txBody>
          <a:bodyPr wrap="square" lIns="45720" tIns="18288" rIns="45720" bIns="18288" anchor="t">
            <a:spAutoFit/>
          </a:bodyPr>
          <a:lstStyle/>
          <a:p>
            <a:pPr algn="l"/>
            <a:r>
              <a:rPr sz="700" b="0" i="1">
                <a:solidFill>
                  <a:srgbClr val="646B83"/>
                </a:solidFill>
                <a:latin typeface="Segoe UI"/>
              </a:rPr>
              <a:t>Cui CACM 2024 (n=4,867): ~18 min saved per coding step (26% × ~70 min task) × 3 steps per code run (write + test + debug) ≈ 56  (not the 30↔96 midpoint of 63)</a:t>
            </a:r>
          </a:p>
        </p:txBody>
      </p:sp>
      <p:sp>
        <p:nvSpPr>
          <p:cNvPr id="250" name="Rectangle 249">
            <a:extLst>
              <a:ext uri="{FF2B5EF4-FFF2-40B4-BE49-F238E27FC236}">
                <a16:creationId xmlns:a16="http://schemas.microsoft.com/office/drawing/2014/main" id="{08333750-1D00-DA76-4CCA-358BC8805429}"/>
              </a:ext>
            </a:extLst>
          </p:cNvPr>
          <p:cNvSpPr/>
          <p:nvPr/>
        </p:nvSpPr>
        <p:spPr>
          <a:xfrm>
            <a:off x="457200" y="5041761"/>
            <a:ext cx="11247120" cy="457200"/>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2" name="Rectangle 251">
            <a:extLst>
              <a:ext uri="{FF2B5EF4-FFF2-40B4-BE49-F238E27FC236}">
                <a16:creationId xmlns:a16="http://schemas.microsoft.com/office/drawing/2014/main" id="{5A70D80F-24AA-B6E0-2BE5-F0B14FFC6B5F}"/>
              </a:ext>
            </a:extLst>
          </p:cNvPr>
          <p:cNvSpPr/>
          <p:nvPr/>
        </p:nvSpPr>
        <p:spPr>
          <a:xfrm>
            <a:off x="457200" y="5041761"/>
            <a:ext cx="73152" cy="457200"/>
          </a:xfrm>
          <a:prstGeom prst="rect">
            <a:avLst/>
          </a:prstGeom>
          <a:solidFill>
            <a:srgbClr val="646B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4" name="TextBox 253">
            <a:extLst>
              <a:ext uri="{FF2B5EF4-FFF2-40B4-BE49-F238E27FC236}">
                <a16:creationId xmlns:a16="http://schemas.microsoft.com/office/drawing/2014/main" id="{5227ED3C-B93C-2AEE-72F9-5646BE74D43D}"/>
              </a:ext>
            </a:extLst>
          </p:cNvPr>
          <p:cNvSpPr txBox="1"/>
          <p:nvPr/>
        </p:nvSpPr>
        <p:spPr>
          <a:xfrm>
            <a:off x="594360" y="5087481"/>
            <a:ext cx="2514600" cy="201168"/>
          </a:xfrm>
          <a:prstGeom prst="rect">
            <a:avLst/>
          </a:prstGeom>
          <a:noFill/>
        </p:spPr>
        <p:txBody>
          <a:bodyPr wrap="square" lIns="45720" tIns="18288" rIns="45720" bIns="18288" anchor="t">
            <a:spAutoFit/>
          </a:bodyPr>
          <a:lstStyle/>
          <a:p>
            <a:pPr algn="l"/>
            <a:r>
              <a:rPr sz="1100" b="1" i="0">
                <a:solidFill>
                  <a:srgbClr val="121C46"/>
                </a:solidFill>
                <a:latin typeface="Segoe UI"/>
              </a:rPr>
              <a:t>8  General assistance / Other</a:t>
            </a:r>
          </a:p>
        </p:txBody>
      </p:sp>
      <p:sp>
        <p:nvSpPr>
          <p:cNvPr id="256" name="TextBox 255">
            <a:extLst>
              <a:ext uri="{FF2B5EF4-FFF2-40B4-BE49-F238E27FC236}">
                <a16:creationId xmlns:a16="http://schemas.microsoft.com/office/drawing/2014/main" id="{D4265A12-F239-5541-CAD7-211BAB802D78}"/>
              </a:ext>
            </a:extLst>
          </p:cNvPr>
          <p:cNvSpPr txBox="1"/>
          <p:nvPr/>
        </p:nvSpPr>
        <p:spPr>
          <a:xfrm>
            <a:off x="594360" y="5279505"/>
            <a:ext cx="2514600" cy="201168"/>
          </a:xfrm>
          <a:prstGeom prst="rect">
            <a:avLst/>
          </a:prstGeom>
          <a:noFill/>
        </p:spPr>
        <p:txBody>
          <a:bodyPr wrap="square" lIns="45720" tIns="18288" rIns="45720" bIns="18288" anchor="t">
            <a:spAutoFit/>
          </a:bodyPr>
          <a:lstStyle/>
          <a:p>
            <a:pPr algn="l"/>
            <a:r>
              <a:rPr sz="850" b="0" i="1">
                <a:solidFill>
                  <a:srgbClr val="646B83"/>
                </a:solidFill>
                <a:latin typeface="Segoe UI"/>
              </a:rPr>
              <a:t>2–8 min / single-instance assist</a:t>
            </a:r>
          </a:p>
        </p:txBody>
      </p:sp>
      <p:sp>
        <p:nvSpPr>
          <p:cNvPr id="258" name="TextBox 257">
            <a:extLst>
              <a:ext uri="{FF2B5EF4-FFF2-40B4-BE49-F238E27FC236}">
                <a16:creationId xmlns:a16="http://schemas.microsoft.com/office/drawing/2014/main" id="{E0BD2CF3-2EAC-A307-C840-E49A3CF150AC}"/>
              </a:ext>
            </a:extLst>
          </p:cNvPr>
          <p:cNvSpPr txBox="1"/>
          <p:nvPr/>
        </p:nvSpPr>
        <p:spPr>
          <a:xfrm>
            <a:off x="3182112" y="5160633"/>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2</a:t>
            </a:r>
          </a:p>
        </p:txBody>
      </p:sp>
      <p:sp>
        <p:nvSpPr>
          <p:cNvPr id="260" name="Rounded Rectangle 107">
            <a:extLst>
              <a:ext uri="{FF2B5EF4-FFF2-40B4-BE49-F238E27FC236}">
                <a16:creationId xmlns:a16="http://schemas.microsoft.com/office/drawing/2014/main" id="{E295854C-178B-B01F-F1B9-93DA75036CF8}"/>
              </a:ext>
            </a:extLst>
          </p:cNvPr>
          <p:cNvSpPr/>
          <p:nvPr/>
        </p:nvSpPr>
        <p:spPr>
          <a:xfrm>
            <a:off x="3995928" y="5124057"/>
            <a:ext cx="685800" cy="310896"/>
          </a:xfrm>
          <a:prstGeom prst="roundRect">
            <a:avLst>
              <a:gd name="adj" fmla="val 12000"/>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2" name="TextBox 261">
            <a:extLst>
              <a:ext uri="{FF2B5EF4-FFF2-40B4-BE49-F238E27FC236}">
                <a16:creationId xmlns:a16="http://schemas.microsoft.com/office/drawing/2014/main" id="{34A242CB-5D52-30B8-D1BB-9D97B9C4D3EE}"/>
              </a:ext>
            </a:extLst>
          </p:cNvPr>
          <p:cNvSpPr txBox="1"/>
          <p:nvPr/>
        </p:nvSpPr>
        <p:spPr>
          <a:xfrm>
            <a:off x="3995928" y="5160633"/>
            <a:ext cx="685800" cy="256032"/>
          </a:xfrm>
          <a:prstGeom prst="rect">
            <a:avLst/>
          </a:prstGeom>
          <a:noFill/>
        </p:spPr>
        <p:txBody>
          <a:bodyPr wrap="square" lIns="45720" tIns="18288" rIns="45720" bIns="18288" anchor="t">
            <a:spAutoFit/>
          </a:bodyPr>
          <a:lstStyle/>
          <a:p>
            <a:pPr algn="ctr"/>
            <a:r>
              <a:rPr sz="1400" b="1" i="0">
                <a:solidFill>
                  <a:srgbClr val="FFFFFF"/>
                </a:solidFill>
                <a:latin typeface="Segoe UI"/>
              </a:rPr>
              <a:t>5</a:t>
            </a:r>
          </a:p>
        </p:txBody>
      </p:sp>
      <p:sp>
        <p:nvSpPr>
          <p:cNvPr id="264" name="TextBox 263">
            <a:extLst>
              <a:ext uri="{FF2B5EF4-FFF2-40B4-BE49-F238E27FC236}">
                <a16:creationId xmlns:a16="http://schemas.microsoft.com/office/drawing/2014/main" id="{867F5CFE-1B7C-C335-3E16-0C351A2D9FCD}"/>
              </a:ext>
            </a:extLst>
          </p:cNvPr>
          <p:cNvSpPr txBox="1"/>
          <p:nvPr/>
        </p:nvSpPr>
        <p:spPr>
          <a:xfrm>
            <a:off x="4809744" y="5160633"/>
            <a:ext cx="685800" cy="256032"/>
          </a:xfrm>
          <a:prstGeom prst="rect">
            <a:avLst/>
          </a:prstGeom>
          <a:noFill/>
        </p:spPr>
        <p:txBody>
          <a:bodyPr wrap="square" lIns="45720" tIns="18288" rIns="45720" bIns="18288" anchor="t">
            <a:spAutoFit/>
          </a:bodyPr>
          <a:lstStyle/>
          <a:p>
            <a:pPr algn="ctr"/>
            <a:r>
              <a:rPr sz="1400" b="1" i="0">
                <a:solidFill>
                  <a:srgbClr val="121C46"/>
                </a:solidFill>
                <a:latin typeface="Segoe UI"/>
              </a:rPr>
              <a:t>8</a:t>
            </a:r>
          </a:p>
        </p:txBody>
      </p:sp>
      <p:sp>
        <p:nvSpPr>
          <p:cNvPr id="266" name="TextBox 265">
            <a:extLst>
              <a:ext uri="{FF2B5EF4-FFF2-40B4-BE49-F238E27FC236}">
                <a16:creationId xmlns:a16="http://schemas.microsoft.com/office/drawing/2014/main" id="{183B424C-C57D-83A5-ECC9-36C74DDD3F3D}"/>
              </a:ext>
            </a:extLst>
          </p:cNvPr>
          <p:cNvSpPr txBox="1"/>
          <p:nvPr/>
        </p:nvSpPr>
        <p:spPr>
          <a:xfrm>
            <a:off x="5623560" y="5087481"/>
            <a:ext cx="5897880" cy="201168"/>
          </a:xfrm>
          <a:prstGeom prst="rect">
            <a:avLst/>
          </a:prstGeom>
          <a:noFill/>
        </p:spPr>
        <p:txBody>
          <a:bodyPr wrap="square" lIns="45720" tIns="18288" rIns="45720" bIns="18288" anchor="t">
            <a:spAutoFit/>
          </a:bodyPr>
          <a:lstStyle/>
          <a:p>
            <a:pPr algn="l"/>
            <a:r>
              <a:rPr sz="950" b="1" i="0" u="sng">
                <a:solidFill>
                  <a:srgbClr val="1F5BC7"/>
                </a:solidFill>
                <a:latin typeface="Segoe UI"/>
                <a:hlinkClick r:id="rId13"/>
              </a:rPr>
              <a:t>Brynjolfsson, Li &amp; Raymond QJE 2025 / NBER w31161</a:t>
            </a:r>
            <a:r>
              <a:rPr sz="800" b="0" i="0" u="sng">
                <a:solidFill>
                  <a:srgbClr val="1F5BC7"/>
                </a:solidFill>
                <a:latin typeface="Segoe UI"/>
                <a:hlinkClick r:id="rId13"/>
              </a:rPr>
              <a:t> ↗</a:t>
            </a:r>
            <a:r>
              <a:rPr sz="900" b="0" i="0">
                <a:solidFill>
                  <a:srgbClr val="646B83"/>
                </a:solidFill>
                <a:latin typeface="Segoe UI"/>
              </a:rPr>
              <a:t>  ·  </a:t>
            </a:r>
            <a:r>
              <a:rPr sz="950" b="1" i="0" u="sng">
                <a:solidFill>
                  <a:srgbClr val="1F5BC7"/>
                </a:solidFill>
                <a:latin typeface="Segoe UI"/>
                <a:hlinkClick r:id="rId14"/>
              </a:rPr>
              <a:t>Microsoft WTI 2024</a:t>
            </a:r>
            <a:r>
              <a:rPr sz="800" b="0" i="0" u="sng">
                <a:solidFill>
                  <a:srgbClr val="1F5BC7"/>
                </a:solidFill>
                <a:latin typeface="Segoe UI"/>
                <a:hlinkClick r:id="rId14"/>
              </a:rPr>
              <a:t> ↗</a:t>
            </a:r>
          </a:p>
        </p:txBody>
      </p:sp>
      <p:sp>
        <p:nvSpPr>
          <p:cNvPr id="268" name="TextBox 267">
            <a:extLst>
              <a:ext uri="{FF2B5EF4-FFF2-40B4-BE49-F238E27FC236}">
                <a16:creationId xmlns:a16="http://schemas.microsoft.com/office/drawing/2014/main" id="{7243CA6F-6D67-B18F-33F7-0EBE68A80B7B}"/>
              </a:ext>
            </a:extLst>
          </p:cNvPr>
          <p:cNvSpPr txBox="1"/>
          <p:nvPr/>
        </p:nvSpPr>
        <p:spPr>
          <a:xfrm>
            <a:off x="5623560" y="5279505"/>
            <a:ext cx="5897880" cy="144655"/>
          </a:xfrm>
          <a:prstGeom prst="rect">
            <a:avLst/>
          </a:prstGeom>
          <a:noFill/>
        </p:spPr>
        <p:txBody>
          <a:bodyPr wrap="square" lIns="45720" tIns="18288" rIns="45720" bIns="18288" anchor="t">
            <a:spAutoFit/>
          </a:bodyPr>
          <a:lstStyle/>
          <a:p>
            <a:pPr algn="l"/>
            <a:r>
              <a:rPr sz="700" b="0" i="1">
                <a:solidFill>
                  <a:srgbClr val="646B83"/>
                </a:solidFill>
                <a:latin typeface="Segoe UI"/>
              </a:rPr>
              <a:t>WTI 2024 + Brynjolfsson QJE 2025: ~5 min per assist/learn episode (single instance, no chain — this bucket is by definition non-chained)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274320"/>
          </a:xfrm>
          <a:prstGeom prst="rect">
            <a:avLst/>
          </a:prstGeom>
          <a:noFill/>
        </p:spPr>
        <p:txBody>
          <a:bodyPr wrap="square" lIns="45720" tIns="18288" rIns="45720" bIns="18288" anchor="t">
            <a:spAutoFit/>
          </a:bodyPr>
          <a:lstStyle/>
          <a:p>
            <a:pPr algn="l"/>
            <a:r>
              <a:rPr sz="1000" b="1" i="0">
                <a:solidFill>
                  <a:srgbClr val="830051"/>
                </a:solidFill>
                <a:latin typeface="Segoe UI"/>
              </a:rPr>
              <a:t>THE LEARNING JOURNEY</a:t>
            </a:r>
          </a:p>
        </p:txBody>
      </p:sp>
      <p:sp>
        <p:nvSpPr>
          <p:cNvPr id="5" name="TextBox 4"/>
          <p:cNvSpPr txBox="1"/>
          <p:nvPr/>
        </p:nvSpPr>
        <p:spPr>
          <a:xfrm>
            <a:off x="502920" y="502920"/>
            <a:ext cx="10972800" cy="375487"/>
          </a:xfrm>
          <a:prstGeom prst="rect">
            <a:avLst/>
          </a:prstGeom>
          <a:noFill/>
        </p:spPr>
        <p:txBody>
          <a:bodyPr wrap="square" lIns="45720" tIns="18288" rIns="45720" bIns="18288" anchor="t">
            <a:spAutoFit/>
          </a:bodyPr>
          <a:lstStyle/>
          <a:p>
            <a:pPr algn="l"/>
            <a:r>
              <a:rPr lang="en-US" sz="2200" b="1">
                <a:solidFill>
                  <a:srgbClr val="121C46"/>
                </a:solidFill>
                <a:latin typeface="Segoe UI"/>
              </a:rPr>
              <a:t>Assessing the research methodology</a:t>
            </a:r>
            <a:endParaRPr sz="2200" b="1" i="0">
              <a:solidFill>
                <a:srgbClr val="121C46"/>
              </a:solidFill>
              <a:latin typeface="Segoe UI"/>
            </a:endParaRPr>
          </a:p>
        </p:txBody>
      </p:sp>
      <p:sp>
        <p:nvSpPr>
          <p:cNvPr id="6" name="TextBox 5"/>
          <p:cNvSpPr txBox="1"/>
          <p:nvPr/>
        </p:nvSpPr>
        <p:spPr>
          <a:xfrm>
            <a:off x="502920" y="987552"/>
            <a:ext cx="10972800" cy="213905"/>
          </a:xfrm>
          <a:prstGeom prst="rect">
            <a:avLst/>
          </a:prstGeom>
          <a:noFill/>
        </p:spPr>
        <p:txBody>
          <a:bodyPr wrap="square" lIns="45720" tIns="18288" rIns="45720" bIns="18288" anchor="t">
            <a:spAutoFit/>
          </a:bodyPr>
          <a:lstStyle/>
          <a:p>
            <a:pPr algn="l"/>
            <a:r>
              <a:rPr sz="1150" b="0" i="1">
                <a:solidFill>
                  <a:srgbClr val="646B83"/>
                </a:solidFill>
                <a:latin typeface="Segoe UI"/>
              </a:rPr>
              <a:t>Each task category gets a minutes-saved range, traceable to a published study. </a:t>
            </a:r>
          </a:p>
        </p:txBody>
      </p:sp>
      <p:sp>
        <p:nvSpPr>
          <p:cNvPr id="34" name="Rounded Rectangle 33"/>
          <p:cNvSpPr/>
          <p:nvPr/>
        </p:nvSpPr>
        <p:spPr>
          <a:xfrm>
            <a:off x="438827" y="1434256"/>
            <a:ext cx="11183112" cy="2148840"/>
          </a:xfrm>
          <a:prstGeom prst="roundRect">
            <a:avLst>
              <a:gd name="adj" fmla="val 12000"/>
            </a:avLst>
          </a:prstGeom>
          <a:solidFill>
            <a:srgbClr val="ECEFF5"/>
          </a:solidFill>
          <a:ln w="6350">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713147" y="1617136"/>
            <a:ext cx="10515600" cy="365760"/>
          </a:xfrm>
          <a:prstGeom prst="rect">
            <a:avLst/>
          </a:prstGeom>
          <a:noFill/>
        </p:spPr>
        <p:txBody>
          <a:bodyPr wrap="square" lIns="45720" tIns="18288" rIns="45720" bIns="18288" anchor="t">
            <a:spAutoFit/>
          </a:bodyPr>
          <a:lstStyle/>
          <a:p>
            <a:pPr algn="l"/>
            <a:r>
              <a:rPr sz="1100" b="1" i="0">
                <a:solidFill>
                  <a:srgbClr val="830051"/>
                </a:solidFill>
                <a:latin typeface="Segoe UI"/>
              </a:rPr>
              <a:t>WHAT YOU'LL BE ABLE TO ANSWER AFTER THIS DECK</a:t>
            </a:r>
          </a:p>
        </p:txBody>
      </p:sp>
      <p:sp>
        <p:nvSpPr>
          <p:cNvPr id="36" name="Oval 35"/>
          <p:cNvSpPr/>
          <p:nvPr/>
        </p:nvSpPr>
        <p:spPr>
          <a:xfrm>
            <a:off x="713147" y="2065192"/>
            <a:ext cx="384048" cy="201168"/>
          </a:xfrm>
          <a:prstGeom prst="ellipse">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7" name="TextBox 36"/>
          <p:cNvSpPr txBox="1"/>
          <p:nvPr/>
        </p:nvSpPr>
        <p:spPr>
          <a:xfrm>
            <a:off x="713147" y="2051476"/>
            <a:ext cx="384048" cy="201168"/>
          </a:xfrm>
          <a:prstGeom prst="rect">
            <a:avLst/>
          </a:prstGeom>
          <a:noFill/>
        </p:spPr>
        <p:txBody>
          <a:bodyPr wrap="square" lIns="45720" tIns="18288" rIns="45720" bIns="18288" anchor="t">
            <a:spAutoFit/>
          </a:bodyPr>
          <a:lstStyle/>
          <a:p>
            <a:pPr algn="ctr"/>
            <a:r>
              <a:rPr sz="900" b="1" i="0">
                <a:solidFill>
                  <a:srgbClr val="FFFFFF"/>
                </a:solidFill>
                <a:latin typeface="Segoe UI"/>
              </a:rPr>
              <a:t>Q1</a:t>
            </a:r>
          </a:p>
        </p:txBody>
      </p:sp>
      <p:sp>
        <p:nvSpPr>
          <p:cNvPr id="38" name="TextBox 37"/>
          <p:cNvSpPr txBox="1"/>
          <p:nvPr/>
        </p:nvSpPr>
        <p:spPr>
          <a:xfrm>
            <a:off x="1216067" y="2028616"/>
            <a:ext cx="10104120" cy="206210"/>
          </a:xfrm>
          <a:prstGeom prst="rect">
            <a:avLst/>
          </a:prstGeom>
          <a:noFill/>
        </p:spPr>
        <p:txBody>
          <a:bodyPr wrap="square" lIns="45720" tIns="18288" rIns="45720" bIns="18288" anchor="t">
            <a:spAutoFit/>
          </a:bodyPr>
          <a:lstStyle/>
          <a:p>
            <a:pPr algn="l"/>
            <a:r>
              <a:rPr lang="en-US" sz="1100">
                <a:solidFill>
                  <a:srgbClr val="1E2940"/>
                </a:solidFill>
                <a:latin typeface="Segoe UI"/>
              </a:rPr>
              <a:t>What are the categories of tasks?</a:t>
            </a:r>
            <a:endParaRPr sz="1100" b="0" i="0">
              <a:solidFill>
                <a:srgbClr val="1E2940"/>
              </a:solidFill>
              <a:latin typeface="Segoe UI"/>
            </a:endParaRPr>
          </a:p>
        </p:txBody>
      </p:sp>
      <p:sp>
        <p:nvSpPr>
          <p:cNvPr id="39" name="Oval 38"/>
          <p:cNvSpPr/>
          <p:nvPr/>
        </p:nvSpPr>
        <p:spPr>
          <a:xfrm>
            <a:off x="713147" y="2339512"/>
            <a:ext cx="384048" cy="201168"/>
          </a:xfrm>
          <a:prstGeom prst="ellipse">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p:cNvSpPr txBox="1"/>
          <p:nvPr/>
        </p:nvSpPr>
        <p:spPr>
          <a:xfrm>
            <a:off x="713147" y="2325796"/>
            <a:ext cx="384048" cy="201168"/>
          </a:xfrm>
          <a:prstGeom prst="rect">
            <a:avLst/>
          </a:prstGeom>
          <a:noFill/>
        </p:spPr>
        <p:txBody>
          <a:bodyPr wrap="square" lIns="45720" tIns="18288" rIns="45720" bIns="18288" anchor="t">
            <a:spAutoFit/>
          </a:bodyPr>
          <a:lstStyle/>
          <a:p>
            <a:pPr algn="ctr"/>
            <a:r>
              <a:rPr sz="900" b="1" i="0">
                <a:solidFill>
                  <a:srgbClr val="FFFFFF"/>
                </a:solidFill>
                <a:latin typeface="Segoe UI"/>
              </a:rPr>
              <a:t>Q2</a:t>
            </a:r>
          </a:p>
        </p:txBody>
      </p:sp>
      <p:sp>
        <p:nvSpPr>
          <p:cNvPr id="41" name="TextBox 40"/>
          <p:cNvSpPr txBox="1"/>
          <p:nvPr/>
        </p:nvSpPr>
        <p:spPr>
          <a:xfrm>
            <a:off x="1216067" y="2302936"/>
            <a:ext cx="10104120" cy="274320"/>
          </a:xfrm>
          <a:prstGeom prst="rect">
            <a:avLst/>
          </a:prstGeom>
          <a:noFill/>
        </p:spPr>
        <p:txBody>
          <a:bodyPr wrap="square" lIns="45720" tIns="18288" rIns="45720" bIns="18288" anchor="t">
            <a:spAutoFit/>
          </a:bodyPr>
          <a:lstStyle/>
          <a:p>
            <a:pPr algn="l"/>
            <a:r>
              <a:rPr sz="1100" b="0" i="0">
                <a:solidFill>
                  <a:srgbClr val="1E2940"/>
                </a:solidFill>
                <a:latin typeface="Segoe UI"/>
              </a:rPr>
              <a:t>How is each task category's band derived — and from which study?</a:t>
            </a:r>
          </a:p>
        </p:txBody>
      </p:sp>
      <p:sp>
        <p:nvSpPr>
          <p:cNvPr id="42" name="Oval 41"/>
          <p:cNvSpPr/>
          <p:nvPr/>
        </p:nvSpPr>
        <p:spPr>
          <a:xfrm>
            <a:off x="713147" y="2613832"/>
            <a:ext cx="384048" cy="201168"/>
          </a:xfrm>
          <a:prstGeom prst="ellipse">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TextBox 42"/>
          <p:cNvSpPr txBox="1"/>
          <p:nvPr/>
        </p:nvSpPr>
        <p:spPr>
          <a:xfrm>
            <a:off x="713147" y="2600116"/>
            <a:ext cx="384048" cy="201168"/>
          </a:xfrm>
          <a:prstGeom prst="rect">
            <a:avLst/>
          </a:prstGeom>
          <a:noFill/>
        </p:spPr>
        <p:txBody>
          <a:bodyPr wrap="square" lIns="45720" tIns="18288" rIns="45720" bIns="18288" anchor="t">
            <a:spAutoFit/>
          </a:bodyPr>
          <a:lstStyle/>
          <a:p>
            <a:pPr algn="ctr"/>
            <a:r>
              <a:rPr sz="900" b="1" i="0">
                <a:solidFill>
                  <a:srgbClr val="FFFFFF"/>
                </a:solidFill>
                <a:latin typeface="Segoe UI"/>
              </a:rPr>
              <a:t>Q3</a:t>
            </a:r>
          </a:p>
        </p:txBody>
      </p:sp>
      <p:sp>
        <p:nvSpPr>
          <p:cNvPr id="44" name="TextBox 43"/>
          <p:cNvSpPr txBox="1"/>
          <p:nvPr/>
        </p:nvSpPr>
        <p:spPr>
          <a:xfrm>
            <a:off x="1216067" y="2577256"/>
            <a:ext cx="10104120" cy="206210"/>
          </a:xfrm>
          <a:prstGeom prst="rect">
            <a:avLst/>
          </a:prstGeom>
          <a:noFill/>
        </p:spPr>
        <p:txBody>
          <a:bodyPr wrap="square" lIns="45720" tIns="18288" rIns="45720" bIns="18288" anchor="t">
            <a:spAutoFit/>
          </a:bodyPr>
          <a:lstStyle/>
          <a:p>
            <a:pPr algn="l"/>
            <a:r>
              <a:rPr lang="en-US" sz="1100" b="0" i="0">
                <a:solidFill>
                  <a:srgbClr val="1E2940"/>
                </a:solidFill>
                <a:latin typeface="Segoe UI"/>
              </a:rPr>
              <a:t>How do we envision these with a scenario ?</a:t>
            </a:r>
            <a:endParaRPr sz="1100" b="0" i="0">
              <a:solidFill>
                <a:srgbClr val="1E2940"/>
              </a:solidFill>
              <a:latin typeface="Segoe UI"/>
            </a:endParaRPr>
          </a:p>
        </p:txBody>
      </p:sp>
      <p:sp>
        <p:nvSpPr>
          <p:cNvPr id="51" name="Rectangle 50"/>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2" name="TextBox 51"/>
          <p:cNvSpPr txBox="1"/>
          <p:nvPr/>
        </p:nvSpPr>
        <p:spPr>
          <a:xfrm>
            <a:off x="502920" y="669340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53" name="TextBox 52"/>
          <p:cNvSpPr txBox="1"/>
          <p:nvPr/>
        </p:nvSpPr>
        <p:spPr>
          <a:xfrm>
            <a:off x="10424160" y="6693408"/>
            <a:ext cx="1280160" cy="164592"/>
          </a:xfrm>
          <a:prstGeom prst="rect">
            <a:avLst/>
          </a:prstGeom>
          <a:noFill/>
        </p:spPr>
        <p:txBody>
          <a:bodyPr wrap="square" lIns="45720" tIns="18288" rIns="45720" bIns="18288" anchor="t">
            <a:spAutoFit/>
          </a:bodyPr>
          <a:lstStyle/>
          <a:p>
            <a:pPr algn="r"/>
            <a:r>
              <a:rPr sz="800" b="0" i="0">
                <a:solidFill>
                  <a:srgbClr val="646B83"/>
                </a:solidFill>
                <a:latin typeface="Segoe UI"/>
              </a:rPr>
              <a:t>2 / 14</a:t>
            </a:r>
          </a:p>
        </p:txBody>
      </p:sp>
    </p:spTree>
    <p:extLst>
      <p:ext uri="{BB962C8B-B14F-4D97-AF65-F5344CB8AC3E}">
        <p14:creationId xmlns:p14="http://schemas.microsoft.com/office/powerpoint/2010/main" val="2953587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274320"/>
          </a:xfrm>
          <a:prstGeom prst="rect">
            <a:avLst/>
          </a:prstGeom>
          <a:noFill/>
        </p:spPr>
        <p:txBody>
          <a:bodyPr wrap="square" lIns="45720" tIns="18288" rIns="45720" bIns="18288" anchor="t">
            <a:spAutoFit/>
          </a:bodyPr>
          <a:lstStyle/>
          <a:p>
            <a:pPr algn="l"/>
            <a:r>
              <a:rPr sz="1000" b="1" i="0">
                <a:solidFill>
                  <a:srgbClr val="830051"/>
                </a:solidFill>
                <a:latin typeface="Segoe UI"/>
              </a:rPr>
              <a:t>STEP 1  ·  PER-CATEGORY BANDS</a:t>
            </a:r>
          </a:p>
        </p:txBody>
      </p:sp>
      <p:sp>
        <p:nvSpPr>
          <p:cNvPr id="5" name="TextBox 4"/>
          <p:cNvSpPr txBox="1"/>
          <p:nvPr/>
        </p:nvSpPr>
        <p:spPr>
          <a:xfrm>
            <a:off x="502920" y="530352"/>
            <a:ext cx="10515600" cy="594360"/>
          </a:xfrm>
          <a:prstGeom prst="rect">
            <a:avLst/>
          </a:prstGeom>
          <a:noFill/>
        </p:spPr>
        <p:txBody>
          <a:bodyPr wrap="square" lIns="45720" tIns="18288" rIns="45720" bIns="18288" anchor="t">
            <a:spAutoFit/>
          </a:bodyPr>
          <a:lstStyle/>
          <a:p>
            <a:pPr algn="l"/>
            <a:r>
              <a:rPr sz="2200" b="1" i="0">
                <a:solidFill>
                  <a:srgbClr val="121C46"/>
                </a:solidFill>
                <a:latin typeface="Segoe UI"/>
              </a:rPr>
              <a:t>Each task category is independently assessed — H / M / L bands</a:t>
            </a:r>
          </a:p>
        </p:txBody>
      </p:sp>
      <p:sp>
        <p:nvSpPr>
          <p:cNvPr id="6" name="TextBox 5"/>
          <p:cNvSpPr txBox="1"/>
          <p:nvPr/>
        </p:nvSpPr>
        <p:spPr>
          <a:xfrm>
            <a:off x="502920" y="1005840"/>
            <a:ext cx="10515600" cy="320040"/>
          </a:xfrm>
          <a:prstGeom prst="rect">
            <a:avLst/>
          </a:prstGeom>
          <a:noFill/>
        </p:spPr>
        <p:txBody>
          <a:bodyPr wrap="square" lIns="45720" tIns="18288" rIns="45720" bIns="18288" anchor="t">
            <a:spAutoFit/>
          </a:bodyPr>
          <a:lstStyle/>
          <a:p>
            <a:pPr algn="l"/>
            <a:r>
              <a:rPr sz="1100" b="0" i="1">
                <a:solidFill>
                  <a:srgbClr val="646B83"/>
                </a:solidFill>
                <a:latin typeface="Segoe UI"/>
              </a:rPr>
              <a:t>Bands come from independent published research per category. Not vendor self-report. Not extrapolation.</a:t>
            </a:r>
          </a:p>
        </p:txBody>
      </p:sp>
      <p:sp>
        <p:nvSpPr>
          <p:cNvPr id="94" name="Rounded Rectangle 93"/>
          <p:cNvSpPr/>
          <p:nvPr/>
        </p:nvSpPr>
        <p:spPr>
          <a:xfrm>
            <a:off x="502920" y="6080760"/>
            <a:ext cx="11183112" cy="594360"/>
          </a:xfrm>
          <a:prstGeom prst="roundRect">
            <a:avLst>
              <a:gd name="adj" fmla="val 12000"/>
            </a:avLst>
          </a:prstGeom>
          <a:solidFill>
            <a:srgbClr val="FAF1F4"/>
          </a:solidFill>
          <a:ln w="6350">
            <a:solidFill>
              <a:srgbClr val="83005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5" name="TextBox 94"/>
          <p:cNvSpPr txBox="1"/>
          <p:nvPr/>
        </p:nvSpPr>
        <p:spPr>
          <a:xfrm>
            <a:off x="653326" y="6135624"/>
            <a:ext cx="10607040" cy="590931"/>
          </a:xfrm>
          <a:prstGeom prst="rect">
            <a:avLst/>
          </a:prstGeom>
          <a:noFill/>
        </p:spPr>
        <p:txBody>
          <a:bodyPr wrap="square" lIns="45720" tIns="18288" rIns="45720" bIns="18288" anchor="t">
            <a:spAutoFit/>
          </a:bodyPr>
          <a:lstStyle/>
          <a:p>
            <a:pPr fontAlgn="t">
              <a:lnSpc>
                <a:spcPts val="1500"/>
              </a:lnSpc>
              <a:buNone/>
            </a:pPr>
            <a:r>
              <a:rPr lang="en-US" sz="1200" b="1" i="0">
                <a:solidFill>
                  <a:srgbClr val="830051"/>
                </a:solidFill>
                <a:latin typeface="Segoe UI"/>
              </a:rPr>
              <a:t>Note</a:t>
            </a:r>
            <a:r>
              <a:rPr sz="1200" b="1" i="0">
                <a:solidFill>
                  <a:srgbClr val="830051"/>
                </a:solidFill>
                <a:latin typeface="Segoe UI"/>
              </a:rPr>
              <a:t>: </a:t>
            </a:r>
            <a:r>
              <a:rPr lang="en-US" sz="1100">
                <a:latin typeface="Segoe UI" panose="020B0502040204020203" pitchFamily="34" charset="0"/>
              </a:rPr>
              <a:t>Each “Mid/Typical” value is calculated as the sum of per-instance metrics for the specific activities that make up a task, based on a given study. The right column shows the calculation behind each “Mid.”</a:t>
            </a:r>
          </a:p>
          <a:p>
            <a:pPr algn="l"/>
            <a:endParaRPr sz="1100" b="0" i="0">
              <a:solidFill>
                <a:srgbClr val="1E2940"/>
              </a:solidFill>
              <a:latin typeface="Segoe UI"/>
            </a:endParaRPr>
          </a:p>
        </p:txBody>
      </p:sp>
      <p:sp>
        <p:nvSpPr>
          <p:cNvPr id="96" name="Rectangle 95"/>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7" name="TextBox 96"/>
          <p:cNvSpPr txBox="1"/>
          <p:nvPr/>
        </p:nvSpPr>
        <p:spPr>
          <a:xfrm>
            <a:off x="502920" y="669340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98" name="TextBox 97"/>
          <p:cNvSpPr txBox="1"/>
          <p:nvPr/>
        </p:nvSpPr>
        <p:spPr>
          <a:xfrm>
            <a:off x="10424160" y="6693408"/>
            <a:ext cx="1280160" cy="164592"/>
          </a:xfrm>
          <a:prstGeom prst="rect">
            <a:avLst/>
          </a:prstGeom>
          <a:noFill/>
        </p:spPr>
        <p:txBody>
          <a:bodyPr wrap="square" lIns="45720" tIns="18288" rIns="45720" bIns="18288" anchor="t">
            <a:spAutoFit/>
          </a:bodyPr>
          <a:lstStyle/>
          <a:p>
            <a:pPr algn="r"/>
            <a:r>
              <a:rPr sz="800" b="0" i="0">
                <a:solidFill>
                  <a:srgbClr val="646B83"/>
                </a:solidFill>
                <a:latin typeface="Segoe UI"/>
              </a:rPr>
              <a:t>3 / 14</a:t>
            </a:r>
          </a:p>
        </p:txBody>
      </p:sp>
      <p:sp>
        <p:nvSpPr>
          <p:cNvPr id="8" name="TextBox 7">
            <a:extLst>
              <a:ext uri="{FF2B5EF4-FFF2-40B4-BE49-F238E27FC236}">
                <a16:creationId xmlns:a16="http://schemas.microsoft.com/office/drawing/2014/main" id="{4978A72C-1124-3EDE-0B73-4D7B3F0CCA78}"/>
              </a:ext>
            </a:extLst>
          </p:cNvPr>
          <p:cNvSpPr txBox="1"/>
          <p:nvPr/>
        </p:nvSpPr>
        <p:spPr>
          <a:xfrm>
            <a:off x="502920" y="1621565"/>
            <a:ext cx="2194560" cy="274320"/>
          </a:xfrm>
          <a:prstGeom prst="rect">
            <a:avLst/>
          </a:prstGeom>
          <a:noFill/>
        </p:spPr>
        <p:txBody>
          <a:bodyPr wrap="square" lIns="45720" tIns="18288" rIns="45720" bIns="18288" anchor="t">
            <a:spAutoFit/>
          </a:bodyPr>
          <a:lstStyle/>
          <a:p>
            <a:pPr algn="l"/>
            <a:r>
              <a:rPr sz="900" b="1" i="0">
                <a:solidFill>
                  <a:srgbClr val="646B83"/>
                </a:solidFill>
                <a:latin typeface="Segoe UI"/>
              </a:rPr>
              <a:t>TASK CATEGORY</a:t>
            </a:r>
          </a:p>
        </p:txBody>
      </p:sp>
      <p:sp>
        <p:nvSpPr>
          <p:cNvPr id="10" name="TextBox 9">
            <a:extLst>
              <a:ext uri="{FF2B5EF4-FFF2-40B4-BE49-F238E27FC236}">
                <a16:creationId xmlns:a16="http://schemas.microsoft.com/office/drawing/2014/main" id="{2E0E5BFA-91E1-6BDC-CE2F-22BE4240517A}"/>
              </a:ext>
            </a:extLst>
          </p:cNvPr>
          <p:cNvSpPr txBox="1"/>
          <p:nvPr/>
        </p:nvSpPr>
        <p:spPr>
          <a:xfrm>
            <a:off x="2788920" y="1621565"/>
            <a:ext cx="4572000" cy="175433"/>
          </a:xfrm>
          <a:prstGeom prst="rect">
            <a:avLst/>
          </a:prstGeom>
          <a:noFill/>
        </p:spPr>
        <p:txBody>
          <a:bodyPr wrap="square" lIns="45720" tIns="18288" rIns="45720" bIns="18288" anchor="t">
            <a:spAutoFit/>
          </a:bodyPr>
          <a:lstStyle/>
          <a:p>
            <a:pPr algn="l"/>
            <a:r>
              <a:rPr sz="900" b="1" i="0">
                <a:solidFill>
                  <a:srgbClr val="646B83"/>
                </a:solidFill>
                <a:latin typeface="Segoe UI"/>
              </a:rPr>
              <a:t>BAND  (min/turn)   ◀ LOW ─── </a:t>
            </a:r>
            <a:r>
              <a:rPr lang="en-US" sz="900" b="1" i="0">
                <a:solidFill>
                  <a:srgbClr val="646B83"/>
                </a:solidFill>
                <a:latin typeface="Segoe UI"/>
              </a:rPr>
              <a:t>TYPICAL</a:t>
            </a:r>
            <a:r>
              <a:rPr sz="900" b="1" i="0">
                <a:solidFill>
                  <a:srgbClr val="646B83"/>
                </a:solidFill>
                <a:latin typeface="Segoe UI"/>
              </a:rPr>
              <a:t> ─── HIGH ▶</a:t>
            </a:r>
          </a:p>
        </p:txBody>
      </p:sp>
      <p:sp>
        <p:nvSpPr>
          <p:cNvPr id="12" name="TextBox 11">
            <a:extLst>
              <a:ext uri="{FF2B5EF4-FFF2-40B4-BE49-F238E27FC236}">
                <a16:creationId xmlns:a16="http://schemas.microsoft.com/office/drawing/2014/main" id="{38C96B6B-C22E-C053-A539-3187134D72F8}"/>
              </a:ext>
            </a:extLst>
          </p:cNvPr>
          <p:cNvSpPr txBox="1"/>
          <p:nvPr/>
        </p:nvSpPr>
        <p:spPr>
          <a:xfrm>
            <a:off x="7543800" y="1621565"/>
            <a:ext cx="4251960" cy="175433"/>
          </a:xfrm>
          <a:prstGeom prst="rect">
            <a:avLst/>
          </a:prstGeom>
          <a:noFill/>
        </p:spPr>
        <p:txBody>
          <a:bodyPr wrap="square" lIns="45720" tIns="18288" rIns="45720" bIns="18288" anchor="t">
            <a:spAutoFit/>
          </a:bodyPr>
          <a:lstStyle/>
          <a:p>
            <a:pPr algn="l"/>
            <a:r>
              <a:rPr sz="900" b="1" i="0">
                <a:solidFill>
                  <a:srgbClr val="646B83"/>
                </a:solidFill>
                <a:latin typeface="Segoe UI"/>
              </a:rPr>
              <a:t>WHY THIS </a:t>
            </a:r>
            <a:r>
              <a:rPr lang="en-US" sz="900" b="1" i="0">
                <a:solidFill>
                  <a:srgbClr val="646B83"/>
                </a:solidFill>
                <a:latin typeface="Segoe UI"/>
              </a:rPr>
              <a:t>'TYPICAL’</a:t>
            </a:r>
            <a:r>
              <a:rPr sz="900" b="1" i="0">
                <a:solidFill>
                  <a:srgbClr val="646B83"/>
                </a:solidFill>
                <a:latin typeface="Segoe UI"/>
              </a:rPr>
              <a:t>  ·  derivation (study × instances per task)</a:t>
            </a:r>
          </a:p>
        </p:txBody>
      </p:sp>
      <p:sp>
        <p:nvSpPr>
          <p:cNvPr id="14" name="TextBox 13">
            <a:extLst>
              <a:ext uri="{FF2B5EF4-FFF2-40B4-BE49-F238E27FC236}">
                <a16:creationId xmlns:a16="http://schemas.microsoft.com/office/drawing/2014/main" id="{3C2ADF2A-8894-1021-362E-6D5835A7372A}"/>
              </a:ext>
            </a:extLst>
          </p:cNvPr>
          <p:cNvSpPr txBox="1"/>
          <p:nvPr/>
        </p:nvSpPr>
        <p:spPr>
          <a:xfrm>
            <a:off x="502920" y="1987325"/>
            <a:ext cx="2194560" cy="320040"/>
          </a:xfrm>
          <a:prstGeom prst="rect">
            <a:avLst/>
          </a:prstGeom>
          <a:noFill/>
        </p:spPr>
        <p:txBody>
          <a:bodyPr wrap="square" lIns="45720" tIns="18288" rIns="45720" bIns="18288" anchor="t">
            <a:spAutoFit/>
          </a:bodyPr>
          <a:lstStyle/>
          <a:p>
            <a:pPr algn="l"/>
            <a:r>
              <a:rPr sz="1100" b="1" i="0">
                <a:solidFill>
                  <a:srgbClr val="121C46"/>
                </a:solidFill>
                <a:latin typeface="Segoe UI"/>
              </a:rPr>
              <a:t>1  Analysis &amp; Research</a:t>
            </a:r>
          </a:p>
        </p:txBody>
      </p:sp>
      <p:sp>
        <p:nvSpPr>
          <p:cNvPr id="16" name="Rectangle 15">
            <a:extLst>
              <a:ext uri="{FF2B5EF4-FFF2-40B4-BE49-F238E27FC236}">
                <a16:creationId xmlns:a16="http://schemas.microsoft.com/office/drawing/2014/main" id="{E28D527E-70E7-E871-D162-3144CF58FAB8}"/>
              </a:ext>
            </a:extLst>
          </p:cNvPr>
          <p:cNvSpPr/>
          <p:nvPr/>
        </p:nvSpPr>
        <p:spPr>
          <a:xfrm>
            <a:off x="2788920" y="2124485"/>
            <a:ext cx="4572000" cy="54864"/>
          </a:xfrm>
          <a:prstGeom prst="rect">
            <a:avLst/>
          </a:prstGeom>
          <a:solidFill>
            <a:srgbClr val="E8D4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a:extLst>
              <a:ext uri="{FF2B5EF4-FFF2-40B4-BE49-F238E27FC236}">
                <a16:creationId xmlns:a16="http://schemas.microsoft.com/office/drawing/2014/main" id="{5BA7E577-E717-3C00-B51C-0B7C4C71BF27}"/>
              </a:ext>
            </a:extLst>
          </p:cNvPr>
          <p:cNvSpPr/>
          <p:nvPr/>
        </p:nvSpPr>
        <p:spPr>
          <a:xfrm>
            <a:off x="4217670" y="2124485"/>
            <a:ext cx="2952750" cy="54864"/>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a:extLst>
              <a:ext uri="{FF2B5EF4-FFF2-40B4-BE49-F238E27FC236}">
                <a16:creationId xmlns:a16="http://schemas.microsoft.com/office/drawing/2014/main" id="{C9752534-B78F-92C6-72CF-B9890862F81C}"/>
              </a:ext>
            </a:extLst>
          </p:cNvPr>
          <p:cNvSpPr/>
          <p:nvPr/>
        </p:nvSpPr>
        <p:spPr>
          <a:xfrm>
            <a:off x="5955412" y="2069621"/>
            <a:ext cx="45720" cy="164592"/>
          </a:xfrm>
          <a:prstGeom prst="rect">
            <a:avLst/>
          </a:prstGeom>
          <a:solidFill>
            <a:srgbClr val="121C4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092DE9B4-9813-ACEC-0AD0-973E77115256}"/>
              </a:ext>
            </a:extLst>
          </p:cNvPr>
          <p:cNvSpPr txBox="1"/>
          <p:nvPr/>
        </p:nvSpPr>
        <p:spPr>
          <a:xfrm>
            <a:off x="3943350" y="19233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30</a:t>
            </a:r>
          </a:p>
        </p:txBody>
      </p:sp>
      <p:sp>
        <p:nvSpPr>
          <p:cNvPr id="24" name="TextBox 23">
            <a:extLst>
              <a:ext uri="{FF2B5EF4-FFF2-40B4-BE49-F238E27FC236}">
                <a16:creationId xmlns:a16="http://schemas.microsoft.com/office/drawing/2014/main" id="{37655445-0310-AC7A-49C6-8C0243B1DE57}"/>
              </a:ext>
            </a:extLst>
          </p:cNvPr>
          <p:cNvSpPr txBox="1"/>
          <p:nvPr/>
        </p:nvSpPr>
        <p:spPr>
          <a:xfrm>
            <a:off x="5705856" y="2243357"/>
            <a:ext cx="548640" cy="201168"/>
          </a:xfrm>
          <a:prstGeom prst="rect">
            <a:avLst/>
          </a:prstGeom>
          <a:noFill/>
        </p:spPr>
        <p:txBody>
          <a:bodyPr wrap="square" lIns="45720" tIns="18288" rIns="45720" bIns="18288" anchor="t">
            <a:spAutoFit/>
          </a:bodyPr>
          <a:lstStyle/>
          <a:p>
            <a:pPr algn="ctr"/>
            <a:r>
              <a:rPr sz="950" b="1" i="0">
                <a:solidFill>
                  <a:srgbClr val="830051"/>
                </a:solidFill>
                <a:latin typeface="Segoe UI"/>
              </a:rPr>
              <a:t>67</a:t>
            </a:r>
          </a:p>
        </p:txBody>
      </p:sp>
      <p:sp>
        <p:nvSpPr>
          <p:cNvPr id="26" name="TextBox 25">
            <a:extLst>
              <a:ext uri="{FF2B5EF4-FFF2-40B4-BE49-F238E27FC236}">
                <a16:creationId xmlns:a16="http://schemas.microsoft.com/office/drawing/2014/main" id="{AA25F4D0-2279-4F5F-EEFB-918C99969EB3}"/>
              </a:ext>
            </a:extLst>
          </p:cNvPr>
          <p:cNvSpPr txBox="1"/>
          <p:nvPr/>
        </p:nvSpPr>
        <p:spPr>
          <a:xfrm>
            <a:off x="6896100" y="19233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92</a:t>
            </a:r>
          </a:p>
        </p:txBody>
      </p:sp>
      <p:sp>
        <p:nvSpPr>
          <p:cNvPr id="100" name="TextBox 99">
            <a:extLst>
              <a:ext uri="{FF2B5EF4-FFF2-40B4-BE49-F238E27FC236}">
                <a16:creationId xmlns:a16="http://schemas.microsoft.com/office/drawing/2014/main" id="{C7E8F0CE-C9A8-FE5D-3CD0-003E0F138C95}"/>
              </a:ext>
            </a:extLst>
          </p:cNvPr>
          <p:cNvSpPr txBox="1"/>
          <p:nvPr/>
        </p:nvSpPr>
        <p:spPr>
          <a:xfrm>
            <a:off x="7543800" y="1862066"/>
            <a:ext cx="4251960" cy="452432"/>
          </a:xfrm>
          <a:prstGeom prst="rect">
            <a:avLst/>
          </a:prstGeom>
          <a:noFill/>
        </p:spPr>
        <p:txBody>
          <a:bodyPr wrap="square" lIns="45720" tIns="18288" rIns="45720" bIns="18288" anchor="t">
            <a:spAutoFit/>
          </a:bodyPr>
          <a:lstStyle/>
          <a:p>
            <a:pPr algn="l"/>
            <a:r>
              <a:rPr sz="750" b="0" i="1">
                <a:solidFill>
                  <a:srgbClr val="1E2940"/>
                </a:solidFill>
                <a:latin typeface="Segoe UI"/>
              </a:rPr>
              <a:t>LOW = McKinsey 2023 (25–40% uplift × ≈60-min baseline analytical task ≈ 30 min, constructed). MID = Stanford-WB 2025 mean of the 5 research-adjacent O*NET categories (Critical Thinking · Active Learning · Quality Control Analysis · Judgement &amp; Decision Making · Complex Problem Solving) = 335/5 ≈ 67 min/task. HIGH = highest single category (Complex Problem Solving) = 92 min/task.</a:t>
            </a:r>
          </a:p>
        </p:txBody>
      </p:sp>
      <p:sp>
        <p:nvSpPr>
          <p:cNvPr id="102" name="TextBox 101">
            <a:extLst>
              <a:ext uri="{FF2B5EF4-FFF2-40B4-BE49-F238E27FC236}">
                <a16:creationId xmlns:a16="http://schemas.microsoft.com/office/drawing/2014/main" id="{D8DF666C-A1F0-9BD4-FC88-F17D0832466B}"/>
              </a:ext>
            </a:extLst>
          </p:cNvPr>
          <p:cNvSpPr txBox="1"/>
          <p:nvPr/>
        </p:nvSpPr>
        <p:spPr>
          <a:xfrm>
            <a:off x="502920" y="2444525"/>
            <a:ext cx="2194560" cy="320040"/>
          </a:xfrm>
          <a:prstGeom prst="rect">
            <a:avLst/>
          </a:prstGeom>
          <a:noFill/>
        </p:spPr>
        <p:txBody>
          <a:bodyPr wrap="square" lIns="45720" tIns="18288" rIns="45720" bIns="18288" anchor="t">
            <a:spAutoFit/>
          </a:bodyPr>
          <a:lstStyle/>
          <a:p>
            <a:pPr algn="l"/>
            <a:r>
              <a:rPr sz="1100" b="1" i="0">
                <a:solidFill>
                  <a:srgbClr val="121C46"/>
                </a:solidFill>
                <a:latin typeface="Segoe UI"/>
              </a:rPr>
              <a:t>2  Document &amp; content creation</a:t>
            </a:r>
          </a:p>
        </p:txBody>
      </p:sp>
      <p:sp>
        <p:nvSpPr>
          <p:cNvPr id="104" name="Rectangle 103">
            <a:extLst>
              <a:ext uri="{FF2B5EF4-FFF2-40B4-BE49-F238E27FC236}">
                <a16:creationId xmlns:a16="http://schemas.microsoft.com/office/drawing/2014/main" id="{B4851991-B03A-0DEC-FB61-09C8888842DF}"/>
              </a:ext>
            </a:extLst>
          </p:cNvPr>
          <p:cNvSpPr/>
          <p:nvPr/>
        </p:nvSpPr>
        <p:spPr>
          <a:xfrm>
            <a:off x="2788920" y="2581685"/>
            <a:ext cx="4572000" cy="54864"/>
          </a:xfrm>
          <a:prstGeom prst="rect">
            <a:avLst/>
          </a:prstGeom>
          <a:solidFill>
            <a:srgbClr val="E8D4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6" name="Rectangle 105">
            <a:extLst>
              <a:ext uri="{FF2B5EF4-FFF2-40B4-BE49-F238E27FC236}">
                <a16:creationId xmlns:a16="http://schemas.microsoft.com/office/drawing/2014/main" id="{8B96056C-040E-9A60-2E49-A899D4837298}"/>
              </a:ext>
            </a:extLst>
          </p:cNvPr>
          <p:cNvSpPr/>
          <p:nvPr/>
        </p:nvSpPr>
        <p:spPr>
          <a:xfrm>
            <a:off x="3360420" y="2581685"/>
            <a:ext cx="1428750" cy="54864"/>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8" name="Rectangle 107">
            <a:extLst>
              <a:ext uri="{FF2B5EF4-FFF2-40B4-BE49-F238E27FC236}">
                <a16:creationId xmlns:a16="http://schemas.microsoft.com/office/drawing/2014/main" id="{388C8446-A8C7-96E5-60E3-C4C1DD9B636B}"/>
              </a:ext>
            </a:extLst>
          </p:cNvPr>
          <p:cNvSpPr/>
          <p:nvPr/>
        </p:nvSpPr>
        <p:spPr>
          <a:xfrm>
            <a:off x="3909060" y="2526821"/>
            <a:ext cx="45720" cy="164592"/>
          </a:xfrm>
          <a:prstGeom prst="rect">
            <a:avLst/>
          </a:prstGeom>
          <a:solidFill>
            <a:srgbClr val="121C4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0" name="TextBox 109">
            <a:extLst>
              <a:ext uri="{FF2B5EF4-FFF2-40B4-BE49-F238E27FC236}">
                <a16:creationId xmlns:a16="http://schemas.microsoft.com/office/drawing/2014/main" id="{08D48329-5F5B-6DFE-7E4A-CCA3CBD92F64}"/>
              </a:ext>
            </a:extLst>
          </p:cNvPr>
          <p:cNvSpPr txBox="1"/>
          <p:nvPr/>
        </p:nvSpPr>
        <p:spPr>
          <a:xfrm>
            <a:off x="3086100" y="23805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12</a:t>
            </a:r>
          </a:p>
        </p:txBody>
      </p:sp>
      <p:sp>
        <p:nvSpPr>
          <p:cNvPr id="112" name="TextBox 111">
            <a:extLst>
              <a:ext uri="{FF2B5EF4-FFF2-40B4-BE49-F238E27FC236}">
                <a16:creationId xmlns:a16="http://schemas.microsoft.com/office/drawing/2014/main" id="{FFE8390F-F3FF-7B0D-3DD3-F71C073097A2}"/>
              </a:ext>
            </a:extLst>
          </p:cNvPr>
          <p:cNvSpPr txBox="1"/>
          <p:nvPr/>
        </p:nvSpPr>
        <p:spPr>
          <a:xfrm>
            <a:off x="3657600" y="2700557"/>
            <a:ext cx="548640" cy="201168"/>
          </a:xfrm>
          <a:prstGeom prst="rect">
            <a:avLst/>
          </a:prstGeom>
          <a:noFill/>
        </p:spPr>
        <p:txBody>
          <a:bodyPr wrap="square" lIns="45720" tIns="18288" rIns="45720" bIns="18288" anchor="t">
            <a:spAutoFit/>
          </a:bodyPr>
          <a:lstStyle/>
          <a:p>
            <a:pPr algn="ctr"/>
            <a:r>
              <a:rPr sz="950" b="1" i="0">
                <a:solidFill>
                  <a:srgbClr val="830051"/>
                </a:solidFill>
                <a:latin typeface="Segoe UI"/>
              </a:rPr>
              <a:t>24</a:t>
            </a:r>
          </a:p>
        </p:txBody>
      </p:sp>
      <p:sp>
        <p:nvSpPr>
          <p:cNvPr id="114" name="TextBox 113">
            <a:extLst>
              <a:ext uri="{FF2B5EF4-FFF2-40B4-BE49-F238E27FC236}">
                <a16:creationId xmlns:a16="http://schemas.microsoft.com/office/drawing/2014/main" id="{590D564A-21C0-3B0A-65EB-A12AD7AA6E9D}"/>
              </a:ext>
            </a:extLst>
          </p:cNvPr>
          <p:cNvSpPr txBox="1"/>
          <p:nvPr/>
        </p:nvSpPr>
        <p:spPr>
          <a:xfrm>
            <a:off x="4514850" y="23805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42</a:t>
            </a:r>
          </a:p>
        </p:txBody>
      </p:sp>
      <p:sp>
        <p:nvSpPr>
          <p:cNvPr id="116" name="TextBox 115">
            <a:extLst>
              <a:ext uri="{FF2B5EF4-FFF2-40B4-BE49-F238E27FC236}">
                <a16:creationId xmlns:a16="http://schemas.microsoft.com/office/drawing/2014/main" id="{CA6E56D1-AA9C-6AFA-E418-6E55D6056D58}"/>
              </a:ext>
            </a:extLst>
          </p:cNvPr>
          <p:cNvSpPr txBox="1"/>
          <p:nvPr/>
        </p:nvSpPr>
        <p:spPr>
          <a:xfrm>
            <a:off x="7543800" y="2498009"/>
            <a:ext cx="4251960" cy="313932"/>
          </a:xfrm>
          <a:prstGeom prst="rect">
            <a:avLst/>
          </a:prstGeom>
          <a:noFill/>
        </p:spPr>
        <p:txBody>
          <a:bodyPr wrap="square" lIns="45720" tIns="18288" rIns="45720" bIns="18288" anchor="t">
            <a:spAutoFit/>
          </a:bodyPr>
          <a:lstStyle/>
          <a:p>
            <a:pPr algn="l"/>
            <a:r>
              <a:rPr lang="en-US" sz="900" b="0" i="1">
                <a:solidFill>
                  <a:srgbClr val="1E2940"/>
                </a:solidFill>
                <a:latin typeface="Segoe UI"/>
              </a:rPr>
              <a:t>Microsoft Research</a:t>
            </a:r>
            <a:r>
              <a:rPr sz="900" b="0" i="1">
                <a:solidFill>
                  <a:srgbClr val="1E2940"/>
                </a:solidFill>
                <a:latin typeface="Segoe UI"/>
              </a:rPr>
              <a:t> </a:t>
            </a:r>
            <a:r>
              <a:rPr sz="900" b="0" i="1" err="1">
                <a:solidFill>
                  <a:srgbClr val="1E2940"/>
                </a:solidFill>
                <a:latin typeface="Segoe UI"/>
              </a:rPr>
              <a:t>DiD</a:t>
            </a:r>
            <a:r>
              <a:rPr sz="900" b="0" i="1">
                <a:solidFill>
                  <a:srgbClr val="1E2940"/>
                </a:solidFill>
                <a:latin typeface="Segoe UI"/>
              </a:rPr>
              <a:t> 2026 (TIER-1): 6.1 min/Word activity instance (n=72,186) × 4 instances per doc run (draft → rewrite → format → polish) ≈ 24</a:t>
            </a:r>
          </a:p>
        </p:txBody>
      </p:sp>
      <p:sp>
        <p:nvSpPr>
          <p:cNvPr id="118" name="TextBox 117">
            <a:extLst>
              <a:ext uri="{FF2B5EF4-FFF2-40B4-BE49-F238E27FC236}">
                <a16:creationId xmlns:a16="http://schemas.microsoft.com/office/drawing/2014/main" id="{DC9090D0-F830-1C3C-7E0A-D6526522F2D4}"/>
              </a:ext>
            </a:extLst>
          </p:cNvPr>
          <p:cNvSpPr txBox="1"/>
          <p:nvPr/>
        </p:nvSpPr>
        <p:spPr>
          <a:xfrm>
            <a:off x="502920" y="2901725"/>
            <a:ext cx="2194560" cy="320040"/>
          </a:xfrm>
          <a:prstGeom prst="rect">
            <a:avLst/>
          </a:prstGeom>
          <a:noFill/>
        </p:spPr>
        <p:txBody>
          <a:bodyPr wrap="square" lIns="45720" tIns="18288" rIns="45720" bIns="18288" anchor="t">
            <a:spAutoFit/>
          </a:bodyPr>
          <a:lstStyle/>
          <a:p>
            <a:pPr algn="l"/>
            <a:r>
              <a:rPr sz="1100" b="1" i="0">
                <a:solidFill>
                  <a:srgbClr val="121C46"/>
                </a:solidFill>
                <a:latin typeface="Segoe UI"/>
              </a:rPr>
              <a:t>3  Email workflows</a:t>
            </a:r>
          </a:p>
        </p:txBody>
      </p:sp>
      <p:sp>
        <p:nvSpPr>
          <p:cNvPr id="120" name="Rectangle 119">
            <a:extLst>
              <a:ext uri="{FF2B5EF4-FFF2-40B4-BE49-F238E27FC236}">
                <a16:creationId xmlns:a16="http://schemas.microsoft.com/office/drawing/2014/main" id="{41906343-8BA9-53B2-DF99-AA4CBDD4C7E5}"/>
              </a:ext>
            </a:extLst>
          </p:cNvPr>
          <p:cNvSpPr/>
          <p:nvPr/>
        </p:nvSpPr>
        <p:spPr>
          <a:xfrm>
            <a:off x="2788920" y="3038885"/>
            <a:ext cx="4572000" cy="54864"/>
          </a:xfrm>
          <a:prstGeom prst="rect">
            <a:avLst/>
          </a:prstGeom>
          <a:solidFill>
            <a:srgbClr val="E8D4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2" name="Rectangle 121">
            <a:extLst>
              <a:ext uri="{FF2B5EF4-FFF2-40B4-BE49-F238E27FC236}">
                <a16:creationId xmlns:a16="http://schemas.microsoft.com/office/drawing/2014/main" id="{0969F4F4-AF58-6431-0820-5BE27C0BFB69}"/>
              </a:ext>
            </a:extLst>
          </p:cNvPr>
          <p:cNvSpPr/>
          <p:nvPr/>
        </p:nvSpPr>
        <p:spPr>
          <a:xfrm>
            <a:off x="2931795" y="3038885"/>
            <a:ext cx="428625" cy="54864"/>
          </a:xfrm>
          <a:prstGeom prst="rect">
            <a:avLst/>
          </a:prstGeom>
          <a:solidFill>
            <a:srgbClr val="109A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4" name="Rectangle 123">
            <a:extLst>
              <a:ext uri="{FF2B5EF4-FFF2-40B4-BE49-F238E27FC236}">
                <a16:creationId xmlns:a16="http://schemas.microsoft.com/office/drawing/2014/main" id="{8DB0021A-1CA8-1C0A-47DE-A449654EEECE}"/>
              </a:ext>
            </a:extLst>
          </p:cNvPr>
          <p:cNvSpPr/>
          <p:nvPr/>
        </p:nvSpPr>
        <p:spPr>
          <a:xfrm>
            <a:off x="3099435" y="2984021"/>
            <a:ext cx="45720" cy="164592"/>
          </a:xfrm>
          <a:prstGeom prst="rect">
            <a:avLst/>
          </a:prstGeom>
          <a:solidFill>
            <a:srgbClr val="121C4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6" name="TextBox 125">
            <a:extLst>
              <a:ext uri="{FF2B5EF4-FFF2-40B4-BE49-F238E27FC236}">
                <a16:creationId xmlns:a16="http://schemas.microsoft.com/office/drawing/2014/main" id="{6121AE6F-4919-303F-7465-600873B4F4B0}"/>
              </a:ext>
            </a:extLst>
          </p:cNvPr>
          <p:cNvSpPr txBox="1"/>
          <p:nvPr/>
        </p:nvSpPr>
        <p:spPr>
          <a:xfrm>
            <a:off x="2657475" y="28377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3</a:t>
            </a:r>
          </a:p>
        </p:txBody>
      </p:sp>
      <p:sp>
        <p:nvSpPr>
          <p:cNvPr id="128" name="TextBox 127">
            <a:extLst>
              <a:ext uri="{FF2B5EF4-FFF2-40B4-BE49-F238E27FC236}">
                <a16:creationId xmlns:a16="http://schemas.microsoft.com/office/drawing/2014/main" id="{10A81ED9-F8BB-999F-13A6-BEAF9BCA8529}"/>
              </a:ext>
            </a:extLst>
          </p:cNvPr>
          <p:cNvSpPr txBox="1"/>
          <p:nvPr/>
        </p:nvSpPr>
        <p:spPr>
          <a:xfrm>
            <a:off x="2847975" y="3157757"/>
            <a:ext cx="548640" cy="201168"/>
          </a:xfrm>
          <a:prstGeom prst="rect">
            <a:avLst/>
          </a:prstGeom>
          <a:noFill/>
        </p:spPr>
        <p:txBody>
          <a:bodyPr wrap="square" lIns="45720" tIns="18288" rIns="45720" bIns="18288" anchor="t">
            <a:spAutoFit/>
          </a:bodyPr>
          <a:lstStyle/>
          <a:p>
            <a:pPr algn="ctr"/>
            <a:r>
              <a:rPr sz="950" b="1" i="0">
                <a:solidFill>
                  <a:srgbClr val="830051"/>
                </a:solidFill>
                <a:latin typeface="Segoe UI"/>
              </a:rPr>
              <a:t>7</a:t>
            </a:r>
          </a:p>
        </p:txBody>
      </p:sp>
      <p:sp>
        <p:nvSpPr>
          <p:cNvPr id="130" name="TextBox 129">
            <a:extLst>
              <a:ext uri="{FF2B5EF4-FFF2-40B4-BE49-F238E27FC236}">
                <a16:creationId xmlns:a16="http://schemas.microsoft.com/office/drawing/2014/main" id="{39C286B2-1599-0E13-E724-1C674BF538B8}"/>
              </a:ext>
            </a:extLst>
          </p:cNvPr>
          <p:cNvSpPr txBox="1"/>
          <p:nvPr/>
        </p:nvSpPr>
        <p:spPr>
          <a:xfrm>
            <a:off x="3086100" y="28377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12</a:t>
            </a:r>
          </a:p>
        </p:txBody>
      </p:sp>
      <p:sp>
        <p:nvSpPr>
          <p:cNvPr id="132" name="TextBox 131">
            <a:extLst>
              <a:ext uri="{FF2B5EF4-FFF2-40B4-BE49-F238E27FC236}">
                <a16:creationId xmlns:a16="http://schemas.microsoft.com/office/drawing/2014/main" id="{1082A1AD-5D1E-97B8-0B04-F0DACC2E260E}"/>
              </a:ext>
            </a:extLst>
          </p:cNvPr>
          <p:cNvSpPr txBox="1"/>
          <p:nvPr/>
        </p:nvSpPr>
        <p:spPr>
          <a:xfrm>
            <a:off x="7543800" y="2920013"/>
            <a:ext cx="4251960" cy="411480"/>
          </a:xfrm>
          <a:prstGeom prst="rect">
            <a:avLst/>
          </a:prstGeom>
          <a:noFill/>
        </p:spPr>
        <p:txBody>
          <a:bodyPr wrap="square" lIns="45720" tIns="18288" rIns="45720" bIns="18288" anchor="t">
            <a:spAutoFit/>
          </a:bodyPr>
          <a:lstStyle/>
          <a:p>
            <a:pPr algn="l"/>
            <a:r>
              <a:rPr sz="900" b="0" i="1">
                <a:solidFill>
                  <a:srgbClr val="1E2940"/>
                </a:solidFill>
                <a:latin typeface="Segoe UI"/>
              </a:rPr>
              <a:t>Dillon et al. NBER w33795 (2025): ~2 hr/wk email-time savings (abstract) ÷ 14.5 replies/wk (Table 2 pre-period) ≈ 7–8 min/reply.</a:t>
            </a:r>
          </a:p>
        </p:txBody>
      </p:sp>
      <p:sp>
        <p:nvSpPr>
          <p:cNvPr id="134" name="TextBox 133">
            <a:extLst>
              <a:ext uri="{FF2B5EF4-FFF2-40B4-BE49-F238E27FC236}">
                <a16:creationId xmlns:a16="http://schemas.microsoft.com/office/drawing/2014/main" id="{3AC90F09-CE03-9A95-F381-E10FCD6C223B}"/>
              </a:ext>
            </a:extLst>
          </p:cNvPr>
          <p:cNvSpPr txBox="1"/>
          <p:nvPr/>
        </p:nvSpPr>
        <p:spPr>
          <a:xfrm>
            <a:off x="502920" y="3358925"/>
            <a:ext cx="2194560" cy="320040"/>
          </a:xfrm>
          <a:prstGeom prst="rect">
            <a:avLst/>
          </a:prstGeom>
          <a:noFill/>
        </p:spPr>
        <p:txBody>
          <a:bodyPr wrap="square" lIns="45720" tIns="18288" rIns="45720" bIns="18288" anchor="t">
            <a:spAutoFit/>
          </a:bodyPr>
          <a:lstStyle/>
          <a:p>
            <a:pPr algn="l"/>
            <a:r>
              <a:rPr sz="1100" b="1" i="0">
                <a:solidFill>
                  <a:srgbClr val="121C46"/>
                </a:solidFill>
                <a:latin typeface="Segoe UI"/>
              </a:rPr>
              <a:t>4  Meeting workflows</a:t>
            </a:r>
          </a:p>
        </p:txBody>
      </p:sp>
      <p:sp>
        <p:nvSpPr>
          <p:cNvPr id="136" name="Rectangle 135">
            <a:extLst>
              <a:ext uri="{FF2B5EF4-FFF2-40B4-BE49-F238E27FC236}">
                <a16:creationId xmlns:a16="http://schemas.microsoft.com/office/drawing/2014/main" id="{0912B688-EEC3-0B6E-169A-B78278CE8F30}"/>
              </a:ext>
            </a:extLst>
          </p:cNvPr>
          <p:cNvSpPr/>
          <p:nvPr/>
        </p:nvSpPr>
        <p:spPr>
          <a:xfrm>
            <a:off x="2788920" y="3496085"/>
            <a:ext cx="4572000" cy="54864"/>
          </a:xfrm>
          <a:prstGeom prst="rect">
            <a:avLst/>
          </a:prstGeom>
          <a:solidFill>
            <a:srgbClr val="E8D4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8" name="Rectangle 137">
            <a:extLst>
              <a:ext uri="{FF2B5EF4-FFF2-40B4-BE49-F238E27FC236}">
                <a16:creationId xmlns:a16="http://schemas.microsoft.com/office/drawing/2014/main" id="{83C3CE0A-1C5B-5B82-0FB6-12FDAA2D0BC1}"/>
              </a:ext>
            </a:extLst>
          </p:cNvPr>
          <p:cNvSpPr/>
          <p:nvPr/>
        </p:nvSpPr>
        <p:spPr>
          <a:xfrm>
            <a:off x="3360420" y="3496085"/>
            <a:ext cx="1571625" cy="54864"/>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0" name="Rectangle 139">
            <a:extLst>
              <a:ext uri="{FF2B5EF4-FFF2-40B4-BE49-F238E27FC236}">
                <a16:creationId xmlns:a16="http://schemas.microsoft.com/office/drawing/2014/main" id="{5B792001-51FB-F910-BE9C-C8E32DC51D0C}"/>
              </a:ext>
            </a:extLst>
          </p:cNvPr>
          <p:cNvSpPr/>
          <p:nvPr/>
        </p:nvSpPr>
        <p:spPr>
          <a:xfrm>
            <a:off x="4242435" y="3441221"/>
            <a:ext cx="45720" cy="164592"/>
          </a:xfrm>
          <a:prstGeom prst="rect">
            <a:avLst/>
          </a:prstGeom>
          <a:solidFill>
            <a:srgbClr val="121C4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2" name="TextBox 141">
            <a:extLst>
              <a:ext uri="{FF2B5EF4-FFF2-40B4-BE49-F238E27FC236}">
                <a16:creationId xmlns:a16="http://schemas.microsoft.com/office/drawing/2014/main" id="{9B53A85B-1042-AAF2-07E0-0EFF9281CDA7}"/>
              </a:ext>
            </a:extLst>
          </p:cNvPr>
          <p:cNvSpPr txBox="1"/>
          <p:nvPr/>
        </p:nvSpPr>
        <p:spPr>
          <a:xfrm>
            <a:off x="3086100" y="32949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12</a:t>
            </a:r>
          </a:p>
        </p:txBody>
      </p:sp>
      <p:sp>
        <p:nvSpPr>
          <p:cNvPr id="144" name="TextBox 143">
            <a:extLst>
              <a:ext uri="{FF2B5EF4-FFF2-40B4-BE49-F238E27FC236}">
                <a16:creationId xmlns:a16="http://schemas.microsoft.com/office/drawing/2014/main" id="{03770ACD-0AFA-10DF-76AF-2AEF8C8319DB}"/>
              </a:ext>
            </a:extLst>
          </p:cNvPr>
          <p:cNvSpPr txBox="1"/>
          <p:nvPr/>
        </p:nvSpPr>
        <p:spPr>
          <a:xfrm>
            <a:off x="3990975" y="3614957"/>
            <a:ext cx="548640" cy="201168"/>
          </a:xfrm>
          <a:prstGeom prst="rect">
            <a:avLst/>
          </a:prstGeom>
          <a:noFill/>
        </p:spPr>
        <p:txBody>
          <a:bodyPr wrap="square" lIns="45720" tIns="18288" rIns="45720" bIns="18288" anchor="t">
            <a:spAutoFit/>
          </a:bodyPr>
          <a:lstStyle/>
          <a:p>
            <a:pPr algn="ctr"/>
            <a:r>
              <a:rPr sz="950" b="1" i="0">
                <a:solidFill>
                  <a:srgbClr val="830051"/>
                </a:solidFill>
                <a:latin typeface="Segoe UI"/>
              </a:rPr>
              <a:t>31</a:t>
            </a:r>
          </a:p>
        </p:txBody>
      </p:sp>
      <p:sp>
        <p:nvSpPr>
          <p:cNvPr id="146" name="TextBox 145">
            <a:extLst>
              <a:ext uri="{FF2B5EF4-FFF2-40B4-BE49-F238E27FC236}">
                <a16:creationId xmlns:a16="http://schemas.microsoft.com/office/drawing/2014/main" id="{3F33B42C-E520-2DEA-1147-EB79AFE21E9A}"/>
              </a:ext>
            </a:extLst>
          </p:cNvPr>
          <p:cNvSpPr txBox="1"/>
          <p:nvPr/>
        </p:nvSpPr>
        <p:spPr>
          <a:xfrm>
            <a:off x="4657725" y="32949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45</a:t>
            </a:r>
          </a:p>
        </p:txBody>
      </p:sp>
      <p:sp>
        <p:nvSpPr>
          <p:cNvPr id="148" name="TextBox 147">
            <a:extLst>
              <a:ext uri="{FF2B5EF4-FFF2-40B4-BE49-F238E27FC236}">
                <a16:creationId xmlns:a16="http://schemas.microsoft.com/office/drawing/2014/main" id="{7B4A080D-351A-8D90-3AD2-A89771021F86}"/>
              </a:ext>
            </a:extLst>
          </p:cNvPr>
          <p:cNvSpPr txBox="1"/>
          <p:nvPr/>
        </p:nvSpPr>
        <p:spPr>
          <a:xfrm>
            <a:off x="7543800" y="3377213"/>
            <a:ext cx="4251960" cy="411480"/>
          </a:xfrm>
          <a:prstGeom prst="rect">
            <a:avLst/>
          </a:prstGeom>
          <a:noFill/>
        </p:spPr>
        <p:txBody>
          <a:bodyPr wrap="square" lIns="45720" tIns="18288" rIns="45720" bIns="18288" anchor="t">
            <a:spAutoFit/>
          </a:bodyPr>
          <a:lstStyle/>
          <a:p>
            <a:pPr algn="l"/>
            <a:r>
              <a:rPr sz="900" b="0" i="1">
                <a:solidFill>
                  <a:srgbClr val="1E2940"/>
                </a:solidFill>
                <a:latin typeface="Segoe UI"/>
              </a:rPr>
              <a:t>Microsoft WTI Special Report 2023 (Study #2, Cambon et al. methodology): n=57 RCT, recap of a 35-min missed Teams meeting. Without Copilot 42m 34s → with Copilot 11m 13s ≈ 31 min saved per recap (~3.8× faster).</a:t>
            </a:r>
          </a:p>
        </p:txBody>
      </p:sp>
      <p:sp>
        <p:nvSpPr>
          <p:cNvPr id="150" name="TextBox 149">
            <a:extLst>
              <a:ext uri="{FF2B5EF4-FFF2-40B4-BE49-F238E27FC236}">
                <a16:creationId xmlns:a16="http://schemas.microsoft.com/office/drawing/2014/main" id="{7995D61B-869C-3244-29EE-B928790610A4}"/>
              </a:ext>
            </a:extLst>
          </p:cNvPr>
          <p:cNvSpPr txBox="1"/>
          <p:nvPr/>
        </p:nvSpPr>
        <p:spPr>
          <a:xfrm>
            <a:off x="502920" y="3816125"/>
            <a:ext cx="2194560" cy="320040"/>
          </a:xfrm>
          <a:prstGeom prst="rect">
            <a:avLst/>
          </a:prstGeom>
          <a:noFill/>
        </p:spPr>
        <p:txBody>
          <a:bodyPr wrap="square" lIns="45720" tIns="18288" rIns="45720" bIns="18288" anchor="t">
            <a:spAutoFit/>
          </a:bodyPr>
          <a:lstStyle/>
          <a:p>
            <a:pPr algn="l"/>
            <a:r>
              <a:rPr sz="1100" b="1" i="0">
                <a:solidFill>
                  <a:srgbClr val="121C46"/>
                </a:solidFill>
                <a:latin typeface="Segoe UI"/>
              </a:rPr>
              <a:t>5  Communication workflows</a:t>
            </a:r>
          </a:p>
        </p:txBody>
      </p:sp>
      <p:sp>
        <p:nvSpPr>
          <p:cNvPr id="152" name="Rectangle 151">
            <a:extLst>
              <a:ext uri="{FF2B5EF4-FFF2-40B4-BE49-F238E27FC236}">
                <a16:creationId xmlns:a16="http://schemas.microsoft.com/office/drawing/2014/main" id="{169F7024-3C90-95D9-4FFD-05DCBE2674AA}"/>
              </a:ext>
            </a:extLst>
          </p:cNvPr>
          <p:cNvSpPr/>
          <p:nvPr/>
        </p:nvSpPr>
        <p:spPr>
          <a:xfrm>
            <a:off x="2788920" y="3953285"/>
            <a:ext cx="4572000" cy="54864"/>
          </a:xfrm>
          <a:prstGeom prst="rect">
            <a:avLst/>
          </a:prstGeom>
          <a:solidFill>
            <a:srgbClr val="E8D4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4" name="Rectangle 153">
            <a:extLst>
              <a:ext uri="{FF2B5EF4-FFF2-40B4-BE49-F238E27FC236}">
                <a16:creationId xmlns:a16="http://schemas.microsoft.com/office/drawing/2014/main" id="{ADACE309-1677-85D2-D6B5-6C9D3B9B5AFF}"/>
              </a:ext>
            </a:extLst>
          </p:cNvPr>
          <p:cNvSpPr/>
          <p:nvPr/>
        </p:nvSpPr>
        <p:spPr>
          <a:xfrm>
            <a:off x="2884170" y="3953285"/>
            <a:ext cx="190500" cy="54864"/>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6" name="Rectangle 155">
            <a:extLst>
              <a:ext uri="{FF2B5EF4-FFF2-40B4-BE49-F238E27FC236}">
                <a16:creationId xmlns:a16="http://schemas.microsoft.com/office/drawing/2014/main" id="{235DD97C-AE08-C3CB-66F5-EE7443844051}"/>
              </a:ext>
            </a:extLst>
          </p:cNvPr>
          <p:cNvSpPr/>
          <p:nvPr/>
        </p:nvSpPr>
        <p:spPr>
          <a:xfrm>
            <a:off x="2956560" y="3898421"/>
            <a:ext cx="45720" cy="164592"/>
          </a:xfrm>
          <a:prstGeom prst="rect">
            <a:avLst/>
          </a:prstGeom>
          <a:solidFill>
            <a:srgbClr val="121C4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8" name="TextBox 157">
            <a:extLst>
              <a:ext uri="{FF2B5EF4-FFF2-40B4-BE49-F238E27FC236}">
                <a16:creationId xmlns:a16="http://schemas.microsoft.com/office/drawing/2014/main" id="{08B9B33D-9B92-35AE-CC56-0DBF0E263896}"/>
              </a:ext>
            </a:extLst>
          </p:cNvPr>
          <p:cNvSpPr txBox="1"/>
          <p:nvPr/>
        </p:nvSpPr>
        <p:spPr>
          <a:xfrm>
            <a:off x="2609850" y="37521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2</a:t>
            </a:r>
          </a:p>
        </p:txBody>
      </p:sp>
      <p:sp>
        <p:nvSpPr>
          <p:cNvPr id="160" name="TextBox 159">
            <a:extLst>
              <a:ext uri="{FF2B5EF4-FFF2-40B4-BE49-F238E27FC236}">
                <a16:creationId xmlns:a16="http://schemas.microsoft.com/office/drawing/2014/main" id="{DA037FEC-EEE0-B455-FFA2-8D9719595766}"/>
              </a:ext>
            </a:extLst>
          </p:cNvPr>
          <p:cNvSpPr txBox="1"/>
          <p:nvPr/>
        </p:nvSpPr>
        <p:spPr>
          <a:xfrm>
            <a:off x="2705100" y="4072157"/>
            <a:ext cx="548640" cy="201168"/>
          </a:xfrm>
          <a:prstGeom prst="rect">
            <a:avLst/>
          </a:prstGeom>
          <a:noFill/>
        </p:spPr>
        <p:txBody>
          <a:bodyPr wrap="square" lIns="45720" tIns="18288" rIns="45720" bIns="18288" anchor="t">
            <a:spAutoFit/>
          </a:bodyPr>
          <a:lstStyle/>
          <a:p>
            <a:pPr algn="ctr"/>
            <a:r>
              <a:rPr sz="950" b="1" i="0">
                <a:solidFill>
                  <a:srgbClr val="830051"/>
                </a:solidFill>
                <a:latin typeface="Segoe UI"/>
              </a:rPr>
              <a:t>4</a:t>
            </a:r>
          </a:p>
        </p:txBody>
      </p:sp>
      <p:sp>
        <p:nvSpPr>
          <p:cNvPr id="162" name="TextBox 161">
            <a:extLst>
              <a:ext uri="{FF2B5EF4-FFF2-40B4-BE49-F238E27FC236}">
                <a16:creationId xmlns:a16="http://schemas.microsoft.com/office/drawing/2014/main" id="{F5EB64FF-9A14-1E26-FD8D-11916CE3E476}"/>
              </a:ext>
            </a:extLst>
          </p:cNvPr>
          <p:cNvSpPr txBox="1"/>
          <p:nvPr/>
        </p:nvSpPr>
        <p:spPr>
          <a:xfrm>
            <a:off x="2800350" y="37521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6</a:t>
            </a:r>
          </a:p>
        </p:txBody>
      </p:sp>
      <p:sp>
        <p:nvSpPr>
          <p:cNvPr id="164" name="TextBox 163">
            <a:extLst>
              <a:ext uri="{FF2B5EF4-FFF2-40B4-BE49-F238E27FC236}">
                <a16:creationId xmlns:a16="http://schemas.microsoft.com/office/drawing/2014/main" id="{99BDD2B5-4677-128A-64CA-1D62611C6E92}"/>
              </a:ext>
            </a:extLst>
          </p:cNvPr>
          <p:cNvSpPr txBox="1"/>
          <p:nvPr/>
        </p:nvSpPr>
        <p:spPr>
          <a:xfrm>
            <a:off x="7543800" y="3834413"/>
            <a:ext cx="4251960" cy="411480"/>
          </a:xfrm>
          <a:prstGeom prst="rect">
            <a:avLst/>
          </a:prstGeom>
          <a:noFill/>
        </p:spPr>
        <p:txBody>
          <a:bodyPr wrap="square" lIns="45720" tIns="18288" rIns="45720" bIns="18288" anchor="t">
            <a:spAutoFit/>
          </a:bodyPr>
          <a:lstStyle/>
          <a:p>
            <a:pPr algn="l"/>
            <a:r>
              <a:rPr sz="900" b="0" i="1">
                <a:solidFill>
                  <a:srgbClr val="1E2940"/>
                </a:solidFill>
                <a:latin typeface="Segoe UI"/>
              </a:rPr>
              <a:t>WTI 2024: 2 min/comms instance × 2 instances per comms run (rule + AI draft) ≈ 4</a:t>
            </a:r>
          </a:p>
        </p:txBody>
      </p:sp>
      <p:sp>
        <p:nvSpPr>
          <p:cNvPr id="166" name="TextBox 165">
            <a:extLst>
              <a:ext uri="{FF2B5EF4-FFF2-40B4-BE49-F238E27FC236}">
                <a16:creationId xmlns:a16="http://schemas.microsoft.com/office/drawing/2014/main" id="{E68EF24C-4EC3-F036-51C6-090D5864D4B4}"/>
              </a:ext>
            </a:extLst>
          </p:cNvPr>
          <p:cNvSpPr txBox="1"/>
          <p:nvPr/>
        </p:nvSpPr>
        <p:spPr>
          <a:xfrm>
            <a:off x="502920" y="4273325"/>
            <a:ext cx="2194560" cy="320040"/>
          </a:xfrm>
          <a:prstGeom prst="rect">
            <a:avLst/>
          </a:prstGeom>
          <a:noFill/>
        </p:spPr>
        <p:txBody>
          <a:bodyPr wrap="square" lIns="45720" tIns="18288" rIns="45720" bIns="18288" anchor="t">
            <a:spAutoFit/>
          </a:bodyPr>
          <a:lstStyle/>
          <a:p>
            <a:pPr algn="l"/>
            <a:r>
              <a:rPr sz="1100" b="1" i="0">
                <a:solidFill>
                  <a:srgbClr val="121C46"/>
                </a:solidFill>
                <a:latin typeface="Segoe UI"/>
              </a:rPr>
              <a:t>6  Specialized workflows</a:t>
            </a:r>
          </a:p>
        </p:txBody>
      </p:sp>
      <p:sp>
        <p:nvSpPr>
          <p:cNvPr id="168" name="Rectangle 167">
            <a:extLst>
              <a:ext uri="{FF2B5EF4-FFF2-40B4-BE49-F238E27FC236}">
                <a16:creationId xmlns:a16="http://schemas.microsoft.com/office/drawing/2014/main" id="{6755C9AC-AEEC-6A0E-67AC-EDCC58383216}"/>
              </a:ext>
            </a:extLst>
          </p:cNvPr>
          <p:cNvSpPr/>
          <p:nvPr/>
        </p:nvSpPr>
        <p:spPr>
          <a:xfrm>
            <a:off x="2788920" y="4410485"/>
            <a:ext cx="4572000" cy="54864"/>
          </a:xfrm>
          <a:prstGeom prst="rect">
            <a:avLst/>
          </a:prstGeom>
          <a:solidFill>
            <a:srgbClr val="E8D4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0" name="Rectangle 169">
            <a:extLst>
              <a:ext uri="{FF2B5EF4-FFF2-40B4-BE49-F238E27FC236}">
                <a16:creationId xmlns:a16="http://schemas.microsoft.com/office/drawing/2014/main" id="{90A7A1B4-214D-F75A-6A5D-DB8193C62DF7}"/>
              </a:ext>
            </a:extLst>
          </p:cNvPr>
          <p:cNvSpPr/>
          <p:nvPr/>
        </p:nvSpPr>
        <p:spPr>
          <a:xfrm>
            <a:off x="3265170" y="4410485"/>
            <a:ext cx="1428750" cy="54864"/>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2" name="Rectangle 171">
            <a:extLst>
              <a:ext uri="{FF2B5EF4-FFF2-40B4-BE49-F238E27FC236}">
                <a16:creationId xmlns:a16="http://schemas.microsoft.com/office/drawing/2014/main" id="{8EB7DB24-5A73-2563-9304-08D82743F0D2}"/>
              </a:ext>
            </a:extLst>
          </p:cNvPr>
          <p:cNvSpPr/>
          <p:nvPr/>
        </p:nvSpPr>
        <p:spPr>
          <a:xfrm>
            <a:off x="3956685" y="4355621"/>
            <a:ext cx="45720" cy="164592"/>
          </a:xfrm>
          <a:prstGeom prst="rect">
            <a:avLst/>
          </a:prstGeom>
          <a:solidFill>
            <a:srgbClr val="121C4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4" name="TextBox 173">
            <a:extLst>
              <a:ext uri="{FF2B5EF4-FFF2-40B4-BE49-F238E27FC236}">
                <a16:creationId xmlns:a16="http://schemas.microsoft.com/office/drawing/2014/main" id="{5B419CF7-812D-C212-E941-33438E8002A1}"/>
              </a:ext>
            </a:extLst>
          </p:cNvPr>
          <p:cNvSpPr txBox="1"/>
          <p:nvPr/>
        </p:nvSpPr>
        <p:spPr>
          <a:xfrm>
            <a:off x="2990850" y="42093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10</a:t>
            </a:r>
          </a:p>
        </p:txBody>
      </p:sp>
      <p:sp>
        <p:nvSpPr>
          <p:cNvPr id="176" name="TextBox 175">
            <a:extLst>
              <a:ext uri="{FF2B5EF4-FFF2-40B4-BE49-F238E27FC236}">
                <a16:creationId xmlns:a16="http://schemas.microsoft.com/office/drawing/2014/main" id="{42B92D80-07AE-9763-5267-718FDD0D783E}"/>
              </a:ext>
            </a:extLst>
          </p:cNvPr>
          <p:cNvSpPr txBox="1"/>
          <p:nvPr/>
        </p:nvSpPr>
        <p:spPr>
          <a:xfrm>
            <a:off x="3705225" y="4529357"/>
            <a:ext cx="548640" cy="201168"/>
          </a:xfrm>
          <a:prstGeom prst="rect">
            <a:avLst/>
          </a:prstGeom>
          <a:noFill/>
        </p:spPr>
        <p:txBody>
          <a:bodyPr wrap="square" lIns="45720" tIns="18288" rIns="45720" bIns="18288" anchor="t">
            <a:spAutoFit/>
          </a:bodyPr>
          <a:lstStyle/>
          <a:p>
            <a:pPr algn="ctr"/>
            <a:r>
              <a:rPr sz="950" b="1" i="0">
                <a:solidFill>
                  <a:srgbClr val="830051"/>
                </a:solidFill>
                <a:latin typeface="Segoe UI"/>
              </a:rPr>
              <a:t>25</a:t>
            </a:r>
          </a:p>
        </p:txBody>
      </p:sp>
      <p:sp>
        <p:nvSpPr>
          <p:cNvPr id="178" name="TextBox 177">
            <a:extLst>
              <a:ext uri="{FF2B5EF4-FFF2-40B4-BE49-F238E27FC236}">
                <a16:creationId xmlns:a16="http://schemas.microsoft.com/office/drawing/2014/main" id="{708A2B8C-5B16-4D26-C86C-BFC22AAD3BEC}"/>
              </a:ext>
            </a:extLst>
          </p:cNvPr>
          <p:cNvSpPr txBox="1"/>
          <p:nvPr/>
        </p:nvSpPr>
        <p:spPr>
          <a:xfrm>
            <a:off x="4419600" y="42093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40</a:t>
            </a:r>
          </a:p>
        </p:txBody>
      </p:sp>
      <p:sp>
        <p:nvSpPr>
          <p:cNvPr id="180" name="TextBox 179">
            <a:extLst>
              <a:ext uri="{FF2B5EF4-FFF2-40B4-BE49-F238E27FC236}">
                <a16:creationId xmlns:a16="http://schemas.microsoft.com/office/drawing/2014/main" id="{6EBBA23C-E165-F3C7-BE7F-B3992EC266DB}"/>
              </a:ext>
            </a:extLst>
          </p:cNvPr>
          <p:cNvSpPr txBox="1"/>
          <p:nvPr/>
        </p:nvSpPr>
        <p:spPr>
          <a:xfrm>
            <a:off x="7543800" y="4291613"/>
            <a:ext cx="4251960" cy="411480"/>
          </a:xfrm>
          <a:prstGeom prst="rect">
            <a:avLst/>
          </a:prstGeom>
          <a:noFill/>
        </p:spPr>
        <p:txBody>
          <a:bodyPr wrap="square" lIns="45720" tIns="18288" rIns="45720" bIns="18288" anchor="t">
            <a:spAutoFit/>
          </a:bodyPr>
          <a:lstStyle/>
          <a:p>
            <a:pPr algn="l"/>
            <a:r>
              <a:rPr sz="900" b="0" i="1">
                <a:solidFill>
                  <a:srgbClr val="1E2940"/>
                </a:solidFill>
                <a:latin typeface="Segoe UI"/>
              </a:rPr>
              <a:t>Forrester TEI Power Automate 2024: ~32 min/full automation; trimmed to 25 because typical Cowork specialized run has fewer cross-system steps than full Power Automate workflow (conservative)</a:t>
            </a:r>
          </a:p>
        </p:txBody>
      </p:sp>
      <p:sp>
        <p:nvSpPr>
          <p:cNvPr id="182" name="TextBox 181">
            <a:extLst>
              <a:ext uri="{FF2B5EF4-FFF2-40B4-BE49-F238E27FC236}">
                <a16:creationId xmlns:a16="http://schemas.microsoft.com/office/drawing/2014/main" id="{8FC56F92-687B-1AE0-3024-8AA065AE952E}"/>
              </a:ext>
            </a:extLst>
          </p:cNvPr>
          <p:cNvSpPr txBox="1"/>
          <p:nvPr/>
        </p:nvSpPr>
        <p:spPr>
          <a:xfrm>
            <a:off x="502920" y="4730525"/>
            <a:ext cx="2194560" cy="320040"/>
          </a:xfrm>
          <a:prstGeom prst="rect">
            <a:avLst/>
          </a:prstGeom>
          <a:noFill/>
        </p:spPr>
        <p:txBody>
          <a:bodyPr wrap="square" lIns="45720" tIns="18288" rIns="45720" bIns="18288" anchor="t">
            <a:spAutoFit/>
          </a:bodyPr>
          <a:lstStyle/>
          <a:p>
            <a:pPr algn="l"/>
            <a:r>
              <a:rPr sz="1100" b="1" i="0">
                <a:solidFill>
                  <a:srgbClr val="121C46"/>
                </a:solidFill>
                <a:latin typeface="Segoe UI"/>
              </a:rPr>
              <a:t>7  Write or debug code</a:t>
            </a:r>
          </a:p>
        </p:txBody>
      </p:sp>
      <p:sp>
        <p:nvSpPr>
          <p:cNvPr id="184" name="Rectangle 183">
            <a:extLst>
              <a:ext uri="{FF2B5EF4-FFF2-40B4-BE49-F238E27FC236}">
                <a16:creationId xmlns:a16="http://schemas.microsoft.com/office/drawing/2014/main" id="{B89AB008-2932-A490-AF04-6242548977B6}"/>
              </a:ext>
            </a:extLst>
          </p:cNvPr>
          <p:cNvSpPr/>
          <p:nvPr/>
        </p:nvSpPr>
        <p:spPr>
          <a:xfrm>
            <a:off x="2788920" y="4867685"/>
            <a:ext cx="4572000" cy="54864"/>
          </a:xfrm>
          <a:prstGeom prst="rect">
            <a:avLst/>
          </a:prstGeom>
          <a:solidFill>
            <a:srgbClr val="E8D4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6" name="Rectangle 185">
            <a:extLst>
              <a:ext uri="{FF2B5EF4-FFF2-40B4-BE49-F238E27FC236}">
                <a16:creationId xmlns:a16="http://schemas.microsoft.com/office/drawing/2014/main" id="{DC6D9525-D598-1116-CA4A-3FA320BC00A6}"/>
              </a:ext>
            </a:extLst>
          </p:cNvPr>
          <p:cNvSpPr/>
          <p:nvPr/>
        </p:nvSpPr>
        <p:spPr>
          <a:xfrm>
            <a:off x="4217670" y="4867685"/>
            <a:ext cx="3143250" cy="54864"/>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8" name="Rectangle 187">
            <a:extLst>
              <a:ext uri="{FF2B5EF4-FFF2-40B4-BE49-F238E27FC236}">
                <a16:creationId xmlns:a16="http://schemas.microsoft.com/office/drawing/2014/main" id="{A5D917C6-1230-7AC2-1AAA-45ADE6605C52}"/>
              </a:ext>
            </a:extLst>
          </p:cNvPr>
          <p:cNvSpPr/>
          <p:nvPr/>
        </p:nvSpPr>
        <p:spPr>
          <a:xfrm>
            <a:off x="5433060" y="4812821"/>
            <a:ext cx="45720" cy="164592"/>
          </a:xfrm>
          <a:prstGeom prst="rect">
            <a:avLst/>
          </a:prstGeom>
          <a:solidFill>
            <a:srgbClr val="121C4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0" name="TextBox 189">
            <a:extLst>
              <a:ext uri="{FF2B5EF4-FFF2-40B4-BE49-F238E27FC236}">
                <a16:creationId xmlns:a16="http://schemas.microsoft.com/office/drawing/2014/main" id="{2FA0C080-FC73-F0A3-4EB7-A3EE3BDEFF49}"/>
              </a:ext>
            </a:extLst>
          </p:cNvPr>
          <p:cNvSpPr txBox="1"/>
          <p:nvPr/>
        </p:nvSpPr>
        <p:spPr>
          <a:xfrm>
            <a:off x="3943350" y="46665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30</a:t>
            </a:r>
          </a:p>
        </p:txBody>
      </p:sp>
      <p:sp>
        <p:nvSpPr>
          <p:cNvPr id="192" name="TextBox 191">
            <a:extLst>
              <a:ext uri="{FF2B5EF4-FFF2-40B4-BE49-F238E27FC236}">
                <a16:creationId xmlns:a16="http://schemas.microsoft.com/office/drawing/2014/main" id="{9994D9E4-A4DD-6BE4-5367-521A329139BE}"/>
              </a:ext>
            </a:extLst>
          </p:cNvPr>
          <p:cNvSpPr txBox="1"/>
          <p:nvPr/>
        </p:nvSpPr>
        <p:spPr>
          <a:xfrm>
            <a:off x="5181600" y="4986557"/>
            <a:ext cx="548640" cy="201168"/>
          </a:xfrm>
          <a:prstGeom prst="rect">
            <a:avLst/>
          </a:prstGeom>
          <a:noFill/>
        </p:spPr>
        <p:txBody>
          <a:bodyPr wrap="square" lIns="45720" tIns="18288" rIns="45720" bIns="18288" anchor="t">
            <a:spAutoFit/>
          </a:bodyPr>
          <a:lstStyle/>
          <a:p>
            <a:pPr algn="ctr"/>
            <a:r>
              <a:rPr sz="950" b="1" i="0">
                <a:solidFill>
                  <a:srgbClr val="830051"/>
                </a:solidFill>
                <a:latin typeface="Segoe UI"/>
              </a:rPr>
              <a:t>56</a:t>
            </a:r>
          </a:p>
        </p:txBody>
      </p:sp>
      <p:sp>
        <p:nvSpPr>
          <p:cNvPr id="194" name="TextBox 193">
            <a:extLst>
              <a:ext uri="{FF2B5EF4-FFF2-40B4-BE49-F238E27FC236}">
                <a16:creationId xmlns:a16="http://schemas.microsoft.com/office/drawing/2014/main" id="{1C44BC3D-75B3-BE66-8175-8CC96307DD37}"/>
              </a:ext>
            </a:extLst>
          </p:cNvPr>
          <p:cNvSpPr txBox="1"/>
          <p:nvPr/>
        </p:nvSpPr>
        <p:spPr>
          <a:xfrm>
            <a:off x="7086600" y="46665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96</a:t>
            </a:r>
          </a:p>
        </p:txBody>
      </p:sp>
      <p:sp>
        <p:nvSpPr>
          <p:cNvPr id="196" name="TextBox 195">
            <a:extLst>
              <a:ext uri="{FF2B5EF4-FFF2-40B4-BE49-F238E27FC236}">
                <a16:creationId xmlns:a16="http://schemas.microsoft.com/office/drawing/2014/main" id="{1DF78A37-1CC1-0FE1-4E7A-2BA5E5989578}"/>
              </a:ext>
            </a:extLst>
          </p:cNvPr>
          <p:cNvSpPr txBox="1"/>
          <p:nvPr/>
        </p:nvSpPr>
        <p:spPr>
          <a:xfrm>
            <a:off x="7543800" y="4748813"/>
            <a:ext cx="4251960" cy="411480"/>
          </a:xfrm>
          <a:prstGeom prst="rect">
            <a:avLst/>
          </a:prstGeom>
          <a:noFill/>
        </p:spPr>
        <p:txBody>
          <a:bodyPr wrap="square" lIns="45720" tIns="18288" rIns="45720" bIns="18288" anchor="t">
            <a:spAutoFit/>
          </a:bodyPr>
          <a:lstStyle/>
          <a:p>
            <a:pPr algn="l"/>
            <a:r>
              <a:rPr sz="900" b="0" i="1">
                <a:solidFill>
                  <a:srgbClr val="1E2940"/>
                </a:solidFill>
                <a:latin typeface="Segoe UI"/>
              </a:rPr>
              <a:t>Cui CACM 2024 (n=4,867): ~18 min saved per coding step (26% × ~70 min task) × 3 steps per code run (write + test + debug) ≈ 56  (not the 30↔96 midpoint of 63)</a:t>
            </a:r>
          </a:p>
        </p:txBody>
      </p:sp>
      <p:sp>
        <p:nvSpPr>
          <p:cNvPr id="198" name="TextBox 197">
            <a:extLst>
              <a:ext uri="{FF2B5EF4-FFF2-40B4-BE49-F238E27FC236}">
                <a16:creationId xmlns:a16="http://schemas.microsoft.com/office/drawing/2014/main" id="{3B491071-AA8E-B188-E9B8-18B494602978}"/>
              </a:ext>
            </a:extLst>
          </p:cNvPr>
          <p:cNvSpPr txBox="1"/>
          <p:nvPr/>
        </p:nvSpPr>
        <p:spPr>
          <a:xfrm>
            <a:off x="502920" y="5187725"/>
            <a:ext cx="2194560" cy="320040"/>
          </a:xfrm>
          <a:prstGeom prst="rect">
            <a:avLst/>
          </a:prstGeom>
          <a:noFill/>
        </p:spPr>
        <p:txBody>
          <a:bodyPr wrap="square" lIns="45720" tIns="18288" rIns="45720" bIns="18288" anchor="t">
            <a:spAutoFit/>
          </a:bodyPr>
          <a:lstStyle/>
          <a:p>
            <a:pPr algn="l"/>
            <a:r>
              <a:rPr sz="1100" b="1" i="0">
                <a:solidFill>
                  <a:srgbClr val="121C46"/>
                </a:solidFill>
                <a:latin typeface="Segoe UI"/>
              </a:rPr>
              <a:t>8  General assistance / Other</a:t>
            </a:r>
          </a:p>
        </p:txBody>
      </p:sp>
      <p:sp>
        <p:nvSpPr>
          <p:cNvPr id="200" name="Rectangle 199">
            <a:extLst>
              <a:ext uri="{FF2B5EF4-FFF2-40B4-BE49-F238E27FC236}">
                <a16:creationId xmlns:a16="http://schemas.microsoft.com/office/drawing/2014/main" id="{1426E135-5D06-C75F-CE9A-9DFAAAFEEEB2}"/>
              </a:ext>
            </a:extLst>
          </p:cNvPr>
          <p:cNvSpPr/>
          <p:nvPr/>
        </p:nvSpPr>
        <p:spPr>
          <a:xfrm>
            <a:off x="2788920" y="5324885"/>
            <a:ext cx="4572000" cy="54864"/>
          </a:xfrm>
          <a:prstGeom prst="rect">
            <a:avLst/>
          </a:prstGeom>
          <a:solidFill>
            <a:srgbClr val="E8D4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2" name="Rectangle 201">
            <a:extLst>
              <a:ext uri="{FF2B5EF4-FFF2-40B4-BE49-F238E27FC236}">
                <a16:creationId xmlns:a16="http://schemas.microsoft.com/office/drawing/2014/main" id="{83C73F2C-3447-2BA0-195A-1D6D3E0E2764}"/>
              </a:ext>
            </a:extLst>
          </p:cNvPr>
          <p:cNvSpPr/>
          <p:nvPr/>
        </p:nvSpPr>
        <p:spPr>
          <a:xfrm>
            <a:off x="2884170" y="5324885"/>
            <a:ext cx="285750" cy="54864"/>
          </a:xfrm>
          <a:prstGeom prst="rect">
            <a:avLst/>
          </a:prstGeom>
          <a:solidFill>
            <a:srgbClr val="646B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4" name="Rectangle 203">
            <a:extLst>
              <a:ext uri="{FF2B5EF4-FFF2-40B4-BE49-F238E27FC236}">
                <a16:creationId xmlns:a16="http://schemas.microsoft.com/office/drawing/2014/main" id="{F33B203F-D476-3CF1-9465-85DF30C42E57}"/>
              </a:ext>
            </a:extLst>
          </p:cNvPr>
          <p:cNvSpPr/>
          <p:nvPr/>
        </p:nvSpPr>
        <p:spPr>
          <a:xfrm>
            <a:off x="3004185" y="5270021"/>
            <a:ext cx="45720" cy="164592"/>
          </a:xfrm>
          <a:prstGeom prst="rect">
            <a:avLst/>
          </a:prstGeom>
          <a:solidFill>
            <a:srgbClr val="121C4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6" name="TextBox 205">
            <a:extLst>
              <a:ext uri="{FF2B5EF4-FFF2-40B4-BE49-F238E27FC236}">
                <a16:creationId xmlns:a16="http://schemas.microsoft.com/office/drawing/2014/main" id="{A387D036-B32D-35E7-967F-717ACC8C4334}"/>
              </a:ext>
            </a:extLst>
          </p:cNvPr>
          <p:cNvSpPr txBox="1"/>
          <p:nvPr/>
        </p:nvSpPr>
        <p:spPr>
          <a:xfrm>
            <a:off x="2609850" y="51237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2</a:t>
            </a:r>
          </a:p>
        </p:txBody>
      </p:sp>
      <p:sp>
        <p:nvSpPr>
          <p:cNvPr id="208" name="TextBox 207">
            <a:extLst>
              <a:ext uri="{FF2B5EF4-FFF2-40B4-BE49-F238E27FC236}">
                <a16:creationId xmlns:a16="http://schemas.microsoft.com/office/drawing/2014/main" id="{1DF68255-5A3D-DA8F-8297-EF9947416C64}"/>
              </a:ext>
            </a:extLst>
          </p:cNvPr>
          <p:cNvSpPr txBox="1"/>
          <p:nvPr/>
        </p:nvSpPr>
        <p:spPr>
          <a:xfrm>
            <a:off x="2752725" y="5443757"/>
            <a:ext cx="548640" cy="201168"/>
          </a:xfrm>
          <a:prstGeom prst="rect">
            <a:avLst/>
          </a:prstGeom>
          <a:noFill/>
        </p:spPr>
        <p:txBody>
          <a:bodyPr wrap="square" lIns="45720" tIns="18288" rIns="45720" bIns="18288" anchor="t">
            <a:spAutoFit/>
          </a:bodyPr>
          <a:lstStyle/>
          <a:p>
            <a:pPr algn="ctr"/>
            <a:r>
              <a:rPr sz="950" b="1" i="0">
                <a:solidFill>
                  <a:srgbClr val="830051"/>
                </a:solidFill>
                <a:latin typeface="Segoe UI"/>
              </a:rPr>
              <a:t>5</a:t>
            </a:r>
          </a:p>
        </p:txBody>
      </p:sp>
      <p:sp>
        <p:nvSpPr>
          <p:cNvPr id="210" name="TextBox 209">
            <a:extLst>
              <a:ext uri="{FF2B5EF4-FFF2-40B4-BE49-F238E27FC236}">
                <a16:creationId xmlns:a16="http://schemas.microsoft.com/office/drawing/2014/main" id="{811BDA03-AED9-4387-4A43-D440563A36A6}"/>
              </a:ext>
            </a:extLst>
          </p:cNvPr>
          <p:cNvSpPr txBox="1"/>
          <p:nvPr/>
        </p:nvSpPr>
        <p:spPr>
          <a:xfrm>
            <a:off x="2895600" y="5123717"/>
            <a:ext cx="548640" cy="201168"/>
          </a:xfrm>
          <a:prstGeom prst="rect">
            <a:avLst/>
          </a:prstGeom>
          <a:noFill/>
        </p:spPr>
        <p:txBody>
          <a:bodyPr wrap="square" lIns="45720" tIns="18288" rIns="45720" bIns="18288" anchor="t">
            <a:spAutoFit/>
          </a:bodyPr>
          <a:lstStyle/>
          <a:p>
            <a:pPr algn="ctr"/>
            <a:r>
              <a:rPr sz="900" b="1" i="0">
                <a:solidFill>
                  <a:srgbClr val="121C46"/>
                </a:solidFill>
                <a:latin typeface="Segoe UI"/>
              </a:rPr>
              <a:t>8</a:t>
            </a:r>
          </a:p>
        </p:txBody>
      </p:sp>
      <p:sp>
        <p:nvSpPr>
          <p:cNvPr id="212" name="TextBox 211">
            <a:extLst>
              <a:ext uri="{FF2B5EF4-FFF2-40B4-BE49-F238E27FC236}">
                <a16:creationId xmlns:a16="http://schemas.microsoft.com/office/drawing/2014/main" id="{992F4973-BA04-FB09-C20C-7CA7400D13AD}"/>
              </a:ext>
            </a:extLst>
          </p:cNvPr>
          <p:cNvSpPr txBox="1"/>
          <p:nvPr/>
        </p:nvSpPr>
        <p:spPr>
          <a:xfrm>
            <a:off x="7543800" y="5206013"/>
            <a:ext cx="4251960" cy="411480"/>
          </a:xfrm>
          <a:prstGeom prst="rect">
            <a:avLst/>
          </a:prstGeom>
          <a:noFill/>
        </p:spPr>
        <p:txBody>
          <a:bodyPr wrap="square" lIns="45720" tIns="18288" rIns="45720" bIns="18288" anchor="t">
            <a:spAutoFit/>
          </a:bodyPr>
          <a:lstStyle/>
          <a:p>
            <a:pPr algn="l"/>
            <a:r>
              <a:rPr sz="900" b="0" i="1">
                <a:solidFill>
                  <a:srgbClr val="1E2940"/>
                </a:solidFill>
                <a:latin typeface="Segoe UI"/>
              </a:rPr>
              <a:t>WTI 2024 + Brynjolfsson QJE 2025: ~5 min per assist/learn episode (single instance, no chain — this bucket is by definition non-chained)</a:t>
            </a:r>
          </a:p>
        </p:txBody>
      </p:sp>
    </p:spTree>
    <p:extLst>
      <p:ext uri="{BB962C8B-B14F-4D97-AF65-F5344CB8AC3E}">
        <p14:creationId xmlns:p14="http://schemas.microsoft.com/office/powerpoint/2010/main" val="3538665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274320"/>
          </a:xfrm>
          <a:prstGeom prst="rect">
            <a:avLst/>
          </a:prstGeom>
          <a:noFill/>
        </p:spPr>
        <p:txBody>
          <a:bodyPr wrap="square" lIns="45720" tIns="18288" rIns="45720" bIns="18288" anchor="t">
            <a:spAutoFit/>
          </a:bodyPr>
          <a:lstStyle/>
          <a:p>
            <a:pPr algn="l"/>
            <a:r>
              <a:rPr sz="1000" b="1" i="0">
                <a:solidFill>
                  <a:srgbClr val="2A5DB6"/>
                </a:solidFill>
                <a:latin typeface="Segoe UI"/>
              </a:rPr>
              <a:t>PER-CATEGORY DERIVATION  ·  BUCKET 1</a:t>
            </a:r>
          </a:p>
        </p:txBody>
      </p:sp>
      <p:sp>
        <p:nvSpPr>
          <p:cNvPr id="5" name="TextBox 4"/>
          <p:cNvSpPr txBox="1"/>
          <p:nvPr/>
        </p:nvSpPr>
        <p:spPr>
          <a:xfrm>
            <a:off x="502920" y="530352"/>
            <a:ext cx="6858000" cy="594360"/>
          </a:xfrm>
          <a:prstGeom prst="rect">
            <a:avLst/>
          </a:prstGeom>
          <a:noFill/>
        </p:spPr>
        <p:txBody>
          <a:bodyPr wrap="square" lIns="45720" tIns="18288" rIns="45720" bIns="18288" anchor="t">
            <a:spAutoFit/>
          </a:bodyPr>
          <a:lstStyle/>
          <a:p>
            <a:pPr algn="l"/>
            <a:r>
              <a:rPr sz="2200" b="1" i="0">
                <a:solidFill>
                  <a:srgbClr val="121C46"/>
                </a:solidFill>
                <a:latin typeface="Segoe UI"/>
              </a:rPr>
              <a:t>Analysis &amp; Research</a:t>
            </a:r>
          </a:p>
        </p:txBody>
      </p:sp>
      <p:sp>
        <p:nvSpPr>
          <p:cNvPr id="6" name="Rounded Rectangle 5"/>
          <p:cNvSpPr/>
          <p:nvPr/>
        </p:nvSpPr>
        <p:spPr>
          <a:xfrm>
            <a:off x="7772400" y="502920"/>
            <a:ext cx="3913632" cy="640080"/>
          </a:xfrm>
          <a:prstGeom prst="roundRect">
            <a:avLst>
              <a:gd name="adj" fmla="val 12000"/>
            </a:avLst>
          </a:prstGeom>
          <a:solidFill>
            <a:srgbClr val="ECEFF5"/>
          </a:solidFill>
          <a:ln w="1270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772400" y="576072"/>
            <a:ext cx="3913632" cy="160044"/>
          </a:xfrm>
          <a:prstGeom prst="rect">
            <a:avLst/>
          </a:prstGeom>
          <a:noFill/>
        </p:spPr>
        <p:txBody>
          <a:bodyPr wrap="square" lIns="45720" tIns="18288" rIns="45720" bIns="18288" anchor="t">
            <a:spAutoFit/>
          </a:bodyPr>
          <a:lstStyle/>
          <a:p>
            <a:pPr algn="ctr"/>
            <a:r>
              <a:rPr sz="800" b="1" i="0">
                <a:solidFill>
                  <a:srgbClr val="646B83"/>
                </a:solidFill>
                <a:latin typeface="Segoe UI"/>
              </a:rPr>
              <a:t>BAND  (min/</a:t>
            </a:r>
            <a:r>
              <a:rPr lang="en-US" sz="800" b="1" i="0">
                <a:solidFill>
                  <a:srgbClr val="646B83"/>
                </a:solidFill>
                <a:latin typeface="Segoe UI"/>
              </a:rPr>
              <a:t>task</a:t>
            </a:r>
            <a:r>
              <a:rPr sz="800" b="1" i="0">
                <a:solidFill>
                  <a:srgbClr val="646B83"/>
                </a:solidFill>
                <a:latin typeface="Segoe UI"/>
              </a:rPr>
              <a:t>)</a:t>
            </a:r>
          </a:p>
        </p:txBody>
      </p:sp>
      <p:sp>
        <p:nvSpPr>
          <p:cNvPr id="8" name="TextBox 7"/>
          <p:cNvSpPr txBox="1"/>
          <p:nvPr/>
        </p:nvSpPr>
        <p:spPr>
          <a:xfrm>
            <a:off x="7772400" y="777240"/>
            <a:ext cx="3913632" cy="320040"/>
          </a:xfrm>
          <a:prstGeom prst="rect">
            <a:avLst/>
          </a:prstGeom>
          <a:noFill/>
        </p:spPr>
        <p:txBody>
          <a:bodyPr wrap="square" lIns="45720" tIns="18288" rIns="45720" bIns="18288" anchor="t">
            <a:spAutoFit/>
          </a:bodyPr>
          <a:lstStyle/>
          <a:p>
            <a:pPr algn="ctr"/>
            <a:r>
              <a:rPr sz="1400" b="1" i="0">
                <a:solidFill>
                  <a:srgbClr val="121C46"/>
                </a:solidFill>
                <a:latin typeface="Segoe UI"/>
              </a:rPr>
              <a:t>30  →  67  →  92</a:t>
            </a:r>
          </a:p>
        </p:txBody>
      </p:sp>
      <p:sp>
        <p:nvSpPr>
          <p:cNvPr id="9" name="Rounded Rectangle 8"/>
          <p:cNvSpPr/>
          <p:nvPr/>
        </p:nvSpPr>
        <p:spPr>
          <a:xfrm>
            <a:off x="502920" y="1280160"/>
            <a:ext cx="6675120"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502920" y="1280160"/>
            <a:ext cx="6675120" cy="457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731520" y="1463040"/>
            <a:ext cx="6217920" cy="320040"/>
          </a:xfrm>
          <a:prstGeom prst="rect">
            <a:avLst/>
          </a:prstGeom>
          <a:noFill/>
        </p:spPr>
        <p:txBody>
          <a:bodyPr wrap="square" lIns="45720" tIns="18288" rIns="45720" bIns="18288" anchor="t">
            <a:spAutoFit/>
          </a:bodyPr>
          <a:lstStyle/>
          <a:p>
            <a:pPr algn="l"/>
            <a:r>
              <a:rPr sz="1200" b="1" i="0">
                <a:solidFill>
                  <a:srgbClr val="2A5DB6"/>
                </a:solidFill>
                <a:latin typeface="Segoe UI"/>
              </a:rPr>
              <a:t>DERIVATION  ·  exactly how this Mid was computed</a:t>
            </a:r>
          </a:p>
        </p:txBody>
      </p:sp>
      <p:sp>
        <p:nvSpPr>
          <p:cNvPr id="12" name="Rectangle 11"/>
          <p:cNvSpPr/>
          <p:nvPr/>
        </p:nvSpPr>
        <p:spPr>
          <a:xfrm>
            <a:off x="731520" y="1847087"/>
            <a:ext cx="6217920" cy="694945"/>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22960" y="1892808"/>
            <a:ext cx="6035040" cy="201168"/>
          </a:xfrm>
          <a:prstGeom prst="rect">
            <a:avLst/>
          </a:prstGeom>
          <a:noFill/>
        </p:spPr>
        <p:txBody>
          <a:bodyPr wrap="square" lIns="45720" tIns="18288" rIns="45720" bIns="18288" anchor="t">
            <a:spAutoFit/>
          </a:bodyPr>
          <a:lstStyle/>
          <a:p>
            <a:pPr algn="l"/>
            <a:r>
              <a:rPr sz="900" b="1" i="0">
                <a:solidFill>
                  <a:srgbClr val="646B83"/>
                </a:solidFill>
                <a:latin typeface="Segoe UI"/>
              </a:rPr>
              <a:t>MID COMPUTATION</a:t>
            </a:r>
          </a:p>
        </p:txBody>
      </p:sp>
      <p:sp>
        <p:nvSpPr>
          <p:cNvPr id="14" name="TextBox 13"/>
          <p:cNvSpPr txBox="1"/>
          <p:nvPr/>
        </p:nvSpPr>
        <p:spPr>
          <a:xfrm>
            <a:off x="822960" y="2040007"/>
            <a:ext cx="6035040" cy="365760"/>
          </a:xfrm>
          <a:prstGeom prst="rect">
            <a:avLst/>
          </a:prstGeom>
          <a:noFill/>
        </p:spPr>
        <p:txBody>
          <a:bodyPr wrap="square" lIns="45720" tIns="18288" rIns="45720" bIns="18288" anchor="t">
            <a:spAutoFit/>
          </a:bodyPr>
          <a:lstStyle/>
          <a:p>
            <a:pPr algn="l"/>
            <a:r>
              <a:rPr sz="850" b="0" i="0">
                <a:solidFill>
                  <a:srgbClr val="121C46"/>
                </a:solidFill>
                <a:latin typeface="Segoe UI"/>
              </a:rPr>
              <a:t>MID (67) = Stanford-WB 2025: mean of the 5 O*NET categories labeled on the chain below — CT 75 · AL 50 · QCA 67 · J&amp;DM 51 · CPS 92  →  335 ÷ 5 ≈ 67 min/task. HIGH (92) = CPS (highest single category). LOW (30) = McKinsey 2023 (see right anchor).</a:t>
            </a:r>
          </a:p>
        </p:txBody>
      </p:sp>
      <p:sp>
        <p:nvSpPr>
          <p:cNvPr id="15" name="Rounded Rectangle 14"/>
          <p:cNvSpPr/>
          <p:nvPr/>
        </p:nvSpPr>
        <p:spPr>
          <a:xfrm>
            <a:off x="731520" y="2668254"/>
            <a:ext cx="6217920" cy="1097280"/>
          </a:xfrm>
          <a:prstGeom prst="roundRect">
            <a:avLst>
              <a:gd name="adj" fmla="val 12000"/>
            </a:avLst>
          </a:prstGeom>
          <a:solidFill>
            <a:srgbClr val="FFFFFF"/>
          </a:solidFill>
          <a:ln w="9525">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731520" y="2676801"/>
            <a:ext cx="91440" cy="109728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914400" y="2723119"/>
            <a:ext cx="5943600" cy="201168"/>
          </a:xfrm>
          <a:prstGeom prst="rect">
            <a:avLst/>
          </a:prstGeom>
          <a:noFill/>
        </p:spPr>
        <p:txBody>
          <a:bodyPr wrap="square" lIns="45720" tIns="18288" rIns="45720" bIns="18288" anchor="t">
            <a:spAutoFit/>
          </a:bodyPr>
          <a:lstStyle/>
          <a:p>
            <a:pPr algn="l"/>
            <a:r>
              <a:rPr sz="900" b="1" i="0">
                <a:solidFill>
                  <a:srgbClr val="2A5DB6"/>
                </a:solidFill>
                <a:latin typeface="Segoe UI"/>
              </a:rPr>
              <a:t>SOURCE EXCERPT  ·  key finding paraphrased</a:t>
            </a:r>
          </a:p>
        </p:txBody>
      </p:sp>
      <p:sp>
        <p:nvSpPr>
          <p:cNvPr id="18" name="TextBox 17"/>
          <p:cNvSpPr txBox="1"/>
          <p:nvPr/>
        </p:nvSpPr>
        <p:spPr>
          <a:xfrm>
            <a:off x="914400" y="2905999"/>
            <a:ext cx="5943600" cy="548640"/>
          </a:xfrm>
          <a:prstGeom prst="rect">
            <a:avLst/>
          </a:prstGeom>
          <a:noFill/>
        </p:spPr>
        <p:txBody>
          <a:bodyPr wrap="square" lIns="45720" tIns="18288" rIns="45720" bIns="18288" anchor="t">
            <a:spAutoFit/>
          </a:bodyPr>
          <a:lstStyle/>
          <a:p>
            <a:pPr algn="l"/>
            <a:r>
              <a:rPr sz="850" b="0" i="1">
                <a:solidFill>
                  <a:srgbClr val="1E2940"/>
                </a:solidFill>
                <a:latin typeface="Segoe UI"/>
              </a:rPr>
              <a:t>Stanford-WB 2025 (Hartley · Jolevski · Melo · Moore, n=4,278): per-task savings across 18 O*NET categories. The 5 analysis-research categories average 67 min/task (range 50–92). McKinsey 2023: 25–40% uplift on analytical work → ~30 min saved on a 60-min baseline (LOW anchor). No RCT publishes a per-analysis-task minute floor at this scale today — 30 used as conservative floor.</a:t>
            </a:r>
          </a:p>
        </p:txBody>
      </p:sp>
      <p:sp>
        <p:nvSpPr>
          <p:cNvPr id="19" name="TextBox 18"/>
          <p:cNvSpPr txBox="1"/>
          <p:nvPr/>
        </p:nvSpPr>
        <p:spPr>
          <a:xfrm>
            <a:off x="864108" y="3488436"/>
            <a:ext cx="5943600" cy="237744"/>
          </a:xfrm>
          <a:prstGeom prst="rect">
            <a:avLst/>
          </a:prstGeom>
          <a:noFill/>
        </p:spPr>
        <p:txBody>
          <a:bodyPr wrap="square" lIns="45720" tIns="18288" rIns="45720" bIns="18288" anchor="t">
            <a:spAutoFit/>
          </a:bodyPr>
          <a:lstStyle/>
          <a:p>
            <a:pPr algn="l"/>
            <a:r>
              <a:rPr sz="900" b="0" i="0">
                <a:solidFill>
                  <a:srgbClr val="646B83"/>
                </a:solidFill>
                <a:latin typeface="Segoe UI"/>
              </a:rPr>
              <a:t>Sources → </a:t>
            </a:r>
            <a:r>
              <a:rPr sz="900" b="0" i="0">
                <a:solidFill>
                  <a:srgbClr val="1F5BC7"/>
                </a:solidFill>
                <a:latin typeface="Segoe UI"/>
                <a:hlinkClick r:id="rId3"/>
              </a:rPr>
              <a:t>Stanford-WB SSRN 5136877 (2025) ↗</a:t>
            </a:r>
            <a:r>
              <a:rPr sz="900" b="0" i="0">
                <a:solidFill>
                  <a:srgbClr val="646B83"/>
                </a:solidFill>
                <a:latin typeface="Segoe UI"/>
              </a:rPr>
              <a:t>  ·  </a:t>
            </a:r>
            <a:r>
              <a:rPr sz="900" b="0" i="0">
                <a:solidFill>
                  <a:srgbClr val="1F5BC7"/>
                </a:solidFill>
                <a:latin typeface="Segoe UI"/>
                <a:hlinkClick r:id="rId4"/>
              </a:rPr>
              <a:t>McKinsey 2023 ↗</a:t>
            </a:r>
          </a:p>
        </p:txBody>
      </p:sp>
      <p:sp>
        <p:nvSpPr>
          <p:cNvPr id="20" name="TextBox 19"/>
          <p:cNvSpPr txBox="1"/>
          <p:nvPr/>
        </p:nvSpPr>
        <p:spPr>
          <a:xfrm>
            <a:off x="731520" y="3887112"/>
            <a:ext cx="6217920" cy="160044"/>
          </a:xfrm>
          <a:prstGeom prst="rect">
            <a:avLst/>
          </a:prstGeom>
          <a:noFill/>
        </p:spPr>
        <p:txBody>
          <a:bodyPr wrap="square" lIns="45720" tIns="18288" rIns="45720" bIns="18288" anchor="t">
            <a:spAutoFit/>
          </a:bodyPr>
          <a:lstStyle/>
          <a:p>
            <a:pPr algn="l"/>
            <a:r>
              <a:rPr sz="800" b="1" i="0">
                <a:solidFill>
                  <a:srgbClr val="646B83"/>
                </a:solidFill>
                <a:latin typeface="Segoe UI"/>
              </a:rPr>
              <a:t>TYPICAL ACTIVITY-INSTANCE CHAIN  ·  cognitive phases of an analysis run, each labeled with its Stanford-WB O*NET category</a:t>
            </a:r>
            <a:endParaRPr sz="900" b="1" i="0">
              <a:solidFill>
                <a:srgbClr val="646B83"/>
              </a:solidFill>
              <a:latin typeface="Segoe UI"/>
            </a:endParaRPr>
          </a:p>
        </p:txBody>
      </p:sp>
      <p:sp>
        <p:nvSpPr>
          <p:cNvPr id="21" name="Rounded Rectangle 20"/>
          <p:cNvSpPr/>
          <p:nvPr/>
        </p:nvSpPr>
        <p:spPr>
          <a:xfrm>
            <a:off x="731520" y="4124430"/>
            <a:ext cx="1188720" cy="713232"/>
          </a:xfrm>
          <a:prstGeom prst="roundRect">
            <a:avLst>
              <a:gd name="adj" fmla="val 12000"/>
            </a:avLst>
          </a:prstGeom>
          <a:solidFill>
            <a:srgbClr val="ECEFF5"/>
          </a:solidFill>
          <a:ln w="635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731520" y="4124430"/>
            <a:ext cx="1188720" cy="713232"/>
          </a:xfrm>
          <a:prstGeom prst="rect">
            <a:avLst/>
          </a:prstGeom>
          <a:noFill/>
        </p:spPr>
        <p:txBody>
          <a:bodyPr wrap="square" lIns="0" tIns="0" rIns="0" bIns="0" anchor="ctr">
            <a:spAutoFit/>
          </a:bodyPr>
          <a:lstStyle/>
          <a:p>
            <a:pPr algn="ctr"/>
            <a:r>
              <a:rPr sz="900" b="1">
                <a:solidFill>
                  <a:srgbClr val="1F3A68"/>
                </a:solidFill>
                <a:latin typeface="Segoe UI Semibold"/>
              </a:rPr>
              <a:t>Critical Thinking</a:t>
            </a:r>
          </a:p>
          <a:p>
            <a:pPr algn="ctr"/>
            <a:r>
              <a:rPr sz="750" i="1">
                <a:solidFill>
                  <a:srgbClr val="6B6B6B"/>
                </a:solidFill>
                <a:latin typeface="Segoe UI"/>
              </a:rPr>
              <a:t>frame the question</a:t>
            </a:r>
          </a:p>
        </p:txBody>
      </p:sp>
      <p:sp>
        <p:nvSpPr>
          <p:cNvPr id="23" name="TextBox 22"/>
          <p:cNvSpPr txBox="1"/>
          <p:nvPr/>
        </p:nvSpPr>
        <p:spPr>
          <a:xfrm>
            <a:off x="731520" y="4837662"/>
            <a:ext cx="1188720" cy="1"/>
          </a:xfrm>
          <a:prstGeom prst="rect">
            <a:avLst/>
          </a:prstGeom>
          <a:noFill/>
        </p:spPr>
        <p:txBody>
          <a:bodyPr wrap="square" lIns="45720" tIns="18288" rIns="45720" bIns="18288" anchor="t">
            <a:spAutoFit/>
          </a:bodyPr>
          <a:lstStyle/>
          <a:p>
            <a:pPr algn="ctr"/>
            <a:endParaRPr/>
          </a:p>
        </p:txBody>
      </p:sp>
      <p:cxnSp>
        <p:nvCxnSpPr>
          <p:cNvPr id="24" name="Connector 23"/>
          <p:cNvCxnSpPr/>
          <p:nvPr/>
        </p:nvCxnSpPr>
        <p:spPr>
          <a:xfrm>
            <a:off x="1920240" y="4481046"/>
            <a:ext cx="91440"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5" name="Rounded Rectangle 24"/>
          <p:cNvSpPr/>
          <p:nvPr/>
        </p:nvSpPr>
        <p:spPr>
          <a:xfrm>
            <a:off x="2011680" y="4124430"/>
            <a:ext cx="1188720" cy="713232"/>
          </a:xfrm>
          <a:prstGeom prst="roundRect">
            <a:avLst>
              <a:gd name="adj" fmla="val 12000"/>
            </a:avLst>
          </a:prstGeom>
          <a:solidFill>
            <a:srgbClr val="ECEFF5"/>
          </a:solidFill>
          <a:ln w="635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2011680" y="4124430"/>
            <a:ext cx="1188720" cy="713232"/>
          </a:xfrm>
          <a:prstGeom prst="rect">
            <a:avLst/>
          </a:prstGeom>
          <a:noFill/>
        </p:spPr>
        <p:txBody>
          <a:bodyPr wrap="square" lIns="0" tIns="0" rIns="0" bIns="0" anchor="ctr">
            <a:spAutoFit/>
          </a:bodyPr>
          <a:lstStyle/>
          <a:p>
            <a:pPr algn="ctr"/>
            <a:r>
              <a:rPr sz="900" b="1">
                <a:solidFill>
                  <a:srgbClr val="1F3A68"/>
                </a:solidFill>
                <a:latin typeface="Segoe UI Semibold"/>
              </a:rPr>
              <a:t>Active Learning</a:t>
            </a:r>
          </a:p>
          <a:p>
            <a:pPr algn="ctr"/>
            <a:r>
              <a:rPr sz="750" i="1">
                <a:solidFill>
                  <a:srgbClr val="6B6B6B"/>
                </a:solidFill>
                <a:latin typeface="Segoe UI"/>
              </a:rPr>
              <a:t>assimilate new info</a:t>
            </a:r>
          </a:p>
        </p:txBody>
      </p:sp>
      <p:sp>
        <p:nvSpPr>
          <p:cNvPr id="27" name="TextBox 26"/>
          <p:cNvSpPr txBox="1"/>
          <p:nvPr/>
        </p:nvSpPr>
        <p:spPr>
          <a:xfrm>
            <a:off x="2011680" y="4837662"/>
            <a:ext cx="1188720" cy="1"/>
          </a:xfrm>
          <a:prstGeom prst="rect">
            <a:avLst/>
          </a:prstGeom>
          <a:noFill/>
        </p:spPr>
        <p:txBody>
          <a:bodyPr wrap="square" lIns="45720" tIns="18288" rIns="45720" bIns="18288" anchor="t">
            <a:spAutoFit/>
          </a:bodyPr>
          <a:lstStyle/>
          <a:p>
            <a:pPr algn="ctr"/>
            <a:endParaRPr/>
          </a:p>
        </p:txBody>
      </p:sp>
      <p:cxnSp>
        <p:nvCxnSpPr>
          <p:cNvPr id="28" name="Connector 27"/>
          <p:cNvCxnSpPr/>
          <p:nvPr/>
        </p:nvCxnSpPr>
        <p:spPr>
          <a:xfrm>
            <a:off x="3200400" y="4481046"/>
            <a:ext cx="91440"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9" name="Rounded Rectangle 28"/>
          <p:cNvSpPr/>
          <p:nvPr/>
        </p:nvSpPr>
        <p:spPr>
          <a:xfrm>
            <a:off x="3291840" y="4124430"/>
            <a:ext cx="1188720" cy="713232"/>
          </a:xfrm>
          <a:prstGeom prst="roundRect">
            <a:avLst>
              <a:gd name="adj" fmla="val 12000"/>
            </a:avLst>
          </a:prstGeom>
          <a:solidFill>
            <a:srgbClr val="ECEFF5"/>
          </a:solidFill>
          <a:ln w="635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3291840" y="4124430"/>
            <a:ext cx="1188720" cy="713232"/>
          </a:xfrm>
          <a:prstGeom prst="rect">
            <a:avLst/>
          </a:prstGeom>
          <a:noFill/>
        </p:spPr>
        <p:txBody>
          <a:bodyPr wrap="square" lIns="0" tIns="0" rIns="0" bIns="0" anchor="ctr">
            <a:spAutoFit/>
          </a:bodyPr>
          <a:lstStyle/>
          <a:p>
            <a:pPr algn="ctr"/>
            <a:r>
              <a:rPr sz="900" b="1">
                <a:solidFill>
                  <a:srgbClr val="1F3A68"/>
                </a:solidFill>
                <a:latin typeface="Segoe UI Semibold"/>
              </a:rPr>
              <a:t>Quality Control</a:t>
            </a:r>
          </a:p>
          <a:p>
            <a:pPr algn="ctr"/>
            <a:r>
              <a:rPr sz="750" i="1">
                <a:solidFill>
                  <a:srgbClr val="6B6B6B"/>
                </a:solidFill>
                <a:latin typeface="Segoe UI"/>
              </a:rPr>
              <a:t>validate sources</a:t>
            </a:r>
          </a:p>
        </p:txBody>
      </p:sp>
      <p:sp>
        <p:nvSpPr>
          <p:cNvPr id="31" name="TextBox 30"/>
          <p:cNvSpPr txBox="1"/>
          <p:nvPr/>
        </p:nvSpPr>
        <p:spPr>
          <a:xfrm>
            <a:off x="3291840" y="4837662"/>
            <a:ext cx="1188720" cy="1"/>
          </a:xfrm>
          <a:prstGeom prst="rect">
            <a:avLst/>
          </a:prstGeom>
          <a:noFill/>
        </p:spPr>
        <p:txBody>
          <a:bodyPr wrap="square" lIns="45720" tIns="18288" rIns="45720" bIns="18288" anchor="t">
            <a:spAutoFit/>
          </a:bodyPr>
          <a:lstStyle/>
          <a:p>
            <a:pPr algn="ctr"/>
            <a:endParaRPr/>
          </a:p>
        </p:txBody>
      </p:sp>
      <p:cxnSp>
        <p:nvCxnSpPr>
          <p:cNvPr id="32" name="Connector 31"/>
          <p:cNvCxnSpPr/>
          <p:nvPr/>
        </p:nvCxnSpPr>
        <p:spPr>
          <a:xfrm>
            <a:off x="4480560" y="4481046"/>
            <a:ext cx="91440"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33" name="Rounded Rectangle 32"/>
          <p:cNvSpPr/>
          <p:nvPr/>
        </p:nvSpPr>
        <p:spPr>
          <a:xfrm>
            <a:off x="4572000" y="4124430"/>
            <a:ext cx="1188720" cy="713232"/>
          </a:xfrm>
          <a:prstGeom prst="roundRect">
            <a:avLst>
              <a:gd name="adj" fmla="val 12000"/>
            </a:avLst>
          </a:prstGeom>
          <a:solidFill>
            <a:srgbClr val="ECEFF5"/>
          </a:solidFill>
          <a:ln w="635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4572000" y="4124430"/>
            <a:ext cx="1188720" cy="713232"/>
          </a:xfrm>
          <a:prstGeom prst="rect">
            <a:avLst/>
          </a:prstGeom>
          <a:noFill/>
        </p:spPr>
        <p:txBody>
          <a:bodyPr wrap="square" lIns="0" tIns="0" rIns="0" bIns="0" anchor="ctr">
            <a:spAutoFit/>
          </a:bodyPr>
          <a:lstStyle/>
          <a:p>
            <a:pPr algn="ctr"/>
            <a:r>
              <a:rPr sz="900" b="1">
                <a:solidFill>
                  <a:srgbClr val="1F3A68"/>
                </a:solidFill>
                <a:latin typeface="Segoe UI Semibold"/>
              </a:rPr>
              <a:t>Judgement &amp; Decision Making</a:t>
            </a:r>
          </a:p>
          <a:p>
            <a:pPr algn="ctr"/>
            <a:r>
              <a:rPr sz="750" i="1">
                <a:solidFill>
                  <a:srgbClr val="6B6B6B"/>
                </a:solidFill>
                <a:latin typeface="Segoe UI"/>
              </a:rPr>
              <a:t>weigh trade-offs</a:t>
            </a:r>
          </a:p>
        </p:txBody>
      </p:sp>
      <p:sp>
        <p:nvSpPr>
          <p:cNvPr id="35" name="TextBox 34"/>
          <p:cNvSpPr txBox="1"/>
          <p:nvPr/>
        </p:nvSpPr>
        <p:spPr>
          <a:xfrm>
            <a:off x="4572000" y="4837662"/>
            <a:ext cx="1188720" cy="1"/>
          </a:xfrm>
          <a:prstGeom prst="rect">
            <a:avLst/>
          </a:prstGeom>
          <a:noFill/>
        </p:spPr>
        <p:txBody>
          <a:bodyPr wrap="square" lIns="45720" tIns="18288" rIns="45720" bIns="18288" anchor="t">
            <a:spAutoFit/>
          </a:bodyPr>
          <a:lstStyle/>
          <a:p>
            <a:pPr algn="ctr"/>
            <a:endParaRPr/>
          </a:p>
        </p:txBody>
      </p:sp>
      <p:cxnSp>
        <p:nvCxnSpPr>
          <p:cNvPr id="36" name="Connector 35"/>
          <p:cNvCxnSpPr/>
          <p:nvPr/>
        </p:nvCxnSpPr>
        <p:spPr>
          <a:xfrm>
            <a:off x="5760720" y="4481046"/>
            <a:ext cx="91440"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37" name="Rounded Rectangle 36"/>
          <p:cNvSpPr/>
          <p:nvPr/>
        </p:nvSpPr>
        <p:spPr>
          <a:xfrm>
            <a:off x="5852160" y="4124430"/>
            <a:ext cx="1188720" cy="713232"/>
          </a:xfrm>
          <a:prstGeom prst="roundRect">
            <a:avLst>
              <a:gd name="adj" fmla="val 12000"/>
            </a:avLst>
          </a:prstGeom>
          <a:solidFill>
            <a:srgbClr val="ECEFF5"/>
          </a:solidFill>
          <a:ln w="6350">
            <a:solidFill>
              <a:srgbClr val="2A5D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5852160" y="4124430"/>
            <a:ext cx="1188720" cy="713232"/>
          </a:xfrm>
          <a:prstGeom prst="rect">
            <a:avLst/>
          </a:prstGeom>
          <a:noFill/>
        </p:spPr>
        <p:txBody>
          <a:bodyPr wrap="square" lIns="0" tIns="0" rIns="0" bIns="0" anchor="ctr">
            <a:spAutoFit/>
          </a:bodyPr>
          <a:lstStyle/>
          <a:p>
            <a:pPr algn="ctr"/>
            <a:r>
              <a:rPr sz="900" b="1">
                <a:solidFill>
                  <a:srgbClr val="1F3A68"/>
                </a:solidFill>
                <a:latin typeface="Segoe UI Semibold"/>
              </a:rPr>
              <a:t>Problem Solving</a:t>
            </a:r>
          </a:p>
          <a:p>
            <a:pPr algn="ctr"/>
            <a:r>
              <a:rPr sz="750" i="1">
                <a:solidFill>
                  <a:srgbClr val="6B6B6B"/>
                </a:solidFill>
                <a:latin typeface="Segoe UI"/>
              </a:rPr>
              <a:t>integrate &amp; draft answer</a:t>
            </a:r>
          </a:p>
        </p:txBody>
      </p:sp>
      <p:sp>
        <p:nvSpPr>
          <p:cNvPr id="39" name="TextBox 38"/>
          <p:cNvSpPr txBox="1"/>
          <p:nvPr/>
        </p:nvSpPr>
        <p:spPr>
          <a:xfrm>
            <a:off x="5852160" y="4837662"/>
            <a:ext cx="1188720" cy="1"/>
          </a:xfrm>
          <a:prstGeom prst="rect">
            <a:avLst/>
          </a:prstGeom>
          <a:noFill/>
        </p:spPr>
        <p:txBody>
          <a:bodyPr wrap="square" lIns="45720" tIns="18288" rIns="45720" bIns="18288" anchor="t">
            <a:spAutoFit/>
          </a:bodyPr>
          <a:lstStyle/>
          <a:p>
            <a:pPr algn="ctr"/>
            <a:endParaRPr sz="900" b="0" i="1">
              <a:solidFill>
                <a:srgbClr val="646B83"/>
              </a:solidFill>
              <a:latin typeface="Segoe UI"/>
            </a:endParaRPr>
          </a:p>
        </p:txBody>
      </p:sp>
      <p:sp>
        <p:nvSpPr>
          <p:cNvPr id="44" name="TextBox 43"/>
          <p:cNvSpPr txBox="1"/>
          <p:nvPr/>
        </p:nvSpPr>
        <p:spPr>
          <a:xfrm>
            <a:off x="731520" y="4975957"/>
            <a:ext cx="6217920" cy="201168"/>
          </a:xfrm>
          <a:prstGeom prst="rect">
            <a:avLst/>
          </a:prstGeom>
          <a:noFill/>
        </p:spPr>
        <p:txBody>
          <a:bodyPr wrap="square" lIns="45720" tIns="18288" rIns="45720" bIns="18288" anchor="t">
            <a:spAutoFit/>
          </a:bodyPr>
          <a:lstStyle/>
          <a:p>
            <a:pPr algn="l"/>
            <a:r>
              <a:rPr sz="1000" b="1" i="0">
                <a:solidFill>
                  <a:srgbClr val="646B83"/>
                </a:solidFill>
                <a:latin typeface="Segoe UI"/>
              </a:rPr>
              <a:t>WORKED EXAMPLE  ·  what an agentic Cowork run looks like in this category</a:t>
            </a:r>
          </a:p>
        </p:txBody>
      </p:sp>
      <p:sp>
        <p:nvSpPr>
          <p:cNvPr id="45" name="TextBox 44"/>
          <p:cNvSpPr txBox="1"/>
          <p:nvPr/>
        </p:nvSpPr>
        <p:spPr>
          <a:xfrm>
            <a:off x="731520" y="5177125"/>
            <a:ext cx="6217920" cy="360099"/>
          </a:xfrm>
          <a:prstGeom prst="rect">
            <a:avLst/>
          </a:prstGeom>
          <a:noFill/>
        </p:spPr>
        <p:txBody>
          <a:bodyPr wrap="square" lIns="45720" tIns="18288" rIns="45720" bIns="18288" anchor="t">
            <a:spAutoFit/>
          </a:bodyPr>
          <a:lstStyle/>
          <a:p>
            <a:pPr algn="l"/>
            <a:r>
              <a:rPr sz="1050" b="0" i="1">
                <a:solidFill>
                  <a:srgbClr val="121C46"/>
                </a:solidFill>
                <a:latin typeface="Segoe UI"/>
              </a:rPr>
              <a:t>“Pull last quarter's churn data, identify the top drivers, cross-check against NPS verbatims, and give me a one-pager for Friday's QBR.”</a:t>
            </a:r>
          </a:p>
        </p:txBody>
      </p:sp>
      <p:sp>
        <p:nvSpPr>
          <p:cNvPr id="46" name="Rounded Rectangle 45"/>
          <p:cNvSpPr/>
          <p:nvPr/>
        </p:nvSpPr>
        <p:spPr>
          <a:xfrm>
            <a:off x="731520" y="5652014"/>
            <a:ext cx="3054096" cy="629914"/>
          </a:xfrm>
          <a:prstGeom prst="roundRect">
            <a:avLst>
              <a:gd name="adj" fmla="val 12000"/>
            </a:avLst>
          </a:prstGeom>
          <a:solidFill>
            <a:srgbClr val="ECEFF5"/>
          </a:solidFill>
          <a:ln w="6350">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7" name="TextBox 46"/>
          <p:cNvSpPr txBox="1"/>
          <p:nvPr/>
        </p:nvSpPr>
        <p:spPr>
          <a:xfrm>
            <a:off x="841248" y="5724655"/>
            <a:ext cx="2834640" cy="201168"/>
          </a:xfrm>
          <a:prstGeom prst="rect">
            <a:avLst/>
          </a:prstGeom>
          <a:noFill/>
        </p:spPr>
        <p:txBody>
          <a:bodyPr wrap="square" lIns="45720" tIns="18288" rIns="45720" bIns="18288" anchor="t">
            <a:spAutoFit/>
          </a:bodyPr>
          <a:lstStyle/>
          <a:p>
            <a:pPr algn="l"/>
            <a:r>
              <a:rPr sz="900" b="1" i="0">
                <a:solidFill>
                  <a:srgbClr val="646B83"/>
                </a:solidFill>
                <a:latin typeface="Segoe UI"/>
              </a:rPr>
              <a:t>WITHOUT COWORK     ≈ 85 min</a:t>
            </a:r>
          </a:p>
        </p:txBody>
      </p:sp>
      <p:sp>
        <p:nvSpPr>
          <p:cNvPr id="48" name="TextBox 47"/>
          <p:cNvSpPr txBox="1"/>
          <p:nvPr/>
        </p:nvSpPr>
        <p:spPr>
          <a:xfrm>
            <a:off x="841248" y="5925823"/>
            <a:ext cx="2834640" cy="329321"/>
          </a:xfrm>
          <a:prstGeom prst="rect">
            <a:avLst/>
          </a:prstGeom>
          <a:noFill/>
        </p:spPr>
        <p:txBody>
          <a:bodyPr wrap="square" lIns="45720" tIns="18288" rIns="45720" bIns="18288" anchor="t">
            <a:spAutoFit/>
          </a:bodyPr>
          <a:lstStyle/>
          <a:p>
            <a:pPr algn="l"/>
            <a:r>
              <a:rPr sz="950" b="0" i="0">
                <a:solidFill>
                  <a:srgbClr val="1E2940"/>
                </a:solidFill>
                <a:latin typeface="Segoe UI"/>
              </a:rPr>
              <a:t>Export from CRM · build pivots · </a:t>
            </a:r>
            <a:r>
              <a:rPr lang="en-US" sz="950" b="0" i="0">
                <a:solidFill>
                  <a:srgbClr val="1E2940"/>
                </a:solidFill>
                <a:latin typeface="Segoe UI"/>
              </a:rPr>
              <a:t>search</a:t>
            </a:r>
            <a:r>
              <a:rPr sz="950" b="0" i="0">
                <a:solidFill>
                  <a:srgbClr val="1E2940"/>
                </a:solidFill>
                <a:latin typeface="Segoe UI"/>
              </a:rPr>
              <a:t> NPS verbatims for themes · hand-write up findings</a:t>
            </a:r>
          </a:p>
        </p:txBody>
      </p:sp>
      <p:sp>
        <p:nvSpPr>
          <p:cNvPr id="49" name="Rounded Rectangle 48"/>
          <p:cNvSpPr/>
          <p:nvPr/>
        </p:nvSpPr>
        <p:spPr>
          <a:xfrm>
            <a:off x="3895344" y="5652014"/>
            <a:ext cx="3054096" cy="629914"/>
          </a:xfrm>
          <a:prstGeom prst="roundRect">
            <a:avLst>
              <a:gd name="adj" fmla="val 12000"/>
            </a:avLst>
          </a:prstGeom>
          <a:solidFill>
            <a:srgbClr val="EAF5EC"/>
          </a:solidFill>
          <a:ln w="762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0" name="TextBox 49"/>
          <p:cNvSpPr txBox="1"/>
          <p:nvPr/>
        </p:nvSpPr>
        <p:spPr>
          <a:xfrm>
            <a:off x="4005072" y="5724655"/>
            <a:ext cx="2834640" cy="201168"/>
          </a:xfrm>
          <a:prstGeom prst="rect">
            <a:avLst/>
          </a:prstGeom>
          <a:noFill/>
        </p:spPr>
        <p:txBody>
          <a:bodyPr wrap="square" lIns="45720" tIns="18288" rIns="45720" bIns="18288" anchor="t">
            <a:spAutoFit/>
          </a:bodyPr>
          <a:lstStyle/>
          <a:p>
            <a:pPr algn="l"/>
            <a:r>
              <a:rPr sz="900" b="1" i="0">
                <a:solidFill>
                  <a:srgbClr val="16A34A"/>
                </a:solidFill>
                <a:latin typeface="Segoe UI"/>
              </a:rPr>
              <a:t>WITH COWORK     ≈ 18 min</a:t>
            </a:r>
          </a:p>
        </p:txBody>
      </p:sp>
      <p:sp>
        <p:nvSpPr>
          <p:cNvPr id="51" name="TextBox 50"/>
          <p:cNvSpPr txBox="1"/>
          <p:nvPr/>
        </p:nvSpPr>
        <p:spPr>
          <a:xfrm>
            <a:off x="4005072" y="5925823"/>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Describe scope · review the synthesis the agent assembled · tighten framing</a:t>
            </a:r>
          </a:p>
        </p:txBody>
      </p:sp>
      <p:sp>
        <p:nvSpPr>
          <p:cNvPr id="52" name="TextBox 51"/>
          <p:cNvSpPr txBox="1"/>
          <p:nvPr/>
        </p:nvSpPr>
        <p:spPr>
          <a:xfrm>
            <a:off x="731520" y="6336792"/>
            <a:ext cx="6217920" cy="201168"/>
          </a:xfrm>
          <a:prstGeom prst="rect">
            <a:avLst/>
          </a:prstGeom>
          <a:noFill/>
        </p:spPr>
        <p:txBody>
          <a:bodyPr wrap="square" lIns="45720" tIns="18288" rIns="45720" bIns="18288" anchor="t">
            <a:spAutoFit/>
          </a:bodyPr>
          <a:lstStyle/>
          <a:p>
            <a:pPr algn="ctr"/>
            <a:r>
              <a:rPr sz="1100" b="0" i="0">
                <a:solidFill>
                  <a:srgbClr val="646B83"/>
                </a:solidFill>
                <a:latin typeface="Segoe UI"/>
              </a:rPr>
              <a:t>= ≈ 67 min saved per run   (matches Typical band of 67 min)</a:t>
            </a:r>
          </a:p>
        </p:txBody>
      </p:sp>
      <p:sp>
        <p:nvSpPr>
          <p:cNvPr id="53" name="Rounded Rectangle 52"/>
          <p:cNvSpPr/>
          <p:nvPr/>
        </p:nvSpPr>
        <p:spPr>
          <a:xfrm>
            <a:off x="7360920" y="1280160"/>
            <a:ext cx="4325112"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4" name="Rectangle 53"/>
          <p:cNvSpPr/>
          <p:nvPr/>
        </p:nvSpPr>
        <p:spPr>
          <a:xfrm>
            <a:off x="7360920" y="1280160"/>
            <a:ext cx="4325112" cy="4572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5" name="TextBox 54"/>
          <p:cNvSpPr txBox="1"/>
          <p:nvPr/>
        </p:nvSpPr>
        <p:spPr>
          <a:xfrm>
            <a:off x="7589520" y="1463040"/>
            <a:ext cx="3867912" cy="320040"/>
          </a:xfrm>
          <a:prstGeom prst="rect">
            <a:avLst/>
          </a:prstGeom>
          <a:noFill/>
        </p:spPr>
        <p:txBody>
          <a:bodyPr wrap="square" lIns="45720" tIns="18288" rIns="45720" bIns="18288" anchor="t">
            <a:spAutoFit/>
          </a:bodyPr>
          <a:lstStyle/>
          <a:p>
            <a:pPr algn="l"/>
            <a:r>
              <a:rPr sz="1200" b="1" i="0">
                <a:solidFill>
                  <a:srgbClr val="1B2A5E"/>
                </a:solidFill>
                <a:latin typeface="Segoe UI"/>
              </a:rPr>
              <a:t>RESEARCH ANCHORS  ·  one per band point</a:t>
            </a:r>
          </a:p>
        </p:txBody>
      </p:sp>
      <p:sp>
        <p:nvSpPr>
          <p:cNvPr id="56" name="Rectangle 55"/>
          <p:cNvSpPr/>
          <p:nvPr/>
        </p:nvSpPr>
        <p:spPr>
          <a:xfrm>
            <a:off x="7589520" y="1965960"/>
            <a:ext cx="91440" cy="134112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7" name="TextBox 56"/>
          <p:cNvSpPr txBox="1"/>
          <p:nvPr/>
        </p:nvSpPr>
        <p:spPr>
          <a:xfrm>
            <a:off x="7772400" y="1965960"/>
            <a:ext cx="3822192" cy="292608"/>
          </a:xfrm>
          <a:prstGeom prst="rect">
            <a:avLst/>
          </a:prstGeom>
          <a:noFill/>
        </p:spPr>
        <p:txBody>
          <a:bodyPr wrap="square" lIns="45720" tIns="18288" rIns="45720" bIns="18288" anchor="t">
            <a:spAutoFit/>
          </a:bodyPr>
          <a:lstStyle/>
          <a:p>
            <a:pPr algn="l"/>
            <a:r>
              <a:rPr sz="1200" b="1" i="0">
                <a:solidFill>
                  <a:srgbClr val="16A34A"/>
                </a:solidFill>
                <a:latin typeface="Segoe UI"/>
              </a:rPr>
              <a:t>LOW · 30 min</a:t>
            </a:r>
          </a:p>
        </p:txBody>
      </p:sp>
      <p:sp>
        <p:nvSpPr>
          <p:cNvPr id="58" name="TextBox 57"/>
          <p:cNvSpPr txBox="1"/>
          <p:nvPr/>
        </p:nvSpPr>
        <p:spPr>
          <a:xfrm>
            <a:off x="7772400" y="2267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McKinsey 2023 (derived)</a:t>
            </a:r>
          </a:p>
        </p:txBody>
      </p:sp>
      <p:sp>
        <p:nvSpPr>
          <p:cNvPr id="59" name="TextBox 58"/>
          <p:cNvSpPr txBox="1"/>
          <p:nvPr/>
        </p:nvSpPr>
        <p:spPr>
          <a:xfrm>
            <a:off x="7772400" y="2542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Construction: 25–40% McKinsey uplift × ~60-min baseline analytical task ≈ 30 min. No RCT measures a per-analysis-task minute floor today — transparent estimate.</a:t>
            </a:r>
          </a:p>
        </p:txBody>
      </p:sp>
      <p:sp>
        <p:nvSpPr>
          <p:cNvPr id="60" name="Rectangle 59"/>
          <p:cNvSpPr/>
          <p:nvPr/>
        </p:nvSpPr>
        <p:spPr>
          <a:xfrm>
            <a:off x="7589520" y="3489960"/>
            <a:ext cx="91440" cy="134112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1" name="TextBox 60"/>
          <p:cNvSpPr txBox="1"/>
          <p:nvPr/>
        </p:nvSpPr>
        <p:spPr>
          <a:xfrm>
            <a:off x="7772400" y="3489960"/>
            <a:ext cx="3822192" cy="292608"/>
          </a:xfrm>
          <a:prstGeom prst="rect">
            <a:avLst/>
          </a:prstGeom>
          <a:noFill/>
        </p:spPr>
        <p:txBody>
          <a:bodyPr wrap="square" lIns="45720" tIns="18288" rIns="45720" bIns="18288" anchor="t">
            <a:spAutoFit/>
          </a:bodyPr>
          <a:lstStyle/>
          <a:p>
            <a:pPr algn="l"/>
            <a:r>
              <a:rPr sz="1200" b="1" i="0">
                <a:solidFill>
                  <a:srgbClr val="830051"/>
                </a:solidFill>
                <a:latin typeface="Segoe UI"/>
              </a:rPr>
              <a:t>MID · 67 min</a:t>
            </a:r>
          </a:p>
        </p:txBody>
      </p:sp>
      <p:sp>
        <p:nvSpPr>
          <p:cNvPr id="62" name="TextBox 61"/>
          <p:cNvSpPr txBox="1"/>
          <p:nvPr/>
        </p:nvSpPr>
        <p:spPr>
          <a:xfrm>
            <a:off x="7772400" y="3791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Stanford-WB 2025 (basket mean)</a:t>
            </a:r>
          </a:p>
        </p:txBody>
      </p:sp>
      <p:sp>
        <p:nvSpPr>
          <p:cNvPr id="63" name="TextBox 62"/>
          <p:cNvSpPr txBox="1"/>
          <p:nvPr/>
        </p:nvSpPr>
        <p:spPr>
          <a:xfrm>
            <a:off x="7772400" y="4066032"/>
            <a:ext cx="3822192" cy="810768"/>
          </a:xfrm>
          <a:prstGeom prst="rect">
            <a:avLst/>
          </a:prstGeom>
          <a:noFill/>
        </p:spPr>
        <p:txBody>
          <a:bodyPr wrap="square" lIns="45720" tIns="18288" rIns="45720" bIns="18288" anchor="t">
            <a:spAutoFit/>
          </a:bodyPr>
          <a:lstStyle/>
          <a:p>
            <a:pPr algn="l"/>
            <a:r>
              <a:rPr sz="850" b="0" i="1">
                <a:solidFill>
                  <a:srgbClr val="333333"/>
                </a:solidFill>
                <a:latin typeface="Segoe UI"/>
              </a:rPr>
              <a:t>Each chain step is labeled with one Stanford-WB O*NET category. </a:t>
            </a:r>
            <a:r>
              <a:rPr sz="850" b="1" i="1">
                <a:solidFill>
                  <a:srgbClr val="1F3A68"/>
                </a:solidFill>
                <a:latin typeface="Segoe UI"/>
              </a:rPr>
              <a:t>67 = mean of the basket (CT 75 · AL 50 · QCA 67 · J&amp;DM 51 · CPS 92) — not a sum across steps.</a:t>
            </a:r>
          </a:p>
        </p:txBody>
      </p:sp>
      <p:sp>
        <p:nvSpPr>
          <p:cNvPr id="64" name="Rectangle 63"/>
          <p:cNvSpPr/>
          <p:nvPr/>
        </p:nvSpPr>
        <p:spPr>
          <a:xfrm>
            <a:off x="7589520" y="5013960"/>
            <a:ext cx="91440" cy="13411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5" name="TextBox 64"/>
          <p:cNvSpPr txBox="1"/>
          <p:nvPr/>
        </p:nvSpPr>
        <p:spPr>
          <a:xfrm>
            <a:off x="7772400" y="5013960"/>
            <a:ext cx="3822192" cy="292608"/>
          </a:xfrm>
          <a:prstGeom prst="rect">
            <a:avLst/>
          </a:prstGeom>
          <a:noFill/>
        </p:spPr>
        <p:txBody>
          <a:bodyPr wrap="square" lIns="45720" tIns="18288" rIns="45720" bIns="18288" anchor="t">
            <a:spAutoFit/>
          </a:bodyPr>
          <a:lstStyle/>
          <a:p>
            <a:pPr algn="l"/>
            <a:r>
              <a:rPr sz="1200" b="1" i="0">
                <a:solidFill>
                  <a:srgbClr val="2A5DB6"/>
                </a:solidFill>
                <a:latin typeface="Segoe UI"/>
              </a:rPr>
              <a:t>HIGH · 92 min</a:t>
            </a:r>
          </a:p>
        </p:txBody>
      </p:sp>
      <p:sp>
        <p:nvSpPr>
          <p:cNvPr id="66" name="TextBox 65"/>
          <p:cNvSpPr txBox="1"/>
          <p:nvPr/>
        </p:nvSpPr>
        <p:spPr>
          <a:xfrm>
            <a:off x="7772400" y="5315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Stanford-WB 2025 (highest)</a:t>
            </a:r>
          </a:p>
        </p:txBody>
      </p:sp>
      <p:sp>
        <p:nvSpPr>
          <p:cNvPr id="67" name="TextBox 66"/>
          <p:cNvSpPr txBox="1"/>
          <p:nvPr/>
        </p:nvSpPr>
        <p:spPr>
          <a:xfrm>
            <a:off x="7772400" y="5590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Highest of the 5 research-adjacent categories — cross-domain analysis ceiling.</a:t>
            </a:r>
          </a:p>
        </p:txBody>
      </p:sp>
      <p:sp>
        <p:nvSpPr>
          <p:cNvPr id="68" name="Rectangle 67"/>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9" name="TextBox 68"/>
          <p:cNvSpPr txBox="1"/>
          <p:nvPr/>
        </p:nvSpPr>
        <p:spPr>
          <a:xfrm>
            <a:off x="502920" y="669340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70" name="TextBox 69"/>
          <p:cNvSpPr txBox="1"/>
          <p:nvPr/>
        </p:nvSpPr>
        <p:spPr>
          <a:xfrm>
            <a:off x="10424160" y="6693408"/>
            <a:ext cx="1280160" cy="164592"/>
          </a:xfrm>
          <a:prstGeom prst="rect">
            <a:avLst/>
          </a:prstGeom>
          <a:noFill/>
        </p:spPr>
        <p:txBody>
          <a:bodyPr wrap="square" lIns="45720" tIns="18288" rIns="45720" bIns="18288" anchor="t">
            <a:spAutoFit/>
          </a:bodyPr>
          <a:lstStyle/>
          <a:p>
            <a:pPr algn="r"/>
            <a:r>
              <a:rPr sz="800" b="0" i="0">
                <a:solidFill>
                  <a:srgbClr val="646B83"/>
                </a:solidFill>
                <a:latin typeface="Segoe UI"/>
              </a:rPr>
              <a:t>5 / 14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274320"/>
          </a:xfrm>
          <a:prstGeom prst="rect">
            <a:avLst/>
          </a:prstGeom>
          <a:noFill/>
        </p:spPr>
        <p:txBody>
          <a:bodyPr wrap="square" lIns="45720" tIns="18288" rIns="45720" bIns="18288" anchor="t">
            <a:spAutoFit/>
          </a:bodyPr>
          <a:lstStyle/>
          <a:p>
            <a:pPr algn="l"/>
            <a:r>
              <a:rPr sz="1000" b="1" i="0">
                <a:solidFill>
                  <a:srgbClr val="830051"/>
                </a:solidFill>
                <a:latin typeface="Segoe UI"/>
              </a:rPr>
              <a:t>PER-CATEGORY DERIVATION  ·  BUCKET 2</a:t>
            </a:r>
          </a:p>
        </p:txBody>
      </p:sp>
      <p:sp>
        <p:nvSpPr>
          <p:cNvPr id="5" name="TextBox 4"/>
          <p:cNvSpPr txBox="1"/>
          <p:nvPr/>
        </p:nvSpPr>
        <p:spPr>
          <a:xfrm>
            <a:off x="502920" y="530352"/>
            <a:ext cx="6858000" cy="594360"/>
          </a:xfrm>
          <a:prstGeom prst="rect">
            <a:avLst/>
          </a:prstGeom>
          <a:noFill/>
        </p:spPr>
        <p:txBody>
          <a:bodyPr wrap="square" lIns="45720" tIns="18288" rIns="45720" bIns="18288" anchor="t">
            <a:spAutoFit/>
          </a:bodyPr>
          <a:lstStyle/>
          <a:p>
            <a:pPr algn="l"/>
            <a:r>
              <a:rPr sz="2200" b="1" i="0">
                <a:solidFill>
                  <a:srgbClr val="121C46"/>
                </a:solidFill>
                <a:latin typeface="Segoe UI"/>
              </a:rPr>
              <a:t>Document &amp; content creation</a:t>
            </a:r>
          </a:p>
        </p:txBody>
      </p:sp>
      <p:sp>
        <p:nvSpPr>
          <p:cNvPr id="6" name="Rounded Rectangle 5"/>
          <p:cNvSpPr/>
          <p:nvPr/>
        </p:nvSpPr>
        <p:spPr>
          <a:xfrm>
            <a:off x="7772400" y="502920"/>
            <a:ext cx="3913632" cy="640080"/>
          </a:xfrm>
          <a:prstGeom prst="roundRect">
            <a:avLst>
              <a:gd name="adj" fmla="val 12000"/>
            </a:avLst>
          </a:prstGeom>
          <a:solidFill>
            <a:srgbClr val="ECEFF5"/>
          </a:solidFill>
          <a:ln w="12700">
            <a:solidFill>
              <a:srgbClr val="83005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772400" y="576072"/>
            <a:ext cx="3913632" cy="182880"/>
          </a:xfrm>
          <a:prstGeom prst="rect">
            <a:avLst/>
          </a:prstGeom>
          <a:noFill/>
        </p:spPr>
        <p:txBody>
          <a:bodyPr wrap="square" lIns="45720" tIns="18288" rIns="45720" bIns="18288" anchor="t">
            <a:spAutoFit/>
          </a:bodyPr>
          <a:lstStyle/>
          <a:p>
            <a:pPr algn="ctr"/>
            <a:r>
              <a:rPr sz="800" b="1" i="0">
                <a:solidFill>
                  <a:srgbClr val="646B83"/>
                </a:solidFill>
                <a:latin typeface="Segoe UI"/>
              </a:rPr>
              <a:t>BAND  (min/turn)</a:t>
            </a:r>
          </a:p>
        </p:txBody>
      </p:sp>
      <p:sp>
        <p:nvSpPr>
          <p:cNvPr id="8" name="TextBox 7"/>
          <p:cNvSpPr txBox="1"/>
          <p:nvPr/>
        </p:nvSpPr>
        <p:spPr>
          <a:xfrm>
            <a:off x="7772400" y="777240"/>
            <a:ext cx="3913632" cy="320040"/>
          </a:xfrm>
          <a:prstGeom prst="rect">
            <a:avLst/>
          </a:prstGeom>
          <a:noFill/>
        </p:spPr>
        <p:txBody>
          <a:bodyPr wrap="square" lIns="45720" tIns="18288" rIns="45720" bIns="18288" anchor="t">
            <a:spAutoFit/>
          </a:bodyPr>
          <a:lstStyle/>
          <a:p>
            <a:pPr algn="ctr"/>
            <a:r>
              <a:rPr sz="1400" b="1" i="0">
                <a:solidFill>
                  <a:srgbClr val="121C46"/>
                </a:solidFill>
                <a:latin typeface="Segoe UI"/>
              </a:rPr>
              <a:t>12</a:t>
            </a:r>
            <a:r>
              <a:rPr sz="1200" b="0" i="0">
                <a:solidFill>
                  <a:srgbClr val="646B83"/>
                </a:solidFill>
                <a:latin typeface="Segoe UI"/>
              </a:rPr>
              <a:t>  →  </a:t>
            </a:r>
            <a:r>
              <a:rPr sz="1600" b="1" i="0">
                <a:solidFill>
                  <a:srgbClr val="830051"/>
                </a:solidFill>
                <a:latin typeface="Segoe UI"/>
              </a:rPr>
              <a:t>24</a:t>
            </a:r>
            <a:r>
              <a:rPr sz="1200" b="0" i="0">
                <a:solidFill>
                  <a:srgbClr val="646B83"/>
                </a:solidFill>
                <a:latin typeface="Segoe UI"/>
              </a:rPr>
              <a:t>  →  </a:t>
            </a:r>
            <a:r>
              <a:rPr sz="1400" b="1" i="0">
                <a:solidFill>
                  <a:srgbClr val="121C46"/>
                </a:solidFill>
                <a:latin typeface="Segoe UI"/>
              </a:rPr>
              <a:t>42</a:t>
            </a:r>
          </a:p>
        </p:txBody>
      </p:sp>
      <p:sp>
        <p:nvSpPr>
          <p:cNvPr id="9" name="Rectangle 8"/>
          <p:cNvSpPr/>
          <p:nvPr/>
        </p:nvSpPr>
        <p:spPr>
          <a:xfrm>
            <a:off x="502920" y="1188720"/>
            <a:ext cx="11183112" cy="201168"/>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731520" y="1216152"/>
            <a:ext cx="10698480" cy="190821"/>
          </a:xfrm>
          <a:prstGeom prst="rect">
            <a:avLst/>
          </a:prstGeom>
          <a:noFill/>
        </p:spPr>
        <p:txBody>
          <a:bodyPr wrap="square" lIns="45720" tIns="18288" rIns="45720" bIns="18288" anchor="t">
            <a:spAutoFit/>
          </a:bodyPr>
          <a:lstStyle/>
          <a:p>
            <a:pPr algn="l"/>
            <a:r>
              <a:rPr sz="1000" b="1" i="0">
                <a:solidFill>
                  <a:srgbClr val="FFFFFF"/>
                </a:solidFill>
                <a:latin typeface="Segoe UI"/>
              </a:rPr>
              <a:t>★  TIER-1 ANCHOR — </a:t>
            </a:r>
            <a:r>
              <a:rPr lang="en-US" sz="1000" b="1" i="0">
                <a:solidFill>
                  <a:srgbClr val="FFFFFF"/>
                </a:solidFill>
                <a:latin typeface="Segoe UI"/>
              </a:rPr>
              <a:t>Microsoft Research</a:t>
            </a:r>
            <a:r>
              <a:rPr sz="1000" b="1" i="0">
                <a:solidFill>
                  <a:srgbClr val="FFFFFF"/>
                </a:solidFill>
                <a:latin typeface="Segoe UI"/>
              </a:rPr>
              <a:t> </a:t>
            </a:r>
            <a:r>
              <a:rPr sz="1000" b="1" i="0" err="1">
                <a:solidFill>
                  <a:srgbClr val="FFFFFF"/>
                </a:solidFill>
                <a:latin typeface="Segoe UI"/>
              </a:rPr>
              <a:t>Research</a:t>
            </a:r>
            <a:r>
              <a:rPr sz="1000" b="1" i="0">
                <a:solidFill>
                  <a:srgbClr val="FFFFFF"/>
                </a:solidFill>
                <a:latin typeface="Segoe UI"/>
              </a:rPr>
              <a:t> causal-impact (</a:t>
            </a:r>
            <a:r>
              <a:rPr sz="1000" b="1" i="0" err="1">
                <a:solidFill>
                  <a:srgbClr val="FFFFFF"/>
                </a:solidFill>
                <a:latin typeface="Segoe UI"/>
              </a:rPr>
              <a:t>DiD</a:t>
            </a:r>
            <a:r>
              <a:rPr sz="1000" b="1" i="0">
                <a:solidFill>
                  <a:srgbClr val="FFFFFF"/>
                </a:solidFill>
                <a:latin typeface="Segoe UI"/>
              </a:rPr>
              <a:t>, future-adopter control, n=72,186 users, ~6.1 min saved per Word activity instance).</a:t>
            </a:r>
          </a:p>
        </p:txBody>
      </p:sp>
      <p:sp>
        <p:nvSpPr>
          <p:cNvPr id="11" name="Rounded Rectangle 10"/>
          <p:cNvSpPr/>
          <p:nvPr/>
        </p:nvSpPr>
        <p:spPr>
          <a:xfrm>
            <a:off x="502920" y="1371600"/>
            <a:ext cx="6675120"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502920" y="1371600"/>
            <a:ext cx="6675120" cy="4572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731520" y="1554480"/>
            <a:ext cx="6217920" cy="320040"/>
          </a:xfrm>
          <a:prstGeom prst="rect">
            <a:avLst/>
          </a:prstGeom>
          <a:noFill/>
        </p:spPr>
        <p:txBody>
          <a:bodyPr wrap="square" lIns="45720" tIns="18288" rIns="45720" bIns="18288" anchor="t">
            <a:spAutoFit/>
          </a:bodyPr>
          <a:lstStyle/>
          <a:p>
            <a:pPr algn="l"/>
            <a:r>
              <a:rPr sz="1200" b="1" i="0">
                <a:solidFill>
                  <a:srgbClr val="830051"/>
                </a:solidFill>
                <a:latin typeface="Segoe UI"/>
              </a:rPr>
              <a:t>DERIVATION  ·  exactly how this Mid was computed</a:t>
            </a:r>
          </a:p>
        </p:txBody>
      </p:sp>
      <p:sp>
        <p:nvSpPr>
          <p:cNvPr id="14" name="Rectangle 13"/>
          <p:cNvSpPr/>
          <p:nvPr/>
        </p:nvSpPr>
        <p:spPr>
          <a:xfrm>
            <a:off x="731520" y="1938528"/>
            <a:ext cx="6217920" cy="658368"/>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822960" y="1984248"/>
            <a:ext cx="6035040" cy="201168"/>
          </a:xfrm>
          <a:prstGeom prst="rect">
            <a:avLst/>
          </a:prstGeom>
          <a:noFill/>
        </p:spPr>
        <p:txBody>
          <a:bodyPr wrap="square" lIns="45720" tIns="18288" rIns="45720" bIns="18288" anchor="t">
            <a:spAutoFit/>
          </a:bodyPr>
          <a:lstStyle/>
          <a:p>
            <a:pPr algn="l"/>
            <a:r>
              <a:rPr sz="900" b="1" i="0">
                <a:solidFill>
                  <a:srgbClr val="646B83"/>
                </a:solidFill>
                <a:latin typeface="Segoe UI"/>
              </a:rPr>
              <a:t>MID COMPUTATION</a:t>
            </a:r>
          </a:p>
        </p:txBody>
      </p:sp>
      <p:sp>
        <p:nvSpPr>
          <p:cNvPr id="16" name="TextBox 15"/>
          <p:cNvSpPr txBox="1"/>
          <p:nvPr/>
        </p:nvSpPr>
        <p:spPr>
          <a:xfrm>
            <a:off x="822960" y="2176272"/>
            <a:ext cx="6035040" cy="344710"/>
          </a:xfrm>
          <a:prstGeom prst="rect">
            <a:avLst/>
          </a:prstGeom>
          <a:noFill/>
        </p:spPr>
        <p:txBody>
          <a:bodyPr wrap="square" lIns="45720" tIns="18288" rIns="45720" bIns="18288" anchor="t">
            <a:spAutoFit/>
          </a:bodyPr>
          <a:lstStyle/>
          <a:p>
            <a:pPr algn="l"/>
            <a:r>
              <a:rPr lang="en-US" sz="1000" b="0" i="0">
                <a:solidFill>
                  <a:srgbClr val="121C46"/>
                </a:solidFill>
                <a:latin typeface="Segoe UI"/>
              </a:rPr>
              <a:t>Microsoft Research</a:t>
            </a:r>
            <a:r>
              <a:rPr sz="1000" b="0" i="0">
                <a:solidFill>
                  <a:srgbClr val="121C46"/>
                </a:solidFill>
                <a:latin typeface="Segoe UI"/>
              </a:rPr>
              <a:t> </a:t>
            </a:r>
            <a:r>
              <a:rPr sz="1000" b="0" i="0" err="1">
                <a:solidFill>
                  <a:srgbClr val="121C46"/>
                </a:solidFill>
                <a:latin typeface="Segoe UI"/>
              </a:rPr>
              <a:t>DiD</a:t>
            </a:r>
            <a:r>
              <a:rPr sz="1000" b="0" i="0">
                <a:solidFill>
                  <a:srgbClr val="121C46"/>
                </a:solidFill>
                <a:latin typeface="Segoe UI"/>
              </a:rPr>
              <a:t> 2026 (TIER-1): 6.1 min/Word activity instance (n=72,186) × 4 instances per doc run (draft → rewrite → format → polish) ≈ 24</a:t>
            </a:r>
          </a:p>
        </p:txBody>
      </p:sp>
      <p:sp>
        <p:nvSpPr>
          <p:cNvPr id="17" name="Rounded Rectangle 16"/>
          <p:cNvSpPr/>
          <p:nvPr/>
        </p:nvSpPr>
        <p:spPr>
          <a:xfrm>
            <a:off x="731520" y="2670048"/>
            <a:ext cx="6217920" cy="1371600"/>
          </a:xfrm>
          <a:prstGeom prst="roundRect">
            <a:avLst>
              <a:gd name="adj" fmla="val 12000"/>
            </a:avLst>
          </a:prstGeom>
          <a:solidFill>
            <a:srgbClr val="FFFFFF"/>
          </a:solidFill>
          <a:ln w="9525">
            <a:solidFill>
              <a:srgbClr val="83005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731520" y="2670048"/>
            <a:ext cx="91440" cy="137160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914400" y="2724912"/>
            <a:ext cx="5943600" cy="201168"/>
          </a:xfrm>
          <a:prstGeom prst="rect">
            <a:avLst/>
          </a:prstGeom>
          <a:noFill/>
        </p:spPr>
        <p:txBody>
          <a:bodyPr wrap="square" lIns="45720" tIns="18288" rIns="45720" bIns="18288" anchor="t">
            <a:spAutoFit/>
          </a:bodyPr>
          <a:lstStyle/>
          <a:p>
            <a:pPr algn="l"/>
            <a:r>
              <a:rPr sz="900" b="1" i="0">
                <a:solidFill>
                  <a:srgbClr val="830051"/>
                </a:solidFill>
                <a:latin typeface="Segoe UI"/>
              </a:rPr>
              <a:t>SOURCE EXCERPT  ·  key finding paraphrased</a:t>
            </a:r>
          </a:p>
        </p:txBody>
      </p:sp>
      <p:sp>
        <p:nvSpPr>
          <p:cNvPr id="20" name="TextBox 19"/>
          <p:cNvSpPr txBox="1"/>
          <p:nvPr/>
        </p:nvSpPr>
        <p:spPr>
          <a:xfrm>
            <a:off x="914400" y="2907792"/>
            <a:ext cx="5943600" cy="786384"/>
          </a:xfrm>
          <a:prstGeom prst="rect">
            <a:avLst/>
          </a:prstGeom>
          <a:noFill/>
        </p:spPr>
        <p:txBody>
          <a:bodyPr wrap="square" lIns="45720" tIns="18288" rIns="45720" bIns="18288" anchor="t">
            <a:spAutoFit/>
          </a:bodyPr>
          <a:lstStyle/>
          <a:p>
            <a:pPr algn="l"/>
            <a:r>
              <a:rPr sz="950" b="0" i="1" dirty="0">
                <a:solidFill>
                  <a:srgbClr val="1E2940"/>
                </a:solidFill>
                <a:latin typeface="Segoe UI"/>
              </a:rPr>
              <a:t>Verma, Suri &amp; Counts (2026), </a:t>
            </a:r>
            <a:r>
              <a:rPr lang="en-US" sz="950" b="0" i="1" dirty="0">
                <a:solidFill>
                  <a:srgbClr val="1E2940"/>
                </a:solidFill>
                <a:latin typeface="Segoe UI"/>
              </a:rPr>
              <a:t>Microsoft Research</a:t>
            </a:r>
            <a:r>
              <a:rPr sz="950" b="0" i="1" dirty="0">
                <a:solidFill>
                  <a:srgbClr val="1E2940"/>
                </a:solidFill>
                <a:latin typeface="Segoe UI"/>
              </a:rPr>
              <a:t> causal-impact study: across 72,186 Word users in 1,021 US tenants, with a difference-in-differences design using future adopters as control, Copilot users saved ~6.1 minutes per Word activity instance (p&lt;.001). Real doc runs are not one-shot — they typically chain ~4 Word-activity instances (initial draft, targeted rewrites, formatting pass, polish). UK GDS 2025 (n=20K civil servants) independently reports ~24 min saved per drafting task, validating the Mid.</a:t>
            </a:r>
          </a:p>
        </p:txBody>
      </p:sp>
      <p:sp>
        <p:nvSpPr>
          <p:cNvPr id="21" name="TextBox 20"/>
          <p:cNvSpPr txBox="1"/>
          <p:nvPr/>
        </p:nvSpPr>
        <p:spPr>
          <a:xfrm>
            <a:off x="914400" y="3767328"/>
            <a:ext cx="5943600" cy="183127"/>
          </a:xfrm>
          <a:prstGeom prst="rect">
            <a:avLst/>
          </a:prstGeom>
          <a:noFill/>
        </p:spPr>
        <p:txBody>
          <a:bodyPr wrap="square" lIns="45720" tIns="18288" rIns="45720" bIns="18288" anchor="t">
            <a:spAutoFit/>
          </a:bodyPr>
          <a:lstStyle/>
          <a:p>
            <a:pPr algn="l"/>
            <a:r>
              <a:rPr sz="900" b="1" i="0">
                <a:solidFill>
                  <a:srgbClr val="646B83"/>
                </a:solidFill>
                <a:latin typeface="Segoe UI"/>
              </a:rPr>
              <a:t>Sources → </a:t>
            </a:r>
            <a:r>
              <a:rPr lang="en-US" sz="950" b="1" i="0" u="sng">
                <a:solidFill>
                  <a:srgbClr val="1F5BC7"/>
                </a:solidFill>
                <a:latin typeface="Segoe UI"/>
                <a:hlinkClick r:id="rId3"/>
              </a:rPr>
              <a:t>Microsoft Research</a:t>
            </a:r>
            <a:r>
              <a:rPr sz="950" b="1" i="0" u="sng">
                <a:solidFill>
                  <a:srgbClr val="1F5BC7"/>
                </a:solidFill>
                <a:latin typeface="Segoe UI"/>
                <a:hlinkClick r:id="rId3"/>
              </a:rPr>
              <a:t> </a:t>
            </a:r>
            <a:r>
              <a:rPr sz="950" b="1" i="0" u="sng" err="1">
                <a:solidFill>
                  <a:srgbClr val="1F5BC7"/>
                </a:solidFill>
                <a:latin typeface="Segoe UI"/>
                <a:hlinkClick r:id="rId3"/>
              </a:rPr>
              <a:t>Research</a:t>
            </a:r>
            <a:r>
              <a:rPr sz="950" b="1" i="0" u="sng">
                <a:solidFill>
                  <a:srgbClr val="1F5BC7"/>
                </a:solidFill>
                <a:latin typeface="Segoe UI"/>
                <a:hlinkClick r:id="rId3"/>
              </a:rPr>
              <a:t> 2026 (Verma · Suri · Counts)</a:t>
            </a:r>
            <a:r>
              <a:rPr sz="900" b="0" i="0" u="sng">
                <a:solidFill>
                  <a:srgbClr val="1F5BC7"/>
                </a:solidFill>
                <a:latin typeface="Segoe UI"/>
                <a:hlinkClick r:id="rId3"/>
              </a:rPr>
              <a:t> ↗</a:t>
            </a:r>
          </a:p>
        </p:txBody>
      </p:sp>
      <p:sp>
        <p:nvSpPr>
          <p:cNvPr id="22" name="TextBox 21"/>
          <p:cNvSpPr txBox="1"/>
          <p:nvPr/>
        </p:nvSpPr>
        <p:spPr>
          <a:xfrm>
            <a:off x="731520" y="4160520"/>
            <a:ext cx="6217920" cy="201168"/>
          </a:xfrm>
          <a:prstGeom prst="rect">
            <a:avLst/>
          </a:prstGeom>
          <a:noFill/>
        </p:spPr>
        <p:txBody>
          <a:bodyPr wrap="square" lIns="45720" tIns="18288" rIns="45720" bIns="18288" anchor="t">
            <a:spAutoFit/>
          </a:bodyPr>
          <a:lstStyle/>
          <a:p>
            <a:pPr algn="l"/>
            <a:r>
              <a:rPr sz="950" b="1" i="0">
                <a:solidFill>
                  <a:srgbClr val="646B83"/>
                </a:solidFill>
                <a:latin typeface="Segoe UI"/>
              </a:rPr>
              <a:t>TYPICAL ACTIVITY-INSTANCE CHAIN  ·  intra-bucket</a:t>
            </a:r>
          </a:p>
        </p:txBody>
      </p:sp>
      <p:sp>
        <p:nvSpPr>
          <p:cNvPr id="23" name="Rounded Rectangle 22"/>
          <p:cNvSpPr/>
          <p:nvPr/>
        </p:nvSpPr>
        <p:spPr>
          <a:xfrm>
            <a:off x="1243075" y="4416552"/>
            <a:ext cx="1117397" cy="713232"/>
          </a:xfrm>
          <a:prstGeom prst="roundRect">
            <a:avLst>
              <a:gd name="adj" fmla="val 12000"/>
            </a:avLst>
          </a:prstGeom>
          <a:solidFill>
            <a:srgbClr val="ECEFF5"/>
          </a:solidFill>
          <a:ln w="6350">
            <a:solidFill>
              <a:srgbClr val="83005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1288795" y="4489704"/>
            <a:ext cx="1025957" cy="198516"/>
          </a:xfrm>
          <a:prstGeom prst="rect">
            <a:avLst/>
          </a:prstGeom>
          <a:noFill/>
        </p:spPr>
        <p:txBody>
          <a:bodyPr wrap="square" lIns="45720" tIns="18288" rIns="45720" bIns="18288" anchor="t">
            <a:spAutoFit/>
          </a:bodyPr>
          <a:lstStyle/>
          <a:p>
            <a:pPr algn="ctr"/>
            <a:r>
              <a:rPr sz="1050" b="1" i="0">
                <a:solidFill>
                  <a:srgbClr val="121C46"/>
                </a:solidFill>
                <a:latin typeface="Segoe UI"/>
              </a:rPr>
              <a:t>Draft</a:t>
            </a:r>
          </a:p>
        </p:txBody>
      </p:sp>
      <p:sp>
        <p:nvSpPr>
          <p:cNvPr id="25" name="TextBox 24"/>
          <p:cNvSpPr txBox="1"/>
          <p:nvPr/>
        </p:nvSpPr>
        <p:spPr>
          <a:xfrm>
            <a:off x="1288795" y="4764024"/>
            <a:ext cx="1025957" cy="175433"/>
          </a:xfrm>
          <a:prstGeom prst="rect">
            <a:avLst/>
          </a:prstGeom>
          <a:noFill/>
        </p:spPr>
        <p:txBody>
          <a:bodyPr wrap="square" lIns="45720" tIns="18288" rIns="45720" bIns="18288" anchor="t">
            <a:spAutoFit/>
          </a:bodyPr>
          <a:lstStyle/>
          <a:p>
            <a:pPr algn="ctr"/>
            <a:r>
              <a:rPr sz="900" b="0" i="1">
                <a:solidFill>
                  <a:srgbClr val="646B83"/>
                </a:solidFill>
                <a:latin typeface="Segoe UI"/>
              </a:rPr>
              <a:t>first-pass body</a:t>
            </a:r>
          </a:p>
        </p:txBody>
      </p:sp>
      <p:cxnSp>
        <p:nvCxnSpPr>
          <p:cNvPr id="26" name="Connector 25"/>
          <p:cNvCxnSpPr/>
          <p:nvPr/>
        </p:nvCxnSpPr>
        <p:spPr>
          <a:xfrm>
            <a:off x="2391417" y="4773168"/>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31" name="Rounded Rectangle 30"/>
          <p:cNvSpPr/>
          <p:nvPr/>
        </p:nvSpPr>
        <p:spPr>
          <a:xfrm>
            <a:off x="2543352" y="4398264"/>
            <a:ext cx="1097280" cy="713232"/>
          </a:xfrm>
          <a:prstGeom prst="roundRect">
            <a:avLst>
              <a:gd name="adj" fmla="val 12000"/>
            </a:avLst>
          </a:prstGeom>
          <a:solidFill>
            <a:srgbClr val="ECEFF5"/>
          </a:solidFill>
          <a:ln w="6350">
            <a:solidFill>
              <a:srgbClr val="83005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TextBox 31"/>
          <p:cNvSpPr txBox="1"/>
          <p:nvPr/>
        </p:nvSpPr>
        <p:spPr>
          <a:xfrm>
            <a:off x="2589072" y="4471416"/>
            <a:ext cx="100584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Format</a:t>
            </a:r>
          </a:p>
        </p:txBody>
      </p:sp>
      <p:sp>
        <p:nvSpPr>
          <p:cNvPr id="33" name="TextBox 32"/>
          <p:cNvSpPr txBox="1"/>
          <p:nvPr/>
        </p:nvSpPr>
        <p:spPr>
          <a:xfrm>
            <a:off x="2589072" y="4745736"/>
            <a:ext cx="1005840" cy="347472"/>
          </a:xfrm>
          <a:prstGeom prst="rect">
            <a:avLst/>
          </a:prstGeom>
          <a:noFill/>
        </p:spPr>
        <p:txBody>
          <a:bodyPr wrap="square" lIns="45720" tIns="18288" rIns="45720" bIns="18288" anchor="t">
            <a:spAutoFit/>
          </a:bodyPr>
          <a:lstStyle/>
          <a:p>
            <a:pPr algn="ctr"/>
            <a:r>
              <a:rPr sz="900" b="0" i="1">
                <a:solidFill>
                  <a:srgbClr val="646B83"/>
                </a:solidFill>
                <a:latin typeface="Segoe UI"/>
              </a:rPr>
              <a:t>headings · captions</a:t>
            </a:r>
          </a:p>
        </p:txBody>
      </p:sp>
      <p:cxnSp>
        <p:nvCxnSpPr>
          <p:cNvPr id="34" name="Connector 33"/>
          <p:cNvCxnSpPr/>
          <p:nvPr/>
        </p:nvCxnSpPr>
        <p:spPr>
          <a:xfrm>
            <a:off x="3666063" y="4754880"/>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35" name="Rounded Rectangle 34"/>
          <p:cNvSpPr/>
          <p:nvPr/>
        </p:nvSpPr>
        <p:spPr>
          <a:xfrm>
            <a:off x="3757503" y="4398264"/>
            <a:ext cx="1097280" cy="713232"/>
          </a:xfrm>
          <a:prstGeom prst="roundRect">
            <a:avLst>
              <a:gd name="adj" fmla="val 12000"/>
            </a:avLst>
          </a:prstGeom>
          <a:solidFill>
            <a:srgbClr val="ECEFF5"/>
          </a:solidFill>
          <a:ln w="6350">
            <a:solidFill>
              <a:srgbClr val="83005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6" name="TextBox 35"/>
          <p:cNvSpPr txBox="1"/>
          <p:nvPr/>
        </p:nvSpPr>
        <p:spPr>
          <a:xfrm>
            <a:off x="3803223" y="4471416"/>
            <a:ext cx="1005840" cy="274320"/>
          </a:xfrm>
          <a:prstGeom prst="rect">
            <a:avLst/>
          </a:prstGeom>
          <a:noFill/>
        </p:spPr>
        <p:txBody>
          <a:bodyPr wrap="square" lIns="45720" tIns="18288" rIns="45720" bIns="18288" anchor="t">
            <a:spAutoFit/>
          </a:bodyPr>
          <a:lstStyle/>
          <a:p>
            <a:pPr algn="ctr"/>
            <a:r>
              <a:rPr sz="1050" b="1" i="0" dirty="0">
                <a:solidFill>
                  <a:srgbClr val="121C46"/>
                </a:solidFill>
                <a:latin typeface="Segoe UI"/>
              </a:rPr>
              <a:t>Polish / edit</a:t>
            </a:r>
          </a:p>
        </p:txBody>
      </p:sp>
      <p:sp>
        <p:nvSpPr>
          <p:cNvPr id="37" name="TextBox 36"/>
          <p:cNvSpPr txBox="1"/>
          <p:nvPr/>
        </p:nvSpPr>
        <p:spPr>
          <a:xfrm>
            <a:off x="3803223" y="4745736"/>
            <a:ext cx="1005840" cy="347472"/>
          </a:xfrm>
          <a:prstGeom prst="rect">
            <a:avLst/>
          </a:prstGeom>
          <a:noFill/>
        </p:spPr>
        <p:txBody>
          <a:bodyPr wrap="square" lIns="45720" tIns="18288" rIns="45720" bIns="18288" anchor="t">
            <a:spAutoFit/>
          </a:bodyPr>
          <a:lstStyle/>
          <a:p>
            <a:pPr algn="ctr"/>
            <a:r>
              <a:rPr sz="900" b="0" i="1">
                <a:solidFill>
                  <a:srgbClr val="646B83"/>
                </a:solidFill>
                <a:latin typeface="Segoe UI"/>
              </a:rPr>
              <a:t>tone · flow · callouts</a:t>
            </a:r>
          </a:p>
        </p:txBody>
      </p:sp>
      <p:sp>
        <p:nvSpPr>
          <p:cNvPr id="38" name="TextBox 37"/>
          <p:cNvSpPr txBox="1"/>
          <p:nvPr/>
        </p:nvSpPr>
        <p:spPr>
          <a:xfrm>
            <a:off x="731520" y="5221224"/>
            <a:ext cx="6217920" cy="201168"/>
          </a:xfrm>
          <a:prstGeom prst="rect">
            <a:avLst/>
          </a:prstGeom>
          <a:noFill/>
        </p:spPr>
        <p:txBody>
          <a:bodyPr wrap="square" lIns="45720" tIns="18288" rIns="45720" bIns="18288" anchor="t">
            <a:spAutoFit/>
          </a:bodyPr>
          <a:lstStyle/>
          <a:p>
            <a:pPr algn="l"/>
            <a:r>
              <a:rPr sz="1000" b="1" i="0">
                <a:solidFill>
                  <a:srgbClr val="646B83"/>
                </a:solidFill>
                <a:latin typeface="Segoe UI"/>
              </a:rPr>
              <a:t>WORKED EXAMPLE  ·  what an agentic Cowork run looks like in this category</a:t>
            </a:r>
          </a:p>
        </p:txBody>
      </p:sp>
      <p:sp>
        <p:nvSpPr>
          <p:cNvPr id="39" name="TextBox 38"/>
          <p:cNvSpPr txBox="1"/>
          <p:nvPr/>
        </p:nvSpPr>
        <p:spPr>
          <a:xfrm>
            <a:off x="731520" y="5422392"/>
            <a:ext cx="6217920" cy="344710"/>
          </a:xfrm>
          <a:prstGeom prst="rect">
            <a:avLst/>
          </a:prstGeom>
          <a:noFill/>
        </p:spPr>
        <p:txBody>
          <a:bodyPr wrap="square" lIns="45720" tIns="18288" rIns="45720" bIns="18288" anchor="t">
            <a:spAutoFit/>
          </a:bodyPr>
          <a:lstStyle/>
          <a:p>
            <a:pPr algn="l"/>
            <a:r>
              <a:rPr sz="1000" b="0" i="1">
                <a:solidFill>
                  <a:srgbClr val="121C46"/>
                </a:solidFill>
                <a:latin typeface="Segoe UI"/>
              </a:rPr>
              <a:t>“Turn the churn analysis above into a polished exec one-pager — clean tone, chart captions, and a callout box for the recommendation.”</a:t>
            </a:r>
          </a:p>
        </p:txBody>
      </p:sp>
      <p:sp>
        <p:nvSpPr>
          <p:cNvPr id="40" name="Rounded Rectangle 39"/>
          <p:cNvSpPr/>
          <p:nvPr/>
        </p:nvSpPr>
        <p:spPr>
          <a:xfrm>
            <a:off x="731520" y="5843016"/>
            <a:ext cx="3054096" cy="530352"/>
          </a:xfrm>
          <a:prstGeom prst="roundRect">
            <a:avLst>
              <a:gd name="adj" fmla="val 12000"/>
            </a:avLst>
          </a:prstGeom>
          <a:solidFill>
            <a:srgbClr val="ECEFF5"/>
          </a:solidFill>
          <a:ln w="6350">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1" name="TextBox 40"/>
          <p:cNvSpPr txBox="1"/>
          <p:nvPr/>
        </p:nvSpPr>
        <p:spPr>
          <a:xfrm>
            <a:off x="841248" y="5888736"/>
            <a:ext cx="2834640" cy="201168"/>
          </a:xfrm>
          <a:prstGeom prst="rect">
            <a:avLst/>
          </a:prstGeom>
          <a:noFill/>
        </p:spPr>
        <p:txBody>
          <a:bodyPr wrap="square" lIns="45720" tIns="18288" rIns="45720" bIns="18288" anchor="t">
            <a:spAutoFit/>
          </a:bodyPr>
          <a:lstStyle/>
          <a:p>
            <a:pPr algn="l"/>
            <a:r>
              <a:rPr sz="900" b="1" i="0">
                <a:solidFill>
                  <a:srgbClr val="646B83"/>
                </a:solidFill>
                <a:latin typeface="Segoe UI"/>
              </a:rPr>
              <a:t>WITHOUT COWORK</a:t>
            </a:r>
            <a:r>
              <a:rPr sz="1050" b="1" i="0">
                <a:solidFill>
                  <a:srgbClr val="121C46"/>
                </a:solidFill>
                <a:latin typeface="Segoe UI"/>
              </a:rPr>
              <a:t>     ≈ 30 min</a:t>
            </a:r>
          </a:p>
        </p:txBody>
      </p:sp>
      <p:sp>
        <p:nvSpPr>
          <p:cNvPr id="42" name="TextBox 41"/>
          <p:cNvSpPr txBox="1"/>
          <p:nvPr/>
        </p:nvSpPr>
        <p:spPr>
          <a:xfrm>
            <a:off x="841248" y="6089904"/>
            <a:ext cx="2834640" cy="329321"/>
          </a:xfrm>
          <a:prstGeom prst="rect">
            <a:avLst/>
          </a:prstGeom>
          <a:noFill/>
        </p:spPr>
        <p:txBody>
          <a:bodyPr wrap="square" lIns="45720" tIns="18288" rIns="45720" bIns="18288" anchor="t">
            <a:spAutoFit/>
          </a:bodyPr>
          <a:lstStyle/>
          <a:p>
            <a:pPr algn="l"/>
            <a:r>
              <a:rPr sz="950" b="0" i="0" dirty="0">
                <a:solidFill>
                  <a:srgbClr val="1E2940"/>
                </a:solidFill>
                <a:latin typeface="Segoe UI"/>
              </a:rPr>
              <a:t>Draft </a:t>
            </a:r>
            <a:r>
              <a:rPr lang="en-US" sz="950" b="0" i="0" dirty="0">
                <a:solidFill>
                  <a:srgbClr val="1E2940"/>
                </a:solidFill>
                <a:latin typeface="Segoe UI"/>
              </a:rPr>
              <a:t>and</a:t>
            </a:r>
            <a:r>
              <a:rPr sz="950" b="0" i="0" dirty="0">
                <a:solidFill>
                  <a:srgbClr val="1E2940"/>
                </a:solidFill>
                <a:latin typeface="Segoe UI"/>
              </a:rPr>
              <a:t> rewrite weak sections · format headings + captions · polish language · sanity-check flow</a:t>
            </a:r>
          </a:p>
        </p:txBody>
      </p:sp>
      <p:sp>
        <p:nvSpPr>
          <p:cNvPr id="43" name="Rounded Rectangle 42"/>
          <p:cNvSpPr/>
          <p:nvPr/>
        </p:nvSpPr>
        <p:spPr>
          <a:xfrm>
            <a:off x="3895344" y="5843016"/>
            <a:ext cx="3054096" cy="530352"/>
          </a:xfrm>
          <a:prstGeom prst="roundRect">
            <a:avLst>
              <a:gd name="adj" fmla="val 12000"/>
            </a:avLst>
          </a:prstGeom>
          <a:solidFill>
            <a:srgbClr val="EAF5EC"/>
          </a:solidFill>
          <a:ln w="762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4" name="TextBox 43"/>
          <p:cNvSpPr txBox="1"/>
          <p:nvPr/>
        </p:nvSpPr>
        <p:spPr>
          <a:xfrm>
            <a:off x="4005072" y="5888736"/>
            <a:ext cx="2834640" cy="201168"/>
          </a:xfrm>
          <a:prstGeom prst="rect">
            <a:avLst/>
          </a:prstGeom>
          <a:noFill/>
        </p:spPr>
        <p:txBody>
          <a:bodyPr wrap="square" lIns="45720" tIns="18288" rIns="45720" bIns="18288" anchor="t">
            <a:spAutoFit/>
          </a:bodyPr>
          <a:lstStyle/>
          <a:p>
            <a:pPr algn="l"/>
            <a:r>
              <a:rPr sz="900" b="1" i="0">
                <a:solidFill>
                  <a:srgbClr val="16A34A"/>
                </a:solidFill>
                <a:latin typeface="Segoe UI"/>
              </a:rPr>
              <a:t>WITH COWORK</a:t>
            </a:r>
            <a:r>
              <a:rPr sz="1050" b="1" i="0">
                <a:solidFill>
                  <a:srgbClr val="121C46"/>
                </a:solidFill>
                <a:latin typeface="Segoe UI"/>
              </a:rPr>
              <a:t>     ≈ 6 min</a:t>
            </a:r>
          </a:p>
        </p:txBody>
      </p:sp>
      <p:sp>
        <p:nvSpPr>
          <p:cNvPr id="45" name="TextBox 44"/>
          <p:cNvSpPr txBox="1"/>
          <p:nvPr/>
        </p:nvSpPr>
        <p:spPr>
          <a:xfrm>
            <a:off x="4005072" y="6089904"/>
            <a:ext cx="2944368" cy="329321"/>
          </a:xfrm>
          <a:prstGeom prst="rect">
            <a:avLst/>
          </a:prstGeom>
          <a:noFill/>
        </p:spPr>
        <p:txBody>
          <a:bodyPr wrap="square" lIns="45720" tIns="18288" rIns="45720" bIns="18288" anchor="t">
            <a:spAutoFit/>
          </a:bodyPr>
          <a:lstStyle/>
          <a:p>
            <a:pPr algn="l"/>
            <a:r>
              <a:rPr sz="950" b="0" i="0">
                <a:solidFill>
                  <a:srgbClr val="1E2940"/>
                </a:solidFill>
                <a:latin typeface="Segoe UI"/>
              </a:rPr>
              <a:t>Review the draft · ask for one section rewrite · light edits in place</a:t>
            </a:r>
          </a:p>
        </p:txBody>
      </p:sp>
      <p:sp>
        <p:nvSpPr>
          <p:cNvPr id="46" name="TextBox 45"/>
          <p:cNvSpPr txBox="1"/>
          <p:nvPr/>
        </p:nvSpPr>
        <p:spPr>
          <a:xfrm>
            <a:off x="731520" y="6428232"/>
            <a:ext cx="6217920" cy="201168"/>
          </a:xfrm>
          <a:prstGeom prst="rect">
            <a:avLst/>
          </a:prstGeom>
          <a:noFill/>
        </p:spPr>
        <p:txBody>
          <a:bodyPr wrap="square" lIns="45720" tIns="18288" rIns="45720" bIns="18288" anchor="t">
            <a:spAutoFit/>
          </a:bodyPr>
          <a:lstStyle/>
          <a:p>
            <a:pPr algn="ctr"/>
            <a:r>
              <a:rPr sz="1100" b="0" i="0">
                <a:solidFill>
                  <a:srgbClr val="646B83"/>
                </a:solidFill>
                <a:latin typeface="Segoe UI"/>
              </a:rPr>
              <a:t>= </a:t>
            </a:r>
            <a:r>
              <a:rPr sz="1250" b="1" i="0">
                <a:solidFill>
                  <a:srgbClr val="830051"/>
                </a:solidFill>
                <a:latin typeface="Segoe UI"/>
              </a:rPr>
              <a:t>≈ 24 min saved per run</a:t>
            </a:r>
            <a:r>
              <a:rPr sz="1000" b="0" i="1">
                <a:solidFill>
                  <a:srgbClr val="646B83"/>
                </a:solidFill>
                <a:latin typeface="Segoe UI"/>
              </a:rPr>
              <a:t>   (matches Typical band of 24 min)</a:t>
            </a:r>
          </a:p>
        </p:txBody>
      </p:sp>
      <p:sp>
        <p:nvSpPr>
          <p:cNvPr id="47" name="Rounded Rectangle 46"/>
          <p:cNvSpPr/>
          <p:nvPr/>
        </p:nvSpPr>
        <p:spPr>
          <a:xfrm>
            <a:off x="7360920" y="1371600"/>
            <a:ext cx="4325112"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8" name="Rectangle 47"/>
          <p:cNvSpPr/>
          <p:nvPr/>
        </p:nvSpPr>
        <p:spPr>
          <a:xfrm>
            <a:off x="7360920" y="1371600"/>
            <a:ext cx="4325112" cy="4572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9" name="TextBox 48"/>
          <p:cNvSpPr txBox="1"/>
          <p:nvPr/>
        </p:nvSpPr>
        <p:spPr>
          <a:xfrm>
            <a:off x="7589520" y="1554480"/>
            <a:ext cx="3867912" cy="320040"/>
          </a:xfrm>
          <a:prstGeom prst="rect">
            <a:avLst/>
          </a:prstGeom>
          <a:noFill/>
        </p:spPr>
        <p:txBody>
          <a:bodyPr wrap="square" lIns="45720" tIns="18288" rIns="45720" bIns="18288" anchor="t">
            <a:spAutoFit/>
          </a:bodyPr>
          <a:lstStyle/>
          <a:p>
            <a:pPr algn="l"/>
            <a:r>
              <a:rPr sz="1200" b="1" i="0">
                <a:solidFill>
                  <a:srgbClr val="1B2A5E"/>
                </a:solidFill>
                <a:latin typeface="Segoe UI"/>
              </a:rPr>
              <a:t>RESEARCH ANCHORS  ·  one per band point</a:t>
            </a:r>
          </a:p>
        </p:txBody>
      </p:sp>
      <p:sp>
        <p:nvSpPr>
          <p:cNvPr id="50" name="Rectangle 49"/>
          <p:cNvSpPr/>
          <p:nvPr/>
        </p:nvSpPr>
        <p:spPr>
          <a:xfrm>
            <a:off x="7589520" y="2057400"/>
            <a:ext cx="91440" cy="134112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1" name="TextBox 50"/>
          <p:cNvSpPr txBox="1"/>
          <p:nvPr/>
        </p:nvSpPr>
        <p:spPr>
          <a:xfrm>
            <a:off x="7772400" y="2057400"/>
            <a:ext cx="3822192" cy="292608"/>
          </a:xfrm>
          <a:prstGeom prst="rect">
            <a:avLst/>
          </a:prstGeom>
          <a:noFill/>
        </p:spPr>
        <p:txBody>
          <a:bodyPr wrap="square" lIns="45720" tIns="18288" rIns="45720" bIns="18288" anchor="t">
            <a:spAutoFit/>
          </a:bodyPr>
          <a:lstStyle/>
          <a:p>
            <a:pPr algn="l"/>
            <a:r>
              <a:rPr sz="1200" b="1" i="0">
                <a:solidFill>
                  <a:srgbClr val="16A34A"/>
                </a:solidFill>
                <a:latin typeface="Segoe UI"/>
              </a:rPr>
              <a:t>LOW · 12 min</a:t>
            </a:r>
          </a:p>
        </p:txBody>
      </p:sp>
      <p:sp>
        <p:nvSpPr>
          <p:cNvPr id="52" name="TextBox 51"/>
          <p:cNvSpPr txBox="1"/>
          <p:nvPr/>
        </p:nvSpPr>
        <p:spPr>
          <a:xfrm>
            <a:off x="7772400" y="2359152"/>
            <a:ext cx="3822192" cy="206210"/>
          </a:xfrm>
          <a:prstGeom prst="rect">
            <a:avLst/>
          </a:prstGeom>
          <a:noFill/>
        </p:spPr>
        <p:txBody>
          <a:bodyPr wrap="square" lIns="45720" tIns="18288" rIns="45720" bIns="18288" anchor="t">
            <a:spAutoFit/>
          </a:bodyPr>
          <a:lstStyle/>
          <a:p>
            <a:pPr algn="l"/>
            <a:r>
              <a:rPr lang="en-US" sz="1100" b="1" i="0">
                <a:solidFill>
                  <a:srgbClr val="121C46"/>
                </a:solidFill>
                <a:latin typeface="Segoe UI"/>
              </a:rPr>
              <a:t>Microsoft Research</a:t>
            </a:r>
            <a:r>
              <a:rPr sz="1100" b="1" i="0">
                <a:solidFill>
                  <a:srgbClr val="121C46"/>
                </a:solidFill>
                <a:latin typeface="Segoe UI"/>
              </a:rPr>
              <a:t> × 2 instances</a:t>
            </a:r>
          </a:p>
        </p:txBody>
      </p:sp>
      <p:sp>
        <p:nvSpPr>
          <p:cNvPr id="53" name="TextBox 52"/>
          <p:cNvSpPr txBox="1"/>
          <p:nvPr/>
        </p:nvSpPr>
        <p:spPr>
          <a:xfrm>
            <a:off x="7772400" y="263347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Short doc: quick draft + light edit</a:t>
            </a:r>
          </a:p>
        </p:txBody>
      </p:sp>
      <p:sp>
        <p:nvSpPr>
          <p:cNvPr id="54" name="Rectangle 53"/>
          <p:cNvSpPr/>
          <p:nvPr/>
        </p:nvSpPr>
        <p:spPr>
          <a:xfrm>
            <a:off x="7589520" y="3581400"/>
            <a:ext cx="91440" cy="134112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5" name="TextBox 54"/>
          <p:cNvSpPr txBox="1"/>
          <p:nvPr/>
        </p:nvSpPr>
        <p:spPr>
          <a:xfrm>
            <a:off x="7772400" y="3581400"/>
            <a:ext cx="3822192" cy="292608"/>
          </a:xfrm>
          <a:prstGeom prst="rect">
            <a:avLst/>
          </a:prstGeom>
          <a:noFill/>
        </p:spPr>
        <p:txBody>
          <a:bodyPr wrap="square" lIns="45720" tIns="18288" rIns="45720" bIns="18288" anchor="t">
            <a:spAutoFit/>
          </a:bodyPr>
          <a:lstStyle/>
          <a:p>
            <a:pPr algn="l"/>
            <a:r>
              <a:rPr sz="1200" b="1" i="0">
                <a:solidFill>
                  <a:srgbClr val="830051"/>
                </a:solidFill>
                <a:latin typeface="Segoe UI"/>
              </a:rPr>
              <a:t>MID · 24 min</a:t>
            </a:r>
          </a:p>
        </p:txBody>
      </p:sp>
      <p:sp>
        <p:nvSpPr>
          <p:cNvPr id="56" name="TextBox 55"/>
          <p:cNvSpPr txBox="1"/>
          <p:nvPr/>
        </p:nvSpPr>
        <p:spPr>
          <a:xfrm>
            <a:off x="7772400" y="3883152"/>
            <a:ext cx="3822192" cy="206210"/>
          </a:xfrm>
          <a:prstGeom prst="rect">
            <a:avLst/>
          </a:prstGeom>
          <a:noFill/>
        </p:spPr>
        <p:txBody>
          <a:bodyPr wrap="square" lIns="45720" tIns="18288" rIns="45720" bIns="18288" anchor="t">
            <a:spAutoFit/>
          </a:bodyPr>
          <a:lstStyle/>
          <a:p>
            <a:pPr algn="l"/>
            <a:r>
              <a:rPr lang="en-US" sz="1100" b="1" i="0">
                <a:solidFill>
                  <a:srgbClr val="121C46"/>
                </a:solidFill>
                <a:latin typeface="Segoe UI"/>
              </a:rPr>
              <a:t>Microsoft Research</a:t>
            </a:r>
            <a:r>
              <a:rPr sz="1100" b="1" i="0">
                <a:solidFill>
                  <a:srgbClr val="121C46"/>
                </a:solidFill>
                <a:latin typeface="Segoe UI"/>
              </a:rPr>
              <a:t> × 4 instances</a:t>
            </a:r>
          </a:p>
        </p:txBody>
      </p:sp>
      <p:sp>
        <p:nvSpPr>
          <p:cNvPr id="57" name="TextBox 56"/>
          <p:cNvSpPr txBox="1"/>
          <p:nvPr/>
        </p:nvSpPr>
        <p:spPr>
          <a:xfrm>
            <a:off x="7772400" y="415747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Draft → rewrite → format → polish; corroborated by UK GDS ~24 min/drafting task (n=20K)</a:t>
            </a:r>
          </a:p>
        </p:txBody>
      </p:sp>
      <p:sp>
        <p:nvSpPr>
          <p:cNvPr id="58" name="Rectangle 57"/>
          <p:cNvSpPr/>
          <p:nvPr/>
        </p:nvSpPr>
        <p:spPr>
          <a:xfrm>
            <a:off x="7589520" y="5105400"/>
            <a:ext cx="91440" cy="13411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9" name="TextBox 58"/>
          <p:cNvSpPr txBox="1"/>
          <p:nvPr/>
        </p:nvSpPr>
        <p:spPr>
          <a:xfrm>
            <a:off x="7772400" y="5105400"/>
            <a:ext cx="3822192" cy="292608"/>
          </a:xfrm>
          <a:prstGeom prst="rect">
            <a:avLst/>
          </a:prstGeom>
          <a:noFill/>
        </p:spPr>
        <p:txBody>
          <a:bodyPr wrap="square" lIns="45720" tIns="18288" rIns="45720" bIns="18288" anchor="t">
            <a:spAutoFit/>
          </a:bodyPr>
          <a:lstStyle/>
          <a:p>
            <a:pPr algn="l"/>
            <a:r>
              <a:rPr sz="1200" b="1" i="0">
                <a:solidFill>
                  <a:srgbClr val="2A5DB6"/>
                </a:solidFill>
                <a:latin typeface="Segoe UI"/>
              </a:rPr>
              <a:t>HIGH · 42 min</a:t>
            </a:r>
          </a:p>
        </p:txBody>
      </p:sp>
      <p:sp>
        <p:nvSpPr>
          <p:cNvPr id="60" name="TextBox 59"/>
          <p:cNvSpPr txBox="1"/>
          <p:nvPr/>
        </p:nvSpPr>
        <p:spPr>
          <a:xfrm>
            <a:off x="7772400" y="5407152"/>
            <a:ext cx="3822192" cy="206210"/>
          </a:xfrm>
          <a:prstGeom prst="rect">
            <a:avLst/>
          </a:prstGeom>
          <a:noFill/>
        </p:spPr>
        <p:txBody>
          <a:bodyPr wrap="square" lIns="45720" tIns="18288" rIns="45720" bIns="18288" anchor="t">
            <a:spAutoFit/>
          </a:bodyPr>
          <a:lstStyle/>
          <a:p>
            <a:pPr algn="l"/>
            <a:r>
              <a:rPr lang="en-US" sz="1100" b="1" i="0">
                <a:solidFill>
                  <a:srgbClr val="121C46"/>
                </a:solidFill>
                <a:latin typeface="Segoe UI"/>
              </a:rPr>
              <a:t>Microsoft Research</a:t>
            </a:r>
            <a:r>
              <a:rPr sz="1100" b="1" i="0">
                <a:solidFill>
                  <a:srgbClr val="121C46"/>
                </a:solidFill>
                <a:latin typeface="Segoe UI"/>
              </a:rPr>
              <a:t> × 7 instances</a:t>
            </a:r>
          </a:p>
        </p:txBody>
      </p:sp>
      <p:sp>
        <p:nvSpPr>
          <p:cNvPr id="61" name="TextBox 60"/>
          <p:cNvSpPr txBox="1"/>
          <p:nvPr/>
        </p:nvSpPr>
        <p:spPr>
          <a:xfrm>
            <a:off x="7772400" y="568147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Long-form doc with multiple rewrite cycles + heavy in-place editing</a:t>
            </a:r>
          </a:p>
        </p:txBody>
      </p:sp>
      <p:sp>
        <p:nvSpPr>
          <p:cNvPr id="62" name="Rectangle 61"/>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3" name="TextBox 62"/>
          <p:cNvSpPr txBox="1"/>
          <p:nvPr/>
        </p:nvSpPr>
        <p:spPr>
          <a:xfrm>
            <a:off x="502920" y="669340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64" name="TextBox 63"/>
          <p:cNvSpPr txBox="1"/>
          <p:nvPr/>
        </p:nvSpPr>
        <p:spPr>
          <a:xfrm>
            <a:off x="10424160" y="6693408"/>
            <a:ext cx="1280160" cy="164592"/>
          </a:xfrm>
          <a:prstGeom prst="rect">
            <a:avLst/>
          </a:prstGeom>
          <a:noFill/>
        </p:spPr>
        <p:txBody>
          <a:bodyPr wrap="square" lIns="45720" tIns="18288" rIns="45720" bIns="18288" anchor="t">
            <a:spAutoFit/>
          </a:bodyPr>
          <a:lstStyle/>
          <a:p>
            <a:pPr algn="r"/>
            <a:r>
              <a:rPr sz="800" b="0" i="0">
                <a:solidFill>
                  <a:srgbClr val="646B83"/>
                </a:solidFill>
                <a:latin typeface="Segoe UI"/>
              </a:rPr>
              <a:t>6 / 14</a:t>
            </a:r>
          </a:p>
        </p:txBody>
      </p:sp>
      <p:cxnSp>
        <p:nvCxnSpPr>
          <p:cNvPr id="65" name="Connector 33">
            <a:extLst>
              <a:ext uri="{FF2B5EF4-FFF2-40B4-BE49-F238E27FC236}">
                <a16:creationId xmlns:a16="http://schemas.microsoft.com/office/drawing/2014/main" id="{7299F25E-17D2-5320-03BD-6DDFEC3D33E7}"/>
              </a:ext>
            </a:extLst>
          </p:cNvPr>
          <p:cNvCxnSpPr/>
          <p:nvPr/>
        </p:nvCxnSpPr>
        <p:spPr>
          <a:xfrm>
            <a:off x="4880214" y="4736592"/>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66" name="Rounded Rectangle 34">
            <a:extLst>
              <a:ext uri="{FF2B5EF4-FFF2-40B4-BE49-F238E27FC236}">
                <a16:creationId xmlns:a16="http://schemas.microsoft.com/office/drawing/2014/main" id="{D325F396-364D-9910-7C62-395BA0BA4AD9}"/>
              </a:ext>
            </a:extLst>
          </p:cNvPr>
          <p:cNvSpPr/>
          <p:nvPr/>
        </p:nvSpPr>
        <p:spPr>
          <a:xfrm>
            <a:off x="4971654" y="4379976"/>
            <a:ext cx="1097280" cy="713232"/>
          </a:xfrm>
          <a:prstGeom prst="roundRect">
            <a:avLst>
              <a:gd name="adj" fmla="val 12000"/>
            </a:avLst>
          </a:prstGeom>
          <a:solidFill>
            <a:srgbClr val="ECEFF5"/>
          </a:solidFill>
          <a:ln w="6350">
            <a:solidFill>
              <a:srgbClr val="83005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7" name="TextBox 66">
            <a:extLst>
              <a:ext uri="{FF2B5EF4-FFF2-40B4-BE49-F238E27FC236}">
                <a16:creationId xmlns:a16="http://schemas.microsoft.com/office/drawing/2014/main" id="{E1C3FD7F-FD3F-1BEF-FBAA-E5BB17F2C923}"/>
              </a:ext>
            </a:extLst>
          </p:cNvPr>
          <p:cNvSpPr txBox="1"/>
          <p:nvPr/>
        </p:nvSpPr>
        <p:spPr>
          <a:xfrm>
            <a:off x="5017374" y="4453128"/>
            <a:ext cx="1005840" cy="198516"/>
          </a:xfrm>
          <a:prstGeom prst="rect">
            <a:avLst/>
          </a:prstGeom>
          <a:noFill/>
        </p:spPr>
        <p:txBody>
          <a:bodyPr wrap="square" lIns="45720" tIns="18288" rIns="45720" bIns="18288" anchor="t">
            <a:spAutoFit/>
          </a:bodyPr>
          <a:lstStyle/>
          <a:p>
            <a:pPr algn="ctr"/>
            <a:r>
              <a:rPr lang="en-US" sz="1050" b="1" i="0">
                <a:solidFill>
                  <a:srgbClr val="121C46"/>
                </a:solidFill>
                <a:latin typeface="Segoe UI"/>
              </a:rPr>
              <a:t>Review</a:t>
            </a:r>
            <a:endParaRPr sz="1050" b="1" i="0">
              <a:solidFill>
                <a:srgbClr val="121C46"/>
              </a:solidFill>
              <a:latin typeface="Segoe UI"/>
            </a:endParaRPr>
          </a:p>
        </p:txBody>
      </p:sp>
      <p:sp>
        <p:nvSpPr>
          <p:cNvPr id="68" name="TextBox 67">
            <a:extLst>
              <a:ext uri="{FF2B5EF4-FFF2-40B4-BE49-F238E27FC236}">
                <a16:creationId xmlns:a16="http://schemas.microsoft.com/office/drawing/2014/main" id="{2FB00F54-735E-2971-339A-171458723199}"/>
              </a:ext>
            </a:extLst>
          </p:cNvPr>
          <p:cNvSpPr txBox="1"/>
          <p:nvPr/>
        </p:nvSpPr>
        <p:spPr>
          <a:xfrm>
            <a:off x="5017374" y="4727448"/>
            <a:ext cx="1005840" cy="313932"/>
          </a:xfrm>
          <a:prstGeom prst="rect">
            <a:avLst/>
          </a:prstGeom>
          <a:noFill/>
        </p:spPr>
        <p:txBody>
          <a:bodyPr wrap="square" lIns="45720" tIns="18288" rIns="45720" bIns="18288" anchor="t">
            <a:spAutoFit/>
          </a:bodyPr>
          <a:lstStyle/>
          <a:p>
            <a:pPr algn="ctr"/>
            <a:r>
              <a:rPr lang="en-US" sz="900" i="1">
                <a:solidFill>
                  <a:srgbClr val="646B83"/>
                </a:solidFill>
                <a:latin typeface="Segoe UI"/>
              </a:rPr>
              <a:t>Quality checks, signoff</a:t>
            </a:r>
            <a:endParaRPr sz="900" b="0" i="1">
              <a:solidFill>
                <a:srgbClr val="646B83"/>
              </a:solidFill>
              <a:latin typeface="Segoe UI"/>
            </a:endParaRPr>
          </a:p>
        </p:txBody>
      </p:sp>
    </p:spTree>
    <p:extLst>
      <p:ext uri="{BB962C8B-B14F-4D97-AF65-F5344CB8AC3E}">
        <p14:creationId xmlns:p14="http://schemas.microsoft.com/office/powerpoint/2010/main" val="4253342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109A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274320"/>
          </a:xfrm>
          <a:prstGeom prst="rect">
            <a:avLst/>
          </a:prstGeom>
          <a:noFill/>
        </p:spPr>
        <p:txBody>
          <a:bodyPr wrap="square" lIns="45720" tIns="18288" rIns="45720" bIns="18288" anchor="t">
            <a:spAutoFit/>
          </a:bodyPr>
          <a:lstStyle/>
          <a:p>
            <a:pPr algn="l"/>
            <a:r>
              <a:rPr sz="1000" b="1" i="0">
                <a:solidFill>
                  <a:srgbClr val="109A83"/>
                </a:solidFill>
                <a:latin typeface="Segoe UI"/>
              </a:rPr>
              <a:t>PER-CATEGORY DERIVATION  ·  BUCKET 3</a:t>
            </a:r>
          </a:p>
        </p:txBody>
      </p:sp>
      <p:sp>
        <p:nvSpPr>
          <p:cNvPr id="5" name="TextBox 4"/>
          <p:cNvSpPr txBox="1"/>
          <p:nvPr/>
        </p:nvSpPr>
        <p:spPr>
          <a:xfrm>
            <a:off x="502920" y="530352"/>
            <a:ext cx="6858000" cy="594360"/>
          </a:xfrm>
          <a:prstGeom prst="rect">
            <a:avLst/>
          </a:prstGeom>
          <a:noFill/>
        </p:spPr>
        <p:txBody>
          <a:bodyPr wrap="square" lIns="45720" tIns="18288" rIns="45720" bIns="18288" anchor="t">
            <a:spAutoFit/>
          </a:bodyPr>
          <a:lstStyle/>
          <a:p>
            <a:pPr algn="l"/>
            <a:r>
              <a:rPr sz="2200" b="1" i="0">
                <a:solidFill>
                  <a:srgbClr val="121C46"/>
                </a:solidFill>
                <a:latin typeface="Segoe UI"/>
              </a:rPr>
              <a:t>Email workflows</a:t>
            </a:r>
          </a:p>
        </p:txBody>
      </p:sp>
      <p:sp>
        <p:nvSpPr>
          <p:cNvPr id="6" name="Rounded Rectangle 5"/>
          <p:cNvSpPr/>
          <p:nvPr/>
        </p:nvSpPr>
        <p:spPr>
          <a:xfrm>
            <a:off x="7772400" y="502920"/>
            <a:ext cx="3913632" cy="640080"/>
          </a:xfrm>
          <a:prstGeom prst="roundRect">
            <a:avLst>
              <a:gd name="adj" fmla="val 12000"/>
            </a:avLst>
          </a:prstGeom>
          <a:solidFill>
            <a:srgbClr val="ECEFF5"/>
          </a:solidFill>
          <a:ln w="12700">
            <a:solidFill>
              <a:srgbClr val="109A8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772400" y="576072"/>
            <a:ext cx="3913632" cy="182880"/>
          </a:xfrm>
          <a:prstGeom prst="rect">
            <a:avLst/>
          </a:prstGeom>
          <a:noFill/>
        </p:spPr>
        <p:txBody>
          <a:bodyPr wrap="square" lIns="45720" tIns="18288" rIns="45720" bIns="18288" anchor="t">
            <a:spAutoFit/>
          </a:bodyPr>
          <a:lstStyle/>
          <a:p>
            <a:pPr algn="ctr"/>
            <a:r>
              <a:rPr sz="800" b="1" i="0">
                <a:solidFill>
                  <a:srgbClr val="646B83"/>
                </a:solidFill>
                <a:latin typeface="Segoe UI"/>
              </a:rPr>
              <a:t>BAND  (min/turn)</a:t>
            </a:r>
          </a:p>
        </p:txBody>
      </p:sp>
      <p:sp>
        <p:nvSpPr>
          <p:cNvPr id="8" name="TextBox 7"/>
          <p:cNvSpPr txBox="1"/>
          <p:nvPr/>
        </p:nvSpPr>
        <p:spPr>
          <a:xfrm>
            <a:off x="7772400" y="777240"/>
            <a:ext cx="3913632" cy="320040"/>
          </a:xfrm>
          <a:prstGeom prst="rect">
            <a:avLst/>
          </a:prstGeom>
          <a:noFill/>
        </p:spPr>
        <p:txBody>
          <a:bodyPr wrap="square" lIns="45720" tIns="18288" rIns="45720" bIns="18288" anchor="t">
            <a:spAutoFit/>
          </a:bodyPr>
          <a:lstStyle/>
          <a:p>
            <a:pPr algn="ctr"/>
            <a:r>
              <a:rPr sz="1400" b="1" i="0">
                <a:solidFill>
                  <a:srgbClr val="121C46"/>
                </a:solidFill>
                <a:latin typeface="Segoe UI"/>
              </a:rPr>
              <a:t>3  →  7  →  12</a:t>
            </a:r>
          </a:p>
        </p:txBody>
      </p:sp>
      <p:sp>
        <p:nvSpPr>
          <p:cNvPr id="9" name="Rounded Rectangle 8"/>
          <p:cNvSpPr/>
          <p:nvPr/>
        </p:nvSpPr>
        <p:spPr>
          <a:xfrm>
            <a:off x="502920" y="1280160"/>
            <a:ext cx="6675120"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502920" y="1280160"/>
            <a:ext cx="6675120" cy="45720"/>
          </a:xfrm>
          <a:prstGeom prst="rect">
            <a:avLst/>
          </a:prstGeom>
          <a:solidFill>
            <a:srgbClr val="109A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731520" y="1463040"/>
            <a:ext cx="6217920" cy="320040"/>
          </a:xfrm>
          <a:prstGeom prst="rect">
            <a:avLst/>
          </a:prstGeom>
          <a:noFill/>
        </p:spPr>
        <p:txBody>
          <a:bodyPr wrap="square" lIns="45720" tIns="18288" rIns="45720" bIns="18288" anchor="t">
            <a:spAutoFit/>
          </a:bodyPr>
          <a:lstStyle/>
          <a:p>
            <a:pPr algn="l"/>
            <a:r>
              <a:rPr sz="1200" b="1" i="0">
                <a:solidFill>
                  <a:srgbClr val="109A83"/>
                </a:solidFill>
                <a:latin typeface="Segoe UI"/>
              </a:rPr>
              <a:t>DERIVATION  ·  exactly how this Mid was computed</a:t>
            </a:r>
          </a:p>
        </p:txBody>
      </p:sp>
      <p:sp>
        <p:nvSpPr>
          <p:cNvPr id="12" name="Rectangle 11"/>
          <p:cNvSpPr/>
          <p:nvPr/>
        </p:nvSpPr>
        <p:spPr>
          <a:xfrm>
            <a:off x="731520" y="1847088"/>
            <a:ext cx="6217920" cy="658368"/>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22960" y="1892808"/>
            <a:ext cx="6035040" cy="201168"/>
          </a:xfrm>
          <a:prstGeom prst="rect">
            <a:avLst/>
          </a:prstGeom>
          <a:noFill/>
        </p:spPr>
        <p:txBody>
          <a:bodyPr wrap="square" lIns="45720" tIns="18288" rIns="45720" bIns="18288" anchor="t">
            <a:spAutoFit/>
          </a:bodyPr>
          <a:lstStyle/>
          <a:p>
            <a:pPr algn="l"/>
            <a:r>
              <a:rPr sz="900" b="1" i="0">
                <a:solidFill>
                  <a:srgbClr val="646B83"/>
                </a:solidFill>
                <a:latin typeface="Segoe UI"/>
              </a:rPr>
              <a:t>MID COMPUTATION</a:t>
            </a:r>
          </a:p>
        </p:txBody>
      </p:sp>
      <p:sp>
        <p:nvSpPr>
          <p:cNvPr id="14" name="TextBox 13"/>
          <p:cNvSpPr txBox="1"/>
          <p:nvPr/>
        </p:nvSpPr>
        <p:spPr>
          <a:xfrm>
            <a:off x="822960" y="2084832"/>
            <a:ext cx="6035040" cy="411480"/>
          </a:xfrm>
          <a:prstGeom prst="rect">
            <a:avLst/>
          </a:prstGeom>
          <a:noFill/>
        </p:spPr>
        <p:txBody>
          <a:bodyPr wrap="square" lIns="45720" tIns="18288" rIns="45720" bIns="18288" anchor="t">
            <a:spAutoFit/>
          </a:bodyPr>
          <a:lstStyle/>
          <a:p>
            <a:pPr algn="l"/>
            <a:r>
              <a:rPr sz="1100" b="0" i="0">
                <a:solidFill>
                  <a:srgbClr val="121C46"/>
                </a:solidFill>
                <a:latin typeface="Segoe UI"/>
              </a:rPr>
              <a:t>Dillon et al. NBER w33795 (2025): ~2 hr/wk email-time savings (abstract) ÷ 14.5 replies/wk (Table 2 pre-period) ≈ 7–8 min/reply. Used directly as Typical (7 min, conservative).</a:t>
            </a:r>
          </a:p>
        </p:txBody>
      </p:sp>
      <p:sp>
        <p:nvSpPr>
          <p:cNvPr id="15" name="Rounded Rectangle 14"/>
          <p:cNvSpPr/>
          <p:nvPr/>
        </p:nvSpPr>
        <p:spPr>
          <a:xfrm>
            <a:off x="731520" y="2578608"/>
            <a:ext cx="6217920" cy="1152144"/>
          </a:xfrm>
          <a:prstGeom prst="roundRect">
            <a:avLst>
              <a:gd name="adj" fmla="val 12000"/>
            </a:avLst>
          </a:prstGeom>
          <a:solidFill>
            <a:srgbClr val="FFFFFF"/>
          </a:solidFill>
          <a:ln w="9525">
            <a:solidFill>
              <a:srgbClr val="109A8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731520" y="2578608"/>
            <a:ext cx="91440" cy="1097280"/>
          </a:xfrm>
          <a:prstGeom prst="rect">
            <a:avLst/>
          </a:prstGeom>
          <a:solidFill>
            <a:srgbClr val="109A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914400" y="2633472"/>
            <a:ext cx="5943600" cy="201168"/>
          </a:xfrm>
          <a:prstGeom prst="rect">
            <a:avLst/>
          </a:prstGeom>
          <a:noFill/>
        </p:spPr>
        <p:txBody>
          <a:bodyPr wrap="square" lIns="45720" tIns="18288" rIns="45720" bIns="18288" anchor="t">
            <a:spAutoFit/>
          </a:bodyPr>
          <a:lstStyle/>
          <a:p>
            <a:pPr algn="l"/>
            <a:r>
              <a:rPr sz="900" b="1" i="0">
                <a:solidFill>
                  <a:srgbClr val="109A83"/>
                </a:solidFill>
                <a:latin typeface="Segoe UI"/>
              </a:rPr>
              <a:t>SOURCE EXCERPT  ·  key finding paraphrased</a:t>
            </a:r>
          </a:p>
        </p:txBody>
      </p:sp>
      <p:sp>
        <p:nvSpPr>
          <p:cNvPr id="18" name="TextBox 17"/>
          <p:cNvSpPr txBox="1"/>
          <p:nvPr/>
        </p:nvSpPr>
        <p:spPr>
          <a:xfrm>
            <a:off x="914400" y="2816352"/>
            <a:ext cx="5943600" cy="786384"/>
          </a:xfrm>
          <a:prstGeom prst="rect">
            <a:avLst/>
          </a:prstGeom>
          <a:noFill/>
        </p:spPr>
        <p:txBody>
          <a:bodyPr wrap="square" lIns="45720" tIns="18288" rIns="45720" bIns="18288" anchor="t">
            <a:spAutoFit/>
          </a:bodyPr>
          <a:lstStyle/>
          <a:p>
            <a:pPr algn="l"/>
            <a:r>
              <a:rPr sz="950" b="0" i="1">
                <a:solidFill>
                  <a:srgbClr val="1E2940"/>
                </a:solidFill>
                <a:latin typeface="Segoe UI"/>
              </a:rPr>
              <a:t>Dillon, Jaffe, Peng &amp; Cambon (2025), NBER Working Paper w33795: randomized field experiment, n=6,000+ workers across 56 firms, 6-month deployment of M365 Copilot. The abstract reports Copilot-treated workers saved approximately 2 hours per week on email. Table 2 pre-period mean = 14.5 unique threads replied to per week. 2 hr/wk ÷ 14.5 replies/wk ≈ 7–8 min per substantive reply. Noy &amp; Zhang 2023 (Science 381, 187) provides the lower bound: a single quick AI-drafted reply ≈ 3 min.</a:t>
            </a:r>
          </a:p>
        </p:txBody>
      </p:sp>
      <p:sp>
        <p:nvSpPr>
          <p:cNvPr id="19" name="TextBox 18"/>
          <p:cNvSpPr txBox="1"/>
          <p:nvPr/>
        </p:nvSpPr>
        <p:spPr>
          <a:xfrm>
            <a:off x="896112" y="3536039"/>
            <a:ext cx="5943600" cy="237744"/>
          </a:xfrm>
          <a:prstGeom prst="rect">
            <a:avLst/>
          </a:prstGeom>
          <a:noFill/>
        </p:spPr>
        <p:txBody>
          <a:bodyPr wrap="square" lIns="45720" tIns="18288" rIns="45720" bIns="18288" anchor="t">
            <a:spAutoFit/>
          </a:bodyPr>
          <a:lstStyle/>
          <a:p>
            <a:pPr algn="l"/>
            <a:r>
              <a:rPr sz="900" b="0" i="0">
                <a:solidFill>
                  <a:srgbClr val="646B83"/>
                </a:solidFill>
                <a:latin typeface="Segoe UI"/>
              </a:rPr>
              <a:t>Sources → </a:t>
            </a:r>
            <a:r>
              <a:rPr sz="900" b="0" i="0">
                <a:solidFill>
                  <a:srgbClr val="1F5BC7"/>
                </a:solidFill>
                <a:latin typeface="Segoe UI"/>
                <a:hlinkClick r:id="rId3"/>
              </a:rPr>
              <a:t>Dillon et al. NBER w33795 (2025) ↗</a:t>
            </a:r>
            <a:r>
              <a:rPr sz="900" b="0" i="0">
                <a:solidFill>
                  <a:srgbClr val="646B83"/>
                </a:solidFill>
                <a:latin typeface="Segoe UI"/>
              </a:rPr>
              <a:t>  ·  </a:t>
            </a:r>
            <a:r>
              <a:rPr sz="900" b="0" i="0">
                <a:solidFill>
                  <a:srgbClr val="1F5BC7"/>
                </a:solidFill>
                <a:latin typeface="Segoe UI"/>
                <a:hlinkClick r:id="rId4"/>
              </a:rPr>
              <a:t>Noy &amp; Zhang, Science 2023 ↗</a:t>
            </a:r>
          </a:p>
        </p:txBody>
      </p:sp>
      <p:sp>
        <p:nvSpPr>
          <p:cNvPr id="20" name="TextBox 19"/>
          <p:cNvSpPr txBox="1"/>
          <p:nvPr/>
        </p:nvSpPr>
        <p:spPr>
          <a:xfrm>
            <a:off x="731520" y="3821251"/>
            <a:ext cx="6217920" cy="201168"/>
          </a:xfrm>
          <a:prstGeom prst="rect">
            <a:avLst/>
          </a:prstGeom>
          <a:noFill/>
        </p:spPr>
        <p:txBody>
          <a:bodyPr wrap="square" lIns="45720" tIns="18288" rIns="45720" bIns="18288" anchor="t">
            <a:spAutoFit/>
          </a:bodyPr>
          <a:lstStyle/>
          <a:p>
            <a:pPr algn="l"/>
            <a:r>
              <a:rPr sz="950" b="1" i="0">
                <a:solidFill>
                  <a:srgbClr val="646B83"/>
                </a:solidFill>
                <a:latin typeface="Segoe UI"/>
              </a:rPr>
              <a:t>TYPICAL ACTIVITY-INSTANCE CHAIN  ·  intra-bucket</a:t>
            </a:r>
          </a:p>
        </p:txBody>
      </p:sp>
      <p:sp>
        <p:nvSpPr>
          <p:cNvPr id="21" name="Rounded Rectangle 20"/>
          <p:cNvSpPr/>
          <p:nvPr/>
        </p:nvSpPr>
        <p:spPr>
          <a:xfrm>
            <a:off x="731520" y="4058995"/>
            <a:ext cx="1520297" cy="713232"/>
          </a:xfrm>
          <a:prstGeom prst="roundRect">
            <a:avLst>
              <a:gd name="adj" fmla="val 12000"/>
            </a:avLst>
          </a:prstGeom>
          <a:solidFill>
            <a:srgbClr val="ECEFF5"/>
          </a:solidFill>
          <a:ln w="6350">
            <a:solidFill>
              <a:srgbClr val="109A8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777240" y="4132147"/>
            <a:ext cx="1295115" cy="198516"/>
          </a:xfrm>
          <a:prstGeom prst="rect">
            <a:avLst/>
          </a:prstGeom>
          <a:noFill/>
        </p:spPr>
        <p:txBody>
          <a:bodyPr wrap="square" lIns="45720" tIns="18288" rIns="45720" bIns="18288" anchor="t">
            <a:spAutoFit/>
          </a:bodyPr>
          <a:lstStyle/>
          <a:p>
            <a:pPr algn="ctr"/>
            <a:r>
              <a:rPr lang="en-US" sz="1050" b="1" i="0">
                <a:solidFill>
                  <a:srgbClr val="121C46"/>
                </a:solidFill>
                <a:latin typeface="Segoe UI"/>
              </a:rPr>
              <a:t>Read prior threads</a:t>
            </a:r>
            <a:endParaRPr sz="1050" b="1" i="0">
              <a:solidFill>
                <a:srgbClr val="121C46"/>
              </a:solidFill>
              <a:latin typeface="Segoe UI"/>
            </a:endParaRPr>
          </a:p>
        </p:txBody>
      </p:sp>
      <p:cxnSp>
        <p:nvCxnSpPr>
          <p:cNvPr id="24" name="Connector 23"/>
          <p:cNvCxnSpPr/>
          <p:nvPr/>
        </p:nvCxnSpPr>
        <p:spPr>
          <a:xfrm>
            <a:off x="2282150" y="4415611"/>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5" name="Rounded Rectangle 24"/>
          <p:cNvSpPr/>
          <p:nvPr/>
        </p:nvSpPr>
        <p:spPr>
          <a:xfrm>
            <a:off x="4114800" y="4058995"/>
            <a:ext cx="1418602" cy="713232"/>
          </a:xfrm>
          <a:prstGeom prst="roundRect">
            <a:avLst>
              <a:gd name="adj" fmla="val 12000"/>
            </a:avLst>
          </a:prstGeom>
          <a:solidFill>
            <a:srgbClr val="ECEFF5"/>
          </a:solidFill>
          <a:ln w="6350">
            <a:solidFill>
              <a:srgbClr val="109A8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4324172" y="4132147"/>
            <a:ext cx="1093862" cy="198516"/>
          </a:xfrm>
          <a:prstGeom prst="rect">
            <a:avLst/>
          </a:prstGeom>
          <a:noFill/>
        </p:spPr>
        <p:txBody>
          <a:bodyPr wrap="square" lIns="45720" tIns="18288" rIns="45720" bIns="18288" anchor="t">
            <a:spAutoFit/>
          </a:bodyPr>
          <a:lstStyle/>
          <a:p>
            <a:pPr algn="ctr"/>
            <a:r>
              <a:rPr lang="en-US" sz="1050" b="1" i="0">
                <a:solidFill>
                  <a:srgbClr val="121C46"/>
                </a:solidFill>
                <a:latin typeface="Segoe UI"/>
              </a:rPr>
              <a:t>Respond</a:t>
            </a:r>
            <a:endParaRPr sz="1050" b="1" i="0">
              <a:solidFill>
                <a:srgbClr val="121C46"/>
              </a:solidFill>
              <a:latin typeface="Segoe UI"/>
            </a:endParaRPr>
          </a:p>
        </p:txBody>
      </p:sp>
      <p:sp>
        <p:nvSpPr>
          <p:cNvPr id="27" name="TextBox 26"/>
          <p:cNvSpPr txBox="1"/>
          <p:nvPr/>
        </p:nvSpPr>
        <p:spPr>
          <a:xfrm>
            <a:off x="892735" y="4420275"/>
            <a:ext cx="958838" cy="175433"/>
          </a:xfrm>
          <a:prstGeom prst="rect">
            <a:avLst/>
          </a:prstGeom>
          <a:noFill/>
        </p:spPr>
        <p:txBody>
          <a:bodyPr wrap="square" lIns="45720" tIns="18288" rIns="45720" bIns="18288" anchor="t">
            <a:spAutoFit/>
          </a:bodyPr>
          <a:lstStyle/>
          <a:p>
            <a:pPr algn="ctr"/>
            <a:r>
              <a:rPr lang="en-US" sz="900" i="1">
                <a:solidFill>
                  <a:srgbClr val="646B83"/>
                </a:solidFill>
                <a:latin typeface="Segoe UI"/>
              </a:rPr>
              <a:t>R</a:t>
            </a:r>
            <a:r>
              <a:rPr sz="900" b="0" i="1">
                <a:solidFill>
                  <a:srgbClr val="646B83"/>
                </a:solidFill>
                <a:latin typeface="Segoe UI"/>
              </a:rPr>
              <a:t>ead prior thread</a:t>
            </a:r>
          </a:p>
        </p:txBody>
      </p:sp>
      <p:sp>
        <p:nvSpPr>
          <p:cNvPr id="28" name="TextBox 27"/>
          <p:cNvSpPr txBox="1"/>
          <p:nvPr/>
        </p:nvSpPr>
        <p:spPr>
          <a:xfrm>
            <a:off x="731520" y="4881955"/>
            <a:ext cx="6217920" cy="201168"/>
          </a:xfrm>
          <a:prstGeom prst="rect">
            <a:avLst/>
          </a:prstGeom>
          <a:noFill/>
        </p:spPr>
        <p:txBody>
          <a:bodyPr wrap="square" lIns="45720" tIns="18288" rIns="45720" bIns="18288" anchor="t">
            <a:spAutoFit/>
          </a:bodyPr>
          <a:lstStyle/>
          <a:p>
            <a:pPr algn="l"/>
            <a:r>
              <a:rPr sz="1000" b="1" i="0">
                <a:solidFill>
                  <a:srgbClr val="646B83"/>
                </a:solidFill>
                <a:latin typeface="Segoe UI"/>
              </a:rPr>
              <a:t>WORKED EXAMPLE  ·  what an agentic Cowork run looks like in this category</a:t>
            </a:r>
          </a:p>
        </p:txBody>
      </p:sp>
      <p:sp>
        <p:nvSpPr>
          <p:cNvPr id="29" name="TextBox 28"/>
          <p:cNvSpPr txBox="1"/>
          <p:nvPr/>
        </p:nvSpPr>
        <p:spPr>
          <a:xfrm>
            <a:off x="731520" y="5083123"/>
            <a:ext cx="6217920" cy="360099"/>
          </a:xfrm>
          <a:prstGeom prst="rect">
            <a:avLst/>
          </a:prstGeom>
          <a:noFill/>
        </p:spPr>
        <p:txBody>
          <a:bodyPr wrap="square" lIns="45720" tIns="18288" rIns="45720" bIns="18288" anchor="t">
            <a:spAutoFit/>
          </a:bodyPr>
          <a:lstStyle/>
          <a:p>
            <a:pPr algn="l"/>
            <a:r>
              <a:rPr sz="1050" b="0" i="1">
                <a:solidFill>
                  <a:srgbClr val="121C46"/>
                </a:solidFill>
                <a:latin typeface="Segoe UI"/>
              </a:rPr>
              <a:t>“Catch me up on the contract renewal thread (8 messages, 2 attachments) and draft a reply that holds our pricing — flag any commitment risks against the SOW.”</a:t>
            </a:r>
          </a:p>
        </p:txBody>
      </p:sp>
      <p:sp>
        <p:nvSpPr>
          <p:cNvPr id="30" name="Rounded Rectangle 29"/>
          <p:cNvSpPr/>
          <p:nvPr/>
        </p:nvSpPr>
        <p:spPr>
          <a:xfrm>
            <a:off x="731520" y="5584930"/>
            <a:ext cx="3054096" cy="642134"/>
          </a:xfrm>
          <a:prstGeom prst="roundRect">
            <a:avLst>
              <a:gd name="adj" fmla="val 12000"/>
            </a:avLst>
          </a:prstGeom>
          <a:solidFill>
            <a:srgbClr val="ECEFF5"/>
          </a:solidFill>
          <a:ln w="6350">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841248" y="5630650"/>
            <a:ext cx="2834640" cy="201168"/>
          </a:xfrm>
          <a:prstGeom prst="rect">
            <a:avLst/>
          </a:prstGeom>
          <a:noFill/>
        </p:spPr>
        <p:txBody>
          <a:bodyPr wrap="square" lIns="45720" tIns="18288" rIns="45720" bIns="18288" anchor="t">
            <a:spAutoFit/>
          </a:bodyPr>
          <a:lstStyle/>
          <a:p>
            <a:pPr algn="l"/>
            <a:r>
              <a:rPr sz="900" b="1" i="0">
                <a:solidFill>
                  <a:srgbClr val="646B83"/>
                </a:solidFill>
                <a:latin typeface="Segoe UI"/>
              </a:rPr>
              <a:t>WITHOUT COWORK     ≈ 10 min</a:t>
            </a:r>
          </a:p>
        </p:txBody>
      </p:sp>
      <p:sp>
        <p:nvSpPr>
          <p:cNvPr id="32" name="TextBox 31"/>
          <p:cNvSpPr txBox="1"/>
          <p:nvPr/>
        </p:nvSpPr>
        <p:spPr>
          <a:xfrm>
            <a:off x="841248" y="5831818"/>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Read all 8 messages · open both attachments · cross-check the SOW · draft carefully</a:t>
            </a:r>
          </a:p>
        </p:txBody>
      </p:sp>
      <p:sp>
        <p:nvSpPr>
          <p:cNvPr id="33" name="Rounded Rectangle 32"/>
          <p:cNvSpPr/>
          <p:nvPr/>
        </p:nvSpPr>
        <p:spPr>
          <a:xfrm>
            <a:off x="3895344" y="5584930"/>
            <a:ext cx="3054096" cy="642134"/>
          </a:xfrm>
          <a:prstGeom prst="roundRect">
            <a:avLst>
              <a:gd name="adj" fmla="val 12000"/>
            </a:avLst>
          </a:prstGeom>
          <a:solidFill>
            <a:srgbClr val="EAF5EC"/>
          </a:solidFill>
          <a:ln w="762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4005072" y="5630650"/>
            <a:ext cx="2834640" cy="201168"/>
          </a:xfrm>
          <a:prstGeom prst="rect">
            <a:avLst/>
          </a:prstGeom>
          <a:noFill/>
        </p:spPr>
        <p:txBody>
          <a:bodyPr wrap="square" lIns="45720" tIns="18288" rIns="45720" bIns="18288" anchor="t">
            <a:spAutoFit/>
          </a:bodyPr>
          <a:lstStyle/>
          <a:p>
            <a:pPr algn="l"/>
            <a:r>
              <a:rPr sz="900" b="1" i="0">
                <a:solidFill>
                  <a:srgbClr val="16A34A"/>
                </a:solidFill>
                <a:latin typeface="Segoe UI"/>
              </a:rPr>
              <a:t>WITH COWORK</a:t>
            </a:r>
            <a:r>
              <a:rPr sz="1050" b="1" i="0">
                <a:solidFill>
                  <a:srgbClr val="121C46"/>
                </a:solidFill>
                <a:latin typeface="Segoe UI"/>
              </a:rPr>
              <a:t>     ≈ 3 min</a:t>
            </a:r>
          </a:p>
        </p:txBody>
      </p:sp>
      <p:sp>
        <p:nvSpPr>
          <p:cNvPr id="35" name="TextBox 34"/>
          <p:cNvSpPr txBox="1"/>
          <p:nvPr/>
        </p:nvSpPr>
        <p:spPr>
          <a:xfrm>
            <a:off x="4005072" y="5831818"/>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Review the thread summary, the draft, and the commitment-risk flags it surfaced</a:t>
            </a:r>
          </a:p>
        </p:txBody>
      </p:sp>
      <p:sp>
        <p:nvSpPr>
          <p:cNvPr id="36" name="TextBox 35"/>
          <p:cNvSpPr txBox="1"/>
          <p:nvPr/>
        </p:nvSpPr>
        <p:spPr>
          <a:xfrm>
            <a:off x="731520" y="6336792"/>
            <a:ext cx="6217920" cy="201168"/>
          </a:xfrm>
          <a:prstGeom prst="rect">
            <a:avLst/>
          </a:prstGeom>
          <a:noFill/>
        </p:spPr>
        <p:txBody>
          <a:bodyPr wrap="square" lIns="45720" tIns="18288" rIns="45720" bIns="18288" anchor="t">
            <a:spAutoFit/>
          </a:bodyPr>
          <a:lstStyle/>
          <a:p>
            <a:pPr algn="ctr"/>
            <a:r>
              <a:rPr sz="1100" b="0" i="0">
                <a:solidFill>
                  <a:srgbClr val="646B83"/>
                </a:solidFill>
                <a:latin typeface="Segoe UI"/>
              </a:rPr>
              <a:t>= ≈ 7 min saved per run   (matches Typical band of 7 min)</a:t>
            </a:r>
          </a:p>
        </p:txBody>
      </p:sp>
      <p:sp>
        <p:nvSpPr>
          <p:cNvPr id="37" name="Rounded Rectangle 36"/>
          <p:cNvSpPr/>
          <p:nvPr/>
        </p:nvSpPr>
        <p:spPr>
          <a:xfrm>
            <a:off x="7360920" y="1280160"/>
            <a:ext cx="4325112"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Rectangle 37"/>
          <p:cNvSpPr/>
          <p:nvPr/>
        </p:nvSpPr>
        <p:spPr>
          <a:xfrm>
            <a:off x="7360920" y="1280160"/>
            <a:ext cx="4325112" cy="4572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7589520" y="1463040"/>
            <a:ext cx="3867912" cy="320040"/>
          </a:xfrm>
          <a:prstGeom prst="rect">
            <a:avLst/>
          </a:prstGeom>
          <a:noFill/>
        </p:spPr>
        <p:txBody>
          <a:bodyPr wrap="square" lIns="45720" tIns="18288" rIns="45720" bIns="18288" anchor="t">
            <a:spAutoFit/>
          </a:bodyPr>
          <a:lstStyle/>
          <a:p>
            <a:pPr algn="l"/>
            <a:r>
              <a:rPr sz="1200" b="1" i="0">
                <a:solidFill>
                  <a:srgbClr val="1B2A5E"/>
                </a:solidFill>
                <a:latin typeface="Segoe UI"/>
              </a:rPr>
              <a:t>RESEARCH ANCHORS  ·  one per band point</a:t>
            </a:r>
          </a:p>
        </p:txBody>
      </p:sp>
      <p:sp>
        <p:nvSpPr>
          <p:cNvPr id="40" name="Rectangle 39"/>
          <p:cNvSpPr/>
          <p:nvPr/>
        </p:nvSpPr>
        <p:spPr>
          <a:xfrm>
            <a:off x="7589520" y="1965960"/>
            <a:ext cx="91440" cy="134112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1" name="TextBox 40"/>
          <p:cNvSpPr txBox="1"/>
          <p:nvPr/>
        </p:nvSpPr>
        <p:spPr>
          <a:xfrm>
            <a:off x="7772400" y="1965960"/>
            <a:ext cx="3822192" cy="292608"/>
          </a:xfrm>
          <a:prstGeom prst="rect">
            <a:avLst/>
          </a:prstGeom>
          <a:noFill/>
        </p:spPr>
        <p:txBody>
          <a:bodyPr wrap="square" lIns="45720" tIns="18288" rIns="45720" bIns="18288" anchor="t">
            <a:spAutoFit/>
          </a:bodyPr>
          <a:lstStyle/>
          <a:p>
            <a:pPr algn="l"/>
            <a:r>
              <a:rPr sz="1200" b="1" i="0">
                <a:solidFill>
                  <a:srgbClr val="16A34A"/>
                </a:solidFill>
                <a:latin typeface="Segoe UI"/>
              </a:rPr>
              <a:t>LOW · 3 min</a:t>
            </a:r>
          </a:p>
        </p:txBody>
      </p:sp>
      <p:sp>
        <p:nvSpPr>
          <p:cNvPr id="42" name="TextBox 41"/>
          <p:cNvSpPr txBox="1"/>
          <p:nvPr/>
        </p:nvSpPr>
        <p:spPr>
          <a:xfrm>
            <a:off x="7772400" y="2267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Noy &amp; Zhang Science 2023 RCT</a:t>
            </a:r>
          </a:p>
        </p:txBody>
      </p:sp>
      <p:sp>
        <p:nvSpPr>
          <p:cNvPr id="43" name="TextBox 42"/>
          <p:cNvSpPr txBox="1"/>
          <p:nvPr/>
        </p:nvSpPr>
        <p:spPr>
          <a:xfrm>
            <a:off x="7772400" y="2542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37% time reduction on writing → ~3 min/email scaled</a:t>
            </a:r>
          </a:p>
        </p:txBody>
      </p:sp>
      <p:sp>
        <p:nvSpPr>
          <p:cNvPr id="44" name="Rectangle 43"/>
          <p:cNvSpPr/>
          <p:nvPr/>
        </p:nvSpPr>
        <p:spPr>
          <a:xfrm>
            <a:off x="7589520" y="3489960"/>
            <a:ext cx="91440" cy="134112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5" name="TextBox 44"/>
          <p:cNvSpPr txBox="1"/>
          <p:nvPr/>
        </p:nvSpPr>
        <p:spPr>
          <a:xfrm>
            <a:off x="7772400" y="3489960"/>
            <a:ext cx="3822192" cy="292608"/>
          </a:xfrm>
          <a:prstGeom prst="rect">
            <a:avLst/>
          </a:prstGeom>
          <a:noFill/>
        </p:spPr>
        <p:txBody>
          <a:bodyPr wrap="square" lIns="45720" tIns="18288" rIns="45720" bIns="18288" anchor="t">
            <a:spAutoFit/>
          </a:bodyPr>
          <a:lstStyle/>
          <a:p>
            <a:pPr algn="l"/>
            <a:r>
              <a:rPr sz="1200" b="1" i="0">
                <a:solidFill>
                  <a:srgbClr val="830051"/>
                </a:solidFill>
                <a:latin typeface="Segoe UI"/>
              </a:rPr>
              <a:t>MID · 7 min</a:t>
            </a:r>
          </a:p>
        </p:txBody>
      </p:sp>
      <p:sp>
        <p:nvSpPr>
          <p:cNvPr id="46" name="TextBox 45"/>
          <p:cNvSpPr txBox="1"/>
          <p:nvPr/>
        </p:nvSpPr>
        <p:spPr>
          <a:xfrm>
            <a:off x="7772400" y="3791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Dillon NBER w33795 (2025)</a:t>
            </a:r>
          </a:p>
        </p:txBody>
      </p:sp>
      <p:sp>
        <p:nvSpPr>
          <p:cNvPr id="47" name="TextBox 46"/>
          <p:cNvSpPr txBox="1"/>
          <p:nvPr/>
        </p:nvSpPr>
        <p:spPr>
          <a:xfrm>
            <a:off x="7772400" y="4066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2 hr/wk savings (abstract) ÷ 14.5 replies/wk (Table 2) ≈ 7–8 min/reply.</a:t>
            </a:r>
          </a:p>
        </p:txBody>
      </p:sp>
      <p:sp>
        <p:nvSpPr>
          <p:cNvPr id="48" name="Rectangle 47"/>
          <p:cNvSpPr/>
          <p:nvPr/>
        </p:nvSpPr>
        <p:spPr>
          <a:xfrm>
            <a:off x="7589520" y="5013960"/>
            <a:ext cx="91440" cy="13411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9" name="TextBox 48"/>
          <p:cNvSpPr txBox="1"/>
          <p:nvPr/>
        </p:nvSpPr>
        <p:spPr>
          <a:xfrm>
            <a:off x="7772400" y="5013960"/>
            <a:ext cx="3822192" cy="292608"/>
          </a:xfrm>
          <a:prstGeom prst="rect">
            <a:avLst/>
          </a:prstGeom>
          <a:noFill/>
        </p:spPr>
        <p:txBody>
          <a:bodyPr wrap="square" lIns="45720" tIns="18288" rIns="45720" bIns="18288" anchor="t">
            <a:spAutoFit/>
          </a:bodyPr>
          <a:lstStyle/>
          <a:p>
            <a:pPr algn="l"/>
            <a:r>
              <a:rPr sz="1200" b="1" i="0">
                <a:solidFill>
                  <a:srgbClr val="2A5DB6"/>
                </a:solidFill>
                <a:latin typeface="Segoe UI"/>
              </a:rPr>
              <a:t>HIGH · 12 min</a:t>
            </a:r>
          </a:p>
        </p:txBody>
      </p:sp>
      <p:sp>
        <p:nvSpPr>
          <p:cNvPr id="50" name="TextBox 49"/>
          <p:cNvSpPr txBox="1"/>
          <p:nvPr/>
        </p:nvSpPr>
        <p:spPr>
          <a:xfrm>
            <a:off x="7772400" y="5315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Dillon NBER w33795 (2025)</a:t>
            </a:r>
          </a:p>
        </p:txBody>
      </p:sp>
      <p:sp>
        <p:nvSpPr>
          <p:cNvPr id="51" name="TextBox 50"/>
          <p:cNvSpPr txBox="1"/>
          <p:nvPr/>
        </p:nvSpPr>
        <p:spPr>
          <a:xfrm>
            <a:off x="7772400" y="5590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Heavy-thread reply chain (multi-message context + attachment reasoning) for top-decile email volume users.</a:t>
            </a:r>
          </a:p>
        </p:txBody>
      </p:sp>
      <p:sp>
        <p:nvSpPr>
          <p:cNvPr id="52" name="Rectangle 51"/>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3" name="TextBox 52"/>
          <p:cNvSpPr txBox="1"/>
          <p:nvPr/>
        </p:nvSpPr>
        <p:spPr>
          <a:xfrm>
            <a:off x="502920" y="669340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54" name="TextBox 53"/>
          <p:cNvSpPr txBox="1"/>
          <p:nvPr/>
        </p:nvSpPr>
        <p:spPr>
          <a:xfrm>
            <a:off x="10424160" y="6693408"/>
            <a:ext cx="1280160" cy="164592"/>
          </a:xfrm>
          <a:prstGeom prst="rect">
            <a:avLst/>
          </a:prstGeom>
          <a:noFill/>
        </p:spPr>
        <p:txBody>
          <a:bodyPr wrap="square" lIns="45720" tIns="18288" rIns="45720" bIns="18288" anchor="t">
            <a:spAutoFit/>
          </a:bodyPr>
          <a:lstStyle/>
          <a:p>
            <a:pPr algn="r"/>
            <a:r>
              <a:rPr sz="800" b="0" i="0">
                <a:solidFill>
                  <a:srgbClr val="646B83"/>
                </a:solidFill>
                <a:latin typeface="Segoe UI"/>
              </a:rPr>
              <a:t>7 / 14</a:t>
            </a:r>
          </a:p>
        </p:txBody>
      </p:sp>
      <p:sp>
        <p:nvSpPr>
          <p:cNvPr id="56" name="Rounded Rectangle 20">
            <a:extLst>
              <a:ext uri="{FF2B5EF4-FFF2-40B4-BE49-F238E27FC236}">
                <a16:creationId xmlns:a16="http://schemas.microsoft.com/office/drawing/2014/main" id="{D6694F5C-8F2C-3920-0272-83F9D04B7943}"/>
              </a:ext>
            </a:extLst>
          </p:cNvPr>
          <p:cNvSpPr/>
          <p:nvPr/>
        </p:nvSpPr>
        <p:spPr>
          <a:xfrm>
            <a:off x="2428717" y="4040707"/>
            <a:ext cx="1520297" cy="713232"/>
          </a:xfrm>
          <a:prstGeom prst="roundRect">
            <a:avLst>
              <a:gd name="adj" fmla="val 12000"/>
            </a:avLst>
          </a:prstGeom>
          <a:solidFill>
            <a:srgbClr val="ECEFF5"/>
          </a:solidFill>
          <a:ln w="6350">
            <a:solidFill>
              <a:srgbClr val="109A8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8" name="TextBox 57">
            <a:extLst>
              <a:ext uri="{FF2B5EF4-FFF2-40B4-BE49-F238E27FC236}">
                <a16:creationId xmlns:a16="http://schemas.microsoft.com/office/drawing/2014/main" id="{6C60E753-76FF-6EB1-FA55-1B4EEB2332F4}"/>
              </a:ext>
            </a:extLst>
          </p:cNvPr>
          <p:cNvSpPr txBox="1"/>
          <p:nvPr/>
        </p:nvSpPr>
        <p:spPr>
          <a:xfrm>
            <a:off x="2474437" y="4113859"/>
            <a:ext cx="1286911" cy="360099"/>
          </a:xfrm>
          <a:prstGeom prst="rect">
            <a:avLst/>
          </a:prstGeom>
          <a:noFill/>
        </p:spPr>
        <p:txBody>
          <a:bodyPr wrap="square" lIns="45720" tIns="18288" rIns="45720" bIns="18288" anchor="t">
            <a:spAutoFit/>
          </a:bodyPr>
          <a:lstStyle/>
          <a:p>
            <a:pPr algn="ctr"/>
            <a:r>
              <a:rPr lang="en-US" sz="1050" b="1" i="0">
                <a:solidFill>
                  <a:srgbClr val="121C46"/>
                </a:solidFill>
                <a:latin typeface="Segoe UI"/>
              </a:rPr>
              <a:t>Gather additional context</a:t>
            </a:r>
            <a:endParaRPr sz="1050" b="1" i="0">
              <a:solidFill>
                <a:srgbClr val="121C46"/>
              </a:solidFill>
              <a:latin typeface="Segoe UI"/>
            </a:endParaRPr>
          </a:p>
        </p:txBody>
      </p:sp>
      <p:sp>
        <p:nvSpPr>
          <p:cNvPr id="60" name="TextBox 59">
            <a:extLst>
              <a:ext uri="{FF2B5EF4-FFF2-40B4-BE49-F238E27FC236}">
                <a16:creationId xmlns:a16="http://schemas.microsoft.com/office/drawing/2014/main" id="{0AFD99DE-6ADA-F6BA-12CA-E7A79AFABBF4}"/>
              </a:ext>
            </a:extLst>
          </p:cNvPr>
          <p:cNvSpPr txBox="1"/>
          <p:nvPr/>
        </p:nvSpPr>
        <p:spPr>
          <a:xfrm>
            <a:off x="2493665" y="4459393"/>
            <a:ext cx="1295115" cy="175433"/>
          </a:xfrm>
          <a:prstGeom prst="rect">
            <a:avLst/>
          </a:prstGeom>
          <a:noFill/>
        </p:spPr>
        <p:txBody>
          <a:bodyPr wrap="square" lIns="45720" tIns="18288" rIns="45720" bIns="18288" anchor="t">
            <a:spAutoFit/>
          </a:bodyPr>
          <a:lstStyle/>
          <a:p>
            <a:pPr algn="ctr"/>
            <a:r>
              <a:rPr lang="en-US" sz="900" b="0" i="1">
                <a:solidFill>
                  <a:srgbClr val="646B83"/>
                </a:solidFill>
                <a:latin typeface="Segoe UI"/>
              </a:rPr>
              <a:t>Synthesis</a:t>
            </a:r>
            <a:endParaRPr sz="900" b="0" i="1">
              <a:solidFill>
                <a:srgbClr val="646B83"/>
              </a:solidFill>
              <a:latin typeface="Segoe UI"/>
            </a:endParaRPr>
          </a:p>
        </p:txBody>
      </p:sp>
      <p:sp>
        <p:nvSpPr>
          <p:cNvPr id="23" name="TextBox 22"/>
          <p:cNvSpPr txBox="1"/>
          <p:nvPr/>
        </p:nvSpPr>
        <p:spPr>
          <a:xfrm>
            <a:off x="4178808" y="4386241"/>
            <a:ext cx="1295115" cy="175433"/>
          </a:xfrm>
          <a:prstGeom prst="rect">
            <a:avLst/>
          </a:prstGeom>
          <a:noFill/>
        </p:spPr>
        <p:txBody>
          <a:bodyPr wrap="square" lIns="45720" tIns="18288" rIns="45720" bIns="18288" anchor="t">
            <a:spAutoFit/>
          </a:bodyPr>
          <a:lstStyle/>
          <a:p>
            <a:pPr algn="ctr"/>
            <a:r>
              <a:rPr sz="900" b="0" i="1">
                <a:solidFill>
                  <a:srgbClr val="646B83"/>
                </a:solidFill>
                <a:latin typeface="Segoe UI"/>
              </a:rPr>
              <a:t>AI draft accept</a:t>
            </a:r>
          </a:p>
        </p:txBody>
      </p:sp>
      <p:cxnSp>
        <p:nvCxnSpPr>
          <p:cNvPr id="61" name="Connector 23">
            <a:extLst>
              <a:ext uri="{FF2B5EF4-FFF2-40B4-BE49-F238E27FC236}">
                <a16:creationId xmlns:a16="http://schemas.microsoft.com/office/drawing/2014/main" id="{3D229962-0C2B-6666-070A-BE6A1DD3670C}"/>
              </a:ext>
            </a:extLst>
          </p:cNvPr>
          <p:cNvCxnSpPr/>
          <p:nvPr/>
        </p:nvCxnSpPr>
        <p:spPr>
          <a:xfrm>
            <a:off x="3981337" y="4431277"/>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4920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274320"/>
          </a:xfrm>
          <a:prstGeom prst="rect">
            <a:avLst/>
          </a:prstGeom>
          <a:noFill/>
        </p:spPr>
        <p:txBody>
          <a:bodyPr wrap="square" lIns="45720" tIns="18288" rIns="45720" bIns="18288" anchor="t">
            <a:spAutoFit/>
          </a:bodyPr>
          <a:lstStyle/>
          <a:p>
            <a:pPr algn="l"/>
            <a:r>
              <a:rPr sz="1000" b="1" i="0">
                <a:solidFill>
                  <a:srgbClr val="16A34A"/>
                </a:solidFill>
                <a:latin typeface="Segoe UI"/>
              </a:rPr>
              <a:t>PER-CATEGORY DERIVATION  ·  BUCKET 4</a:t>
            </a:r>
          </a:p>
        </p:txBody>
      </p:sp>
      <p:sp>
        <p:nvSpPr>
          <p:cNvPr id="5" name="TextBox 4"/>
          <p:cNvSpPr txBox="1"/>
          <p:nvPr/>
        </p:nvSpPr>
        <p:spPr>
          <a:xfrm>
            <a:off x="502920" y="530352"/>
            <a:ext cx="6858000" cy="594360"/>
          </a:xfrm>
          <a:prstGeom prst="rect">
            <a:avLst/>
          </a:prstGeom>
          <a:noFill/>
        </p:spPr>
        <p:txBody>
          <a:bodyPr wrap="square" lIns="45720" tIns="18288" rIns="45720" bIns="18288" anchor="t">
            <a:spAutoFit/>
          </a:bodyPr>
          <a:lstStyle/>
          <a:p>
            <a:pPr algn="l"/>
            <a:r>
              <a:rPr sz="2200" b="1" i="0">
                <a:solidFill>
                  <a:srgbClr val="121C46"/>
                </a:solidFill>
                <a:latin typeface="Segoe UI"/>
              </a:rPr>
              <a:t>Meeting workflows</a:t>
            </a:r>
          </a:p>
        </p:txBody>
      </p:sp>
      <p:sp>
        <p:nvSpPr>
          <p:cNvPr id="6" name="Rounded Rectangle 5"/>
          <p:cNvSpPr/>
          <p:nvPr/>
        </p:nvSpPr>
        <p:spPr>
          <a:xfrm>
            <a:off x="7772400" y="502920"/>
            <a:ext cx="3913632" cy="640080"/>
          </a:xfrm>
          <a:prstGeom prst="roundRect">
            <a:avLst>
              <a:gd name="adj" fmla="val 12000"/>
            </a:avLst>
          </a:prstGeom>
          <a:solidFill>
            <a:srgbClr val="ECEFF5"/>
          </a:solidFill>
          <a:ln w="1270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772400" y="576072"/>
            <a:ext cx="3913632" cy="182880"/>
          </a:xfrm>
          <a:prstGeom prst="rect">
            <a:avLst/>
          </a:prstGeom>
          <a:noFill/>
        </p:spPr>
        <p:txBody>
          <a:bodyPr wrap="square" lIns="45720" tIns="18288" rIns="45720" bIns="18288" anchor="t">
            <a:spAutoFit/>
          </a:bodyPr>
          <a:lstStyle/>
          <a:p>
            <a:pPr algn="ctr"/>
            <a:r>
              <a:rPr sz="800" b="1" i="0">
                <a:solidFill>
                  <a:srgbClr val="646B83"/>
                </a:solidFill>
                <a:latin typeface="Segoe UI"/>
              </a:rPr>
              <a:t>BAND  (min/turn)</a:t>
            </a:r>
          </a:p>
        </p:txBody>
      </p:sp>
      <p:sp>
        <p:nvSpPr>
          <p:cNvPr id="8" name="TextBox 7"/>
          <p:cNvSpPr txBox="1"/>
          <p:nvPr/>
        </p:nvSpPr>
        <p:spPr>
          <a:xfrm>
            <a:off x="7772400" y="777240"/>
            <a:ext cx="3913632" cy="252377"/>
          </a:xfrm>
          <a:prstGeom prst="rect">
            <a:avLst/>
          </a:prstGeom>
          <a:noFill/>
        </p:spPr>
        <p:txBody>
          <a:bodyPr wrap="square" lIns="45720" tIns="18288" rIns="45720" bIns="18288" anchor="t">
            <a:spAutoFit/>
          </a:bodyPr>
          <a:lstStyle/>
          <a:p>
            <a:pPr algn="ctr"/>
            <a:r>
              <a:rPr sz="1400" b="1" i="0">
                <a:solidFill>
                  <a:srgbClr val="121C46"/>
                </a:solidFill>
                <a:latin typeface="Segoe UI"/>
              </a:rPr>
              <a:t>12  →  31  →  4</a:t>
            </a:r>
            <a:r>
              <a:rPr lang="en-US" sz="1400" b="1" i="0">
                <a:solidFill>
                  <a:srgbClr val="121C46"/>
                </a:solidFill>
                <a:latin typeface="Segoe UI"/>
              </a:rPr>
              <a:t>3</a:t>
            </a:r>
            <a:endParaRPr sz="1400" b="1" i="0">
              <a:solidFill>
                <a:srgbClr val="121C46"/>
              </a:solidFill>
              <a:latin typeface="Segoe UI"/>
            </a:endParaRPr>
          </a:p>
        </p:txBody>
      </p:sp>
      <p:sp>
        <p:nvSpPr>
          <p:cNvPr id="9" name="Rounded Rectangle 8"/>
          <p:cNvSpPr/>
          <p:nvPr/>
        </p:nvSpPr>
        <p:spPr>
          <a:xfrm>
            <a:off x="502920" y="1280160"/>
            <a:ext cx="6675120" cy="5303520"/>
          </a:xfrm>
          <a:prstGeom prst="roundRect">
            <a:avLst>
              <a:gd name="adj" fmla="val 12000"/>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502920" y="1280160"/>
            <a:ext cx="6675120" cy="4572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731520" y="1463040"/>
            <a:ext cx="6217920" cy="320040"/>
          </a:xfrm>
          <a:prstGeom prst="rect">
            <a:avLst/>
          </a:prstGeom>
          <a:noFill/>
        </p:spPr>
        <p:txBody>
          <a:bodyPr wrap="square" lIns="45720" tIns="18288" rIns="45720" bIns="18288" anchor="t">
            <a:spAutoFit/>
          </a:bodyPr>
          <a:lstStyle/>
          <a:p>
            <a:pPr algn="l"/>
            <a:r>
              <a:rPr sz="1200" b="1" i="0">
                <a:solidFill>
                  <a:srgbClr val="16A34A"/>
                </a:solidFill>
                <a:latin typeface="Segoe UI"/>
              </a:rPr>
              <a:t>DERIVATION  ·  exactly how this Mid was computed</a:t>
            </a:r>
          </a:p>
        </p:txBody>
      </p:sp>
      <p:sp>
        <p:nvSpPr>
          <p:cNvPr id="12" name="Rectangle 11"/>
          <p:cNvSpPr/>
          <p:nvPr/>
        </p:nvSpPr>
        <p:spPr>
          <a:xfrm>
            <a:off x="731520" y="1847088"/>
            <a:ext cx="6217920" cy="658368"/>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22960" y="1892808"/>
            <a:ext cx="6035040" cy="201168"/>
          </a:xfrm>
          <a:prstGeom prst="rect">
            <a:avLst/>
          </a:prstGeom>
          <a:noFill/>
        </p:spPr>
        <p:txBody>
          <a:bodyPr wrap="square" lIns="45720" tIns="18288" rIns="45720" bIns="18288" anchor="t">
            <a:spAutoFit/>
          </a:bodyPr>
          <a:lstStyle/>
          <a:p>
            <a:pPr algn="l"/>
            <a:r>
              <a:rPr sz="900" b="1" i="0">
                <a:solidFill>
                  <a:srgbClr val="646B83"/>
                </a:solidFill>
                <a:latin typeface="Segoe UI"/>
              </a:rPr>
              <a:t>MID COMPUTATION</a:t>
            </a:r>
          </a:p>
        </p:txBody>
      </p:sp>
      <p:sp>
        <p:nvSpPr>
          <p:cNvPr id="14" name="TextBox 13"/>
          <p:cNvSpPr txBox="1"/>
          <p:nvPr/>
        </p:nvSpPr>
        <p:spPr>
          <a:xfrm>
            <a:off x="822960" y="2084832"/>
            <a:ext cx="6035040" cy="521681"/>
          </a:xfrm>
          <a:prstGeom prst="rect">
            <a:avLst/>
          </a:prstGeom>
          <a:noFill/>
        </p:spPr>
        <p:txBody>
          <a:bodyPr wrap="square" lIns="45720" tIns="18288" rIns="45720" bIns="18288" anchor="t">
            <a:spAutoFit/>
          </a:bodyPr>
          <a:lstStyle/>
          <a:p>
            <a:pPr algn="l"/>
            <a:r>
              <a:rPr sz="1050" b="0" i="0">
                <a:solidFill>
                  <a:srgbClr val="121C46"/>
                </a:solidFill>
                <a:latin typeface="Segoe UI"/>
              </a:rPr>
              <a:t>Microsoft WTI Special Report 2023 (Study #2; Cambon et al. methodology): n=57 RCT, recap of a 35-min missed Teams meeting. Without Copilot 42m 34s → with Copilot 11m 13s = ≈ 31 min saved per recap (~3.8× faster). Used directly as Typical.</a:t>
            </a:r>
          </a:p>
        </p:txBody>
      </p:sp>
      <p:sp>
        <p:nvSpPr>
          <p:cNvPr id="15" name="Rounded Rectangle 14"/>
          <p:cNvSpPr/>
          <p:nvPr/>
        </p:nvSpPr>
        <p:spPr>
          <a:xfrm>
            <a:off x="731520" y="2578608"/>
            <a:ext cx="6217920" cy="1213104"/>
          </a:xfrm>
          <a:prstGeom prst="roundRect">
            <a:avLst>
              <a:gd name="adj" fmla="val 12000"/>
            </a:avLst>
          </a:prstGeom>
          <a:solidFill>
            <a:srgbClr val="FFFFFF"/>
          </a:solidFill>
          <a:ln w="9525">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731520" y="2578608"/>
            <a:ext cx="91440" cy="118872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914400" y="2633472"/>
            <a:ext cx="5943600" cy="201168"/>
          </a:xfrm>
          <a:prstGeom prst="rect">
            <a:avLst/>
          </a:prstGeom>
          <a:noFill/>
        </p:spPr>
        <p:txBody>
          <a:bodyPr wrap="square" lIns="45720" tIns="18288" rIns="45720" bIns="18288" anchor="t">
            <a:spAutoFit/>
          </a:bodyPr>
          <a:lstStyle/>
          <a:p>
            <a:pPr algn="l"/>
            <a:r>
              <a:rPr sz="900" b="1" i="0">
                <a:solidFill>
                  <a:srgbClr val="16A34A"/>
                </a:solidFill>
                <a:latin typeface="Segoe UI"/>
              </a:rPr>
              <a:t>SOURCE EXCERPT  ·  key finding paraphrased</a:t>
            </a:r>
          </a:p>
        </p:txBody>
      </p:sp>
      <p:sp>
        <p:nvSpPr>
          <p:cNvPr id="18" name="TextBox 17"/>
          <p:cNvSpPr txBox="1"/>
          <p:nvPr/>
        </p:nvSpPr>
        <p:spPr>
          <a:xfrm>
            <a:off x="914400" y="2816352"/>
            <a:ext cx="5943600" cy="775597"/>
          </a:xfrm>
          <a:prstGeom prst="rect">
            <a:avLst/>
          </a:prstGeom>
          <a:noFill/>
        </p:spPr>
        <p:txBody>
          <a:bodyPr wrap="square" lIns="45720" tIns="18288" rIns="45720" bIns="18288" anchor="t">
            <a:spAutoFit/>
          </a:bodyPr>
          <a:lstStyle/>
          <a:p>
            <a:pPr algn="l"/>
            <a:r>
              <a:rPr sz="800" b="0" i="1">
                <a:solidFill>
                  <a:srgbClr val="1E2940"/>
                </a:solidFill>
                <a:latin typeface="Segoe UI"/>
              </a:rPr>
              <a:t>Microsoft Work Trend Index Special Report (Nov 2023, 'What Can Copilot's Earliest Users Teach Us About Generative AI at Work?') reports Study #2: 57 Microsoft employees split into Copilot and control groups, each asked to summarize a 'missed' 35-minute Teams meeting (with crosstalk and debate to mirror real meetings). Copilot users completed the recap in 11m 13s vs. 42m 34s for control — ~31 min saved per recap, 3.8× faster, 58% less draining. Cambon et al. 2023 (Microsoft Research) is the companion methodology paper for the same experiment. Caveat: the saving is for the act of catching up on a missed meeting via transcript+recording — a task many people may not perform regularly without AI.</a:t>
            </a:r>
          </a:p>
        </p:txBody>
      </p:sp>
      <p:sp>
        <p:nvSpPr>
          <p:cNvPr id="19" name="TextBox 18"/>
          <p:cNvSpPr txBox="1"/>
          <p:nvPr/>
        </p:nvSpPr>
        <p:spPr>
          <a:xfrm>
            <a:off x="914400" y="3547698"/>
            <a:ext cx="5943600" cy="237744"/>
          </a:xfrm>
          <a:prstGeom prst="rect">
            <a:avLst/>
          </a:prstGeom>
          <a:noFill/>
        </p:spPr>
        <p:txBody>
          <a:bodyPr wrap="square" lIns="45720" tIns="18288" rIns="45720" bIns="18288" anchor="t">
            <a:spAutoFit/>
          </a:bodyPr>
          <a:lstStyle/>
          <a:p>
            <a:pPr algn="l"/>
            <a:r>
              <a:rPr sz="900" b="0" i="0">
                <a:solidFill>
                  <a:srgbClr val="646B83"/>
                </a:solidFill>
                <a:latin typeface="Segoe UI"/>
              </a:rPr>
              <a:t>Sources → </a:t>
            </a:r>
            <a:r>
              <a:rPr sz="900" b="0" i="0">
                <a:solidFill>
                  <a:srgbClr val="1F5BC7"/>
                </a:solidFill>
                <a:latin typeface="Segoe UI"/>
                <a:hlinkClick r:id="rId2"/>
              </a:rPr>
              <a:t>Microsoft WTI Special Report 2023 ↗</a:t>
            </a:r>
            <a:r>
              <a:rPr sz="900" b="0" i="0">
                <a:solidFill>
                  <a:srgbClr val="646B83"/>
                </a:solidFill>
                <a:latin typeface="Segoe UI"/>
              </a:rPr>
              <a:t>  ·  </a:t>
            </a:r>
            <a:r>
              <a:rPr sz="900" b="0" i="0">
                <a:solidFill>
                  <a:srgbClr val="1F5BC7"/>
                </a:solidFill>
                <a:latin typeface="Segoe UI"/>
                <a:hlinkClick r:id="rId3"/>
              </a:rPr>
              <a:t>Cambon et al., Microsoft Research 2023 ↗</a:t>
            </a:r>
          </a:p>
        </p:txBody>
      </p:sp>
      <p:sp>
        <p:nvSpPr>
          <p:cNvPr id="20" name="TextBox 19"/>
          <p:cNvSpPr txBox="1"/>
          <p:nvPr/>
        </p:nvSpPr>
        <p:spPr>
          <a:xfrm>
            <a:off x="731520" y="3846888"/>
            <a:ext cx="6217920" cy="201168"/>
          </a:xfrm>
          <a:prstGeom prst="rect">
            <a:avLst/>
          </a:prstGeom>
          <a:noFill/>
        </p:spPr>
        <p:txBody>
          <a:bodyPr wrap="square" lIns="45720" tIns="18288" rIns="45720" bIns="18288" anchor="t">
            <a:spAutoFit/>
          </a:bodyPr>
          <a:lstStyle/>
          <a:p>
            <a:pPr algn="l"/>
            <a:r>
              <a:rPr sz="950" b="1" i="0">
                <a:solidFill>
                  <a:srgbClr val="646B83"/>
                </a:solidFill>
                <a:latin typeface="Segoe UI"/>
              </a:rPr>
              <a:t>TYPICAL ACTIVITY-INSTANCE CHAIN  ·  intra-bucket</a:t>
            </a:r>
          </a:p>
        </p:txBody>
      </p:sp>
      <p:sp>
        <p:nvSpPr>
          <p:cNvPr id="21" name="Rounded Rectangle 20"/>
          <p:cNvSpPr/>
          <p:nvPr/>
        </p:nvSpPr>
        <p:spPr>
          <a:xfrm>
            <a:off x="731520" y="4084632"/>
            <a:ext cx="1485900" cy="713232"/>
          </a:xfrm>
          <a:prstGeom prst="roundRect">
            <a:avLst>
              <a:gd name="adj" fmla="val 12000"/>
            </a:avLst>
          </a:prstGeom>
          <a:solidFill>
            <a:srgbClr val="ECEFF5"/>
          </a:solidFill>
          <a:ln w="635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777240" y="4157784"/>
            <a:ext cx="139446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Multi-meeting pull</a:t>
            </a:r>
          </a:p>
        </p:txBody>
      </p:sp>
      <p:sp>
        <p:nvSpPr>
          <p:cNvPr id="23" name="TextBox 22"/>
          <p:cNvSpPr txBox="1"/>
          <p:nvPr/>
        </p:nvSpPr>
        <p:spPr>
          <a:xfrm>
            <a:off x="777240" y="4432104"/>
            <a:ext cx="1394460" cy="347472"/>
          </a:xfrm>
          <a:prstGeom prst="rect">
            <a:avLst/>
          </a:prstGeom>
          <a:noFill/>
        </p:spPr>
        <p:txBody>
          <a:bodyPr wrap="square" lIns="45720" tIns="18288" rIns="45720" bIns="18288" anchor="t">
            <a:spAutoFit/>
          </a:bodyPr>
          <a:lstStyle/>
          <a:p>
            <a:pPr algn="ctr"/>
            <a:r>
              <a:rPr sz="900" b="0" i="1">
                <a:solidFill>
                  <a:srgbClr val="646B83"/>
                </a:solidFill>
                <a:latin typeface="Segoe UI"/>
              </a:rPr>
              <a:t>last 3 syncs on topic</a:t>
            </a:r>
          </a:p>
        </p:txBody>
      </p:sp>
      <p:cxnSp>
        <p:nvCxnSpPr>
          <p:cNvPr id="24" name="Connector 23"/>
          <p:cNvCxnSpPr/>
          <p:nvPr/>
        </p:nvCxnSpPr>
        <p:spPr>
          <a:xfrm>
            <a:off x="2217420" y="4441248"/>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5" name="Rounded Rectangle 24"/>
          <p:cNvSpPr/>
          <p:nvPr/>
        </p:nvSpPr>
        <p:spPr>
          <a:xfrm>
            <a:off x="2308860" y="4084632"/>
            <a:ext cx="1485900" cy="713232"/>
          </a:xfrm>
          <a:prstGeom prst="roundRect">
            <a:avLst>
              <a:gd name="adj" fmla="val 12000"/>
            </a:avLst>
          </a:prstGeom>
          <a:solidFill>
            <a:srgbClr val="ECEFF5"/>
          </a:solidFill>
          <a:ln w="635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2354580" y="4157784"/>
            <a:ext cx="139446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Theme synthesis</a:t>
            </a:r>
          </a:p>
        </p:txBody>
      </p:sp>
      <p:sp>
        <p:nvSpPr>
          <p:cNvPr id="27" name="TextBox 26"/>
          <p:cNvSpPr txBox="1"/>
          <p:nvPr/>
        </p:nvSpPr>
        <p:spPr>
          <a:xfrm>
            <a:off x="2354580" y="4432104"/>
            <a:ext cx="1394460" cy="347472"/>
          </a:xfrm>
          <a:prstGeom prst="rect">
            <a:avLst/>
          </a:prstGeom>
          <a:noFill/>
        </p:spPr>
        <p:txBody>
          <a:bodyPr wrap="square" lIns="45720" tIns="18288" rIns="45720" bIns="18288" anchor="t">
            <a:spAutoFit/>
          </a:bodyPr>
          <a:lstStyle/>
          <a:p>
            <a:pPr algn="ctr"/>
            <a:r>
              <a:rPr sz="900" b="0" i="1">
                <a:solidFill>
                  <a:srgbClr val="646B83"/>
                </a:solidFill>
                <a:latin typeface="Segoe UI"/>
              </a:rPr>
              <a:t>decisions · blockers · open Qs</a:t>
            </a:r>
          </a:p>
        </p:txBody>
      </p:sp>
      <p:cxnSp>
        <p:nvCxnSpPr>
          <p:cNvPr id="28" name="Connector 27"/>
          <p:cNvCxnSpPr/>
          <p:nvPr/>
        </p:nvCxnSpPr>
        <p:spPr>
          <a:xfrm>
            <a:off x="3794760" y="4441248"/>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9" name="Rounded Rectangle 28"/>
          <p:cNvSpPr/>
          <p:nvPr/>
        </p:nvSpPr>
        <p:spPr>
          <a:xfrm>
            <a:off x="3886200" y="4084632"/>
            <a:ext cx="1485900" cy="713232"/>
          </a:xfrm>
          <a:prstGeom prst="roundRect">
            <a:avLst>
              <a:gd name="adj" fmla="val 12000"/>
            </a:avLst>
          </a:prstGeom>
          <a:solidFill>
            <a:srgbClr val="ECEFF5"/>
          </a:solidFill>
          <a:ln w="635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3931920" y="4157784"/>
            <a:ext cx="139446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Drift detection</a:t>
            </a:r>
          </a:p>
        </p:txBody>
      </p:sp>
      <p:sp>
        <p:nvSpPr>
          <p:cNvPr id="31" name="TextBox 30"/>
          <p:cNvSpPr txBox="1"/>
          <p:nvPr/>
        </p:nvSpPr>
        <p:spPr>
          <a:xfrm>
            <a:off x="3931920" y="4432104"/>
            <a:ext cx="1394460" cy="347472"/>
          </a:xfrm>
          <a:prstGeom prst="rect">
            <a:avLst/>
          </a:prstGeom>
          <a:noFill/>
        </p:spPr>
        <p:txBody>
          <a:bodyPr wrap="square" lIns="45720" tIns="18288" rIns="45720" bIns="18288" anchor="t">
            <a:spAutoFit/>
          </a:bodyPr>
          <a:lstStyle/>
          <a:p>
            <a:pPr algn="ctr"/>
            <a:r>
              <a:rPr sz="900" b="0" i="1">
                <a:solidFill>
                  <a:srgbClr val="646B83"/>
                </a:solidFill>
                <a:latin typeface="Segoe UI"/>
              </a:rPr>
              <a:t>what changed across meetings</a:t>
            </a:r>
          </a:p>
        </p:txBody>
      </p:sp>
      <p:cxnSp>
        <p:nvCxnSpPr>
          <p:cNvPr id="32" name="Connector 31"/>
          <p:cNvCxnSpPr/>
          <p:nvPr/>
        </p:nvCxnSpPr>
        <p:spPr>
          <a:xfrm>
            <a:off x="5372100" y="4441248"/>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33" name="Rounded Rectangle 32"/>
          <p:cNvSpPr/>
          <p:nvPr/>
        </p:nvSpPr>
        <p:spPr>
          <a:xfrm>
            <a:off x="5463540" y="4084632"/>
            <a:ext cx="1485900" cy="713232"/>
          </a:xfrm>
          <a:prstGeom prst="roundRect">
            <a:avLst>
              <a:gd name="adj" fmla="val 12000"/>
            </a:avLst>
          </a:prstGeom>
          <a:solidFill>
            <a:srgbClr val="ECEFF5"/>
          </a:solidFill>
          <a:ln w="635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5509260" y="4157784"/>
            <a:ext cx="139446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Targeted actions</a:t>
            </a:r>
          </a:p>
        </p:txBody>
      </p:sp>
      <p:sp>
        <p:nvSpPr>
          <p:cNvPr id="35" name="TextBox 34"/>
          <p:cNvSpPr txBox="1"/>
          <p:nvPr/>
        </p:nvSpPr>
        <p:spPr>
          <a:xfrm>
            <a:off x="5509260" y="4432104"/>
            <a:ext cx="1394460" cy="347472"/>
          </a:xfrm>
          <a:prstGeom prst="rect">
            <a:avLst/>
          </a:prstGeom>
          <a:noFill/>
        </p:spPr>
        <p:txBody>
          <a:bodyPr wrap="square" lIns="45720" tIns="18288" rIns="45720" bIns="18288" anchor="t">
            <a:spAutoFit/>
          </a:bodyPr>
          <a:lstStyle/>
          <a:p>
            <a:pPr algn="ctr"/>
            <a:r>
              <a:rPr sz="900" b="0" i="1">
                <a:solidFill>
                  <a:srgbClr val="646B83"/>
                </a:solidFill>
                <a:latin typeface="Segoe UI"/>
              </a:rPr>
              <a:t>2–3 cross-tool follow-ups</a:t>
            </a:r>
          </a:p>
        </p:txBody>
      </p:sp>
      <p:sp>
        <p:nvSpPr>
          <p:cNvPr id="36" name="TextBox 35"/>
          <p:cNvSpPr txBox="1"/>
          <p:nvPr/>
        </p:nvSpPr>
        <p:spPr>
          <a:xfrm>
            <a:off x="731520" y="4886228"/>
            <a:ext cx="6217920" cy="201168"/>
          </a:xfrm>
          <a:prstGeom prst="rect">
            <a:avLst/>
          </a:prstGeom>
          <a:noFill/>
        </p:spPr>
        <p:txBody>
          <a:bodyPr wrap="square" lIns="45720" tIns="18288" rIns="45720" bIns="18288" anchor="t">
            <a:spAutoFit/>
          </a:bodyPr>
          <a:lstStyle/>
          <a:p>
            <a:pPr algn="l"/>
            <a:r>
              <a:rPr sz="1000" b="1" i="0">
                <a:solidFill>
                  <a:srgbClr val="646B83"/>
                </a:solidFill>
                <a:latin typeface="Segoe UI"/>
              </a:rPr>
              <a:t>WORKED EXAMPLE  ·  what an agentic Cowork run looks like in this category</a:t>
            </a:r>
          </a:p>
        </p:txBody>
      </p:sp>
      <p:sp>
        <p:nvSpPr>
          <p:cNvPr id="37" name="TextBox 36"/>
          <p:cNvSpPr txBox="1"/>
          <p:nvPr/>
        </p:nvSpPr>
        <p:spPr>
          <a:xfrm>
            <a:off x="731520" y="5087396"/>
            <a:ext cx="6217920" cy="521681"/>
          </a:xfrm>
          <a:prstGeom prst="rect">
            <a:avLst/>
          </a:prstGeom>
          <a:noFill/>
        </p:spPr>
        <p:txBody>
          <a:bodyPr wrap="square" lIns="45720" tIns="18288" rIns="45720" bIns="18288" anchor="t">
            <a:spAutoFit/>
          </a:bodyPr>
          <a:lstStyle/>
          <a:p>
            <a:pPr algn="l"/>
            <a:r>
              <a:rPr sz="1000" b="0" i="1">
                <a:solidFill>
                  <a:srgbClr val="121C46"/>
                </a:solidFill>
                <a:latin typeface="Segoe UI"/>
              </a:rPr>
              <a:t>“We've had 3 design syncs on the auth rewrite over the last 2 weeks. Pull them all, surface what we actually decided vs. what's still open, flag where we contradicted ourselves, and post a consolidated update to the team channel with the 2 open questions </a:t>
            </a:r>
            <a:r>
              <a:rPr sz="1150" b="0" i="1">
                <a:solidFill>
                  <a:srgbClr val="121C46"/>
                </a:solidFill>
                <a:latin typeface="Segoe UI"/>
              </a:rPr>
              <a:t>tagged to owners.”</a:t>
            </a:r>
          </a:p>
        </p:txBody>
      </p:sp>
      <p:sp>
        <p:nvSpPr>
          <p:cNvPr id="38" name="Rounded Rectangle 37"/>
          <p:cNvSpPr/>
          <p:nvPr/>
        </p:nvSpPr>
        <p:spPr>
          <a:xfrm>
            <a:off x="731520" y="5614840"/>
            <a:ext cx="3054096" cy="694520"/>
          </a:xfrm>
          <a:prstGeom prst="roundRect">
            <a:avLst>
              <a:gd name="adj" fmla="val 12000"/>
            </a:avLst>
          </a:prstGeom>
          <a:solidFill>
            <a:srgbClr val="ECEFF5"/>
          </a:solidFill>
          <a:ln w="6350">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841248" y="5660560"/>
            <a:ext cx="2834640" cy="201168"/>
          </a:xfrm>
          <a:prstGeom prst="rect">
            <a:avLst/>
          </a:prstGeom>
          <a:noFill/>
        </p:spPr>
        <p:txBody>
          <a:bodyPr wrap="square" lIns="45720" tIns="18288" rIns="45720" bIns="18288" anchor="t">
            <a:spAutoFit/>
          </a:bodyPr>
          <a:lstStyle/>
          <a:p>
            <a:pPr algn="l"/>
            <a:r>
              <a:rPr sz="900" b="1" i="0">
                <a:solidFill>
                  <a:srgbClr val="646B83"/>
                </a:solidFill>
                <a:latin typeface="Segoe UI"/>
              </a:rPr>
              <a:t>WITHOUT COWORK     ≈ 37 min</a:t>
            </a:r>
          </a:p>
        </p:txBody>
      </p:sp>
      <p:sp>
        <p:nvSpPr>
          <p:cNvPr id="40" name="TextBox 39"/>
          <p:cNvSpPr txBox="1"/>
          <p:nvPr/>
        </p:nvSpPr>
        <p:spPr>
          <a:xfrm>
            <a:off x="841248" y="5861728"/>
            <a:ext cx="2834640" cy="406265"/>
          </a:xfrm>
          <a:prstGeom prst="rect">
            <a:avLst/>
          </a:prstGeom>
          <a:noFill/>
        </p:spPr>
        <p:txBody>
          <a:bodyPr wrap="square" lIns="45720" tIns="18288" rIns="45720" bIns="18288" anchor="t">
            <a:spAutoFit/>
          </a:bodyPr>
          <a:lstStyle/>
          <a:p>
            <a:pPr algn="l"/>
            <a:r>
              <a:rPr sz="800" b="0" i="0">
                <a:solidFill>
                  <a:srgbClr val="1E2940"/>
                </a:solidFill>
                <a:latin typeface="Segoe UI"/>
              </a:rPr>
              <a:t>Re-scrub 3 recordings · reconcile decisions across them · spot contradictions manually · hunt down owners · draft + post the update</a:t>
            </a:r>
          </a:p>
        </p:txBody>
      </p:sp>
      <p:sp>
        <p:nvSpPr>
          <p:cNvPr id="41" name="Rounded Rectangle 40"/>
          <p:cNvSpPr/>
          <p:nvPr/>
        </p:nvSpPr>
        <p:spPr>
          <a:xfrm>
            <a:off x="3895344" y="5614840"/>
            <a:ext cx="3054096" cy="712808"/>
          </a:xfrm>
          <a:prstGeom prst="roundRect">
            <a:avLst>
              <a:gd name="adj" fmla="val 12000"/>
            </a:avLst>
          </a:prstGeom>
          <a:solidFill>
            <a:srgbClr val="EAF5EC"/>
          </a:solidFill>
          <a:ln w="762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TextBox 41"/>
          <p:cNvSpPr txBox="1"/>
          <p:nvPr/>
        </p:nvSpPr>
        <p:spPr>
          <a:xfrm>
            <a:off x="4005072" y="5660560"/>
            <a:ext cx="2834640" cy="201168"/>
          </a:xfrm>
          <a:prstGeom prst="rect">
            <a:avLst/>
          </a:prstGeom>
          <a:noFill/>
        </p:spPr>
        <p:txBody>
          <a:bodyPr wrap="square" lIns="45720" tIns="18288" rIns="45720" bIns="18288" anchor="t">
            <a:spAutoFit/>
          </a:bodyPr>
          <a:lstStyle/>
          <a:p>
            <a:pPr algn="l"/>
            <a:r>
              <a:rPr sz="900" b="1" i="0">
                <a:solidFill>
                  <a:srgbClr val="16A34A"/>
                </a:solidFill>
                <a:latin typeface="Segoe UI"/>
              </a:rPr>
              <a:t>WITH COWORK</a:t>
            </a:r>
            <a:r>
              <a:rPr sz="1050" b="1" i="0">
                <a:solidFill>
                  <a:srgbClr val="121C46"/>
                </a:solidFill>
                <a:latin typeface="Segoe UI"/>
              </a:rPr>
              <a:t>     ≈ 6 min</a:t>
            </a:r>
          </a:p>
        </p:txBody>
      </p:sp>
      <p:sp>
        <p:nvSpPr>
          <p:cNvPr id="43" name="TextBox 42"/>
          <p:cNvSpPr txBox="1"/>
          <p:nvPr/>
        </p:nvSpPr>
        <p:spPr>
          <a:xfrm>
            <a:off x="4005072" y="5861728"/>
            <a:ext cx="2834640" cy="283154"/>
          </a:xfrm>
          <a:prstGeom prst="rect">
            <a:avLst/>
          </a:prstGeom>
          <a:noFill/>
        </p:spPr>
        <p:txBody>
          <a:bodyPr wrap="square" lIns="45720" tIns="18288" rIns="45720" bIns="18288" anchor="t">
            <a:spAutoFit/>
          </a:bodyPr>
          <a:lstStyle/>
          <a:p>
            <a:pPr algn="l"/>
            <a:r>
              <a:rPr sz="800" b="0" i="0">
                <a:solidFill>
                  <a:srgbClr val="1E2940"/>
                </a:solidFill>
                <a:latin typeface="Segoe UI"/>
              </a:rPr>
              <a:t>Review the cross-meeting synthesis, the contradiction flags, and the draft channel post — approve owners and send</a:t>
            </a:r>
          </a:p>
        </p:txBody>
      </p:sp>
      <p:sp>
        <p:nvSpPr>
          <p:cNvPr id="44" name="TextBox 43"/>
          <p:cNvSpPr txBox="1"/>
          <p:nvPr/>
        </p:nvSpPr>
        <p:spPr>
          <a:xfrm>
            <a:off x="731520" y="6336792"/>
            <a:ext cx="6217920" cy="201168"/>
          </a:xfrm>
          <a:prstGeom prst="rect">
            <a:avLst/>
          </a:prstGeom>
          <a:noFill/>
        </p:spPr>
        <p:txBody>
          <a:bodyPr wrap="square" lIns="45720" tIns="18288" rIns="45720" bIns="18288" anchor="t">
            <a:spAutoFit/>
          </a:bodyPr>
          <a:lstStyle/>
          <a:p>
            <a:pPr algn="ctr"/>
            <a:r>
              <a:rPr sz="1100" b="0" i="0">
                <a:solidFill>
                  <a:srgbClr val="646B83"/>
                </a:solidFill>
                <a:latin typeface="Segoe UI"/>
              </a:rPr>
              <a:t>= ≈ 31 min saved per run   (matches Typical band of 31 min)</a:t>
            </a:r>
          </a:p>
        </p:txBody>
      </p:sp>
      <p:sp>
        <p:nvSpPr>
          <p:cNvPr id="45" name="Rounded Rectangle 44"/>
          <p:cNvSpPr/>
          <p:nvPr/>
        </p:nvSpPr>
        <p:spPr>
          <a:xfrm>
            <a:off x="7360920" y="1280160"/>
            <a:ext cx="4325112" cy="5303520"/>
          </a:xfrm>
          <a:prstGeom prst="roundRect">
            <a:avLst>
              <a:gd name="adj" fmla="val 12000"/>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6" name="Rectangle 45"/>
          <p:cNvSpPr/>
          <p:nvPr/>
        </p:nvSpPr>
        <p:spPr>
          <a:xfrm>
            <a:off x="7360920" y="1280160"/>
            <a:ext cx="4325112" cy="4572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7" name="TextBox 46"/>
          <p:cNvSpPr txBox="1"/>
          <p:nvPr/>
        </p:nvSpPr>
        <p:spPr>
          <a:xfrm>
            <a:off x="7589520" y="1463040"/>
            <a:ext cx="3867912" cy="320040"/>
          </a:xfrm>
          <a:prstGeom prst="rect">
            <a:avLst/>
          </a:prstGeom>
          <a:noFill/>
        </p:spPr>
        <p:txBody>
          <a:bodyPr wrap="square" lIns="45720" tIns="18288" rIns="45720" bIns="18288" anchor="t">
            <a:spAutoFit/>
          </a:bodyPr>
          <a:lstStyle/>
          <a:p>
            <a:pPr algn="l"/>
            <a:r>
              <a:rPr sz="1200" b="1" i="0">
                <a:solidFill>
                  <a:srgbClr val="1B2A5E"/>
                </a:solidFill>
                <a:latin typeface="Segoe UI"/>
              </a:rPr>
              <a:t>RESEARCH ANCHORS  ·  one per band point</a:t>
            </a:r>
          </a:p>
        </p:txBody>
      </p:sp>
      <p:sp>
        <p:nvSpPr>
          <p:cNvPr id="48" name="Rectangle 47"/>
          <p:cNvSpPr/>
          <p:nvPr/>
        </p:nvSpPr>
        <p:spPr>
          <a:xfrm>
            <a:off x="7589520" y="1965960"/>
            <a:ext cx="91440" cy="134112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9" name="TextBox 48"/>
          <p:cNvSpPr txBox="1"/>
          <p:nvPr/>
        </p:nvSpPr>
        <p:spPr>
          <a:xfrm>
            <a:off x="7772400" y="1965960"/>
            <a:ext cx="3822192" cy="292608"/>
          </a:xfrm>
          <a:prstGeom prst="rect">
            <a:avLst/>
          </a:prstGeom>
          <a:noFill/>
        </p:spPr>
        <p:txBody>
          <a:bodyPr wrap="square" lIns="45720" tIns="18288" rIns="45720" bIns="18288" anchor="t">
            <a:spAutoFit/>
          </a:bodyPr>
          <a:lstStyle/>
          <a:p>
            <a:pPr algn="l"/>
            <a:r>
              <a:rPr sz="1200" b="1" i="0">
                <a:solidFill>
                  <a:srgbClr val="16A34A"/>
                </a:solidFill>
                <a:latin typeface="Segoe UI"/>
              </a:rPr>
              <a:t>LOW · 12 min</a:t>
            </a:r>
          </a:p>
        </p:txBody>
      </p:sp>
      <p:sp>
        <p:nvSpPr>
          <p:cNvPr id="50" name="TextBox 49"/>
          <p:cNvSpPr txBox="1"/>
          <p:nvPr/>
        </p:nvSpPr>
        <p:spPr>
          <a:xfrm>
            <a:off x="7772400" y="2267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Cambon MSR 2023 (single recap)</a:t>
            </a:r>
          </a:p>
        </p:txBody>
      </p:sp>
      <p:sp>
        <p:nvSpPr>
          <p:cNvPr id="51" name="TextBox 50"/>
          <p:cNvSpPr txBox="1"/>
          <p:nvPr/>
        </p:nvSpPr>
        <p:spPr>
          <a:xfrm>
            <a:off x="7772400" y="2542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Short / well-structured meeting recap or single action-item extraction — conservative lower bound.</a:t>
            </a:r>
          </a:p>
        </p:txBody>
      </p:sp>
      <p:sp>
        <p:nvSpPr>
          <p:cNvPr id="52" name="Rectangle 51"/>
          <p:cNvSpPr/>
          <p:nvPr/>
        </p:nvSpPr>
        <p:spPr>
          <a:xfrm>
            <a:off x="7589520" y="3489960"/>
            <a:ext cx="91440" cy="134112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3" name="TextBox 52"/>
          <p:cNvSpPr txBox="1"/>
          <p:nvPr/>
        </p:nvSpPr>
        <p:spPr>
          <a:xfrm>
            <a:off x="7772400" y="3489960"/>
            <a:ext cx="3822192" cy="292608"/>
          </a:xfrm>
          <a:prstGeom prst="rect">
            <a:avLst/>
          </a:prstGeom>
          <a:noFill/>
        </p:spPr>
        <p:txBody>
          <a:bodyPr wrap="square" lIns="45720" tIns="18288" rIns="45720" bIns="18288" anchor="t">
            <a:spAutoFit/>
          </a:bodyPr>
          <a:lstStyle/>
          <a:p>
            <a:pPr algn="l"/>
            <a:r>
              <a:rPr sz="1200" b="1" i="0">
                <a:solidFill>
                  <a:srgbClr val="830051"/>
                </a:solidFill>
                <a:latin typeface="Segoe UI"/>
              </a:rPr>
              <a:t>MID · 31 min</a:t>
            </a:r>
          </a:p>
        </p:txBody>
      </p:sp>
      <p:sp>
        <p:nvSpPr>
          <p:cNvPr id="54" name="TextBox 53"/>
          <p:cNvSpPr txBox="1"/>
          <p:nvPr/>
        </p:nvSpPr>
        <p:spPr>
          <a:xfrm>
            <a:off x="7772400" y="3791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Microsoft WTI 2023 · Study #2</a:t>
            </a:r>
          </a:p>
        </p:txBody>
      </p:sp>
      <p:sp>
        <p:nvSpPr>
          <p:cNvPr id="55" name="TextBox 54"/>
          <p:cNvSpPr txBox="1"/>
          <p:nvPr/>
        </p:nvSpPr>
        <p:spPr>
          <a:xfrm>
            <a:off x="7772400" y="4066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n=57 RCT recapping a 35-min missed Teams meeting: 42m 34s without Copilot → 11m 13s with Copilot ≈ 31 min saved.</a:t>
            </a:r>
          </a:p>
        </p:txBody>
      </p:sp>
      <p:sp>
        <p:nvSpPr>
          <p:cNvPr id="56" name="Rectangle 55"/>
          <p:cNvSpPr/>
          <p:nvPr/>
        </p:nvSpPr>
        <p:spPr>
          <a:xfrm>
            <a:off x="7589520" y="5013960"/>
            <a:ext cx="91440" cy="13411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7" name="TextBox 56"/>
          <p:cNvSpPr txBox="1"/>
          <p:nvPr/>
        </p:nvSpPr>
        <p:spPr>
          <a:xfrm>
            <a:off x="7772400" y="5013960"/>
            <a:ext cx="3822192" cy="221599"/>
          </a:xfrm>
          <a:prstGeom prst="rect">
            <a:avLst/>
          </a:prstGeom>
          <a:noFill/>
        </p:spPr>
        <p:txBody>
          <a:bodyPr wrap="square" lIns="45720" tIns="18288" rIns="45720" bIns="18288" anchor="t">
            <a:spAutoFit/>
          </a:bodyPr>
          <a:lstStyle/>
          <a:p>
            <a:pPr algn="l"/>
            <a:r>
              <a:rPr sz="1200" b="1" i="0">
                <a:solidFill>
                  <a:srgbClr val="2A5DB6"/>
                </a:solidFill>
                <a:latin typeface="Segoe UI"/>
              </a:rPr>
              <a:t>HIGH · 4</a:t>
            </a:r>
            <a:r>
              <a:rPr lang="en-US" sz="1200" b="1" i="0">
                <a:solidFill>
                  <a:srgbClr val="2A5DB6"/>
                </a:solidFill>
                <a:latin typeface="Segoe UI"/>
              </a:rPr>
              <a:t>3</a:t>
            </a:r>
            <a:r>
              <a:rPr sz="1200" b="1" i="0">
                <a:solidFill>
                  <a:srgbClr val="2A5DB6"/>
                </a:solidFill>
                <a:latin typeface="Segoe UI"/>
              </a:rPr>
              <a:t> min</a:t>
            </a:r>
          </a:p>
        </p:txBody>
      </p:sp>
      <p:sp>
        <p:nvSpPr>
          <p:cNvPr id="58" name="TextBox 57"/>
          <p:cNvSpPr txBox="1"/>
          <p:nvPr/>
        </p:nvSpPr>
        <p:spPr>
          <a:xfrm>
            <a:off x="7772400" y="5315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Cross-meeting agentic chain</a:t>
            </a:r>
          </a:p>
        </p:txBody>
      </p:sp>
      <p:sp>
        <p:nvSpPr>
          <p:cNvPr id="59" name="TextBox 58"/>
          <p:cNvSpPr txBox="1"/>
          <p:nvPr/>
        </p:nvSpPr>
        <p:spPr>
          <a:xfrm>
            <a:off x="7772400" y="5590032"/>
            <a:ext cx="3822192" cy="521681"/>
          </a:xfrm>
          <a:prstGeom prst="rect">
            <a:avLst/>
          </a:prstGeom>
          <a:noFill/>
        </p:spPr>
        <p:txBody>
          <a:bodyPr wrap="square" lIns="45720" tIns="18288" rIns="45720" bIns="18288" anchor="t">
            <a:spAutoFit/>
          </a:bodyPr>
          <a:lstStyle/>
          <a:p>
            <a:r>
              <a:rPr lang="en-US" sz="1050" i="1">
                <a:solidFill>
                  <a:srgbClr val="1E2940"/>
                </a:solidFill>
              </a:rPr>
              <a:t>31 (WTI #2 RCT, one missed-meeting recap, measured) + 12 (Cambon MSR 2024, daily meeting-related AI assistance per user, measured). Both Microsoft-measured. No extrapolation</a:t>
            </a:r>
            <a:endParaRPr sz="1050" b="0" i="1">
              <a:solidFill>
                <a:srgbClr val="1E2940"/>
              </a:solidFill>
              <a:latin typeface="Segoe UI"/>
            </a:endParaRPr>
          </a:p>
        </p:txBody>
      </p:sp>
      <p:sp>
        <p:nvSpPr>
          <p:cNvPr id="60" name="Rectangle 59"/>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1" name="TextBox 60"/>
          <p:cNvSpPr txBox="1"/>
          <p:nvPr/>
        </p:nvSpPr>
        <p:spPr>
          <a:xfrm>
            <a:off x="502920" y="669340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62" name="TextBox 61"/>
          <p:cNvSpPr txBox="1"/>
          <p:nvPr/>
        </p:nvSpPr>
        <p:spPr>
          <a:xfrm>
            <a:off x="10424160" y="6693408"/>
            <a:ext cx="1280160" cy="164592"/>
          </a:xfrm>
          <a:prstGeom prst="rect">
            <a:avLst/>
          </a:prstGeom>
          <a:noFill/>
        </p:spPr>
        <p:txBody>
          <a:bodyPr wrap="square" lIns="45720" tIns="18288" rIns="45720" bIns="18288" anchor="t">
            <a:spAutoFit/>
          </a:bodyPr>
          <a:lstStyle/>
          <a:p>
            <a:pPr algn="r"/>
            <a:r>
              <a:rPr sz="800" b="0" i="0">
                <a:solidFill>
                  <a:srgbClr val="646B83"/>
                </a:solidFill>
                <a:latin typeface="Segoe UI"/>
              </a:rPr>
              <a:t>8 / 14</a:t>
            </a:r>
          </a:p>
        </p:txBody>
      </p:sp>
    </p:spTree>
    <p:extLst>
      <p:ext uri="{BB962C8B-B14F-4D97-AF65-F5344CB8AC3E}">
        <p14:creationId xmlns:p14="http://schemas.microsoft.com/office/powerpoint/2010/main" val="4029048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274320"/>
          </a:xfrm>
          <a:prstGeom prst="rect">
            <a:avLst/>
          </a:prstGeom>
          <a:noFill/>
        </p:spPr>
        <p:txBody>
          <a:bodyPr wrap="square" lIns="45720" tIns="18288" rIns="45720" bIns="18288" anchor="t">
            <a:spAutoFit/>
          </a:bodyPr>
          <a:lstStyle/>
          <a:p>
            <a:pPr algn="l"/>
            <a:r>
              <a:rPr sz="1000" b="1" i="0">
                <a:solidFill>
                  <a:srgbClr val="F59E0B"/>
                </a:solidFill>
                <a:latin typeface="Segoe UI"/>
              </a:rPr>
              <a:t>PER-CATEGORY DERIVATION  ·  BUCKET 5</a:t>
            </a:r>
          </a:p>
        </p:txBody>
      </p:sp>
      <p:sp>
        <p:nvSpPr>
          <p:cNvPr id="5" name="TextBox 4"/>
          <p:cNvSpPr txBox="1"/>
          <p:nvPr/>
        </p:nvSpPr>
        <p:spPr>
          <a:xfrm>
            <a:off x="502920" y="530352"/>
            <a:ext cx="6858000" cy="594360"/>
          </a:xfrm>
          <a:prstGeom prst="rect">
            <a:avLst/>
          </a:prstGeom>
          <a:noFill/>
        </p:spPr>
        <p:txBody>
          <a:bodyPr wrap="square" lIns="45720" tIns="18288" rIns="45720" bIns="18288" anchor="t">
            <a:spAutoFit/>
          </a:bodyPr>
          <a:lstStyle/>
          <a:p>
            <a:pPr algn="l"/>
            <a:r>
              <a:rPr sz="2200" b="1" i="0">
                <a:solidFill>
                  <a:srgbClr val="121C46"/>
                </a:solidFill>
                <a:latin typeface="Segoe UI"/>
              </a:rPr>
              <a:t>Communication workflows</a:t>
            </a:r>
          </a:p>
        </p:txBody>
      </p:sp>
      <p:sp>
        <p:nvSpPr>
          <p:cNvPr id="6" name="Rounded Rectangle 5"/>
          <p:cNvSpPr/>
          <p:nvPr/>
        </p:nvSpPr>
        <p:spPr>
          <a:xfrm>
            <a:off x="7772400" y="502920"/>
            <a:ext cx="3913632" cy="640080"/>
          </a:xfrm>
          <a:prstGeom prst="roundRect">
            <a:avLst>
              <a:gd name="adj" fmla="val 12000"/>
            </a:avLst>
          </a:prstGeom>
          <a:solidFill>
            <a:srgbClr val="ECEFF5"/>
          </a:solidFill>
          <a:ln w="12700">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772400" y="576072"/>
            <a:ext cx="3913632" cy="182880"/>
          </a:xfrm>
          <a:prstGeom prst="rect">
            <a:avLst/>
          </a:prstGeom>
          <a:noFill/>
        </p:spPr>
        <p:txBody>
          <a:bodyPr wrap="square" lIns="45720" tIns="18288" rIns="45720" bIns="18288" anchor="t">
            <a:spAutoFit/>
          </a:bodyPr>
          <a:lstStyle/>
          <a:p>
            <a:pPr algn="ctr"/>
            <a:r>
              <a:rPr sz="800" b="1" i="0">
                <a:solidFill>
                  <a:srgbClr val="646B83"/>
                </a:solidFill>
                <a:latin typeface="Segoe UI"/>
              </a:rPr>
              <a:t>BAND  (min/turn)</a:t>
            </a:r>
          </a:p>
        </p:txBody>
      </p:sp>
      <p:sp>
        <p:nvSpPr>
          <p:cNvPr id="8" name="TextBox 7"/>
          <p:cNvSpPr txBox="1"/>
          <p:nvPr/>
        </p:nvSpPr>
        <p:spPr>
          <a:xfrm>
            <a:off x="7772400" y="777240"/>
            <a:ext cx="3913632" cy="283154"/>
          </a:xfrm>
          <a:prstGeom prst="rect">
            <a:avLst/>
          </a:prstGeom>
          <a:noFill/>
        </p:spPr>
        <p:txBody>
          <a:bodyPr wrap="square" lIns="45720" tIns="18288" rIns="45720" bIns="18288" anchor="t">
            <a:spAutoFit/>
          </a:bodyPr>
          <a:lstStyle/>
          <a:p>
            <a:pPr algn="ctr"/>
            <a:r>
              <a:rPr sz="1400" b="1" i="0">
                <a:solidFill>
                  <a:srgbClr val="121C46"/>
                </a:solidFill>
                <a:latin typeface="Segoe UI"/>
              </a:rPr>
              <a:t>2</a:t>
            </a:r>
            <a:r>
              <a:rPr sz="1200" b="0" i="0">
                <a:solidFill>
                  <a:srgbClr val="646B83"/>
                </a:solidFill>
                <a:latin typeface="Segoe UI"/>
              </a:rPr>
              <a:t>  →  </a:t>
            </a:r>
            <a:r>
              <a:rPr sz="1600" b="1" i="0">
                <a:solidFill>
                  <a:srgbClr val="830051"/>
                </a:solidFill>
                <a:latin typeface="Segoe UI"/>
              </a:rPr>
              <a:t>4</a:t>
            </a:r>
            <a:r>
              <a:rPr sz="1200" b="0" i="0">
                <a:solidFill>
                  <a:srgbClr val="646B83"/>
                </a:solidFill>
                <a:latin typeface="Segoe UI"/>
              </a:rPr>
              <a:t>  →  </a:t>
            </a:r>
            <a:r>
              <a:rPr lang="en-US" sz="1400" b="1">
                <a:solidFill>
                  <a:srgbClr val="121C46"/>
                </a:solidFill>
                <a:latin typeface="Segoe UI"/>
              </a:rPr>
              <a:t>11</a:t>
            </a:r>
            <a:endParaRPr sz="1400" b="1" i="0">
              <a:solidFill>
                <a:srgbClr val="121C46"/>
              </a:solidFill>
              <a:latin typeface="Segoe UI"/>
            </a:endParaRPr>
          </a:p>
        </p:txBody>
      </p:sp>
      <p:sp>
        <p:nvSpPr>
          <p:cNvPr id="9" name="Rounded Rectangle 8"/>
          <p:cNvSpPr/>
          <p:nvPr/>
        </p:nvSpPr>
        <p:spPr>
          <a:xfrm>
            <a:off x="502920" y="1280160"/>
            <a:ext cx="6675120"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502920" y="1280160"/>
            <a:ext cx="6675120" cy="4572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731520" y="1463040"/>
            <a:ext cx="6217920" cy="320040"/>
          </a:xfrm>
          <a:prstGeom prst="rect">
            <a:avLst/>
          </a:prstGeom>
          <a:noFill/>
        </p:spPr>
        <p:txBody>
          <a:bodyPr wrap="square" lIns="45720" tIns="18288" rIns="45720" bIns="18288" anchor="t">
            <a:spAutoFit/>
          </a:bodyPr>
          <a:lstStyle/>
          <a:p>
            <a:pPr algn="l"/>
            <a:r>
              <a:rPr sz="1200" b="1" i="0">
                <a:solidFill>
                  <a:srgbClr val="F59E0B"/>
                </a:solidFill>
                <a:latin typeface="Segoe UI"/>
              </a:rPr>
              <a:t>DERIVATION  ·  exactly how this Mid was computed</a:t>
            </a:r>
          </a:p>
        </p:txBody>
      </p:sp>
      <p:sp>
        <p:nvSpPr>
          <p:cNvPr id="12" name="Rectangle 11"/>
          <p:cNvSpPr/>
          <p:nvPr/>
        </p:nvSpPr>
        <p:spPr>
          <a:xfrm>
            <a:off x="731520" y="1847088"/>
            <a:ext cx="6217920" cy="658368"/>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22960" y="1892808"/>
            <a:ext cx="6035040" cy="201168"/>
          </a:xfrm>
          <a:prstGeom prst="rect">
            <a:avLst/>
          </a:prstGeom>
          <a:noFill/>
        </p:spPr>
        <p:txBody>
          <a:bodyPr wrap="square" lIns="45720" tIns="18288" rIns="45720" bIns="18288" anchor="t">
            <a:spAutoFit/>
          </a:bodyPr>
          <a:lstStyle/>
          <a:p>
            <a:pPr algn="l"/>
            <a:r>
              <a:rPr sz="900" b="1" i="0">
                <a:solidFill>
                  <a:srgbClr val="646B83"/>
                </a:solidFill>
                <a:latin typeface="Segoe UI"/>
              </a:rPr>
              <a:t>MID COMPUTATION</a:t>
            </a:r>
          </a:p>
        </p:txBody>
      </p:sp>
      <p:sp>
        <p:nvSpPr>
          <p:cNvPr id="14" name="TextBox 13"/>
          <p:cNvSpPr txBox="1"/>
          <p:nvPr/>
        </p:nvSpPr>
        <p:spPr>
          <a:xfrm>
            <a:off x="822960" y="2084832"/>
            <a:ext cx="6035040" cy="206210"/>
          </a:xfrm>
          <a:prstGeom prst="rect">
            <a:avLst/>
          </a:prstGeom>
          <a:noFill/>
        </p:spPr>
        <p:txBody>
          <a:bodyPr wrap="square" lIns="45720" tIns="18288" rIns="45720" bIns="18288" anchor="t">
            <a:spAutoFit/>
          </a:bodyPr>
          <a:lstStyle/>
          <a:p>
            <a:pPr algn="l"/>
            <a:r>
              <a:rPr sz="1100" b="0" i="0">
                <a:solidFill>
                  <a:srgbClr val="121C46"/>
                </a:solidFill>
                <a:latin typeface="Segoe UI"/>
              </a:rPr>
              <a:t>WTI 2024: 2 min/comms instance × 2</a:t>
            </a:r>
            <a:r>
              <a:rPr lang="en-US" sz="1100" b="0" i="0">
                <a:solidFill>
                  <a:srgbClr val="121C46"/>
                </a:solidFill>
                <a:latin typeface="Segoe UI"/>
              </a:rPr>
              <a:t>-3</a:t>
            </a:r>
            <a:r>
              <a:rPr sz="1100" b="0" i="0">
                <a:solidFill>
                  <a:srgbClr val="121C46"/>
                </a:solidFill>
                <a:latin typeface="Segoe UI"/>
              </a:rPr>
              <a:t> instances per comms run (rule + AI draft) ≈ 4</a:t>
            </a:r>
          </a:p>
        </p:txBody>
      </p:sp>
      <p:sp>
        <p:nvSpPr>
          <p:cNvPr id="15" name="Rounded Rectangle 14"/>
          <p:cNvSpPr/>
          <p:nvPr/>
        </p:nvSpPr>
        <p:spPr>
          <a:xfrm>
            <a:off x="731520" y="2578608"/>
            <a:ext cx="6217920" cy="1371600"/>
          </a:xfrm>
          <a:prstGeom prst="roundRect">
            <a:avLst>
              <a:gd name="adj" fmla="val 12000"/>
            </a:avLst>
          </a:prstGeom>
          <a:solidFill>
            <a:srgbClr val="FFFFFF"/>
          </a:solidFill>
          <a:ln w="9525">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731520" y="2578608"/>
            <a:ext cx="91440" cy="1371600"/>
          </a:xfrm>
          <a:prstGeom prst="rect">
            <a:avLst/>
          </a:prstGeom>
          <a:solidFill>
            <a:srgbClr val="F59E0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914400" y="2633472"/>
            <a:ext cx="5943600" cy="201168"/>
          </a:xfrm>
          <a:prstGeom prst="rect">
            <a:avLst/>
          </a:prstGeom>
          <a:noFill/>
        </p:spPr>
        <p:txBody>
          <a:bodyPr wrap="square" lIns="45720" tIns="18288" rIns="45720" bIns="18288" anchor="t">
            <a:spAutoFit/>
          </a:bodyPr>
          <a:lstStyle/>
          <a:p>
            <a:pPr algn="l"/>
            <a:r>
              <a:rPr sz="900" b="1" i="0">
                <a:solidFill>
                  <a:srgbClr val="F59E0B"/>
                </a:solidFill>
                <a:latin typeface="Segoe UI"/>
              </a:rPr>
              <a:t>SOURCE EXCERPT  ·  key finding paraphrased</a:t>
            </a:r>
          </a:p>
        </p:txBody>
      </p:sp>
      <p:sp>
        <p:nvSpPr>
          <p:cNvPr id="18" name="TextBox 17"/>
          <p:cNvSpPr txBox="1"/>
          <p:nvPr/>
        </p:nvSpPr>
        <p:spPr>
          <a:xfrm>
            <a:off x="914400" y="2816352"/>
            <a:ext cx="5943600" cy="329321"/>
          </a:xfrm>
          <a:prstGeom prst="rect">
            <a:avLst/>
          </a:prstGeom>
          <a:noFill/>
        </p:spPr>
        <p:txBody>
          <a:bodyPr wrap="square" lIns="45720" tIns="18288" rIns="45720" bIns="18288" anchor="t">
            <a:spAutoFit/>
          </a:bodyPr>
          <a:lstStyle/>
          <a:p>
            <a:pPr algn="l"/>
            <a:r>
              <a:rPr sz="950" b="0" i="1">
                <a:solidFill>
                  <a:srgbClr val="1E2940"/>
                </a:solidFill>
                <a:latin typeface="Segoe UI"/>
              </a:rPr>
              <a:t>Microsoft Work Trend Index 2024: ~14 min/day saved on communication tasks (Teams, channel routing, status replies). Per-micro-task savings ≈ 2 min derived as 14 min/day ÷ 5–7 micro-tasks/day. </a:t>
            </a:r>
          </a:p>
        </p:txBody>
      </p:sp>
      <p:sp>
        <p:nvSpPr>
          <p:cNvPr id="19" name="TextBox 18"/>
          <p:cNvSpPr txBox="1"/>
          <p:nvPr/>
        </p:nvSpPr>
        <p:spPr>
          <a:xfrm>
            <a:off x="914400" y="3675888"/>
            <a:ext cx="5943600" cy="183127"/>
          </a:xfrm>
          <a:prstGeom prst="rect">
            <a:avLst/>
          </a:prstGeom>
          <a:noFill/>
        </p:spPr>
        <p:txBody>
          <a:bodyPr wrap="square" lIns="45720" tIns="18288" rIns="45720" bIns="18288" anchor="t">
            <a:spAutoFit/>
          </a:bodyPr>
          <a:lstStyle/>
          <a:p>
            <a:r>
              <a:rPr sz="900" b="1" i="0">
                <a:solidFill>
                  <a:srgbClr val="646B83"/>
                </a:solidFill>
                <a:latin typeface="Segoe UI"/>
              </a:rPr>
              <a:t>Sources → </a:t>
            </a:r>
            <a:r>
              <a:rPr sz="950" b="1" i="0" u="sng">
                <a:solidFill>
                  <a:srgbClr val="1F5BC7"/>
                </a:solidFill>
                <a:latin typeface="Segoe UI"/>
                <a:hlinkClick r:id="rId3"/>
              </a:rPr>
              <a:t>Microsoft WTI 2024</a:t>
            </a:r>
            <a:r>
              <a:rPr sz="900" b="0" i="0" u="sng">
                <a:solidFill>
                  <a:srgbClr val="1F5BC7"/>
                </a:solidFill>
                <a:latin typeface="Segoe UI"/>
                <a:hlinkClick r:id="rId3"/>
              </a:rPr>
              <a:t> ↗</a:t>
            </a:r>
            <a:r>
              <a:rPr sz="900" b="0" i="0">
                <a:solidFill>
                  <a:srgbClr val="646B83"/>
                </a:solidFill>
                <a:latin typeface="Segoe UI"/>
              </a:rPr>
              <a:t>  ·</a:t>
            </a:r>
            <a:r>
              <a:rPr lang="en-US" sz="900">
                <a:hlinkClick r:id="rId4"/>
              </a:rPr>
              <a:t>Noy Zhang - Productivity Effects of GenAI</a:t>
            </a:r>
            <a:endParaRPr sz="900" b="0" i="0" u="sng">
              <a:solidFill>
                <a:srgbClr val="1F5BC7"/>
              </a:solidFill>
              <a:latin typeface="Segoe UI"/>
              <a:hlinkClick r:id="rId5"/>
            </a:endParaRPr>
          </a:p>
        </p:txBody>
      </p:sp>
      <p:sp>
        <p:nvSpPr>
          <p:cNvPr id="20" name="TextBox 19"/>
          <p:cNvSpPr txBox="1"/>
          <p:nvPr/>
        </p:nvSpPr>
        <p:spPr>
          <a:xfrm>
            <a:off x="731520" y="4069080"/>
            <a:ext cx="6217920" cy="201168"/>
          </a:xfrm>
          <a:prstGeom prst="rect">
            <a:avLst/>
          </a:prstGeom>
          <a:noFill/>
        </p:spPr>
        <p:txBody>
          <a:bodyPr wrap="square" lIns="45720" tIns="18288" rIns="45720" bIns="18288" anchor="t">
            <a:spAutoFit/>
          </a:bodyPr>
          <a:lstStyle/>
          <a:p>
            <a:pPr algn="l"/>
            <a:r>
              <a:rPr sz="950" b="1" i="0">
                <a:solidFill>
                  <a:srgbClr val="646B83"/>
                </a:solidFill>
                <a:latin typeface="Segoe UI"/>
              </a:rPr>
              <a:t>TYPICAL ACTIVITY-INSTANCE CHAIN  ·  intra-bucket</a:t>
            </a:r>
          </a:p>
        </p:txBody>
      </p:sp>
      <p:sp>
        <p:nvSpPr>
          <p:cNvPr id="21" name="Rounded Rectangle 20"/>
          <p:cNvSpPr/>
          <p:nvPr/>
        </p:nvSpPr>
        <p:spPr>
          <a:xfrm>
            <a:off x="731520" y="4306824"/>
            <a:ext cx="2011680" cy="713232"/>
          </a:xfrm>
          <a:prstGeom prst="roundRect">
            <a:avLst>
              <a:gd name="adj" fmla="val 12000"/>
            </a:avLst>
          </a:prstGeom>
          <a:solidFill>
            <a:srgbClr val="ECEFF5"/>
          </a:solidFill>
          <a:ln w="6350">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777240" y="4379976"/>
            <a:ext cx="192024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Teams reply</a:t>
            </a:r>
          </a:p>
        </p:txBody>
      </p:sp>
      <p:sp>
        <p:nvSpPr>
          <p:cNvPr id="23" name="TextBox 22"/>
          <p:cNvSpPr txBox="1"/>
          <p:nvPr/>
        </p:nvSpPr>
        <p:spPr>
          <a:xfrm>
            <a:off x="777240" y="4654296"/>
            <a:ext cx="1920240" cy="347472"/>
          </a:xfrm>
          <a:prstGeom prst="rect">
            <a:avLst/>
          </a:prstGeom>
          <a:noFill/>
        </p:spPr>
        <p:txBody>
          <a:bodyPr wrap="square" lIns="45720" tIns="18288" rIns="45720" bIns="18288" anchor="t">
            <a:spAutoFit/>
          </a:bodyPr>
          <a:lstStyle/>
          <a:p>
            <a:pPr algn="ctr"/>
            <a:r>
              <a:rPr sz="900" b="0" i="1">
                <a:solidFill>
                  <a:srgbClr val="646B83"/>
                </a:solidFill>
                <a:latin typeface="Segoe UI"/>
              </a:rPr>
              <a:t>AI suggested reply</a:t>
            </a:r>
          </a:p>
        </p:txBody>
      </p:sp>
      <p:cxnSp>
        <p:nvCxnSpPr>
          <p:cNvPr id="24" name="Connector 23"/>
          <p:cNvCxnSpPr/>
          <p:nvPr/>
        </p:nvCxnSpPr>
        <p:spPr>
          <a:xfrm>
            <a:off x="2743200" y="4663440"/>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5" name="Rounded Rectangle 24"/>
          <p:cNvSpPr/>
          <p:nvPr/>
        </p:nvSpPr>
        <p:spPr>
          <a:xfrm>
            <a:off x="2834640" y="4306824"/>
            <a:ext cx="2011680" cy="713232"/>
          </a:xfrm>
          <a:prstGeom prst="roundRect">
            <a:avLst>
              <a:gd name="adj" fmla="val 12000"/>
            </a:avLst>
          </a:prstGeom>
          <a:solidFill>
            <a:srgbClr val="ECEFF5"/>
          </a:solidFill>
          <a:ln w="6350">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2880360" y="4379976"/>
            <a:ext cx="192024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Channel rule</a:t>
            </a:r>
          </a:p>
        </p:txBody>
      </p:sp>
      <p:sp>
        <p:nvSpPr>
          <p:cNvPr id="27" name="TextBox 26"/>
          <p:cNvSpPr txBox="1"/>
          <p:nvPr/>
        </p:nvSpPr>
        <p:spPr>
          <a:xfrm>
            <a:off x="2880360" y="4654296"/>
            <a:ext cx="1920240" cy="347472"/>
          </a:xfrm>
          <a:prstGeom prst="rect">
            <a:avLst/>
          </a:prstGeom>
          <a:noFill/>
        </p:spPr>
        <p:txBody>
          <a:bodyPr wrap="square" lIns="45720" tIns="18288" rIns="45720" bIns="18288" anchor="t">
            <a:spAutoFit/>
          </a:bodyPr>
          <a:lstStyle/>
          <a:p>
            <a:pPr algn="ctr"/>
            <a:r>
              <a:rPr sz="900" b="0" i="1">
                <a:solidFill>
                  <a:srgbClr val="646B83"/>
                </a:solidFill>
                <a:latin typeface="Segoe UI"/>
              </a:rPr>
              <a:t>AI-drafted rule</a:t>
            </a:r>
          </a:p>
        </p:txBody>
      </p:sp>
      <p:cxnSp>
        <p:nvCxnSpPr>
          <p:cNvPr id="28" name="Connector 27"/>
          <p:cNvCxnSpPr/>
          <p:nvPr/>
        </p:nvCxnSpPr>
        <p:spPr>
          <a:xfrm>
            <a:off x="4846320" y="4663440"/>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9" name="Rounded Rectangle 28"/>
          <p:cNvSpPr/>
          <p:nvPr/>
        </p:nvSpPr>
        <p:spPr>
          <a:xfrm>
            <a:off x="4937760" y="4306824"/>
            <a:ext cx="2011680" cy="713232"/>
          </a:xfrm>
          <a:prstGeom prst="roundRect">
            <a:avLst>
              <a:gd name="adj" fmla="val 12000"/>
            </a:avLst>
          </a:prstGeom>
          <a:solidFill>
            <a:srgbClr val="ECEFF5"/>
          </a:solidFill>
          <a:ln w="6350">
            <a:solidFill>
              <a:srgbClr val="F59E0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4983480" y="4379976"/>
            <a:ext cx="192024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Multi-channel send</a:t>
            </a:r>
          </a:p>
        </p:txBody>
      </p:sp>
      <p:sp>
        <p:nvSpPr>
          <p:cNvPr id="31" name="TextBox 30"/>
          <p:cNvSpPr txBox="1"/>
          <p:nvPr/>
        </p:nvSpPr>
        <p:spPr>
          <a:xfrm>
            <a:off x="4983480" y="4654296"/>
            <a:ext cx="1920240" cy="347472"/>
          </a:xfrm>
          <a:prstGeom prst="rect">
            <a:avLst/>
          </a:prstGeom>
          <a:noFill/>
        </p:spPr>
        <p:txBody>
          <a:bodyPr wrap="square" lIns="45720" tIns="18288" rIns="45720" bIns="18288" anchor="t">
            <a:spAutoFit/>
          </a:bodyPr>
          <a:lstStyle/>
          <a:p>
            <a:pPr algn="ctr"/>
            <a:r>
              <a:rPr sz="900" b="0" i="1">
                <a:solidFill>
                  <a:srgbClr val="646B83"/>
                </a:solidFill>
                <a:latin typeface="Segoe UI"/>
              </a:rPr>
              <a:t>rule + draft + send</a:t>
            </a:r>
          </a:p>
        </p:txBody>
      </p:sp>
      <p:sp>
        <p:nvSpPr>
          <p:cNvPr id="32" name="TextBox 31"/>
          <p:cNvSpPr txBox="1"/>
          <p:nvPr/>
        </p:nvSpPr>
        <p:spPr>
          <a:xfrm>
            <a:off x="731520" y="5129784"/>
            <a:ext cx="6217920" cy="201168"/>
          </a:xfrm>
          <a:prstGeom prst="rect">
            <a:avLst/>
          </a:prstGeom>
          <a:noFill/>
        </p:spPr>
        <p:txBody>
          <a:bodyPr wrap="square" lIns="45720" tIns="18288" rIns="45720" bIns="18288" anchor="t">
            <a:spAutoFit/>
          </a:bodyPr>
          <a:lstStyle/>
          <a:p>
            <a:pPr algn="l"/>
            <a:r>
              <a:rPr sz="1000" b="1" i="0">
                <a:solidFill>
                  <a:srgbClr val="646B83"/>
                </a:solidFill>
                <a:latin typeface="Segoe UI"/>
              </a:rPr>
              <a:t>WORKED EXAMPLE  ·  what an agentic Cowork run looks like in this category</a:t>
            </a:r>
          </a:p>
        </p:txBody>
      </p:sp>
      <p:sp>
        <p:nvSpPr>
          <p:cNvPr id="33" name="TextBox 32"/>
          <p:cNvSpPr txBox="1"/>
          <p:nvPr/>
        </p:nvSpPr>
        <p:spPr>
          <a:xfrm>
            <a:off x="731520" y="5330952"/>
            <a:ext cx="6217920" cy="313932"/>
          </a:xfrm>
          <a:prstGeom prst="rect">
            <a:avLst/>
          </a:prstGeom>
          <a:noFill/>
        </p:spPr>
        <p:txBody>
          <a:bodyPr wrap="square" lIns="45720" tIns="18288" rIns="45720" bIns="18288" anchor="t">
            <a:spAutoFit/>
          </a:bodyPr>
          <a:lstStyle/>
          <a:p>
            <a:pPr algn="l"/>
            <a:r>
              <a:rPr sz="900" b="0" i="1">
                <a:solidFill>
                  <a:srgbClr val="121C46"/>
                </a:solidFill>
                <a:latin typeface="Segoe UI"/>
              </a:rPr>
              <a:t>“I'm OOO Friday — scan my channel mentions this week, draft handoff notes in each open thread, and queue an OOO message in my standup channel.”</a:t>
            </a:r>
          </a:p>
        </p:txBody>
      </p:sp>
      <p:sp>
        <p:nvSpPr>
          <p:cNvPr id="34" name="Rounded Rectangle 33"/>
          <p:cNvSpPr/>
          <p:nvPr/>
        </p:nvSpPr>
        <p:spPr>
          <a:xfrm>
            <a:off x="731520" y="5751576"/>
            <a:ext cx="3054096" cy="585216"/>
          </a:xfrm>
          <a:prstGeom prst="roundRect">
            <a:avLst>
              <a:gd name="adj" fmla="val 12000"/>
            </a:avLst>
          </a:prstGeom>
          <a:solidFill>
            <a:srgbClr val="ECEFF5"/>
          </a:solidFill>
          <a:ln w="6350">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841248" y="5797296"/>
            <a:ext cx="2834640" cy="201168"/>
          </a:xfrm>
          <a:prstGeom prst="rect">
            <a:avLst/>
          </a:prstGeom>
          <a:noFill/>
        </p:spPr>
        <p:txBody>
          <a:bodyPr wrap="square" lIns="45720" tIns="18288" rIns="45720" bIns="18288" anchor="t">
            <a:spAutoFit/>
          </a:bodyPr>
          <a:lstStyle/>
          <a:p>
            <a:pPr algn="l"/>
            <a:r>
              <a:rPr sz="900" b="1" i="0">
                <a:solidFill>
                  <a:srgbClr val="646B83"/>
                </a:solidFill>
                <a:latin typeface="Segoe UI"/>
              </a:rPr>
              <a:t>WITHOUT COWORK</a:t>
            </a:r>
            <a:r>
              <a:rPr sz="1050" b="1" i="0">
                <a:solidFill>
                  <a:srgbClr val="121C46"/>
                </a:solidFill>
                <a:latin typeface="Segoe UI"/>
              </a:rPr>
              <a:t>     ≈ 6 min</a:t>
            </a:r>
          </a:p>
        </p:txBody>
      </p:sp>
      <p:sp>
        <p:nvSpPr>
          <p:cNvPr id="36" name="TextBox 35"/>
          <p:cNvSpPr txBox="1"/>
          <p:nvPr/>
        </p:nvSpPr>
        <p:spPr>
          <a:xfrm>
            <a:off x="841248" y="5998464"/>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Scroll mentions across 4 channels · write a handoff per thread · set OOO manually</a:t>
            </a:r>
          </a:p>
        </p:txBody>
      </p:sp>
      <p:sp>
        <p:nvSpPr>
          <p:cNvPr id="37" name="Rounded Rectangle 36"/>
          <p:cNvSpPr/>
          <p:nvPr/>
        </p:nvSpPr>
        <p:spPr>
          <a:xfrm>
            <a:off x="3895344" y="5751576"/>
            <a:ext cx="3054096" cy="576072"/>
          </a:xfrm>
          <a:prstGeom prst="roundRect">
            <a:avLst>
              <a:gd name="adj" fmla="val 12000"/>
            </a:avLst>
          </a:prstGeom>
          <a:solidFill>
            <a:srgbClr val="EAF5EC"/>
          </a:solidFill>
          <a:ln w="762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4005072" y="5797296"/>
            <a:ext cx="2834640" cy="201168"/>
          </a:xfrm>
          <a:prstGeom prst="rect">
            <a:avLst/>
          </a:prstGeom>
          <a:noFill/>
        </p:spPr>
        <p:txBody>
          <a:bodyPr wrap="square" lIns="45720" tIns="18288" rIns="45720" bIns="18288" anchor="t">
            <a:spAutoFit/>
          </a:bodyPr>
          <a:lstStyle/>
          <a:p>
            <a:pPr algn="l"/>
            <a:r>
              <a:rPr sz="900" b="1" i="0">
                <a:solidFill>
                  <a:srgbClr val="16A34A"/>
                </a:solidFill>
                <a:latin typeface="Segoe UI"/>
              </a:rPr>
              <a:t>WITH COWORK</a:t>
            </a:r>
            <a:r>
              <a:rPr sz="1050" b="1" i="0">
                <a:solidFill>
                  <a:srgbClr val="121C46"/>
                </a:solidFill>
                <a:latin typeface="Segoe UI"/>
              </a:rPr>
              <a:t>     ≈ 2 min</a:t>
            </a:r>
          </a:p>
        </p:txBody>
      </p:sp>
      <p:sp>
        <p:nvSpPr>
          <p:cNvPr id="39" name="TextBox 38"/>
          <p:cNvSpPr txBox="1"/>
          <p:nvPr/>
        </p:nvSpPr>
        <p:spPr>
          <a:xfrm>
            <a:off x="4005072" y="5998464"/>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Review the drafts in place · post / approve</a:t>
            </a:r>
          </a:p>
        </p:txBody>
      </p:sp>
      <p:sp>
        <p:nvSpPr>
          <p:cNvPr id="40" name="TextBox 39"/>
          <p:cNvSpPr txBox="1"/>
          <p:nvPr/>
        </p:nvSpPr>
        <p:spPr>
          <a:xfrm>
            <a:off x="731520" y="6336792"/>
            <a:ext cx="6217920" cy="201168"/>
          </a:xfrm>
          <a:prstGeom prst="rect">
            <a:avLst/>
          </a:prstGeom>
          <a:noFill/>
        </p:spPr>
        <p:txBody>
          <a:bodyPr wrap="square" lIns="45720" tIns="18288" rIns="45720" bIns="18288" anchor="t">
            <a:spAutoFit/>
          </a:bodyPr>
          <a:lstStyle/>
          <a:p>
            <a:pPr algn="ctr"/>
            <a:r>
              <a:rPr sz="1100" b="0" i="0">
                <a:solidFill>
                  <a:srgbClr val="646B83"/>
                </a:solidFill>
                <a:latin typeface="Segoe UI"/>
              </a:rPr>
              <a:t>= </a:t>
            </a:r>
            <a:r>
              <a:rPr sz="1250" b="1" i="0">
                <a:solidFill>
                  <a:srgbClr val="830051"/>
                </a:solidFill>
                <a:latin typeface="Segoe UI"/>
              </a:rPr>
              <a:t>≈ 4 min saved per run</a:t>
            </a:r>
            <a:r>
              <a:rPr sz="1000" b="0" i="1">
                <a:solidFill>
                  <a:srgbClr val="646B83"/>
                </a:solidFill>
                <a:latin typeface="Segoe UI"/>
              </a:rPr>
              <a:t>   (matches Typical band of 4 min)</a:t>
            </a:r>
          </a:p>
        </p:txBody>
      </p:sp>
      <p:sp>
        <p:nvSpPr>
          <p:cNvPr id="41" name="Rounded Rectangle 40"/>
          <p:cNvSpPr/>
          <p:nvPr/>
        </p:nvSpPr>
        <p:spPr>
          <a:xfrm>
            <a:off x="7360920" y="1280160"/>
            <a:ext cx="4325112"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Rectangle 41"/>
          <p:cNvSpPr/>
          <p:nvPr/>
        </p:nvSpPr>
        <p:spPr>
          <a:xfrm>
            <a:off x="7360920" y="1280160"/>
            <a:ext cx="4325112" cy="4572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TextBox 42"/>
          <p:cNvSpPr txBox="1"/>
          <p:nvPr/>
        </p:nvSpPr>
        <p:spPr>
          <a:xfrm>
            <a:off x="7589520" y="1463040"/>
            <a:ext cx="3867912" cy="320040"/>
          </a:xfrm>
          <a:prstGeom prst="rect">
            <a:avLst/>
          </a:prstGeom>
          <a:noFill/>
        </p:spPr>
        <p:txBody>
          <a:bodyPr wrap="square" lIns="45720" tIns="18288" rIns="45720" bIns="18288" anchor="t">
            <a:spAutoFit/>
          </a:bodyPr>
          <a:lstStyle/>
          <a:p>
            <a:pPr algn="l"/>
            <a:r>
              <a:rPr sz="1200" b="1" i="0">
                <a:solidFill>
                  <a:srgbClr val="1B2A5E"/>
                </a:solidFill>
                <a:latin typeface="Segoe UI"/>
              </a:rPr>
              <a:t>RESEARCH ANCHORS  ·  one per band point</a:t>
            </a:r>
          </a:p>
        </p:txBody>
      </p:sp>
      <p:sp>
        <p:nvSpPr>
          <p:cNvPr id="44" name="Rectangle 43"/>
          <p:cNvSpPr/>
          <p:nvPr/>
        </p:nvSpPr>
        <p:spPr>
          <a:xfrm>
            <a:off x="7589520" y="1965960"/>
            <a:ext cx="91440" cy="134112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5" name="TextBox 44"/>
          <p:cNvSpPr txBox="1"/>
          <p:nvPr/>
        </p:nvSpPr>
        <p:spPr>
          <a:xfrm>
            <a:off x="7772400" y="1965960"/>
            <a:ext cx="3822192" cy="292608"/>
          </a:xfrm>
          <a:prstGeom prst="rect">
            <a:avLst/>
          </a:prstGeom>
          <a:noFill/>
        </p:spPr>
        <p:txBody>
          <a:bodyPr wrap="square" lIns="45720" tIns="18288" rIns="45720" bIns="18288" anchor="t">
            <a:spAutoFit/>
          </a:bodyPr>
          <a:lstStyle/>
          <a:p>
            <a:pPr algn="l"/>
            <a:r>
              <a:rPr sz="1200" b="1" i="0">
                <a:solidFill>
                  <a:srgbClr val="16A34A"/>
                </a:solidFill>
                <a:latin typeface="Segoe UI"/>
              </a:rPr>
              <a:t>LOW · 2 min</a:t>
            </a:r>
          </a:p>
        </p:txBody>
      </p:sp>
      <p:sp>
        <p:nvSpPr>
          <p:cNvPr id="46" name="TextBox 45"/>
          <p:cNvSpPr txBox="1"/>
          <p:nvPr/>
        </p:nvSpPr>
        <p:spPr>
          <a:xfrm>
            <a:off x="7772400" y="2267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Microsoft WTI 2024</a:t>
            </a:r>
          </a:p>
        </p:txBody>
      </p:sp>
      <p:sp>
        <p:nvSpPr>
          <p:cNvPr id="47" name="TextBox 46"/>
          <p:cNvSpPr txBox="1"/>
          <p:nvPr/>
        </p:nvSpPr>
        <p:spPr>
          <a:xfrm>
            <a:off x="7772400" y="2542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14 min/day comms ÷ 5–7 micro-tasks/day = 2 min/instance</a:t>
            </a:r>
          </a:p>
        </p:txBody>
      </p:sp>
      <p:sp>
        <p:nvSpPr>
          <p:cNvPr id="48" name="Rectangle 47"/>
          <p:cNvSpPr/>
          <p:nvPr/>
        </p:nvSpPr>
        <p:spPr>
          <a:xfrm>
            <a:off x="7589520" y="3489960"/>
            <a:ext cx="91440" cy="134112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9" name="TextBox 48"/>
          <p:cNvSpPr txBox="1"/>
          <p:nvPr/>
        </p:nvSpPr>
        <p:spPr>
          <a:xfrm>
            <a:off x="7772400" y="3489960"/>
            <a:ext cx="3822192" cy="292608"/>
          </a:xfrm>
          <a:prstGeom prst="rect">
            <a:avLst/>
          </a:prstGeom>
          <a:noFill/>
        </p:spPr>
        <p:txBody>
          <a:bodyPr wrap="square" lIns="45720" tIns="18288" rIns="45720" bIns="18288" anchor="t">
            <a:spAutoFit/>
          </a:bodyPr>
          <a:lstStyle/>
          <a:p>
            <a:pPr algn="l"/>
            <a:r>
              <a:rPr sz="1200" b="1" i="0">
                <a:solidFill>
                  <a:srgbClr val="830051"/>
                </a:solidFill>
                <a:latin typeface="Segoe UI"/>
              </a:rPr>
              <a:t>MID · 4 min</a:t>
            </a:r>
          </a:p>
        </p:txBody>
      </p:sp>
      <p:sp>
        <p:nvSpPr>
          <p:cNvPr id="50" name="TextBox 49"/>
          <p:cNvSpPr txBox="1"/>
          <p:nvPr/>
        </p:nvSpPr>
        <p:spPr>
          <a:xfrm>
            <a:off x="7772400" y="3791712"/>
            <a:ext cx="3822192" cy="206210"/>
          </a:xfrm>
          <a:prstGeom prst="rect">
            <a:avLst/>
          </a:prstGeom>
          <a:noFill/>
        </p:spPr>
        <p:txBody>
          <a:bodyPr wrap="square" lIns="45720" tIns="18288" rIns="45720" bIns="18288" anchor="t">
            <a:spAutoFit/>
          </a:bodyPr>
          <a:lstStyle/>
          <a:p>
            <a:r>
              <a:rPr lang="en-US" sz="1100" b="1">
                <a:solidFill>
                  <a:srgbClr val="121C46"/>
                </a:solidFill>
              </a:rPr>
              <a:t>Microsoft WTI 2024</a:t>
            </a:r>
          </a:p>
        </p:txBody>
      </p:sp>
      <p:sp>
        <p:nvSpPr>
          <p:cNvPr id="51" name="TextBox 50"/>
          <p:cNvSpPr txBox="1"/>
          <p:nvPr/>
        </p:nvSpPr>
        <p:spPr>
          <a:xfrm>
            <a:off x="7772400" y="4066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 2 instances (rule + draft + send)</a:t>
            </a:r>
          </a:p>
        </p:txBody>
      </p:sp>
      <p:sp>
        <p:nvSpPr>
          <p:cNvPr id="52" name="Rectangle 51"/>
          <p:cNvSpPr/>
          <p:nvPr/>
        </p:nvSpPr>
        <p:spPr>
          <a:xfrm>
            <a:off x="7589520" y="5013960"/>
            <a:ext cx="91440" cy="13411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3" name="TextBox 52"/>
          <p:cNvSpPr txBox="1"/>
          <p:nvPr/>
        </p:nvSpPr>
        <p:spPr>
          <a:xfrm>
            <a:off x="7772400" y="5013960"/>
            <a:ext cx="3822192" cy="221599"/>
          </a:xfrm>
          <a:prstGeom prst="rect">
            <a:avLst/>
          </a:prstGeom>
          <a:noFill/>
        </p:spPr>
        <p:txBody>
          <a:bodyPr wrap="square" lIns="45720" tIns="18288" rIns="45720" bIns="18288" anchor="t">
            <a:spAutoFit/>
          </a:bodyPr>
          <a:lstStyle/>
          <a:p>
            <a:pPr algn="l"/>
            <a:r>
              <a:rPr sz="1200" b="1" i="0">
                <a:solidFill>
                  <a:srgbClr val="2A5DB6"/>
                </a:solidFill>
                <a:latin typeface="Segoe UI"/>
              </a:rPr>
              <a:t>HIGH · </a:t>
            </a:r>
            <a:r>
              <a:rPr lang="en-US" sz="1200" b="1" i="0">
                <a:solidFill>
                  <a:srgbClr val="2A5DB6"/>
                </a:solidFill>
                <a:latin typeface="Segoe UI"/>
              </a:rPr>
              <a:t>11</a:t>
            </a:r>
            <a:r>
              <a:rPr sz="1200" b="1" i="0">
                <a:solidFill>
                  <a:srgbClr val="2A5DB6"/>
                </a:solidFill>
                <a:latin typeface="Segoe UI"/>
              </a:rPr>
              <a:t> min</a:t>
            </a:r>
          </a:p>
        </p:txBody>
      </p:sp>
      <p:sp>
        <p:nvSpPr>
          <p:cNvPr id="54" name="TextBox 53"/>
          <p:cNvSpPr txBox="1"/>
          <p:nvPr/>
        </p:nvSpPr>
        <p:spPr>
          <a:xfrm>
            <a:off x="7772400" y="5315712"/>
            <a:ext cx="3822192" cy="206210"/>
          </a:xfrm>
          <a:prstGeom prst="rect">
            <a:avLst/>
          </a:prstGeom>
          <a:noFill/>
        </p:spPr>
        <p:txBody>
          <a:bodyPr wrap="square" lIns="45720" tIns="18288" rIns="45720" bIns="18288" anchor="t">
            <a:spAutoFit/>
          </a:bodyPr>
          <a:lstStyle/>
          <a:p>
            <a:pPr algn="l"/>
            <a:r>
              <a:rPr lang="en-US" sz="1100" b="1" i="0">
                <a:solidFill>
                  <a:srgbClr val="121C46"/>
                </a:solidFill>
                <a:latin typeface="Segoe UI"/>
              </a:rPr>
              <a:t>Noy </a:t>
            </a:r>
            <a:r>
              <a:rPr lang="en-US" sz="1100" b="1">
                <a:solidFill>
                  <a:srgbClr val="121C46"/>
                </a:solidFill>
                <a:latin typeface="Segoe UI"/>
              </a:rPr>
              <a:t>Z</a:t>
            </a:r>
            <a:r>
              <a:rPr lang="en-US" sz="1100" b="1" i="0">
                <a:solidFill>
                  <a:srgbClr val="121C46"/>
                </a:solidFill>
                <a:latin typeface="Segoe UI"/>
              </a:rPr>
              <a:t>hang</a:t>
            </a:r>
            <a:endParaRPr sz="1100" b="1" i="0">
              <a:solidFill>
                <a:srgbClr val="121C46"/>
              </a:solidFill>
              <a:latin typeface="Segoe UI"/>
            </a:endParaRPr>
          </a:p>
        </p:txBody>
      </p:sp>
      <p:sp>
        <p:nvSpPr>
          <p:cNvPr id="55" name="TextBox 54"/>
          <p:cNvSpPr txBox="1"/>
          <p:nvPr/>
        </p:nvSpPr>
        <p:spPr>
          <a:xfrm>
            <a:off x="7772400" y="5590032"/>
            <a:ext cx="3822192" cy="198516"/>
          </a:xfrm>
          <a:prstGeom prst="rect">
            <a:avLst/>
          </a:prstGeom>
          <a:noFill/>
        </p:spPr>
        <p:txBody>
          <a:bodyPr wrap="square" lIns="45720" tIns="18288" rIns="45720" bIns="18288" anchor="t">
            <a:spAutoFit/>
          </a:bodyPr>
          <a:lstStyle/>
          <a:p>
            <a:pPr algn="l"/>
            <a:r>
              <a:rPr lang="en-US" sz="1050" i="1">
                <a:solidFill>
                  <a:srgbClr val="1E2940"/>
                </a:solidFill>
                <a:latin typeface="Segoe UI"/>
              </a:rPr>
              <a:t>11 mins reduction in tasks like emails, writing etc.</a:t>
            </a:r>
            <a:endParaRPr sz="1050" b="0" i="1">
              <a:solidFill>
                <a:srgbClr val="1E2940"/>
              </a:solidFill>
              <a:latin typeface="Segoe UI"/>
            </a:endParaRPr>
          </a:p>
        </p:txBody>
      </p:sp>
      <p:sp>
        <p:nvSpPr>
          <p:cNvPr id="56" name="Rectangle 55"/>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7" name="TextBox 56"/>
          <p:cNvSpPr txBox="1"/>
          <p:nvPr/>
        </p:nvSpPr>
        <p:spPr>
          <a:xfrm>
            <a:off x="502920" y="669340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58" name="TextBox 57"/>
          <p:cNvSpPr txBox="1"/>
          <p:nvPr/>
        </p:nvSpPr>
        <p:spPr>
          <a:xfrm>
            <a:off x="10424160" y="6693408"/>
            <a:ext cx="1280160" cy="164592"/>
          </a:xfrm>
          <a:prstGeom prst="rect">
            <a:avLst/>
          </a:prstGeom>
          <a:noFill/>
        </p:spPr>
        <p:txBody>
          <a:bodyPr wrap="square" lIns="45720" tIns="18288" rIns="45720" bIns="18288" anchor="t">
            <a:spAutoFit/>
          </a:bodyPr>
          <a:lstStyle/>
          <a:p>
            <a:pPr algn="r"/>
            <a:r>
              <a:rPr sz="800" b="0" i="0">
                <a:solidFill>
                  <a:srgbClr val="646B83"/>
                </a:solidFill>
                <a:latin typeface="Segoe UI"/>
              </a:rPr>
              <a:t>9 / 14</a:t>
            </a:r>
          </a:p>
        </p:txBody>
      </p:sp>
    </p:spTree>
    <p:extLst>
      <p:ext uri="{BB962C8B-B14F-4D97-AF65-F5344CB8AC3E}">
        <p14:creationId xmlns:p14="http://schemas.microsoft.com/office/powerpoint/2010/main" val="2326297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6F7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64592"/>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02920" y="274320"/>
            <a:ext cx="10058400" cy="274320"/>
          </a:xfrm>
          <a:prstGeom prst="rect">
            <a:avLst/>
          </a:prstGeom>
          <a:noFill/>
        </p:spPr>
        <p:txBody>
          <a:bodyPr wrap="square" lIns="45720" tIns="18288" rIns="45720" bIns="18288" anchor="t">
            <a:spAutoFit/>
          </a:bodyPr>
          <a:lstStyle/>
          <a:p>
            <a:pPr algn="l"/>
            <a:r>
              <a:rPr sz="1000" b="1" i="0">
                <a:solidFill>
                  <a:srgbClr val="1B2A5E"/>
                </a:solidFill>
                <a:latin typeface="Segoe UI"/>
              </a:rPr>
              <a:t>PER-CATEGORY DERIVATION  ·  BUCKET 6</a:t>
            </a:r>
          </a:p>
        </p:txBody>
      </p:sp>
      <p:sp>
        <p:nvSpPr>
          <p:cNvPr id="5" name="TextBox 4"/>
          <p:cNvSpPr txBox="1"/>
          <p:nvPr/>
        </p:nvSpPr>
        <p:spPr>
          <a:xfrm>
            <a:off x="502920" y="530352"/>
            <a:ext cx="6858000" cy="594360"/>
          </a:xfrm>
          <a:prstGeom prst="rect">
            <a:avLst/>
          </a:prstGeom>
          <a:noFill/>
        </p:spPr>
        <p:txBody>
          <a:bodyPr wrap="square" lIns="45720" tIns="18288" rIns="45720" bIns="18288" anchor="t">
            <a:spAutoFit/>
          </a:bodyPr>
          <a:lstStyle/>
          <a:p>
            <a:pPr algn="l"/>
            <a:r>
              <a:rPr sz="2200" b="1" i="0">
                <a:solidFill>
                  <a:srgbClr val="121C46"/>
                </a:solidFill>
                <a:latin typeface="Segoe UI"/>
              </a:rPr>
              <a:t>Specialized workflows</a:t>
            </a:r>
          </a:p>
        </p:txBody>
      </p:sp>
      <p:sp>
        <p:nvSpPr>
          <p:cNvPr id="6" name="Rounded Rectangle 5"/>
          <p:cNvSpPr/>
          <p:nvPr/>
        </p:nvSpPr>
        <p:spPr>
          <a:xfrm>
            <a:off x="7772400" y="502920"/>
            <a:ext cx="3913632" cy="640080"/>
          </a:xfrm>
          <a:prstGeom prst="roundRect">
            <a:avLst>
              <a:gd name="adj" fmla="val 12000"/>
            </a:avLst>
          </a:prstGeom>
          <a:solidFill>
            <a:srgbClr val="ECEFF5"/>
          </a:solidFill>
          <a:ln w="12700">
            <a:solidFill>
              <a:srgbClr val="1B2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772400" y="576072"/>
            <a:ext cx="3913632" cy="182880"/>
          </a:xfrm>
          <a:prstGeom prst="rect">
            <a:avLst/>
          </a:prstGeom>
          <a:noFill/>
        </p:spPr>
        <p:txBody>
          <a:bodyPr wrap="square" lIns="45720" tIns="18288" rIns="45720" bIns="18288" anchor="t">
            <a:spAutoFit/>
          </a:bodyPr>
          <a:lstStyle/>
          <a:p>
            <a:pPr algn="ctr"/>
            <a:r>
              <a:rPr sz="800" b="1" i="0">
                <a:solidFill>
                  <a:srgbClr val="646B83"/>
                </a:solidFill>
                <a:latin typeface="Segoe UI"/>
              </a:rPr>
              <a:t>BAND  (min/turn)</a:t>
            </a:r>
          </a:p>
        </p:txBody>
      </p:sp>
      <p:sp>
        <p:nvSpPr>
          <p:cNvPr id="8" name="TextBox 7"/>
          <p:cNvSpPr txBox="1"/>
          <p:nvPr/>
        </p:nvSpPr>
        <p:spPr>
          <a:xfrm>
            <a:off x="7772400" y="777240"/>
            <a:ext cx="3913632" cy="320040"/>
          </a:xfrm>
          <a:prstGeom prst="rect">
            <a:avLst/>
          </a:prstGeom>
          <a:noFill/>
        </p:spPr>
        <p:txBody>
          <a:bodyPr wrap="square" lIns="45720" tIns="18288" rIns="45720" bIns="18288" anchor="t">
            <a:spAutoFit/>
          </a:bodyPr>
          <a:lstStyle/>
          <a:p>
            <a:pPr algn="ctr"/>
            <a:r>
              <a:rPr sz="1400" b="1" i="0">
                <a:solidFill>
                  <a:srgbClr val="121C46"/>
                </a:solidFill>
                <a:latin typeface="Segoe UI"/>
              </a:rPr>
              <a:t>10</a:t>
            </a:r>
            <a:r>
              <a:rPr sz="1200" b="0" i="0">
                <a:solidFill>
                  <a:srgbClr val="646B83"/>
                </a:solidFill>
                <a:latin typeface="Segoe UI"/>
              </a:rPr>
              <a:t>  →  </a:t>
            </a:r>
            <a:r>
              <a:rPr sz="1600" b="1" i="0">
                <a:solidFill>
                  <a:srgbClr val="830051"/>
                </a:solidFill>
                <a:latin typeface="Segoe UI"/>
              </a:rPr>
              <a:t>25</a:t>
            </a:r>
            <a:r>
              <a:rPr sz="1200" b="0" i="0">
                <a:solidFill>
                  <a:srgbClr val="646B83"/>
                </a:solidFill>
                <a:latin typeface="Segoe UI"/>
              </a:rPr>
              <a:t>  →  </a:t>
            </a:r>
            <a:r>
              <a:rPr sz="1400" b="1" i="0">
                <a:solidFill>
                  <a:srgbClr val="121C46"/>
                </a:solidFill>
                <a:latin typeface="Segoe UI"/>
              </a:rPr>
              <a:t>40</a:t>
            </a:r>
          </a:p>
        </p:txBody>
      </p:sp>
      <p:sp>
        <p:nvSpPr>
          <p:cNvPr id="9" name="Rounded Rectangle 8"/>
          <p:cNvSpPr/>
          <p:nvPr/>
        </p:nvSpPr>
        <p:spPr>
          <a:xfrm>
            <a:off x="502920" y="1280160"/>
            <a:ext cx="6675120"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502920" y="1280160"/>
            <a:ext cx="6675120" cy="4572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731520" y="1463040"/>
            <a:ext cx="6217920" cy="320040"/>
          </a:xfrm>
          <a:prstGeom prst="rect">
            <a:avLst/>
          </a:prstGeom>
          <a:noFill/>
        </p:spPr>
        <p:txBody>
          <a:bodyPr wrap="square" lIns="45720" tIns="18288" rIns="45720" bIns="18288" anchor="t">
            <a:spAutoFit/>
          </a:bodyPr>
          <a:lstStyle/>
          <a:p>
            <a:pPr algn="l"/>
            <a:r>
              <a:rPr sz="1200" b="1" i="0">
                <a:solidFill>
                  <a:srgbClr val="1B2A5E"/>
                </a:solidFill>
                <a:latin typeface="Segoe UI"/>
              </a:rPr>
              <a:t>DERIVATION  ·  exactly how this Mid was computed</a:t>
            </a:r>
          </a:p>
        </p:txBody>
      </p:sp>
      <p:sp>
        <p:nvSpPr>
          <p:cNvPr id="12" name="Rectangle 11"/>
          <p:cNvSpPr/>
          <p:nvPr/>
        </p:nvSpPr>
        <p:spPr>
          <a:xfrm>
            <a:off x="731520" y="1847088"/>
            <a:ext cx="6217920" cy="658368"/>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822960" y="1892808"/>
            <a:ext cx="6035040" cy="201168"/>
          </a:xfrm>
          <a:prstGeom prst="rect">
            <a:avLst/>
          </a:prstGeom>
          <a:noFill/>
        </p:spPr>
        <p:txBody>
          <a:bodyPr wrap="square" lIns="45720" tIns="18288" rIns="45720" bIns="18288" anchor="t">
            <a:spAutoFit/>
          </a:bodyPr>
          <a:lstStyle/>
          <a:p>
            <a:pPr algn="l"/>
            <a:r>
              <a:rPr sz="900" b="1" i="0">
                <a:solidFill>
                  <a:srgbClr val="646B83"/>
                </a:solidFill>
                <a:latin typeface="Segoe UI"/>
              </a:rPr>
              <a:t>MID COMPUTATION</a:t>
            </a:r>
          </a:p>
        </p:txBody>
      </p:sp>
      <p:sp>
        <p:nvSpPr>
          <p:cNvPr id="14" name="TextBox 13"/>
          <p:cNvSpPr txBox="1"/>
          <p:nvPr/>
        </p:nvSpPr>
        <p:spPr>
          <a:xfrm>
            <a:off x="822960" y="2084832"/>
            <a:ext cx="6035040" cy="360099"/>
          </a:xfrm>
          <a:prstGeom prst="rect">
            <a:avLst/>
          </a:prstGeom>
          <a:noFill/>
        </p:spPr>
        <p:txBody>
          <a:bodyPr wrap="square" lIns="45720" tIns="18288" rIns="45720" bIns="18288" anchor="t">
            <a:spAutoFit/>
          </a:bodyPr>
          <a:lstStyle/>
          <a:p>
            <a:pPr algn="l"/>
            <a:r>
              <a:rPr sz="1050" b="0" i="0">
                <a:solidFill>
                  <a:srgbClr val="121C46"/>
                </a:solidFill>
                <a:latin typeface="Segoe UI"/>
              </a:rPr>
              <a:t>Forrester TEI Power Automate 2024: ~32 min/full automation; trimmed to 25 because typical Cowork specialized run has fewer cross-system steps than full Power Automate workflow (conservative)</a:t>
            </a:r>
          </a:p>
        </p:txBody>
      </p:sp>
      <p:sp>
        <p:nvSpPr>
          <p:cNvPr id="15" name="Rounded Rectangle 14"/>
          <p:cNvSpPr/>
          <p:nvPr/>
        </p:nvSpPr>
        <p:spPr>
          <a:xfrm>
            <a:off x="731520" y="2578608"/>
            <a:ext cx="6217920" cy="1176540"/>
          </a:xfrm>
          <a:prstGeom prst="roundRect">
            <a:avLst>
              <a:gd name="adj" fmla="val 12000"/>
            </a:avLst>
          </a:prstGeom>
          <a:solidFill>
            <a:srgbClr val="FFFFFF"/>
          </a:solidFill>
          <a:ln w="9525">
            <a:solidFill>
              <a:srgbClr val="1B2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731520" y="2578608"/>
            <a:ext cx="91440" cy="118872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914400" y="2633472"/>
            <a:ext cx="5943600" cy="201168"/>
          </a:xfrm>
          <a:prstGeom prst="rect">
            <a:avLst/>
          </a:prstGeom>
          <a:noFill/>
        </p:spPr>
        <p:txBody>
          <a:bodyPr wrap="square" lIns="45720" tIns="18288" rIns="45720" bIns="18288" anchor="t">
            <a:spAutoFit/>
          </a:bodyPr>
          <a:lstStyle/>
          <a:p>
            <a:pPr algn="l"/>
            <a:r>
              <a:rPr sz="900" b="1" i="0">
                <a:solidFill>
                  <a:srgbClr val="1B2A5E"/>
                </a:solidFill>
                <a:latin typeface="Segoe UI"/>
              </a:rPr>
              <a:t>SOURCE EXCERPT  ·  key finding paraphrased</a:t>
            </a:r>
          </a:p>
        </p:txBody>
      </p:sp>
      <p:sp>
        <p:nvSpPr>
          <p:cNvPr id="18" name="TextBox 17"/>
          <p:cNvSpPr txBox="1"/>
          <p:nvPr/>
        </p:nvSpPr>
        <p:spPr>
          <a:xfrm>
            <a:off x="914400" y="2816352"/>
            <a:ext cx="5943600" cy="786384"/>
          </a:xfrm>
          <a:prstGeom prst="rect">
            <a:avLst/>
          </a:prstGeom>
          <a:noFill/>
        </p:spPr>
        <p:txBody>
          <a:bodyPr wrap="square" lIns="45720" tIns="18288" rIns="45720" bIns="18288" anchor="t">
            <a:spAutoFit/>
          </a:bodyPr>
          <a:lstStyle/>
          <a:p>
            <a:pPr algn="l"/>
            <a:r>
              <a:rPr sz="950" b="0" i="1">
                <a:solidFill>
                  <a:srgbClr val="1E2940"/>
                </a:solidFill>
                <a:latin typeface="Segoe UI"/>
              </a:rPr>
              <a:t>Forrester Consulting Total Economic Impact™ of Microsoft Power Automate (2024): composite organization saved 200 hours per knowledge worker per year via cross-system workflow automation. Derivation: 200 hr/yr ÷ 250 working days ÷ ~1.5 workflows/day ≈ 32 min/automation. UK GDS 2025 cross-government (n=20K civil servants) corroborates single-system admin task savings ~10 min.</a:t>
            </a:r>
          </a:p>
        </p:txBody>
      </p:sp>
      <p:sp>
        <p:nvSpPr>
          <p:cNvPr id="19" name="TextBox 18"/>
          <p:cNvSpPr txBox="1"/>
          <p:nvPr/>
        </p:nvSpPr>
        <p:spPr>
          <a:xfrm>
            <a:off x="864108" y="3471684"/>
            <a:ext cx="5943600" cy="237744"/>
          </a:xfrm>
          <a:prstGeom prst="rect">
            <a:avLst/>
          </a:prstGeom>
          <a:noFill/>
        </p:spPr>
        <p:txBody>
          <a:bodyPr wrap="square" lIns="45720" tIns="18288" rIns="45720" bIns="18288" anchor="t">
            <a:spAutoFit/>
          </a:bodyPr>
          <a:lstStyle/>
          <a:p>
            <a:pPr algn="l"/>
            <a:r>
              <a:rPr sz="900" b="1" i="0">
                <a:solidFill>
                  <a:srgbClr val="646B83"/>
                </a:solidFill>
                <a:latin typeface="Segoe UI"/>
              </a:rPr>
              <a:t>Sources → </a:t>
            </a:r>
            <a:r>
              <a:rPr sz="950" b="1" i="0" u="sng">
                <a:solidFill>
                  <a:srgbClr val="1F5BC7"/>
                </a:solidFill>
                <a:latin typeface="Segoe UI"/>
                <a:hlinkClick r:id="rId3"/>
              </a:rPr>
              <a:t>Forrester TEI Power Automate 2024</a:t>
            </a:r>
            <a:r>
              <a:rPr sz="900" b="0" i="0" u="sng">
                <a:solidFill>
                  <a:srgbClr val="1F5BC7"/>
                </a:solidFill>
                <a:latin typeface="Segoe UI"/>
                <a:hlinkClick r:id="rId3"/>
              </a:rPr>
              <a:t> ↗</a:t>
            </a:r>
            <a:r>
              <a:rPr sz="900" b="0" i="0">
                <a:solidFill>
                  <a:srgbClr val="646B83"/>
                </a:solidFill>
                <a:latin typeface="Segoe UI"/>
              </a:rPr>
              <a:t>  ·  </a:t>
            </a:r>
            <a:r>
              <a:rPr sz="950" b="1" i="0" u="sng">
                <a:solidFill>
                  <a:srgbClr val="1F5BC7"/>
                </a:solidFill>
                <a:latin typeface="Segoe UI"/>
                <a:hlinkClick r:id="rId4"/>
              </a:rPr>
              <a:t>UK GDS Cross-Government 2025</a:t>
            </a:r>
            <a:r>
              <a:rPr sz="900" b="0" i="0" u="sng">
                <a:solidFill>
                  <a:srgbClr val="1F5BC7"/>
                </a:solidFill>
                <a:latin typeface="Segoe UI"/>
                <a:hlinkClick r:id="rId4"/>
              </a:rPr>
              <a:t> ↗</a:t>
            </a:r>
          </a:p>
        </p:txBody>
      </p:sp>
      <p:sp>
        <p:nvSpPr>
          <p:cNvPr id="20" name="TextBox 19"/>
          <p:cNvSpPr txBox="1"/>
          <p:nvPr/>
        </p:nvSpPr>
        <p:spPr>
          <a:xfrm>
            <a:off x="731520" y="3906707"/>
            <a:ext cx="6217920" cy="201168"/>
          </a:xfrm>
          <a:prstGeom prst="rect">
            <a:avLst/>
          </a:prstGeom>
          <a:noFill/>
        </p:spPr>
        <p:txBody>
          <a:bodyPr wrap="square" lIns="45720" tIns="18288" rIns="45720" bIns="18288" anchor="t">
            <a:spAutoFit/>
          </a:bodyPr>
          <a:lstStyle/>
          <a:p>
            <a:pPr algn="l"/>
            <a:r>
              <a:rPr sz="950" b="1" i="0">
                <a:solidFill>
                  <a:srgbClr val="646B83"/>
                </a:solidFill>
                <a:latin typeface="Segoe UI"/>
              </a:rPr>
              <a:t>TYPICAL ACTIVITY-INSTANCE CHAIN  ·  intra-bucket</a:t>
            </a:r>
          </a:p>
        </p:txBody>
      </p:sp>
      <p:sp>
        <p:nvSpPr>
          <p:cNvPr id="21" name="Rounded Rectangle 20"/>
          <p:cNvSpPr/>
          <p:nvPr/>
        </p:nvSpPr>
        <p:spPr>
          <a:xfrm>
            <a:off x="731520" y="4144451"/>
            <a:ext cx="1485900" cy="713232"/>
          </a:xfrm>
          <a:prstGeom prst="roundRect">
            <a:avLst>
              <a:gd name="adj" fmla="val 12000"/>
            </a:avLst>
          </a:prstGeom>
          <a:solidFill>
            <a:srgbClr val="ECEFF5"/>
          </a:solidFill>
          <a:ln w="6350">
            <a:solidFill>
              <a:srgbClr val="1B2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777240" y="4217603"/>
            <a:ext cx="139446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Single system action</a:t>
            </a:r>
          </a:p>
        </p:txBody>
      </p:sp>
      <p:sp>
        <p:nvSpPr>
          <p:cNvPr id="23" name="TextBox 22"/>
          <p:cNvSpPr txBox="1"/>
          <p:nvPr/>
        </p:nvSpPr>
        <p:spPr>
          <a:xfrm>
            <a:off x="777240" y="4491923"/>
            <a:ext cx="1394460" cy="347472"/>
          </a:xfrm>
          <a:prstGeom prst="rect">
            <a:avLst/>
          </a:prstGeom>
          <a:noFill/>
        </p:spPr>
        <p:txBody>
          <a:bodyPr wrap="square" lIns="45720" tIns="18288" rIns="45720" bIns="18288" anchor="t">
            <a:spAutoFit/>
          </a:bodyPr>
          <a:lstStyle/>
          <a:p>
            <a:pPr algn="ctr"/>
            <a:r>
              <a:rPr sz="900" b="0" i="1">
                <a:solidFill>
                  <a:srgbClr val="646B83"/>
                </a:solidFill>
                <a:latin typeface="Segoe UI"/>
              </a:rPr>
              <a:t>schedule, file, route</a:t>
            </a:r>
          </a:p>
        </p:txBody>
      </p:sp>
      <p:cxnSp>
        <p:nvCxnSpPr>
          <p:cNvPr id="24" name="Connector 23"/>
          <p:cNvCxnSpPr/>
          <p:nvPr/>
        </p:nvCxnSpPr>
        <p:spPr>
          <a:xfrm>
            <a:off x="2217420" y="4501067"/>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5" name="Rounded Rectangle 24"/>
          <p:cNvSpPr/>
          <p:nvPr/>
        </p:nvSpPr>
        <p:spPr>
          <a:xfrm>
            <a:off x="2308860" y="4144451"/>
            <a:ext cx="1485900" cy="713232"/>
          </a:xfrm>
          <a:prstGeom prst="roundRect">
            <a:avLst>
              <a:gd name="adj" fmla="val 12000"/>
            </a:avLst>
          </a:prstGeom>
          <a:solidFill>
            <a:srgbClr val="ECEFF5"/>
          </a:solidFill>
          <a:ln w="6350">
            <a:solidFill>
              <a:srgbClr val="1B2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2354580" y="4217603"/>
            <a:ext cx="139446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Cross-system chain 1</a:t>
            </a:r>
          </a:p>
        </p:txBody>
      </p:sp>
      <p:sp>
        <p:nvSpPr>
          <p:cNvPr id="27" name="TextBox 26"/>
          <p:cNvSpPr txBox="1"/>
          <p:nvPr/>
        </p:nvSpPr>
        <p:spPr>
          <a:xfrm>
            <a:off x="2354580" y="4491923"/>
            <a:ext cx="1394460" cy="347472"/>
          </a:xfrm>
          <a:prstGeom prst="rect">
            <a:avLst/>
          </a:prstGeom>
          <a:noFill/>
        </p:spPr>
        <p:txBody>
          <a:bodyPr wrap="square" lIns="45720" tIns="18288" rIns="45720" bIns="18288" anchor="t">
            <a:spAutoFit/>
          </a:bodyPr>
          <a:lstStyle/>
          <a:p>
            <a:pPr algn="ctr"/>
            <a:r>
              <a:rPr sz="900" b="0" i="1">
                <a:solidFill>
                  <a:srgbClr val="646B83"/>
                </a:solidFill>
                <a:latin typeface="Segoe UI"/>
              </a:rPr>
              <a:t>trigger downstream</a:t>
            </a:r>
          </a:p>
        </p:txBody>
      </p:sp>
      <p:cxnSp>
        <p:nvCxnSpPr>
          <p:cNvPr id="28" name="Connector 27"/>
          <p:cNvCxnSpPr/>
          <p:nvPr/>
        </p:nvCxnSpPr>
        <p:spPr>
          <a:xfrm>
            <a:off x="3794760" y="4501067"/>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29" name="Rounded Rectangle 28"/>
          <p:cNvSpPr/>
          <p:nvPr/>
        </p:nvSpPr>
        <p:spPr>
          <a:xfrm>
            <a:off x="3886200" y="4144451"/>
            <a:ext cx="1485900" cy="713232"/>
          </a:xfrm>
          <a:prstGeom prst="roundRect">
            <a:avLst>
              <a:gd name="adj" fmla="val 12000"/>
            </a:avLst>
          </a:prstGeom>
          <a:solidFill>
            <a:srgbClr val="ECEFF5"/>
          </a:solidFill>
          <a:ln w="6350">
            <a:solidFill>
              <a:srgbClr val="1B2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3931920" y="4217603"/>
            <a:ext cx="139446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Cross-system chain 2</a:t>
            </a:r>
          </a:p>
        </p:txBody>
      </p:sp>
      <p:sp>
        <p:nvSpPr>
          <p:cNvPr id="31" name="TextBox 30"/>
          <p:cNvSpPr txBox="1"/>
          <p:nvPr/>
        </p:nvSpPr>
        <p:spPr>
          <a:xfrm>
            <a:off x="3931920" y="4491923"/>
            <a:ext cx="1394460" cy="347472"/>
          </a:xfrm>
          <a:prstGeom prst="rect">
            <a:avLst/>
          </a:prstGeom>
          <a:noFill/>
        </p:spPr>
        <p:txBody>
          <a:bodyPr wrap="square" lIns="45720" tIns="18288" rIns="45720" bIns="18288" anchor="t">
            <a:spAutoFit/>
          </a:bodyPr>
          <a:lstStyle/>
          <a:p>
            <a:pPr algn="ctr"/>
            <a:r>
              <a:rPr sz="900" b="0" i="1">
                <a:solidFill>
                  <a:srgbClr val="646B83"/>
                </a:solidFill>
                <a:latin typeface="Segoe UI"/>
              </a:rPr>
              <a:t>merge → update</a:t>
            </a:r>
          </a:p>
        </p:txBody>
      </p:sp>
      <p:cxnSp>
        <p:nvCxnSpPr>
          <p:cNvPr id="32" name="Connector 31"/>
          <p:cNvCxnSpPr/>
          <p:nvPr/>
        </p:nvCxnSpPr>
        <p:spPr>
          <a:xfrm>
            <a:off x="5372100" y="4501067"/>
            <a:ext cx="82296" cy="0"/>
          </a:xfrm>
          <a:prstGeom prst="line">
            <a:avLst/>
          </a:prstGeom>
          <a:ln w="12700">
            <a:solidFill>
              <a:srgbClr val="646B83"/>
            </a:solidFill>
            <a:tailEnd type="triangle" w="med" len="med"/>
          </a:ln>
        </p:spPr>
        <p:style>
          <a:lnRef idx="2">
            <a:schemeClr val="accent1"/>
          </a:lnRef>
          <a:fillRef idx="0">
            <a:schemeClr val="accent1"/>
          </a:fillRef>
          <a:effectRef idx="1">
            <a:schemeClr val="accent1"/>
          </a:effectRef>
          <a:fontRef idx="minor">
            <a:schemeClr val="tx1"/>
          </a:fontRef>
        </p:style>
      </p:cxnSp>
      <p:sp>
        <p:nvSpPr>
          <p:cNvPr id="33" name="Rounded Rectangle 32"/>
          <p:cNvSpPr/>
          <p:nvPr/>
        </p:nvSpPr>
        <p:spPr>
          <a:xfrm>
            <a:off x="5463540" y="4144451"/>
            <a:ext cx="1485900" cy="713232"/>
          </a:xfrm>
          <a:prstGeom prst="roundRect">
            <a:avLst>
              <a:gd name="adj" fmla="val 12000"/>
            </a:avLst>
          </a:prstGeom>
          <a:solidFill>
            <a:srgbClr val="ECEFF5"/>
          </a:solidFill>
          <a:ln w="6350">
            <a:solidFill>
              <a:srgbClr val="1B2A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5509260" y="4217603"/>
            <a:ext cx="1394460" cy="274320"/>
          </a:xfrm>
          <a:prstGeom prst="rect">
            <a:avLst/>
          </a:prstGeom>
          <a:noFill/>
        </p:spPr>
        <p:txBody>
          <a:bodyPr wrap="square" lIns="45720" tIns="18288" rIns="45720" bIns="18288" anchor="t">
            <a:spAutoFit/>
          </a:bodyPr>
          <a:lstStyle/>
          <a:p>
            <a:pPr algn="ctr"/>
            <a:r>
              <a:rPr sz="1050" b="1" i="0">
                <a:solidFill>
                  <a:srgbClr val="121C46"/>
                </a:solidFill>
                <a:latin typeface="Segoe UI"/>
              </a:rPr>
              <a:t>Confirm + audit</a:t>
            </a:r>
          </a:p>
        </p:txBody>
      </p:sp>
      <p:sp>
        <p:nvSpPr>
          <p:cNvPr id="35" name="TextBox 34"/>
          <p:cNvSpPr txBox="1"/>
          <p:nvPr/>
        </p:nvSpPr>
        <p:spPr>
          <a:xfrm>
            <a:off x="5509260" y="4491923"/>
            <a:ext cx="1394460" cy="347472"/>
          </a:xfrm>
          <a:prstGeom prst="rect">
            <a:avLst/>
          </a:prstGeom>
          <a:noFill/>
        </p:spPr>
        <p:txBody>
          <a:bodyPr wrap="square" lIns="45720" tIns="18288" rIns="45720" bIns="18288" anchor="t">
            <a:spAutoFit/>
          </a:bodyPr>
          <a:lstStyle/>
          <a:p>
            <a:pPr algn="ctr"/>
            <a:r>
              <a:rPr sz="900" b="0" i="1">
                <a:solidFill>
                  <a:srgbClr val="646B83"/>
                </a:solidFill>
                <a:latin typeface="Segoe UI"/>
              </a:rPr>
              <a:t>verify completion</a:t>
            </a:r>
          </a:p>
        </p:txBody>
      </p:sp>
      <p:sp>
        <p:nvSpPr>
          <p:cNvPr id="36" name="TextBox 35"/>
          <p:cNvSpPr txBox="1"/>
          <p:nvPr/>
        </p:nvSpPr>
        <p:spPr>
          <a:xfrm>
            <a:off x="731520" y="4967411"/>
            <a:ext cx="6217920" cy="201168"/>
          </a:xfrm>
          <a:prstGeom prst="rect">
            <a:avLst/>
          </a:prstGeom>
          <a:noFill/>
        </p:spPr>
        <p:txBody>
          <a:bodyPr wrap="square" lIns="45720" tIns="18288" rIns="45720" bIns="18288" anchor="t">
            <a:spAutoFit/>
          </a:bodyPr>
          <a:lstStyle/>
          <a:p>
            <a:pPr algn="l"/>
            <a:r>
              <a:rPr sz="1000" b="1" i="0">
                <a:solidFill>
                  <a:srgbClr val="646B83"/>
                </a:solidFill>
                <a:latin typeface="Segoe UI"/>
              </a:rPr>
              <a:t>WORKED EXAMPLE  ·  what an agentic Cowork run looks like in this category</a:t>
            </a:r>
          </a:p>
        </p:txBody>
      </p:sp>
      <p:sp>
        <p:nvSpPr>
          <p:cNvPr id="37" name="TextBox 36"/>
          <p:cNvSpPr txBox="1"/>
          <p:nvPr/>
        </p:nvSpPr>
        <p:spPr>
          <a:xfrm>
            <a:off x="731520" y="5168579"/>
            <a:ext cx="6217920" cy="313932"/>
          </a:xfrm>
          <a:prstGeom prst="rect">
            <a:avLst/>
          </a:prstGeom>
          <a:noFill/>
        </p:spPr>
        <p:txBody>
          <a:bodyPr wrap="square" lIns="45720" tIns="18288" rIns="45720" bIns="18288" anchor="t">
            <a:spAutoFit/>
          </a:bodyPr>
          <a:lstStyle/>
          <a:p>
            <a:pPr algn="l"/>
            <a:r>
              <a:rPr sz="900" b="0" i="1">
                <a:solidFill>
                  <a:srgbClr val="121C46"/>
                </a:solidFill>
                <a:latin typeface="Segoe UI"/>
              </a:rPr>
              <a:t>“A new Tier-1 support ticket came in — classify it, pull the customer's contract tier from CRM, draft a reply with the right SLA language, ping the on-call engineer in Teams, and log the action in SharePoint.”</a:t>
            </a:r>
          </a:p>
        </p:txBody>
      </p:sp>
      <p:sp>
        <p:nvSpPr>
          <p:cNvPr id="38" name="Rounded Rectangle 37"/>
          <p:cNvSpPr/>
          <p:nvPr/>
        </p:nvSpPr>
        <p:spPr>
          <a:xfrm>
            <a:off x="731520" y="5634922"/>
            <a:ext cx="3054096" cy="647006"/>
          </a:xfrm>
          <a:prstGeom prst="roundRect">
            <a:avLst>
              <a:gd name="adj" fmla="val 12000"/>
            </a:avLst>
          </a:prstGeom>
          <a:solidFill>
            <a:srgbClr val="ECEFF5"/>
          </a:solidFill>
          <a:ln w="6350">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841248" y="5630650"/>
            <a:ext cx="2834640" cy="201168"/>
          </a:xfrm>
          <a:prstGeom prst="rect">
            <a:avLst/>
          </a:prstGeom>
          <a:noFill/>
        </p:spPr>
        <p:txBody>
          <a:bodyPr wrap="square" lIns="45720" tIns="18288" rIns="45720" bIns="18288" anchor="t">
            <a:spAutoFit/>
          </a:bodyPr>
          <a:lstStyle/>
          <a:p>
            <a:pPr algn="l"/>
            <a:r>
              <a:rPr sz="900" b="1" i="0">
                <a:solidFill>
                  <a:srgbClr val="646B83"/>
                </a:solidFill>
                <a:latin typeface="Segoe UI"/>
              </a:rPr>
              <a:t>WITHOUT COWORK</a:t>
            </a:r>
            <a:r>
              <a:rPr sz="1050" b="1" i="0">
                <a:solidFill>
                  <a:srgbClr val="121C46"/>
                </a:solidFill>
                <a:latin typeface="Segoe UI"/>
              </a:rPr>
              <a:t>     ≈ 30 min</a:t>
            </a:r>
          </a:p>
        </p:txBody>
      </p:sp>
      <p:sp>
        <p:nvSpPr>
          <p:cNvPr id="40" name="TextBox 39"/>
          <p:cNvSpPr txBox="1"/>
          <p:nvPr/>
        </p:nvSpPr>
        <p:spPr>
          <a:xfrm>
            <a:off x="841248" y="5831818"/>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Read ticket · open CRM → look up tier · grab template → draft · switch to Teams · fill SharePoint log row</a:t>
            </a:r>
          </a:p>
        </p:txBody>
      </p:sp>
      <p:sp>
        <p:nvSpPr>
          <p:cNvPr id="41" name="Rounded Rectangle 40"/>
          <p:cNvSpPr/>
          <p:nvPr/>
        </p:nvSpPr>
        <p:spPr>
          <a:xfrm>
            <a:off x="3895344" y="5634922"/>
            <a:ext cx="3054096" cy="647006"/>
          </a:xfrm>
          <a:prstGeom prst="roundRect">
            <a:avLst>
              <a:gd name="adj" fmla="val 12000"/>
            </a:avLst>
          </a:prstGeom>
          <a:solidFill>
            <a:srgbClr val="EAF5EC"/>
          </a:solidFill>
          <a:ln w="7620">
            <a:solidFill>
              <a:srgbClr val="16A34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TextBox 41"/>
          <p:cNvSpPr txBox="1"/>
          <p:nvPr/>
        </p:nvSpPr>
        <p:spPr>
          <a:xfrm>
            <a:off x="4005072" y="5630650"/>
            <a:ext cx="2834640" cy="201168"/>
          </a:xfrm>
          <a:prstGeom prst="rect">
            <a:avLst/>
          </a:prstGeom>
          <a:noFill/>
        </p:spPr>
        <p:txBody>
          <a:bodyPr wrap="square" lIns="45720" tIns="18288" rIns="45720" bIns="18288" anchor="t">
            <a:spAutoFit/>
          </a:bodyPr>
          <a:lstStyle/>
          <a:p>
            <a:pPr algn="l"/>
            <a:r>
              <a:rPr sz="900" b="1" i="0">
                <a:solidFill>
                  <a:srgbClr val="16A34A"/>
                </a:solidFill>
                <a:latin typeface="Segoe UI"/>
              </a:rPr>
              <a:t>WITH COWORK</a:t>
            </a:r>
            <a:r>
              <a:rPr sz="1050" b="1" i="0">
                <a:solidFill>
                  <a:srgbClr val="121C46"/>
                </a:solidFill>
                <a:latin typeface="Segoe UI"/>
              </a:rPr>
              <a:t>     ≈ 5 min</a:t>
            </a:r>
          </a:p>
        </p:txBody>
      </p:sp>
      <p:sp>
        <p:nvSpPr>
          <p:cNvPr id="43" name="TextBox 42"/>
          <p:cNvSpPr txBox="1"/>
          <p:nvPr/>
        </p:nvSpPr>
        <p:spPr>
          <a:xfrm>
            <a:off x="4005072" y="5831818"/>
            <a:ext cx="2834640" cy="274320"/>
          </a:xfrm>
          <a:prstGeom prst="rect">
            <a:avLst/>
          </a:prstGeom>
          <a:noFill/>
        </p:spPr>
        <p:txBody>
          <a:bodyPr wrap="square" lIns="45720" tIns="18288" rIns="45720" bIns="18288" anchor="t">
            <a:spAutoFit/>
          </a:bodyPr>
          <a:lstStyle/>
          <a:p>
            <a:pPr algn="l"/>
            <a:r>
              <a:rPr sz="950" b="0" i="0">
                <a:solidFill>
                  <a:srgbClr val="1E2940"/>
                </a:solidFill>
                <a:latin typeface="Segoe UI"/>
              </a:rPr>
              <a:t>Describe intent · review the orchestrated draft + log entry · approve</a:t>
            </a:r>
          </a:p>
        </p:txBody>
      </p:sp>
      <p:sp>
        <p:nvSpPr>
          <p:cNvPr id="44" name="TextBox 43"/>
          <p:cNvSpPr txBox="1"/>
          <p:nvPr/>
        </p:nvSpPr>
        <p:spPr>
          <a:xfrm>
            <a:off x="731520" y="6336792"/>
            <a:ext cx="6217920" cy="201168"/>
          </a:xfrm>
          <a:prstGeom prst="rect">
            <a:avLst/>
          </a:prstGeom>
          <a:noFill/>
        </p:spPr>
        <p:txBody>
          <a:bodyPr wrap="square" lIns="45720" tIns="18288" rIns="45720" bIns="18288" anchor="t">
            <a:spAutoFit/>
          </a:bodyPr>
          <a:lstStyle/>
          <a:p>
            <a:pPr algn="ctr"/>
            <a:r>
              <a:rPr sz="1100" b="0" i="0">
                <a:solidFill>
                  <a:srgbClr val="646B83"/>
                </a:solidFill>
                <a:latin typeface="Segoe UI"/>
              </a:rPr>
              <a:t>= </a:t>
            </a:r>
            <a:r>
              <a:rPr sz="1250" b="1" i="0">
                <a:solidFill>
                  <a:srgbClr val="830051"/>
                </a:solidFill>
                <a:latin typeface="Segoe UI"/>
              </a:rPr>
              <a:t>≈ 25 min saved per run</a:t>
            </a:r>
            <a:r>
              <a:rPr sz="1000" b="0" i="1">
                <a:solidFill>
                  <a:srgbClr val="646B83"/>
                </a:solidFill>
                <a:latin typeface="Segoe UI"/>
              </a:rPr>
              <a:t>   (matches Typical band of 25 min)</a:t>
            </a:r>
          </a:p>
        </p:txBody>
      </p:sp>
      <p:sp>
        <p:nvSpPr>
          <p:cNvPr id="45" name="Rounded Rectangle 44"/>
          <p:cNvSpPr/>
          <p:nvPr/>
        </p:nvSpPr>
        <p:spPr>
          <a:xfrm>
            <a:off x="7360920" y="1280160"/>
            <a:ext cx="4325112" cy="5303520"/>
          </a:xfrm>
          <a:prstGeom prst="rect">
            <a:avLst/>
          </a:prstGeom>
          <a:solidFill>
            <a:srgbClr val="FFFFFF"/>
          </a:solidFill>
          <a:ln w="9525">
            <a:solidFill>
              <a:srgbClr val="E2E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6" name="Rectangle 45"/>
          <p:cNvSpPr/>
          <p:nvPr/>
        </p:nvSpPr>
        <p:spPr>
          <a:xfrm>
            <a:off x="7360920" y="1280160"/>
            <a:ext cx="4325112" cy="45720"/>
          </a:xfrm>
          <a:prstGeom prst="rect">
            <a:avLst/>
          </a:prstGeom>
          <a:solidFill>
            <a:srgbClr val="1B2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7" name="TextBox 46"/>
          <p:cNvSpPr txBox="1"/>
          <p:nvPr/>
        </p:nvSpPr>
        <p:spPr>
          <a:xfrm>
            <a:off x="7589520" y="1463040"/>
            <a:ext cx="3867912" cy="320040"/>
          </a:xfrm>
          <a:prstGeom prst="rect">
            <a:avLst/>
          </a:prstGeom>
          <a:noFill/>
        </p:spPr>
        <p:txBody>
          <a:bodyPr wrap="square" lIns="45720" tIns="18288" rIns="45720" bIns="18288" anchor="t">
            <a:spAutoFit/>
          </a:bodyPr>
          <a:lstStyle/>
          <a:p>
            <a:pPr algn="l"/>
            <a:r>
              <a:rPr sz="1200" b="1" i="0">
                <a:solidFill>
                  <a:srgbClr val="1B2A5E"/>
                </a:solidFill>
                <a:latin typeface="Segoe UI"/>
              </a:rPr>
              <a:t>RESEARCH ANCHORS  ·  one per band point</a:t>
            </a:r>
          </a:p>
        </p:txBody>
      </p:sp>
      <p:sp>
        <p:nvSpPr>
          <p:cNvPr id="48" name="Rectangle 47"/>
          <p:cNvSpPr/>
          <p:nvPr/>
        </p:nvSpPr>
        <p:spPr>
          <a:xfrm>
            <a:off x="7589520" y="1965960"/>
            <a:ext cx="91440" cy="1341120"/>
          </a:xfrm>
          <a:prstGeom prst="rect">
            <a:avLst/>
          </a:prstGeom>
          <a:solidFill>
            <a:srgbClr val="16A3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9" name="TextBox 48"/>
          <p:cNvSpPr txBox="1"/>
          <p:nvPr/>
        </p:nvSpPr>
        <p:spPr>
          <a:xfrm>
            <a:off x="7772400" y="1965960"/>
            <a:ext cx="3822192" cy="292608"/>
          </a:xfrm>
          <a:prstGeom prst="rect">
            <a:avLst/>
          </a:prstGeom>
          <a:noFill/>
        </p:spPr>
        <p:txBody>
          <a:bodyPr wrap="square" lIns="45720" tIns="18288" rIns="45720" bIns="18288" anchor="t">
            <a:spAutoFit/>
          </a:bodyPr>
          <a:lstStyle/>
          <a:p>
            <a:pPr algn="l"/>
            <a:r>
              <a:rPr sz="1200" b="1" i="0">
                <a:solidFill>
                  <a:srgbClr val="16A34A"/>
                </a:solidFill>
                <a:latin typeface="Segoe UI"/>
              </a:rPr>
              <a:t>LOW · 10 min</a:t>
            </a:r>
          </a:p>
        </p:txBody>
      </p:sp>
      <p:sp>
        <p:nvSpPr>
          <p:cNvPr id="50" name="TextBox 49"/>
          <p:cNvSpPr txBox="1"/>
          <p:nvPr/>
        </p:nvSpPr>
        <p:spPr>
          <a:xfrm>
            <a:off x="7772400" y="2267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UK GDS June 2025</a:t>
            </a:r>
          </a:p>
        </p:txBody>
      </p:sp>
      <p:sp>
        <p:nvSpPr>
          <p:cNvPr id="51" name="TextBox 50"/>
          <p:cNvSpPr txBox="1"/>
          <p:nvPr/>
        </p:nvSpPr>
        <p:spPr>
          <a:xfrm>
            <a:off x="7772400" y="2542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Scheduling/admin single-system turn ~10 min</a:t>
            </a:r>
          </a:p>
        </p:txBody>
      </p:sp>
      <p:sp>
        <p:nvSpPr>
          <p:cNvPr id="52" name="Rectangle 51"/>
          <p:cNvSpPr/>
          <p:nvPr/>
        </p:nvSpPr>
        <p:spPr>
          <a:xfrm>
            <a:off x="7589520" y="3489960"/>
            <a:ext cx="91440" cy="1341120"/>
          </a:xfrm>
          <a:prstGeom prst="rect">
            <a:avLst/>
          </a:prstGeom>
          <a:solidFill>
            <a:srgbClr val="8300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3" name="TextBox 52"/>
          <p:cNvSpPr txBox="1"/>
          <p:nvPr/>
        </p:nvSpPr>
        <p:spPr>
          <a:xfrm>
            <a:off x="7772400" y="3489960"/>
            <a:ext cx="3822192" cy="292608"/>
          </a:xfrm>
          <a:prstGeom prst="rect">
            <a:avLst/>
          </a:prstGeom>
          <a:noFill/>
        </p:spPr>
        <p:txBody>
          <a:bodyPr wrap="square" lIns="45720" tIns="18288" rIns="45720" bIns="18288" anchor="t">
            <a:spAutoFit/>
          </a:bodyPr>
          <a:lstStyle/>
          <a:p>
            <a:pPr algn="l"/>
            <a:r>
              <a:rPr sz="1200" b="1" i="0">
                <a:solidFill>
                  <a:srgbClr val="830051"/>
                </a:solidFill>
                <a:latin typeface="Segoe UI"/>
              </a:rPr>
              <a:t>MID · 25 min</a:t>
            </a:r>
          </a:p>
        </p:txBody>
      </p:sp>
      <p:sp>
        <p:nvSpPr>
          <p:cNvPr id="54" name="TextBox 53"/>
          <p:cNvSpPr txBox="1"/>
          <p:nvPr/>
        </p:nvSpPr>
        <p:spPr>
          <a:xfrm>
            <a:off x="7772400" y="3791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Forrester TEI Power Automate 2024</a:t>
            </a:r>
          </a:p>
        </p:txBody>
      </p:sp>
      <p:sp>
        <p:nvSpPr>
          <p:cNvPr id="55" name="TextBox 54"/>
          <p:cNvSpPr txBox="1"/>
          <p:nvPr/>
        </p:nvSpPr>
        <p:spPr>
          <a:xfrm>
            <a:off x="7772400" y="4066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200 hr/yr ÷ 250 days ÷ 1.5 workflows/day ≈ 32 min/automation</a:t>
            </a:r>
          </a:p>
        </p:txBody>
      </p:sp>
      <p:sp>
        <p:nvSpPr>
          <p:cNvPr id="56" name="Rectangle 55"/>
          <p:cNvSpPr/>
          <p:nvPr/>
        </p:nvSpPr>
        <p:spPr>
          <a:xfrm>
            <a:off x="7589520" y="5013960"/>
            <a:ext cx="91440" cy="1341120"/>
          </a:xfrm>
          <a:prstGeom prst="rect">
            <a:avLst/>
          </a:prstGeom>
          <a:solidFill>
            <a:srgbClr val="2A5D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7" name="TextBox 56"/>
          <p:cNvSpPr txBox="1"/>
          <p:nvPr/>
        </p:nvSpPr>
        <p:spPr>
          <a:xfrm>
            <a:off x="7772400" y="5013960"/>
            <a:ext cx="3822192" cy="292608"/>
          </a:xfrm>
          <a:prstGeom prst="rect">
            <a:avLst/>
          </a:prstGeom>
          <a:noFill/>
        </p:spPr>
        <p:txBody>
          <a:bodyPr wrap="square" lIns="45720" tIns="18288" rIns="45720" bIns="18288" anchor="t">
            <a:spAutoFit/>
          </a:bodyPr>
          <a:lstStyle/>
          <a:p>
            <a:pPr algn="l"/>
            <a:r>
              <a:rPr sz="1200" b="1" i="0">
                <a:solidFill>
                  <a:srgbClr val="2A5DB6"/>
                </a:solidFill>
                <a:latin typeface="Segoe UI"/>
              </a:rPr>
              <a:t>HIGH · 40 min</a:t>
            </a:r>
          </a:p>
        </p:txBody>
      </p:sp>
      <p:sp>
        <p:nvSpPr>
          <p:cNvPr id="58" name="TextBox 57"/>
          <p:cNvSpPr txBox="1"/>
          <p:nvPr/>
        </p:nvSpPr>
        <p:spPr>
          <a:xfrm>
            <a:off x="7772400" y="5315712"/>
            <a:ext cx="3822192" cy="274320"/>
          </a:xfrm>
          <a:prstGeom prst="rect">
            <a:avLst/>
          </a:prstGeom>
          <a:noFill/>
        </p:spPr>
        <p:txBody>
          <a:bodyPr wrap="square" lIns="45720" tIns="18288" rIns="45720" bIns="18288" anchor="t">
            <a:spAutoFit/>
          </a:bodyPr>
          <a:lstStyle/>
          <a:p>
            <a:pPr algn="l"/>
            <a:r>
              <a:rPr sz="1100" b="1" i="0">
                <a:solidFill>
                  <a:srgbClr val="121C46"/>
                </a:solidFill>
                <a:latin typeface="Segoe UI"/>
              </a:rPr>
              <a:t>Stanford &amp; World Bank 2025</a:t>
            </a:r>
          </a:p>
        </p:txBody>
      </p:sp>
      <p:sp>
        <p:nvSpPr>
          <p:cNvPr id="59" name="TextBox 58"/>
          <p:cNvSpPr txBox="1"/>
          <p:nvPr/>
        </p:nvSpPr>
        <p:spPr>
          <a:xfrm>
            <a:off x="7772400" y="5590032"/>
            <a:ext cx="3822192" cy="810768"/>
          </a:xfrm>
          <a:prstGeom prst="rect">
            <a:avLst/>
          </a:prstGeom>
          <a:noFill/>
        </p:spPr>
        <p:txBody>
          <a:bodyPr wrap="square" lIns="45720" tIns="18288" rIns="45720" bIns="18288" anchor="t">
            <a:spAutoFit/>
          </a:bodyPr>
          <a:lstStyle/>
          <a:p>
            <a:pPr algn="l"/>
            <a:r>
              <a:rPr sz="1050" b="0" i="1">
                <a:solidFill>
                  <a:srgbClr val="1E2940"/>
                </a:solidFill>
                <a:latin typeface="Segoe UI"/>
              </a:rPr>
              <a:t>Time Management 48 min/task; trimmed to 40 as multi-instance ceiling</a:t>
            </a:r>
          </a:p>
        </p:txBody>
      </p:sp>
      <p:sp>
        <p:nvSpPr>
          <p:cNvPr id="60" name="Rectangle 59"/>
          <p:cNvSpPr/>
          <p:nvPr/>
        </p:nvSpPr>
        <p:spPr>
          <a:xfrm>
            <a:off x="0" y="6693408"/>
            <a:ext cx="12191695" cy="164592"/>
          </a:xfrm>
          <a:prstGeom prst="rect">
            <a:avLst/>
          </a:prstGeom>
          <a:solidFill>
            <a:srgbClr val="ECEF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1" name="TextBox 60"/>
          <p:cNvSpPr txBox="1"/>
          <p:nvPr/>
        </p:nvSpPr>
        <p:spPr>
          <a:xfrm>
            <a:off x="502920" y="6693408"/>
            <a:ext cx="7315200" cy="164592"/>
          </a:xfrm>
          <a:prstGeom prst="rect">
            <a:avLst/>
          </a:prstGeom>
          <a:noFill/>
        </p:spPr>
        <p:txBody>
          <a:bodyPr wrap="square" lIns="45720" tIns="18288" rIns="45720" bIns="18288" anchor="t">
            <a:spAutoFit/>
          </a:bodyPr>
          <a:lstStyle/>
          <a:p>
            <a:pPr algn="l"/>
            <a:r>
              <a:rPr sz="800" b="0" i="0">
                <a:solidFill>
                  <a:srgbClr val="646B83"/>
                </a:solidFill>
                <a:latin typeface="Segoe UI"/>
              </a:rPr>
              <a:t>Cowork Effort-Band Methodology  ·  v3 (additive)</a:t>
            </a:r>
          </a:p>
        </p:txBody>
      </p:sp>
      <p:sp>
        <p:nvSpPr>
          <p:cNvPr id="62" name="TextBox 61"/>
          <p:cNvSpPr txBox="1"/>
          <p:nvPr/>
        </p:nvSpPr>
        <p:spPr>
          <a:xfrm>
            <a:off x="10424160" y="6693408"/>
            <a:ext cx="1280160" cy="164592"/>
          </a:xfrm>
          <a:prstGeom prst="rect">
            <a:avLst/>
          </a:prstGeom>
          <a:noFill/>
        </p:spPr>
        <p:txBody>
          <a:bodyPr wrap="square" lIns="45720" tIns="18288" rIns="45720" bIns="18288" anchor="t">
            <a:spAutoFit/>
          </a:bodyPr>
          <a:lstStyle/>
          <a:p>
            <a:pPr algn="r"/>
            <a:r>
              <a:rPr sz="800" b="0" i="0">
                <a:solidFill>
                  <a:srgbClr val="646B83"/>
                </a:solidFill>
                <a:latin typeface="Segoe UI"/>
              </a:rPr>
              <a:t>10 / 14</a:t>
            </a:r>
          </a:p>
        </p:txBody>
      </p:sp>
    </p:spTree>
    <p:extLst>
      <p:ext uri="{BB962C8B-B14F-4D97-AF65-F5344CB8AC3E}">
        <p14:creationId xmlns:p14="http://schemas.microsoft.com/office/powerpoint/2010/main" val="34040957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Segoe U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egoe U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90391ADC481746869A322A119B0DAD" ma:contentTypeVersion="23" ma:contentTypeDescription="Create a new document." ma:contentTypeScope="" ma:versionID="a4717b6318e8bbcc10bb89c3f8bc0b27">
  <xsd:schema xmlns:xsd="http://www.w3.org/2001/XMLSchema" xmlns:xs="http://www.w3.org/2001/XMLSchema" xmlns:p="http://schemas.microsoft.com/office/2006/metadata/properties" xmlns:ns1="http://schemas.microsoft.com/sharepoint/v3" xmlns:ns3="24450e2e-3864-47e5-8ca0-e0b151af24d8" xmlns:ns4="d60a4393-695a-4598-b7b2-d3491fb8360c" targetNamespace="http://schemas.microsoft.com/office/2006/metadata/properties" ma:root="true" ma:fieldsID="f3b88758b4af2d08e41aed6fcd07933b" ns1:_="" ns3:_="" ns4:_="">
    <xsd:import namespace="http://schemas.microsoft.com/sharepoint/v3"/>
    <xsd:import namespace="24450e2e-3864-47e5-8ca0-e0b151af24d8"/>
    <xsd:import namespace="d60a4393-695a-4598-b7b2-d3491fb8360c"/>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1:_ip_UnifiedCompliancePolicyProperties" minOccurs="0"/>
                <xsd:element ref="ns1:_ip_UnifiedCompliancePolicyUIAction" minOccurs="0"/>
                <xsd:element ref="ns3:MediaLengthInSeconds" minOccurs="0"/>
                <xsd:element ref="ns3:_activity" minOccurs="0"/>
                <xsd:element ref="ns3:MediaServiceSearchProperties" minOccurs="0"/>
                <xsd:element ref="ns3:MediaServiceObjectDetectorVersions" minOccurs="0"/>
                <xsd:element ref="ns3:MediaServiceSystemTags" minOccurs="0"/>
                <xsd:element ref="ns3:MediaServiceBillingMetadata" minOccurs="0"/>
                <xsd:element ref="ns3:HasDigitalSignature" minOccurs="0"/>
                <xsd:element ref="ns3:DigitalSignatureProvid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450e2e-3864-47e5-8ca0-e0b151af24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description="" ma:hidden="true" ma:indexed="true" ma:internalName="MediaServiceDateTaken"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_activity" ma:index="24" nillable="true" ma:displayName="_activity" ma:hidden="true" ma:internalName="_activity">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ystemTags" ma:index="27" nillable="true" ma:displayName="MediaServiceSystemTags" ma:hidden="true" ma:internalName="MediaServiceSystemTag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Text"/>
      </xsd:simpleType>
    </xsd:element>
    <xsd:element name="HasDigitalSignature" ma:index="29" nillable="true" ma:displayName="Has Digital Signature" ma:internalName="HasDigitalSignature" ma:readOnly="false">
      <xsd:simpleType>
        <xsd:restriction base="dms:Boolean"/>
      </xsd:simpleType>
    </xsd:element>
    <xsd:element name="DigitalSignatureProvider" ma:index="30" nillable="true" ma:displayName="Digital Signature Provider" ma:internalName="DigitalSignatureProvider"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0a4393-695a-4598-b7b2-d3491fb8360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igitalSignatureProvider xmlns="24450e2e-3864-47e5-8ca0-e0b151af24d8" xsi:nil="true"/>
    <_ip_UnifiedCompliancePolicyUIAction xmlns="http://schemas.microsoft.com/sharepoint/v3" xsi:nil="true"/>
    <HasDigitalSignature xmlns="24450e2e-3864-47e5-8ca0-e0b151af24d8" xsi:nil="true"/>
    <_activity xmlns="24450e2e-3864-47e5-8ca0-e0b151af24d8"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5AB526DB-79E9-4189-9D01-4665F444EC55}">
  <ds:schemaRefs>
    <ds:schemaRef ds:uri="24450e2e-3864-47e5-8ca0-e0b151af24d8"/>
    <ds:schemaRef ds:uri="d60a4393-695a-4598-b7b2-d3491fb8360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74D7F90-D5B5-40A4-9546-ACE8A5ED6A18}">
  <ds:schemaRefs>
    <ds:schemaRef ds:uri="http://schemas.microsoft.com/sharepoint/v3/contenttype/forms"/>
  </ds:schemaRefs>
</ds:datastoreItem>
</file>

<file path=customXml/itemProps3.xml><?xml version="1.0" encoding="utf-8"?>
<ds:datastoreItem xmlns:ds="http://schemas.openxmlformats.org/officeDocument/2006/customXml" ds:itemID="{069ECDB6-B4A5-4E6C-8CD9-1EFF529E9D0D}">
  <ds:schemaRefs>
    <ds:schemaRef ds:uri="24450e2e-3864-47e5-8ca0-e0b151af24d8"/>
    <ds:schemaRef ds:uri="d60a4393-695a-4598-b7b2-d3491fb8360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f42aa342-8706-4288-bd11-ebb85995028c}" enabled="1" method="Privileged" siteId="{72f988bf-86f1-41af-91ab-2d7cd011db47}" removed="0"/>
</clbl:labelList>
</file>

<file path=docProps/app.xml><?xml version="1.0" encoding="utf-8"?>
<Properties xmlns="http://schemas.openxmlformats.org/officeDocument/2006/extended-properties" xmlns:vt="http://schemas.openxmlformats.org/officeDocument/2006/docPropsVTypes">
  <TotalTime>0</TotalTime>
  <Words>5210</Words>
  <Application>Microsoft Office PowerPoint</Application>
  <PresentationFormat>Widescreen</PresentationFormat>
  <Paragraphs>446</Paragraphs>
  <Slides>12</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Segoe UI</vt:lpstr>
      <vt:lpstr>Segoe UI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Shailendra Hegde</dc:creator>
  <cp:keywords/>
  <dc:description>generated using python-pptx</dc:description>
  <cp:lastModifiedBy>Shailendra Hegde</cp:lastModifiedBy>
  <cp:revision>1</cp:revision>
  <dcterms:created xsi:type="dcterms:W3CDTF">2013-01-27T09:14:16Z</dcterms:created>
  <dcterms:modified xsi:type="dcterms:W3CDTF">2026-06-25T15:19:26Z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0x0101004A90391ADC481746869A322A119B0DAD</vt:lpwstr>
  </property>
</Properties>
</file>