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Lst>
  <p:notesMasterIdLst>
    <p:notesMasterId r:id="rId54"/>
  </p:notesMasterIdLst>
  <p:handoutMasterIdLst>
    <p:handoutMasterId r:id="rId55"/>
  </p:handoutMasterIdLst>
  <p:sldIdLst>
    <p:sldId id="2147470818" r:id="rId2"/>
    <p:sldId id="2147479597" r:id="rId3"/>
    <p:sldId id="2147481171" r:id="rId4"/>
    <p:sldId id="2147483459" r:id="rId5"/>
    <p:sldId id="2147483460" r:id="rId6"/>
    <p:sldId id="2147483505" r:id="rId7"/>
    <p:sldId id="2147483468" r:id="rId8"/>
    <p:sldId id="2147483506" r:id="rId9"/>
    <p:sldId id="2147483469" r:id="rId10"/>
    <p:sldId id="2147483507" r:id="rId11"/>
    <p:sldId id="2147483463" r:id="rId12"/>
    <p:sldId id="2147483467" r:id="rId13"/>
    <p:sldId id="2147483509" r:id="rId14"/>
    <p:sldId id="2147483503" r:id="rId15"/>
    <p:sldId id="2147483455" r:id="rId16"/>
    <p:sldId id="2147483458" r:id="rId17"/>
    <p:sldId id="2147483462" r:id="rId18"/>
    <p:sldId id="2147483470" r:id="rId19"/>
    <p:sldId id="2147483471" r:id="rId20"/>
    <p:sldId id="2147483508" r:id="rId21"/>
    <p:sldId id="2147483473" r:id="rId22"/>
    <p:sldId id="2147483474" r:id="rId23"/>
    <p:sldId id="2147483475" r:id="rId24"/>
    <p:sldId id="2147483510" r:id="rId25"/>
    <p:sldId id="2147483511" r:id="rId26"/>
    <p:sldId id="2147483472" r:id="rId27"/>
    <p:sldId id="2147483478" r:id="rId28"/>
    <p:sldId id="2147483479" r:id="rId29"/>
    <p:sldId id="2147483482" r:id="rId30"/>
    <p:sldId id="2147483481" r:id="rId31"/>
    <p:sldId id="2147483483" r:id="rId32"/>
    <p:sldId id="2147483484" r:id="rId33"/>
    <p:sldId id="2147483485" r:id="rId34"/>
    <p:sldId id="2147483486" r:id="rId35"/>
    <p:sldId id="2147483487" r:id="rId36"/>
    <p:sldId id="2147483488" r:id="rId37"/>
    <p:sldId id="2147483489" r:id="rId38"/>
    <p:sldId id="2147483490" r:id="rId39"/>
    <p:sldId id="2147483491" r:id="rId40"/>
    <p:sldId id="2147483461" r:id="rId41"/>
    <p:sldId id="2147483492" r:id="rId42"/>
    <p:sldId id="2147483496" r:id="rId43"/>
    <p:sldId id="2147483497" r:id="rId44"/>
    <p:sldId id="2147483498" r:id="rId45"/>
    <p:sldId id="2147483499" r:id="rId46"/>
    <p:sldId id="2147483500" r:id="rId47"/>
    <p:sldId id="2147483494" r:id="rId48"/>
    <p:sldId id="2147483495" r:id="rId49"/>
    <p:sldId id="2147483493" r:id="rId50"/>
    <p:sldId id="2147483504" r:id="rId51"/>
    <p:sldId id="2147479595" r:id="rId52"/>
    <p:sldId id="2076138230" r:id="rId5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2F0CFA-819E-4836-9E5E-AC71F3328EF5}">
          <p14:sldIdLst>
            <p14:sldId id="2147470818"/>
            <p14:sldId id="2147479597"/>
          </p14:sldIdLst>
        </p14:section>
        <p14:section name="Planning" id="{8ED9FAA6-79F0-40C4-B8D9-FD53656DD277}">
          <p14:sldIdLst>
            <p14:sldId id="2147481171"/>
            <p14:sldId id="2147483459"/>
            <p14:sldId id="2147483460"/>
            <p14:sldId id="2147483505"/>
            <p14:sldId id="2147483468"/>
            <p14:sldId id="2147483506"/>
            <p14:sldId id="2147483469"/>
            <p14:sldId id="2147483507"/>
            <p14:sldId id="2147483463"/>
            <p14:sldId id="2147483467"/>
            <p14:sldId id="2147483509"/>
          </p14:sldIdLst>
        </p14:section>
        <p14:section name="Reference Architecture" id="{C745A7EF-EA65-4A5B-8C3D-4F0B28EEBFA3}">
          <p14:sldIdLst>
            <p14:sldId id="2147483503"/>
            <p14:sldId id="2147483455"/>
          </p14:sldIdLst>
        </p14:section>
        <p14:section name="Migration Guidance" id="{9A61419E-1C64-465D-AE34-E4A91649D4D7}">
          <p14:sldIdLst>
            <p14:sldId id="2147483458"/>
            <p14:sldId id="2147483462"/>
            <p14:sldId id="2147483470"/>
            <p14:sldId id="2147483471"/>
            <p14:sldId id="2147483508"/>
            <p14:sldId id="2147483473"/>
            <p14:sldId id="2147483474"/>
            <p14:sldId id="2147483475"/>
            <p14:sldId id="2147483510"/>
            <p14:sldId id="2147483511"/>
            <p14:sldId id="2147483472"/>
            <p14:sldId id="2147483478"/>
            <p14:sldId id="2147483479"/>
            <p14:sldId id="2147483482"/>
            <p14:sldId id="2147483481"/>
            <p14:sldId id="2147483483"/>
            <p14:sldId id="2147483484"/>
            <p14:sldId id="2147483485"/>
            <p14:sldId id="2147483486"/>
            <p14:sldId id="2147483487"/>
            <p14:sldId id="2147483488"/>
            <p14:sldId id="2147483489"/>
            <p14:sldId id="2147483490"/>
            <p14:sldId id="2147483491"/>
            <p14:sldId id="2147483461"/>
            <p14:sldId id="2147483492"/>
            <p14:sldId id="2147483496"/>
            <p14:sldId id="2147483497"/>
            <p14:sldId id="2147483498"/>
            <p14:sldId id="2147483499"/>
            <p14:sldId id="2147483500"/>
            <p14:sldId id="2147483494"/>
            <p14:sldId id="2147483495"/>
            <p14:sldId id="2147483493"/>
            <p14:sldId id="2147483504"/>
            <p14:sldId id="2147479595"/>
          </p14:sldIdLst>
        </p14:section>
        <p14:section name="End" id="{9978CFD6-CAEC-4409-B727-6584E2EEAF3D}">
          <p14:sldIdLst>
            <p14:sldId id="207613823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342"/>
    <a:srgbClr val="613BA1"/>
    <a:srgbClr val="737373"/>
    <a:srgbClr val="243A5E"/>
    <a:srgbClr val="233A5D"/>
    <a:srgbClr val="107C10"/>
    <a:srgbClr val="0078D4"/>
    <a:srgbClr val="FFFFFF"/>
    <a:srgbClr val="F2F2F2"/>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FFE911-7877-46F1-ACD9-96D9449BF6B9}" v="12" dt="2024-09-09T15:41:01.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8" y="485"/>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10/31/2024 4:38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10/31/2024 4:38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18093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69306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085893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CEB002-578A-4A10-9274-6CDCB4D020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462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2530798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869631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98402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81532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36013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96319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9040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86820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10/31/2024 4:38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7429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526720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84008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110755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505919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945296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739931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589712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49079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737643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581227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079112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3834630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730378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459001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a:p>
        </p:txBody>
      </p:sp>
    </p:spTree>
    <p:extLst>
      <p:ext uri="{BB962C8B-B14F-4D97-AF65-F5344CB8AC3E}">
        <p14:creationId xmlns:p14="http://schemas.microsoft.com/office/powerpoint/2010/main" val="35324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229655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2553937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2011596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221918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a:p>
        </p:txBody>
      </p:sp>
    </p:spTree>
    <p:extLst>
      <p:ext uri="{BB962C8B-B14F-4D97-AF65-F5344CB8AC3E}">
        <p14:creationId xmlns:p14="http://schemas.microsoft.com/office/powerpoint/2010/main" val="3596259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750016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2534403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a:p>
        </p:txBody>
      </p:sp>
    </p:spTree>
    <p:extLst>
      <p:ext uri="{BB962C8B-B14F-4D97-AF65-F5344CB8AC3E}">
        <p14:creationId xmlns:p14="http://schemas.microsoft.com/office/powerpoint/2010/main" val="3129824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2E0C910-0166-48E0-B8EF-5071277A02A8}" type="datetime8">
              <a:rPr lang="en-US" smtClean="0"/>
              <a:t>10/31/2024 4:38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a:p>
        </p:txBody>
      </p:sp>
    </p:spTree>
    <p:extLst>
      <p:ext uri="{BB962C8B-B14F-4D97-AF65-F5344CB8AC3E}">
        <p14:creationId xmlns:p14="http://schemas.microsoft.com/office/powerpoint/2010/main" val="83208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218654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88312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94043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54554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10/31/2024 4:38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189439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2484971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CCCF4131-8CCF-4171-B985-EAF865CC55EF}"/>
              </a:ext>
            </a:extLst>
          </p:cNvPr>
          <p:cNvGrpSpPr/>
          <p:nvPr userDrawn="1"/>
        </p:nvGrpSpPr>
        <p:grpSpPr>
          <a:xfrm>
            <a:off x="10798157" y="457199"/>
            <a:ext cx="1100156" cy="564349"/>
            <a:chOff x="9946913" y="171645"/>
            <a:chExt cx="1656824" cy="849904"/>
          </a:xfrm>
        </p:grpSpPr>
        <p:sp>
          <p:nvSpPr>
            <p:cNvPr id="6" name="Graphic 4">
              <a:extLst>
                <a:ext uri="{FF2B5EF4-FFF2-40B4-BE49-F238E27FC236}">
                  <a16:creationId xmlns:a16="http://schemas.microsoft.com/office/drawing/2014/main" id="{494D7464-294F-4164-ACF7-0EDEA0812105}"/>
                </a:ext>
              </a:extLst>
            </p:cNvPr>
            <p:cNvSpPr/>
            <p:nvPr/>
          </p:nvSpPr>
          <p:spPr>
            <a:xfrm>
              <a:off x="994691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8773D37F-9426-48AF-9E30-19EA4A3E4F07}"/>
                </a:ext>
              </a:extLst>
            </p:cNvPr>
            <p:cNvSpPr/>
            <p:nvPr userDrawn="1"/>
          </p:nvSpPr>
          <p:spPr>
            <a:xfrm>
              <a:off x="10689786" y="171645"/>
              <a:ext cx="521445"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26D5F151-C3B9-4DC3-A552-E8B16BA82E44}"/>
                </a:ext>
              </a:extLst>
            </p:cNvPr>
            <p:cNvSpPr/>
            <p:nvPr userDrawn="1"/>
          </p:nvSpPr>
          <p:spPr>
            <a:xfrm>
              <a:off x="11082293" y="171645"/>
              <a:ext cx="521444" cy="84990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4921632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4586D2A5-469B-42D5-B926-C4EE6716E87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38892969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7225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emo slide Dk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545712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71414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Title 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658842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Title blue">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173031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F7A52431-DCFD-473D-980B-E667BAC2F19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1171728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0985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solidFill>
          <a:srgbClr val="243A5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8440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0519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1B2F99-8E84-6040-8D67-9859BF2580C4}"/>
              </a:ext>
            </a:extLst>
          </p:cNvPr>
          <p:cNvSpPr/>
          <p:nvPr userDrawn="1"/>
        </p:nvSpPr>
        <p:spPr bwMode="auto">
          <a:xfrm>
            <a:off x="5270500" y="0"/>
            <a:ext cx="69215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a:extLst>
              <a:ext uri="{FF2B5EF4-FFF2-40B4-BE49-F238E27FC236}">
                <a16:creationId xmlns:a16="http://schemas.microsoft.com/office/drawing/2014/main" id="{57AA630A-F1CE-3240-9874-C76F0B95FC3C}"/>
              </a:ext>
            </a:extLst>
          </p:cNvPr>
          <p:cNvPicPr>
            <a:picLocks noChangeAspect="1"/>
          </p:cNvPicPr>
          <p:nvPr userDrawn="1"/>
        </p:nvPicPr>
        <p:blipFill>
          <a:blip r:embed="rId2"/>
          <a:stretch>
            <a:fillRect/>
          </a:stretch>
        </p:blipFill>
        <p:spPr>
          <a:xfrm>
            <a:off x="6197533" y="1064712"/>
            <a:ext cx="5024048" cy="4379659"/>
          </a:xfrm>
          <a:prstGeom prst="rect">
            <a:avLst/>
          </a:prstGeom>
        </p:spPr>
      </p:pic>
    </p:spTree>
    <p:extLst>
      <p:ext uri="{BB962C8B-B14F-4D97-AF65-F5344CB8AC3E}">
        <p14:creationId xmlns:p14="http://schemas.microsoft.com/office/powerpoint/2010/main" val="394269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5634B7-7348-3D4C-884C-574DBB5ACD92}"/>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44097A09-7943-5649-B860-0C242F6430E1}"/>
              </a:ext>
            </a:extLst>
          </p:cNvPr>
          <p:cNvPicPr>
            <a:picLocks noChangeAspect="1"/>
          </p:cNvPicPr>
          <p:nvPr userDrawn="1"/>
        </p:nvPicPr>
        <p:blipFill rotWithShape="1">
          <a:blip r:embed="rId2"/>
          <a:srcRect l="12404" r="9346"/>
          <a:stretch/>
        </p:blipFill>
        <p:spPr>
          <a:xfrm>
            <a:off x="5270501" y="1315232"/>
            <a:ext cx="6921500" cy="4238669"/>
          </a:xfrm>
          <a:prstGeom prst="rect">
            <a:avLst/>
          </a:prstGeom>
        </p:spPr>
      </p:pic>
    </p:spTree>
    <p:extLst>
      <p:ext uri="{BB962C8B-B14F-4D97-AF65-F5344CB8AC3E}">
        <p14:creationId xmlns:p14="http://schemas.microsoft.com/office/powerpoint/2010/main" val="1381004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 End-to-end security visi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E5BB7F-3132-5D4C-AB53-07BD308F7C71}"/>
              </a:ext>
            </a:extLst>
          </p:cNvPr>
          <p:cNvSpPr/>
          <p:nvPr userDrawn="1"/>
        </p:nvSpPr>
        <p:spPr bwMode="auto">
          <a:xfrm>
            <a:off x="5270500" y="0"/>
            <a:ext cx="6921500" cy="6858000"/>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8" name="Picture 7">
            <a:extLst>
              <a:ext uri="{FF2B5EF4-FFF2-40B4-BE49-F238E27FC236}">
                <a16:creationId xmlns:a16="http://schemas.microsoft.com/office/drawing/2014/main" id="{1AC60BDD-CABB-8B4F-BFDB-1AAA8A20164C}"/>
              </a:ext>
            </a:extLst>
          </p:cNvPr>
          <p:cNvPicPr>
            <a:picLocks noChangeAspect="1"/>
          </p:cNvPicPr>
          <p:nvPr userDrawn="1"/>
        </p:nvPicPr>
        <p:blipFill rotWithShape="1">
          <a:blip r:embed="rId2"/>
          <a:srcRect l="8828" r="8209"/>
          <a:stretch/>
        </p:blipFill>
        <p:spPr>
          <a:xfrm>
            <a:off x="5270500" y="2322164"/>
            <a:ext cx="6921500" cy="2294285"/>
          </a:xfrm>
          <a:prstGeom prst="rect">
            <a:avLst/>
          </a:prstGeom>
        </p:spPr>
      </p:pic>
    </p:spTree>
    <p:extLst>
      <p:ext uri="{BB962C8B-B14F-4D97-AF65-F5344CB8AC3E}">
        <p14:creationId xmlns:p14="http://schemas.microsoft.com/office/powerpoint/2010/main" val="13280826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 Risk manage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46BD20-84B7-474B-8759-CD81E4655A25}"/>
              </a:ext>
            </a:extLst>
          </p:cNvPr>
          <p:cNvSpPr/>
          <p:nvPr userDrawn="1"/>
        </p:nvSpPr>
        <p:spPr bwMode="auto">
          <a:xfrm>
            <a:off x="5270500" y="0"/>
            <a:ext cx="6921500" cy="6858000"/>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10" name="Picture 9">
            <a:extLst>
              <a:ext uri="{FF2B5EF4-FFF2-40B4-BE49-F238E27FC236}">
                <a16:creationId xmlns:a16="http://schemas.microsoft.com/office/drawing/2014/main" id="{B1DAC3B3-181F-5149-B531-D73282A25D15}"/>
              </a:ext>
            </a:extLst>
          </p:cNvPr>
          <p:cNvPicPr>
            <a:picLocks noChangeAspect="1"/>
          </p:cNvPicPr>
          <p:nvPr userDrawn="1"/>
        </p:nvPicPr>
        <p:blipFill rotWithShape="1">
          <a:blip r:embed="rId2"/>
          <a:srcRect l="7666" t="4539" r="7270" b="6936"/>
          <a:stretch/>
        </p:blipFill>
        <p:spPr>
          <a:xfrm>
            <a:off x="5270499" y="-1"/>
            <a:ext cx="6921501" cy="6858001"/>
          </a:xfrm>
          <a:prstGeom prst="rect">
            <a:avLst/>
          </a:prstGeom>
        </p:spPr>
      </p:pic>
    </p:spTree>
    <p:extLst>
      <p:ext uri="{BB962C8B-B14F-4D97-AF65-F5344CB8AC3E}">
        <p14:creationId xmlns:p14="http://schemas.microsoft.com/office/powerpoint/2010/main" val="2546842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 Secure ident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C11EAE-3A22-E84A-8BC8-11A0D824AB2E}"/>
              </a:ext>
            </a:extLst>
          </p:cNvPr>
          <p:cNvSpPr/>
          <p:nvPr userDrawn="1"/>
        </p:nvSpPr>
        <p:spPr bwMode="auto">
          <a:xfrm>
            <a:off x="5270500" y="0"/>
            <a:ext cx="6921500" cy="6858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F1130DED-49F2-7F4A-A1D8-D5BEF2F4F110}"/>
              </a:ext>
            </a:extLst>
          </p:cNvPr>
          <p:cNvPicPr>
            <a:picLocks noChangeAspect="1"/>
          </p:cNvPicPr>
          <p:nvPr userDrawn="1"/>
        </p:nvPicPr>
        <p:blipFill>
          <a:blip r:embed="rId2"/>
          <a:stretch>
            <a:fillRect/>
          </a:stretch>
        </p:blipFill>
        <p:spPr>
          <a:xfrm>
            <a:off x="5692066" y="901699"/>
            <a:ext cx="6245934" cy="4735013"/>
          </a:xfrm>
          <a:prstGeom prst="rect">
            <a:avLst/>
          </a:prstGeom>
        </p:spPr>
      </p:pic>
    </p:spTree>
    <p:extLst>
      <p:ext uri="{BB962C8B-B14F-4D97-AF65-F5344CB8AC3E}">
        <p14:creationId xmlns:p14="http://schemas.microsoft.com/office/powerpoint/2010/main" val="2150591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 Risk mitiga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0D265D-AA9F-1B4D-9271-7954CC4C5428}"/>
              </a:ext>
            </a:extLst>
          </p:cNvPr>
          <p:cNvSpPr/>
          <p:nvPr userDrawn="1"/>
        </p:nvSpPr>
        <p:spPr bwMode="auto">
          <a:xfrm>
            <a:off x="5270500" y="0"/>
            <a:ext cx="6921500" cy="6858000"/>
          </a:xfrm>
          <a:prstGeom prst="rect">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7" name="Graphic 6">
            <a:extLst>
              <a:ext uri="{FF2B5EF4-FFF2-40B4-BE49-F238E27FC236}">
                <a16:creationId xmlns:a16="http://schemas.microsoft.com/office/drawing/2014/main" id="{B55BBCEC-22DB-8F44-AC0C-CED390E2A8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2237877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3" name="Graphic 2">
            <a:extLst>
              <a:ext uri="{FF2B5EF4-FFF2-40B4-BE49-F238E27FC236}">
                <a16:creationId xmlns:a16="http://schemas.microsoft.com/office/drawing/2014/main" id="{AAD66E76-E933-412A-9841-907EA784333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bwMode="invGray">
          <a:xfrm>
            <a:off x="6731000" y="0"/>
            <a:ext cx="5461000" cy="6858000"/>
          </a:xfrm>
          <a:prstGeom prst="rect">
            <a:avLst/>
          </a:prstGeom>
        </p:spPr>
      </p:pic>
    </p:spTree>
    <p:extLst>
      <p:ext uri="{BB962C8B-B14F-4D97-AF65-F5344CB8AC3E}">
        <p14:creationId xmlns:p14="http://schemas.microsoft.com/office/powerpoint/2010/main" val="21525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38281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2DB3C5CC-AE72-496D-8E0F-9DEC4A52D5F7}"/>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urity 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2240"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224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10" name="Graphic 9">
            <a:extLst>
              <a:ext uri="{FF2B5EF4-FFF2-40B4-BE49-F238E27FC236}">
                <a16:creationId xmlns:a16="http://schemas.microsoft.com/office/drawing/2014/main" id="{0D5D4CBA-07EB-4CCF-BEB7-6F3185DCC67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invGray">
          <a:xfrm>
            <a:off x="7404100" y="0"/>
            <a:ext cx="4787900" cy="6858000"/>
          </a:xfrm>
          <a:prstGeom prst="rect">
            <a:avLst/>
          </a:prstGeom>
        </p:spPr>
      </p:pic>
    </p:spTree>
    <p:extLst>
      <p:ext uri="{BB962C8B-B14F-4D97-AF65-F5344CB8AC3E}">
        <p14:creationId xmlns:p14="http://schemas.microsoft.com/office/powerpoint/2010/main" val="720733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3" y="585788"/>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9" name="Graphic 18">
            <a:extLst>
              <a:ext uri="{FF2B5EF4-FFF2-40B4-BE49-F238E27FC236}">
                <a16:creationId xmlns:a16="http://schemas.microsoft.com/office/drawing/2014/main" id="{3FBDEDB6-A84F-40BC-B54B-238AED6B04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4393915" y="0"/>
            <a:ext cx="7798085" cy="6858000"/>
          </a:xfrm>
          <a:prstGeom prst="rect">
            <a:avLst/>
          </a:prstGeom>
        </p:spPr>
      </p:pic>
      <p:sp>
        <p:nvSpPr>
          <p:cNvPr id="25" name="Freeform: Shape 24">
            <a:extLst>
              <a:ext uri="{FF2B5EF4-FFF2-40B4-BE49-F238E27FC236}">
                <a16:creationId xmlns:a16="http://schemas.microsoft.com/office/drawing/2014/main" id="{72B44542-6FEA-4633-9FA4-2E7E2381276D}"/>
              </a:ext>
            </a:extLst>
          </p:cNvPr>
          <p:cNvSpPr/>
          <p:nvPr userDrawn="1"/>
        </p:nvSpPr>
        <p:spPr bwMode="auto">
          <a:xfrm rot="17674506">
            <a:off x="10794396" y="4611776"/>
            <a:ext cx="635802" cy="2665253"/>
          </a:xfrm>
          <a:custGeom>
            <a:avLst/>
            <a:gdLst>
              <a:gd name="connsiteX0" fmla="*/ 610820 w 635802"/>
              <a:gd name="connsiteY0" fmla="*/ 194160 h 2665253"/>
              <a:gd name="connsiteX1" fmla="*/ 635802 w 635802"/>
              <a:gd name="connsiteY1" fmla="*/ 317901 h 2665253"/>
              <a:gd name="connsiteX2" fmla="*/ 635802 w 635802"/>
              <a:gd name="connsiteY2" fmla="*/ 2374494 h 2665253"/>
              <a:gd name="connsiteX3" fmla="*/ 0 w 635802"/>
              <a:gd name="connsiteY3" fmla="*/ 2665253 h 2665253"/>
              <a:gd name="connsiteX4" fmla="*/ 0 w 635802"/>
              <a:gd name="connsiteY4" fmla="*/ 317901 h 2665253"/>
              <a:gd name="connsiteX5" fmla="*/ 317901 w 635802"/>
              <a:gd name="connsiteY5" fmla="*/ 0 h 2665253"/>
              <a:gd name="connsiteX6" fmla="*/ 610820 w 635802"/>
              <a:gd name="connsiteY6" fmla="*/ 194160 h 266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802" h="2665253">
                <a:moveTo>
                  <a:pt x="610820" y="194160"/>
                </a:moveTo>
                <a:cubicBezTo>
                  <a:pt x="626906" y="232193"/>
                  <a:pt x="635802" y="274008"/>
                  <a:pt x="635802" y="317901"/>
                </a:cubicBezTo>
                <a:lnTo>
                  <a:pt x="635802" y="2374494"/>
                </a:lnTo>
                <a:lnTo>
                  <a:pt x="0" y="2665253"/>
                </a:lnTo>
                <a:lnTo>
                  <a:pt x="0" y="317901"/>
                </a:lnTo>
                <a:cubicBezTo>
                  <a:pt x="-1" y="142329"/>
                  <a:pt x="142328" y="0"/>
                  <a:pt x="317901" y="0"/>
                </a:cubicBezTo>
                <a:cubicBezTo>
                  <a:pt x="449580" y="0"/>
                  <a:pt x="562559" y="80060"/>
                  <a:pt x="610820" y="194160"/>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Freeform: Shape 20">
            <a:extLst>
              <a:ext uri="{FF2B5EF4-FFF2-40B4-BE49-F238E27FC236}">
                <a16:creationId xmlns:a16="http://schemas.microsoft.com/office/drawing/2014/main" id="{F3335884-C023-4224-A943-917B878BC8D4}"/>
              </a:ext>
            </a:extLst>
          </p:cNvPr>
          <p:cNvSpPr/>
          <p:nvPr userDrawn="1"/>
        </p:nvSpPr>
        <p:spPr bwMode="auto">
          <a:xfrm>
            <a:off x="4410930" y="0"/>
            <a:ext cx="3165243" cy="1270495"/>
          </a:xfrm>
          <a:custGeom>
            <a:avLst/>
            <a:gdLst>
              <a:gd name="connsiteX0" fmla="*/ 0 w 3165243"/>
              <a:gd name="connsiteY0" fmla="*/ 0 h 1270495"/>
              <a:gd name="connsiteX1" fmla="*/ 1528791 w 3165243"/>
              <a:gd name="connsiteY1" fmla="*/ 0 h 1270495"/>
              <a:gd name="connsiteX2" fmla="*/ 2979476 w 3165243"/>
              <a:gd name="connsiteY2" fmla="*/ 663413 h 1270495"/>
              <a:gd name="connsiteX3" fmla="*/ 3136370 w 3165243"/>
              <a:gd name="connsiteY3" fmla="*/ 1084728 h 1270495"/>
              <a:gd name="connsiteX4" fmla="*/ 2715055 w 3165243"/>
              <a:gd name="connsiteY4" fmla="*/ 1241622 h 1270495"/>
              <a:gd name="connsiteX5" fmla="*/ 0 w 3165243"/>
              <a:gd name="connsiteY5" fmla="*/ 0 h 127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5243" h="1270495">
                <a:moveTo>
                  <a:pt x="0" y="0"/>
                </a:moveTo>
                <a:lnTo>
                  <a:pt x="1528791" y="0"/>
                </a:lnTo>
                <a:lnTo>
                  <a:pt x="2979476" y="663413"/>
                </a:lnTo>
                <a:cubicBezTo>
                  <a:pt x="3139144" y="736431"/>
                  <a:pt x="3209388" y="925060"/>
                  <a:pt x="3136370" y="1084728"/>
                </a:cubicBezTo>
                <a:cubicBezTo>
                  <a:pt x="3063352" y="1244396"/>
                  <a:pt x="2874723" y="1314640"/>
                  <a:pt x="2715055" y="1241622"/>
                </a:cubicBez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56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ntity and Access Management_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6495574" cy="553998"/>
          </a:xfrm>
          <a:prstGeom prst="rect">
            <a:avLst/>
          </a:prstGeo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9557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4" y="585789"/>
            <a:ext cx="2308795" cy="294139"/>
          </a:xfrm>
          <a:prstGeom prst="rect">
            <a:avLst/>
          </a:prstGeom>
        </p:spPr>
      </p:pic>
      <p:pic>
        <p:nvPicPr>
          <p:cNvPr id="6" name="Graphic 5">
            <a:extLst>
              <a:ext uri="{FF2B5EF4-FFF2-40B4-BE49-F238E27FC236}">
                <a16:creationId xmlns:a16="http://schemas.microsoft.com/office/drawing/2014/main" id="{E8C58369-026C-4974-B869-BE8D4ADCB870}"/>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5" r="-18"/>
          <a:stretch/>
        </p:blipFill>
        <p:spPr bwMode="invGray">
          <a:xfrm>
            <a:off x="7076792" y="0"/>
            <a:ext cx="5115208" cy="6858000"/>
          </a:xfrm>
          <a:prstGeom prst="rect">
            <a:avLst/>
          </a:prstGeom>
        </p:spPr>
      </p:pic>
    </p:spTree>
    <p:extLst>
      <p:ext uri="{BB962C8B-B14F-4D97-AF65-F5344CB8AC3E}">
        <p14:creationId xmlns:p14="http://schemas.microsoft.com/office/powerpoint/2010/main" val="656578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userDrawn="1"/>
        </p:nvPicPr>
        <p:blipFill>
          <a:blip r:embed="rId2"/>
          <a:stretch>
            <a:fillRect/>
          </a:stretch>
        </p:blipFill>
        <p:spPr>
          <a:xfrm>
            <a:off x="582043" y="585788"/>
            <a:ext cx="2308795" cy="294139"/>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0614E108-2258-4959-A182-798030A0C286}"/>
              </a:ext>
            </a:extLst>
          </p:cNvPr>
          <p:cNvSpPr/>
          <p:nvPr userDrawn="1"/>
        </p:nvSpPr>
        <p:spPr bwMode="auto">
          <a:xfrm>
            <a:off x="6395722" y="0"/>
            <a:ext cx="5796278"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2" name="Group 31">
            <a:extLst>
              <a:ext uri="{FF2B5EF4-FFF2-40B4-BE49-F238E27FC236}">
                <a16:creationId xmlns:a16="http://schemas.microsoft.com/office/drawing/2014/main" id="{22E07E8F-16B4-4F77-8278-6A843F1B9F57}"/>
              </a:ext>
            </a:extLst>
          </p:cNvPr>
          <p:cNvGrpSpPr/>
          <p:nvPr userDrawn="1"/>
        </p:nvGrpSpPr>
        <p:grpSpPr>
          <a:xfrm rot="16200000">
            <a:off x="7643952" y="2603639"/>
            <a:ext cx="5424211" cy="3084509"/>
            <a:chOff x="6395721" y="4420906"/>
            <a:chExt cx="3250001" cy="1848132"/>
          </a:xfrm>
        </p:grpSpPr>
        <p:sp>
          <p:nvSpPr>
            <p:cNvPr id="27" name="Rectangle: Top Corners Rounded 26">
              <a:extLst>
                <a:ext uri="{FF2B5EF4-FFF2-40B4-BE49-F238E27FC236}">
                  <a16:creationId xmlns:a16="http://schemas.microsoft.com/office/drawing/2014/main" id="{B26B5DC7-3928-4E30-95C7-101CC42758F9}"/>
                </a:ext>
              </a:extLst>
            </p:cNvPr>
            <p:cNvSpPr/>
            <p:nvPr userDrawn="1"/>
          </p:nvSpPr>
          <p:spPr bwMode="auto">
            <a:xfrm rot="5400000">
              <a:off x="6879140" y="3937487"/>
              <a:ext cx="501648" cy="1468485"/>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5" name="Oval 24">
              <a:extLst>
                <a:ext uri="{FF2B5EF4-FFF2-40B4-BE49-F238E27FC236}">
                  <a16:creationId xmlns:a16="http://schemas.microsoft.com/office/drawing/2014/main" id="{6F2E0A55-6A95-45A9-9988-FD4377975EAD}"/>
                </a:ext>
              </a:extLst>
            </p:cNvPr>
            <p:cNvSpPr/>
            <p:nvPr userDrawn="1"/>
          </p:nvSpPr>
          <p:spPr bwMode="auto">
            <a:xfrm>
              <a:off x="7407431" y="4471065"/>
              <a:ext cx="401326" cy="401326"/>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Rectangle: Top Corners Rounded 27">
              <a:extLst>
                <a:ext uri="{FF2B5EF4-FFF2-40B4-BE49-F238E27FC236}">
                  <a16:creationId xmlns:a16="http://schemas.microsoft.com/office/drawing/2014/main" id="{EA3F14D9-33C3-411A-8D84-8E8E15E9381B}"/>
                </a:ext>
              </a:extLst>
            </p:cNvPr>
            <p:cNvSpPr/>
            <p:nvPr userDrawn="1"/>
          </p:nvSpPr>
          <p:spPr bwMode="auto">
            <a:xfrm rot="5400000">
              <a:off x="7246261" y="4243608"/>
              <a:ext cx="501648" cy="2202728"/>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Oval 28">
              <a:extLst>
                <a:ext uri="{FF2B5EF4-FFF2-40B4-BE49-F238E27FC236}">
                  <a16:creationId xmlns:a16="http://schemas.microsoft.com/office/drawing/2014/main" id="{4A285CB0-5ABD-4C59-98FE-F25F8026D321}"/>
                </a:ext>
              </a:extLst>
            </p:cNvPr>
            <p:cNvSpPr/>
            <p:nvPr userDrawn="1"/>
          </p:nvSpPr>
          <p:spPr bwMode="auto">
            <a:xfrm>
              <a:off x="8141673" y="5144307"/>
              <a:ext cx="401326" cy="401326"/>
            </a:xfrm>
            <a:prstGeom prst="ellipse">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Top Corners Rounded 29">
              <a:extLst>
                <a:ext uri="{FF2B5EF4-FFF2-40B4-BE49-F238E27FC236}">
                  <a16:creationId xmlns:a16="http://schemas.microsoft.com/office/drawing/2014/main" id="{6EC31BC0-C04D-4163-9ECB-371CBCE34ADB}"/>
                </a:ext>
              </a:extLst>
            </p:cNvPr>
            <p:cNvSpPr/>
            <p:nvPr userDrawn="1"/>
          </p:nvSpPr>
          <p:spPr bwMode="auto">
            <a:xfrm rot="5400000">
              <a:off x="7769898" y="4393213"/>
              <a:ext cx="501648" cy="3250001"/>
            </a:xfrm>
            <a:prstGeom prst="round2SameRect">
              <a:avLst>
                <a:gd name="adj1" fmla="val 50000"/>
                <a:gd name="adj2" fmla="val 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E691BBA6-17F1-4715-BBD9-9570E0AF6EBF}"/>
                </a:ext>
              </a:extLst>
            </p:cNvPr>
            <p:cNvSpPr/>
            <p:nvPr userDrawn="1"/>
          </p:nvSpPr>
          <p:spPr bwMode="auto">
            <a:xfrm>
              <a:off x="9188946" y="5817549"/>
              <a:ext cx="401326" cy="401326"/>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0852633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emf"/><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5189" r:id="rId1"/>
    <p:sldLayoutId id="2147485218" r:id="rId2"/>
    <p:sldLayoutId id="2147485220" r:id="rId3"/>
    <p:sldLayoutId id="2147485219" r:id="rId4"/>
    <p:sldLayoutId id="2147485216" r:id="rId5"/>
    <p:sldLayoutId id="2147485215" r:id="rId6"/>
    <p:sldLayoutId id="2147485217" r:id="rId7"/>
    <p:sldLayoutId id="2147484610" r:id="rId8"/>
    <p:sldLayoutId id="2147485203" r:id="rId9"/>
    <p:sldLayoutId id="2147485202" r:id="rId10"/>
    <p:sldLayoutId id="2147484710" r:id="rId11"/>
    <p:sldLayoutId id="2147484240" r:id="rId12"/>
    <p:sldLayoutId id="2147484910" r:id="rId13"/>
    <p:sldLayoutId id="2147484911" r:id="rId14"/>
    <p:sldLayoutId id="2147485050" r:id="rId15"/>
    <p:sldLayoutId id="2147485165" r:id="rId16"/>
    <p:sldLayoutId id="2147484941" r:id="rId17"/>
    <p:sldLayoutId id="2147484942" r:id="rId18"/>
    <p:sldLayoutId id="2147485162" r:id="rId19"/>
    <p:sldLayoutId id="2147484639" r:id="rId20"/>
    <p:sldLayoutId id="2147484834" r:id="rId21"/>
    <p:sldLayoutId id="2147484249" r:id="rId22"/>
    <p:sldLayoutId id="2147484640" r:id="rId23"/>
    <p:sldLayoutId id="2147485198" r:id="rId24"/>
    <p:sldLayoutId id="2147485227" r:id="rId25"/>
    <p:sldLayoutId id="2147485228" r:id="rId26"/>
    <p:sldLayoutId id="2147484584" r:id="rId27"/>
    <p:sldLayoutId id="2147485225" r:id="rId28"/>
    <p:sldLayoutId id="2147485226" r:id="rId29"/>
    <p:sldLayoutId id="2147485199" r:id="rId30"/>
    <p:sldLayoutId id="2147484583" r:id="rId31"/>
    <p:sldLayoutId id="2147485223" r:id="rId32"/>
    <p:sldLayoutId id="2147485224" r:id="rId33"/>
    <p:sldLayoutId id="2147485206" r:id="rId34"/>
    <p:sldLayoutId id="2147485207" r:id="rId35"/>
    <p:sldLayoutId id="2147485208" r:id="rId36"/>
    <p:sldLayoutId id="2147485209" r:id="rId37"/>
    <p:sldLayoutId id="2147485210" r:id="rId38"/>
    <p:sldLayoutId id="2147485211" r:id="rId39"/>
    <p:sldLayoutId id="2147484671" r:id="rId40"/>
    <p:sldLayoutId id="2147484673" r:id="rId41"/>
    <p:sldLayoutId id="2147485204" r:id="rId42"/>
    <p:sldLayoutId id="2147484299" r:id="rId43"/>
    <p:sldLayoutId id="2147484263" r:id="rId4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microsoft.com/en-us/entra/standards/standards-overview"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learn.microsoft.com/en-us/entra/identity/monitoring-health/concept-identity-secure-scor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learn.microsoft.com/en-us/entra/identity/role-based-access-control/privileged-roles-permissions?tabs=admin-center"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hyperlink" Target="https://learn.microsoft.com/en-us/entra/architecture/security-operations-introduction" TargetMode="External"/><Relationship Id="rId4" Type="http://schemas.openxmlformats.org/officeDocument/2006/relationships/hyperlink" Target="https://learn.microsoft.com/en-us/entra/architecture/secure-best-practice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18.xml"/><Relationship Id="rId7" Type="http://schemas.openxmlformats.org/officeDocument/2006/relationships/slide" Target="slide28.xml"/><Relationship Id="rId12" Type="http://schemas.openxmlformats.org/officeDocument/2006/relationships/slide" Target="slide49.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slide" Target="slide21.xml"/><Relationship Id="rId11" Type="http://schemas.openxmlformats.org/officeDocument/2006/relationships/slide" Target="slide35.xml"/><Relationship Id="rId5" Type="http://schemas.openxmlformats.org/officeDocument/2006/relationships/slide" Target="slide26.xml"/><Relationship Id="rId10" Type="http://schemas.openxmlformats.org/officeDocument/2006/relationships/slide" Target="slide47.xml"/><Relationship Id="rId4" Type="http://schemas.openxmlformats.org/officeDocument/2006/relationships/slide" Target="slide36.xml"/><Relationship Id="rId9" Type="http://schemas.openxmlformats.org/officeDocument/2006/relationships/slide" Target="slide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entra/identity/saas-apps/sap-successfactors-inbound-provisioning-cloud-only-tutorial"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hyperlink" Target="https://learn.microsoft.com/en-us/entra/identity/saas-apps/sap-successfactors-inbound-provisioning-tutoria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us/entra/identity/app-provisioning/plan-sap-user-source-and-target#provision-users-to-sap-cloud-identity-services"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hyperlink" Target="https://learn.microsoft.com/en-us/entra/identity/app-provisioning/plan-sap-user-source-and-target#assign-users-the-necessary-application-access-rights-in-microsoft-entr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learn.microsoft.com/en-us/entra/identity/app-provisioning/plan-sap-user-source-and-target#confirm-that-necessary-bapis-for-sap-ecc-are-ready-for-use-by-microsoft-entra"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hyperlink" Target="https://learn.microsoft.com/en-us/entra/identity/app-provisioning/on-premises-ldap-connector-configure" TargetMode="External"/><Relationship Id="rId5" Type="http://schemas.openxmlformats.org/officeDocument/2006/relationships/hyperlink" Target="https://learn.microsoft.com/en-us/entra/identity/saas-apps/sap-successfactors-inbound-provisioning-tutorial" TargetMode="External"/><Relationship Id="rId4" Type="http://schemas.openxmlformats.org/officeDocument/2006/relationships/hyperlink" Target="https://learn.microsoft.com/en-us/entra/identity/app-provisioning/plan-sap-user-source-and-target#provision-users-to-sap-ecc"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40.emf"/><Relationship Id="rId13" Type="http://schemas.openxmlformats.org/officeDocument/2006/relationships/image" Target="../media/image45.png"/><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8.emf"/><Relationship Id="rId11" Type="http://schemas.openxmlformats.org/officeDocument/2006/relationships/image" Target="../media/image43.png"/><Relationship Id="rId5" Type="http://schemas.openxmlformats.org/officeDocument/2006/relationships/image" Target="../media/image37.svg"/><Relationship Id="rId15" Type="http://schemas.openxmlformats.org/officeDocument/2006/relationships/image" Target="../media/image34.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https://learn.microsoft.com/en-us/entra/identity/authentication/overview-authentication" TargetMode="External"/><Relationship Id="rId7" Type="http://schemas.openxmlformats.org/officeDocument/2006/relationships/hyperlink" Target="https://learn.microsoft.com/en-us/entra/identity/saas-apps/sap-hana-cloud-platform-identity-authentication-tutorial"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s://learn.microsoft.com/en-us/entra/identity/app-proxy/how-to-configure-sso" TargetMode="External"/><Relationship Id="rId5" Type="http://schemas.openxmlformats.org/officeDocument/2006/relationships/hyperlink" Target="https://learn.microsoft.com/en-us/entra/identity/enterprise-apps/add-application-portal-setup-oidc-sso" TargetMode="External"/><Relationship Id="rId4" Type="http://schemas.openxmlformats.org/officeDocument/2006/relationships/hyperlink" Target="https://learn.microsoft.com/en-us/entra/identity/enterprise-apps/add-application-portal-setup-sso"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earn.microsoft.com/en-us/entra/identity/saas-apps/sap-hana-cloud-platform-identity-authentication-tutorial" TargetMode="External"/><Relationship Id="rId7" Type="http://schemas.openxmlformats.org/officeDocument/2006/relationships/hyperlink" Target="https://learn.microsoft.com/en-us/entra/identity/saas-apps/sap-netweaver-tutorial"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hyperlink" Target="https://learn.microsoft.com/en-us/entra/identity/saas-apps/sap-fiori-tutorial" TargetMode="External"/><Relationship Id="rId5" Type="http://schemas.openxmlformats.org/officeDocument/2006/relationships/hyperlink" Target="https://learn.microsoft.com/en-us/entra/identity/saas-apps/saphana-tutorial" TargetMode="External"/><Relationship Id="rId4" Type="http://schemas.openxmlformats.org/officeDocument/2006/relationships/hyperlink" Target="https://learn.microsoft.com/en-us/entra/identity/saas-apps/sap-hana-cloud-platform-tutoria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help.sap.com/docs/SAP_IDENTITY_MANAGEMENT/d376345fb4e94928a70036ddf91d690b/d0faf50c76ef43f8808165ad855bc8c6.html"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hyperlink" Target="https://learn.microsoft.com/en-us/entra/identity/users/groups-self-service-management" TargetMode="External"/><Relationship Id="rId4" Type="http://schemas.openxmlformats.org/officeDocument/2006/relationships/hyperlink" Target="https://learn.microsoft.com/en-us/entra/identity/authentication/concept-sspr-howitwork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entra/identity/users/groups-bulk-import-members" TargetMode="External"/><Relationship Id="rId2" Type="http://schemas.openxmlformats.org/officeDocument/2006/relationships/hyperlink" Target="https://learn.microsoft.com/en-us/entra/identity/users/groups-write-back-portal" TargetMode="External"/><Relationship Id="rId1" Type="http://schemas.openxmlformats.org/officeDocument/2006/relationships/slideLayout" Target="../slideLayouts/slideLayout11.xml"/><Relationship Id="rId6" Type="http://schemas.openxmlformats.org/officeDocument/2006/relationships/hyperlink" Target="https://learn.microsoft.com/en-us/entra/id-governance/privileged-identity-management/groups-discover-groups" TargetMode="External"/><Relationship Id="rId5" Type="http://schemas.openxmlformats.org/officeDocument/2006/relationships/hyperlink" Target="https://learn.microsoft.com/en-us/entra/identity/users/groups-self-service-management" TargetMode="External"/><Relationship Id="rId4" Type="http://schemas.openxmlformats.org/officeDocument/2006/relationships/hyperlink" Target="https://learn.microsoft.com/en-us/entra/id-governance/create-access-review"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https://pathlock.com/applications/microsoft-entra-id-governance/"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learn.microsoft.com/en-us/entra/id-governance/entitlement-management-reports" TargetMode="External"/><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s://learn.microsoft.com/en-us/entra/identity/monitoring-health/howto-manage-inactive-user-accounts" TargetMode="External"/><Relationship Id="rId5" Type="http://schemas.openxmlformats.org/officeDocument/2006/relationships/hyperlink" Target="https://learn.microsoft.com/en-us/entra/architecture/security-operations-user-accounts" TargetMode="External"/><Relationship Id="rId4" Type="http://schemas.openxmlformats.org/officeDocument/2006/relationships/hyperlink" Target="https://learn.microsoft.com/en-us/entra/identity/monitoring-health/concept-usage-insights-report?tabs=microsoft-entra-admin-center"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learn.microsoft.com/en-us/entra/identity/users/users-bulk-download"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s://learn.microsoft.com/en-us/entra/id-governance/custom-entitlement-report-with-adx-and-entra-id" TargetMode="External"/><Relationship Id="rId5" Type="http://schemas.openxmlformats.org/officeDocument/2006/relationships/hyperlink" Target="https://learn.microsoft.com/en-us/entra/identity/monitoring-health/howto-analyze-provisioning-logs" TargetMode="External"/><Relationship Id="rId4" Type="http://schemas.openxmlformats.org/officeDocument/2006/relationships/hyperlink" Target="https://learn.microsoft.com/en-us/entra/identity/monitoring-health/howto-download-log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learn.microsoft.com/en-us/entra/id-governance/entitlement-management-logs-and-reporting"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help.sap.com/docs/SAP_IDENTITY_MANAGEMENT/d376345fb4e94928a70036ddf91d690b/5674c5a6cf30402390df5abbfded5195.html"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hyperlink" Target="https://learn.microsoft.com/en-us/entra/identity/multi-tenant-organizations/overvie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learn.microsoft.com/en-us/entra/external-id/what-is-b2b"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hyperlink" Target="https://learn.microsoft.com/en-us/entra/id-governance/entitlement-management-external-users" TargetMode="External"/><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hyperlink" Target="https://learn.microsoft.com/en-us/graph/overview"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hyperlink" Target="https://learn.microsoft.com/en-us/entra/id-governance/services-and-integration-partners" TargetMode="External"/><Relationship Id="rId5" Type="http://schemas.openxmlformats.org/officeDocument/2006/relationships/hyperlink" Target="https://learn.microsoft.com/en-us/entra/id-governance/lifecycle-workflow-extensibility" TargetMode="External"/><Relationship Id="rId4" Type="http://schemas.openxmlformats.org/officeDocument/2006/relationships/hyperlink" Target="https://learn.microsoft.com/en-us/entra/id-governance/entitlement-management-logic-apps-integrat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www.microsoft.com/en-us/security/business/identity-access/microsoft-entra-id-governance?msockid=041efdcf359a68ff3c38ef58348e69be"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hyperlink" Target="https://aka.ms/EntraTrialsPage" TargetMode="External"/><Relationship Id="rId3" Type="http://schemas.openxmlformats.org/officeDocument/2006/relationships/image" Target="../media/image50.jpeg"/><Relationship Id="rId7" Type="http://schemas.openxmlformats.org/officeDocument/2006/relationships/hyperlink" Target="https://aka.ms/Entra/IDGovDocs" TargetMode="Externa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hyperlink" Target="https://aka.ms/EntraIDGovGuides" TargetMode="External"/><Relationship Id="rId5" Type="http://schemas.openxmlformats.org/officeDocument/2006/relationships/hyperlink" Target="https://aka.ms/IDGovMechanics" TargetMode="External"/><Relationship Id="rId10" Type="http://schemas.openxmlformats.org/officeDocument/2006/relationships/hyperlink" Target="https://learn.microsoft.com/en-us/entra/identity/app-provisioning/plan-sap-user-source-and-target#determine-the-sequence-of-application-onboarding-and-how-applications-integrate-with-microsoft-entra" TargetMode="External"/><Relationship Id="rId4" Type="http://schemas.openxmlformats.org/officeDocument/2006/relationships/hyperlink" Target="https://aka.ms/entra/identitygovernance" TargetMode="External"/><Relationship Id="rId9" Type="http://schemas.openxmlformats.org/officeDocument/2006/relationships/hyperlink" Target="https://aka.ms/MigrateFromSAPIDM"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428A-3226-6F18-BD55-F74E6262743A}"/>
              </a:ext>
            </a:extLst>
          </p:cNvPr>
          <p:cNvSpPr>
            <a:spLocks noGrp="1"/>
          </p:cNvSpPr>
          <p:nvPr>
            <p:ph type="title"/>
          </p:nvPr>
        </p:nvSpPr>
        <p:spPr>
          <a:xfrm>
            <a:off x="584200" y="2425780"/>
            <a:ext cx="6495574" cy="1107996"/>
          </a:xfrm>
        </p:spPr>
        <p:txBody>
          <a:bodyPr/>
          <a:lstStyle/>
          <a:p>
            <a:r>
              <a:rPr lang="en-US"/>
              <a:t>Migrate SAP IDM to Microsoft Entra</a:t>
            </a:r>
          </a:p>
        </p:txBody>
      </p:sp>
      <p:sp>
        <p:nvSpPr>
          <p:cNvPr id="3" name="Text Placeholder 2">
            <a:extLst>
              <a:ext uri="{FF2B5EF4-FFF2-40B4-BE49-F238E27FC236}">
                <a16:creationId xmlns:a16="http://schemas.microsoft.com/office/drawing/2014/main" id="{15B3FE49-338E-906D-DD1C-796FA0E8A4AE}"/>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6904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a:xfrm>
            <a:off x="588263" y="457200"/>
            <a:ext cx="11018520" cy="984885"/>
          </a:xfrm>
        </p:spPr>
        <p:txBody>
          <a:bodyPr/>
          <a:lstStyle/>
          <a:p>
            <a:pPr algn="l"/>
            <a:r>
              <a:rPr lang="en-US" sz="3200" b="1" i="0">
                <a:solidFill>
                  <a:srgbClr val="161616"/>
                </a:solidFill>
                <a:effectLst/>
                <a:highlight>
                  <a:srgbClr val="FFFFFF"/>
                </a:highlight>
                <a:latin typeface="Segoe UI" panose="020B0502040204020203" pitchFamily="34" charset="0"/>
              </a:rPr>
              <a:t>Define the organization's policy with user prerequisites and other constraints for access to an application</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8263" y="1687354"/>
            <a:ext cx="11018838" cy="2930033"/>
          </a:xfrm>
        </p:spPr>
        <p:txBody>
          <a:bodyPr/>
          <a:lstStyle/>
          <a:p>
            <a:pPr marL="514350" indent="-514350">
              <a:buFont typeface="+mj-lt"/>
              <a:buAutoNum type="arabicPeriod" startAt="4"/>
            </a:pPr>
            <a:r>
              <a:rPr lang="en-US" i="0">
                <a:solidFill>
                  <a:srgbClr val="161616"/>
                </a:solidFill>
                <a:effectLst/>
                <a:highlight>
                  <a:srgbClr val="FFFFFF"/>
                </a:highlight>
                <a:latin typeface="Segoe UI" panose="020B0502040204020203" pitchFamily="34" charset="0"/>
              </a:rPr>
              <a:t>Inquire if there are constraints based on separation of duties</a:t>
            </a:r>
          </a:p>
          <a:p>
            <a:pPr marL="0" indent="0">
              <a:buNone/>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startAt="4"/>
            </a:pPr>
            <a:r>
              <a:rPr lang="en-US" i="0">
                <a:solidFill>
                  <a:srgbClr val="161616"/>
                </a:solidFill>
                <a:effectLst/>
                <a:highlight>
                  <a:srgbClr val="FFFFFF"/>
                </a:highlight>
                <a:latin typeface="Segoe UI" panose="020B0502040204020203" pitchFamily="34" charset="0"/>
              </a:rPr>
              <a:t>Select the appropriate conditional access policy for access to each application</a:t>
            </a:r>
          </a:p>
          <a:p>
            <a:pPr marL="514350" indent="-514350">
              <a:buFont typeface="+mj-lt"/>
              <a:buAutoNum type="arabicPeriod" startAt="4"/>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startAt="4"/>
            </a:pPr>
            <a:r>
              <a:rPr lang="en-US" i="0">
                <a:solidFill>
                  <a:srgbClr val="161616"/>
                </a:solidFill>
                <a:effectLst/>
                <a:highlight>
                  <a:srgbClr val="FFFFFF"/>
                </a:highlight>
                <a:latin typeface="Segoe UI" panose="020B0502040204020203" pitchFamily="34" charset="0"/>
              </a:rPr>
              <a:t>Decide how exceptions to your criteria should be handled</a:t>
            </a:r>
          </a:p>
        </p:txBody>
      </p:sp>
    </p:spTree>
    <p:extLst>
      <p:ext uri="{BB962C8B-B14F-4D97-AF65-F5344CB8AC3E}">
        <p14:creationId xmlns:p14="http://schemas.microsoft.com/office/powerpoint/2010/main" val="2458043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p:txBody>
          <a:bodyPr/>
          <a:lstStyle/>
          <a:p>
            <a:r>
              <a:rPr lang="en-US"/>
              <a:t>Decide on Provisioning and Authentication topology</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4200" y="1435100"/>
            <a:ext cx="11018838" cy="7325082"/>
          </a:xfrm>
        </p:spPr>
        <p:txBody>
          <a:bodyPr/>
          <a:lstStyle/>
          <a:p>
            <a:pPr marL="514350" indent="-514350">
              <a:buFont typeface="+mj-lt"/>
              <a:buAutoNum type="arabicPeriod"/>
            </a:pPr>
            <a:r>
              <a:rPr lang="en-US"/>
              <a:t>Select the authoritative sources for each identity and their attributes</a:t>
            </a:r>
          </a:p>
          <a:p>
            <a:pPr marL="514350" indent="-514350">
              <a:buFont typeface="+mj-lt"/>
              <a:buAutoNum type="arabicPeriod"/>
            </a:pPr>
            <a:endParaRPr lang="en-US"/>
          </a:p>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Decide if users exist or need to be provisioned into Windows Server AD in addition to Microsoft Entra ID.</a:t>
            </a:r>
          </a:p>
          <a:p>
            <a:pPr marL="514350" indent="-514350">
              <a:buFont typeface="+mj-lt"/>
              <a:buAutoNum type="arabicPeriod"/>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Decide if you want to use Microsoft Entra ID to provision to SAP Cloud Identity Services or use SAP Cloud Identity Services to read from Microsoft Entra ID.</a:t>
            </a:r>
          </a:p>
          <a:p>
            <a:pPr marL="514350" indent="-514350">
              <a:buFont typeface="+mj-lt"/>
              <a:buAutoNum type="arabicPeriod"/>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Decide if you need to provision users into SAP ECC. </a:t>
            </a:r>
            <a:endParaRPr lang="en-US"/>
          </a:p>
          <a:p>
            <a:pPr marL="514350" indent="-514350">
              <a:buFont typeface="+mj-lt"/>
              <a:buAutoNum type="arabicPeriod"/>
            </a:pPr>
            <a:endParaRPr lang="en-US"/>
          </a:p>
          <a:p>
            <a:pPr marL="514350" indent="-514350">
              <a:buFont typeface="+mj-lt"/>
              <a:buAutoNum type="arabicPeriod"/>
            </a:pPr>
            <a:endParaRPr lang="en-US"/>
          </a:p>
          <a:p>
            <a:pPr marL="514350" indent="-514350">
              <a:buFont typeface="+mj-lt"/>
              <a:buAutoNum type="arabicPeriod"/>
            </a:pPr>
            <a:endParaRPr lang="en-US"/>
          </a:p>
          <a:p>
            <a:pPr marL="0" indent="0">
              <a:buNone/>
            </a:pPr>
            <a:endParaRPr lang="en-US"/>
          </a:p>
        </p:txBody>
      </p:sp>
    </p:spTree>
    <p:extLst>
      <p:ext uri="{BB962C8B-B14F-4D97-AF65-F5344CB8AC3E}">
        <p14:creationId xmlns:p14="http://schemas.microsoft.com/office/powerpoint/2010/main" val="28885892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p:txBody>
          <a:bodyPr/>
          <a:lstStyle/>
          <a:p>
            <a:r>
              <a:rPr lang="en-US"/>
              <a:t>Ensure that prerequisites are met</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4200" y="1435100"/>
            <a:ext cx="11018838" cy="5441490"/>
          </a:xfrm>
        </p:spPr>
        <p:txBody>
          <a:bodyPr vert="horz" wrap="square" lIns="0" tIns="0" rIns="0" bIns="0" rtlCol="0" anchor="t">
            <a:spAutoFit/>
          </a:bodyPr>
          <a:lstStyle/>
          <a:p>
            <a:pPr marL="514350" indent="-514350">
              <a:buFont typeface="+mj-lt"/>
              <a:buAutoNum type="arabicPeriod"/>
            </a:pPr>
            <a:r>
              <a:rPr lang="en-US" i="0">
                <a:solidFill>
                  <a:srgbClr val="161616"/>
                </a:solidFill>
                <a:effectLst/>
                <a:highlight>
                  <a:srgbClr val="FFFFFF"/>
                </a:highlight>
                <a:latin typeface="Segoe UI"/>
                <a:cs typeface="Segoe UI"/>
              </a:rPr>
              <a:t>Ensure that your Microsoft Entra ID is ready for the </a:t>
            </a:r>
            <a:r>
              <a:rPr lang="en-US" i="0">
                <a:solidFill>
                  <a:srgbClr val="161616"/>
                </a:solidFill>
                <a:effectLst/>
                <a:highlight>
                  <a:srgbClr val="FFFFFF"/>
                </a:highlight>
                <a:latin typeface="Segoe UI"/>
                <a:cs typeface="Segoe UI"/>
                <a:hlinkClick r:id="rId3"/>
              </a:rPr>
              <a:t>compliance requirements</a:t>
            </a:r>
            <a:endParaRPr lang="en-US" i="0">
              <a:solidFill>
                <a:srgbClr val="161616"/>
              </a:solidFill>
              <a:effectLst/>
              <a:highlight>
                <a:srgbClr val="FFFFFF"/>
              </a:highlight>
              <a:latin typeface="Segoe UI"/>
              <a:cs typeface="Segoe UI"/>
            </a:endParaRPr>
          </a:p>
          <a:p>
            <a:pPr marL="742950" lvl="1" indent="-514350">
              <a:buFont typeface="+mj-lt"/>
              <a:buAutoNum type="arabicPeriod"/>
            </a:pPr>
            <a:r>
              <a:rPr lang="en-US" b="0" i="0">
                <a:solidFill>
                  <a:srgbClr val="161616"/>
                </a:solidFill>
                <a:effectLst/>
                <a:highlight>
                  <a:srgbClr val="FFFFFF"/>
                </a:highlight>
                <a:latin typeface="Segoe UI" panose="020B0502040204020203" pitchFamily="34" charset="0"/>
              </a:rPr>
              <a:t>Compliance is a shared responsibility for Microsoft, cloud service providers (CSPs), and organizations</a:t>
            </a:r>
          </a:p>
          <a:p>
            <a:pPr marL="742950" lvl="1" indent="-514350">
              <a:buFont typeface="+mj-lt"/>
              <a:buAutoNum type="arabicPeriod"/>
            </a:pPr>
            <a:r>
              <a:rPr lang="en-US">
                <a:solidFill>
                  <a:srgbClr val="161616"/>
                </a:solidFill>
                <a:highlight>
                  <a:srgbClr val="FFFFFF"/>
                </a:highlight>
                <a:latin typeface="Segoe UI" panose="020B0502040204020203" pitchFamily="34" charset="0"/>
              </a:rPr>
              <a:t>Use </a:t>
            </a:r>
            <a:r>
              <a:rPr lang="en-US">
                <a:solidFill>
                  <a:srgbClr val="161616"/>
                </a:solidFill>
                <a:highlight>
                  <a:srgbClr val="FFFFFF"/>
                </a:highlight>
                <a:latin typeface="Segoe UI" panose="020B0502040204020203" pitchFamily="34" charset="0"/>
                <a:hlinkClick r:id="rId4"/>
              </a:rPr>
              <a:t>Identity Secure Score </a:t>
            </a:r>
            <a:r>
              <a:rPr lang="en-US">
                <a:solidFill>
                  <a:srgbClr val="161616"/>
                </a:solidFill>
                <a:highlight>
                  <a:srgbClr val="FFFFFF"/>
                </a:highlight>
                <a:latin typeface="Segoe UI" panose="020B0502040204020203" pitchFamily="34" charset="0"/>
              </a:rPr>
              <a:t>to start and implement security best practices</a:t>
            </a:r>
            <a:endParaRPr lang="en-US" b="0" i="0">
              <a:solidFill>
                <a:srgbClr val="161616"/>
              </a:solidFill>
              <a:effectLst/>
              <a:highlight>
                <a:srgbClr val="FFFFFF"/>
              </a:highlight>
              <a:latin typeface="Segoe UI" panose="020B0502040204020203" pitchFamily="34" charset="0"/>
            </a:endParaRPr>
          </a:p>
          <a:p>
            <a:pPr marL="514350" indent="-514350">
              <a:buFont typeface="+mj-lt"/>
              <a:buAutoNum type="arabicPeriod"/>
            </a:pPr>
            <a:endParaRPr lang="en-US">
              <a:solidFill>
                <a:srgbClr val="161616"/>
              </a:solidFill>
              <a:highlight>
                <a:srgbClr val="FFFFFF"/>
              </a:highlight>
              <a:latin typeface="Segoe UI"/>
              <a:cs typeface="Segoe UI"/>
            </a:endParaRPr>
          </a:p>
          <a:p>
            <a:pPr marL="514350" indent="-514350">
              <a:buFont typeface="+mj-lt"/>
              <a:buAutoNum type="arabicPeriod"/>
            </a:pPr>
            <a:r>
              <a:rPr lang="en-US">
                <a:solidFill>
                  <a:srgbClr val="161616"/>
                </a:solidFill>
                <a:highlight>
                  <a:srgbClr val="FFFFFF"/>
                </a:highlight>
                <a:latin typeface="Segoe UI"/>
                <a:cs typeface="Segoe UI"/>
              </a:rPr>
              <a:t>Ensure that your Microsoft Entra ID tenant is properly licensed</a:t>
            </a:r>
            <a:r>
              <a:rPr lang="en-US" b="1">
                <a:solidFill>
                  <a:srgbClr val="161616"/>
                </a:solidFill>
                <a:highlight>
                  <a:srgbClr val="FFFFFF"/>
                </a:highlight>
                <a:latin typeface="Segoe UI"/>
                <a:cs typeface="Segoe UI"/>
              </a:rPr>
              <a:t>*</a:t>
            </a:r>
          </a:p>
          <a:p>
            <a:pPr marL="514350" indent="-514350">
              <a:buFont typeface="+mj-lt"/>
              <a:buAutoNum type="arabicPeriod"/>
            </a:pPr>
            <a:endParaRPr lang="en-US">
              <a:solidFill>
                <a:srgbClr val="161616"/>
              </a:solidFill>
              <a:highlight>
                <a:srgbClr val="FFFFFF"/>
              </a:highlight>
              <a:latin typeface="Segoe UI" panose="020B0502040204020203" pitchFamily="34" charset="0"/>
            </a:endParaRPr>
          </a:p>
          <a:p>
            <a:pPr marL="514350" indent="-514350">
              <a:buFont typeface="+mj-lt"/>
              <a:buAutoNum type="arabicPeriod"/>
            </a:pPr>
            <a:r>
              <a:rPr lang="en-US">
                <a:solidFill>
                  <a:srgbClr val="161616"/>
                </a:solidFill>
                <a:highlight>
                  <a:srgbClr val="FFFFFF"/>
                </a:highlight>
                <a:latin typeface="Segoe UI" panose="020B0502040204020203" pitchFamily="34" charset="0"/>
              </a:rPr>
              <a:t>Check that Microsoft Entra ID is already sending Audit Logs to Azure Monitor or SIEM solution as needed</a:t>
            </a:r>
            <a:r>
              <a:rPr lang="en-US" b="1">
                <a:solidFill>
                  <a:srgbClr val="161616"/>
                </a:solidFill>
                <a:highlight>
                  <a:srgbClr val="FFFFFF"/>
                </a:highlight>
                <a:latin typeface="Segoe UI" panose="020B0502040204020203" pitchFamily="34" charset="0"/>
              </a:rPr>
              <a:t>*</a:t>
            </a:r>
          </a:p>
          <a:p>
            <a:pPr marL="0" indent="0">
              <a:buNone/>
            </a:pPr>
            <a:endParaRPr lang="en-US" b="1">
              <a:solidFill>
                <a:srgbClr val="161616"/>
              </a:solidFill>
              <a:highlight>
                <a:srgbClr val="FFFFFF"/>
              </a:highlight>
              <a:latin typeface="Segoe UI" panose="020B0502040204020203" pitchFamily="34" charset="0"/>
            </a:endParaRPr>
          </a:p>
          <a:p>
            <a:pPr marL="0" indent="0">
              <a:buNone/>
            </a:pPr>
            <a:r>
              <a:rPr lang="en-US" b="1">
                <a:solidFill>
                  <a:srgbClr val="161616"/>
                </a:solidFill>
                <a:highlight>
                  <a:srgbClr val="FFFFFF"/>
                </a:highlight>
                <a:latin typeface="Segoe UI" panose="020B0502040204020203" pitchFamily="34" charset="0"/>
              </a:rPr>
              <a:t>*</a:t>
            </a:r>
            <a:r>
              <a:rPr lang="en-US">
                <a:solidFill>
                  <a:srgbClr val="161616"/>
                </a:solidFill>
                <a:highlight>
                  <a:srgbClr val="FFFFFF"/>
                </a:highlight>
                <a:latin typeface="Segoe UI" panose="020B0502040204020203" pitchFamily="34" charset="0"/>
              </a:rPr>
              <a:t> Covered later in this doc</a:t>
            </a:r>
          </a:p>
        </p:txBody>
      </p:sp>
    </p:spTree>
    <p:extLst>
      <p:ext uri="{BB962C8B-B14F-4D97-AF65-F5344CB8AC3E}">
        <p14:creationId xmlns:p14="http://schemas.microsoft.com/office/powerpoint/2010/main" val="287289164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p:txBody>
          <a:bodyPr/>
          <a:lstStyle/>
          <a:p>
            <a:r>
              <a:rPr lang="pt-BR" err="1"/>
              <a:t>Ensure</a:t>
            </a:r>
            <a:r>
              <a:rPr lang="pt-BR"/>
              <a:t> </a:t>
            </a:r>
            <a:r>
              <a:rPr lang="pt-BR" err="1"/>
              <a:t>that</a:t>
            </a:r>
            <a:r>
              <a:rPr lang="pt-BR"/>
              <a:t> </a:t>
            </a:r>
            <a:r>
              <a:rPr lang="pt-BR" err="1"/>
              <a:t>prerequisites</a:t>
            </a:r>
            <a:r>
              <a:rPr lang="pt-BR"/>
              <a:t> are </a:t>
            </a:r>
            <a:r>
              <a:rPr lang="pt-BR" err="1"/>
              <a:t>met</a:t>
            </a:r>
            <a:endParaRPr lang="en-US"/>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4200" y="1435100"/>
            <a:ext cx="11018838" cy="4702826"/>
          </a:xfrm>
        </p:spPr>
        <p:txBody>
          <a:bodyPr vert="horz" wrap="square" lIns="0" tIns="0" rIns="0" bIns="0" rtlCol="0" anchor="t">
            <a:spAutoFit/>
          </a:bodyPr>
          <a:lstStyle/>
          <a:p>
            <a:pPr marL="514350" indent="-514350">
              <a:buFont typeface="+mj-lt"/>
              <a:buAutoNum type="arabicPeriod" startAt="4"/>
            </a:pPr>
            <a:r>
              <a:rPr lang="en-US"/>
              <a:t>Make sure only authorized users are in the </a:t>
            </a:r>
            <a:r>
              <a:rPr lang="en-US">
                <a:hlinkClick r:id="rId3"/>
              </a:rPr>
              <a:t>highly privileged </a:t>
            </a:r>
            <a:r>
              <a:rPr lang="en-US"/>
              <a:t>administrative roles in your Microsoft Entra tenant</a:t>
            </a:r>
          </a:p>
          <a:p>
            <a:pPr marL="514350" indent="-514350">
              <a:buFont typeface="+mj-lt"/>
              <a:buAutoNum type="arabicPeriod" startAt="4"/>
            </a:pPr>
            <a:endParaRPr lang="en-US"/>
          </a:p>
          <a:p>
            <a:pPr marL="514350" indent="-514350">
              <a:buFont typeface="+mj-lt"/>
              <a:buAutoNum type="arabicPeriod" startAt="4"/>
            </a:pPr>
            <a:r>
              <a:rPr lang="en-US"/>
              <a:t>Check that your tenant has appropriate isolation</a:t>
            </a:r>
          </a:p>
          <a:p>
            <a:pPr marL="514350" indent="-514350">
              <a:buFont typeface="+mj-lt"/>
              <a:buAutoNum type="arabicPeriod" startAt="4"/>
            </a:pPr>
            <a:endParaRPr lang="en-US"/>
          </a:p>
          <a:p>
            <a:pPr marL="514350" indent="-514350">
              <a:buFont typeface="+mj-lt"/>
              <a:buAutoNum type="arabicPeriod" startAt="4"/>
            </a:pPr>
            <a:r>
              <a:rPr lang="en-US"/>
              <a:t>Evaluate your environment against the security best practices. </a:t>
            </a:r>
          </a:p>
          <a:p>
            <a:pPr lvl="1">
              <a:buFont typeface="Arial" panose="020B0604020202020204" pitchFamily="34" charset="0"/>
              <a:buChar char="•"/>
            </a:pPr>
            <a:r>
              <a:rPr lang="en-US">
                <a:hlinkClick r:id="rId4"/>
              </a:rPr>
              <a:t>Best practices to secure with Microsoft Entra ID - Microsoft Entra | Microsoft Learn</a:t>
            </a:r>
            <a:endParaRPr lang="en-US"/>
          </a:p>
          <a:p>
            <a:pPr lvl="1">
              <a:buFont typeface="Arial" panose="020B0604020202020204" pitchFamily="34" charset="0"/>
              <a:buChar char="•"/>
            </a:pPr>
            <a:r>
              <a:rPr lang="en-US">
                <a:hlinkClick r:id="rId5"/>
              </a:rPr>
              <a:t>Microsoft Entra security operations guide - Microsoft Entra | Microsoft Learn</a:t>
            </a:r>
            <a:endParaRPr lang="en-US"/>
          </a:p>
          <a:p>
            <a:pPr marL="514350" indent="-514350">
              <a:buFont typeface="+mj-lt"/>
              <a:buAutoNum type="arabicPeriod" startAt="4"/>
            </a:pPr>
            <a:endParaRPr lang="en-US"/>
          </a:p>
          <a:p>
            <a:pPr marL="514350" indent="-514350">
              <a:buFont typeface="+mj-lt"/>
              <a:buAutoNum type="arabicPeriod" startAt="4"/>
            </a:pPr>
            <a:r>
              <a:rPr lang="en-US"/>
              <a:t>Document the token lifetime and application's session settings</a:t>
            </a:r>
          </a:p>
        </p:txBody>
      </p:sp>
    </p:spTree>
    <p:extLst>
      <p:ext uri="{BB962C8B-B14F-4D97-AF65-F5344CB8AC3E}">
        <p14:creationId xmlns:p14="http://schemas.microsoft.com/office/powerpoint/2010/main" val="330465704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58371D-5293-B144-BFC4-A2C5856B8925}"/>
              </a:ext>
            </a:extLst>
          </p:cNvPr>
          <p:cNvSpPr>
            <a:spLocks noGrp="1"/>
          </p:cNvSpPr>
          <p:nvPr>
            <p:ph type="title"/>
          </p:nvPr>
        </p:nvSpPr>
        <p:spPr/>
        <p:txBody>
          <a:bodyPr/>
          <a:lstStyle/>
          <a:p>
            <a:r>
              <a:rPr lang="pt-BR" err="1"/>
              <a:t>Reference</a:t>
            </a:r>
            <a:r>
              <a:rPr lang="pt-BR"/>
              <a:t> </a:t>
            </a:r>
            <a:r>
              <a:rPr lang="pt-BR" err="1"/>
              <a:t>Architecture</a:t>
            </a:r>
            <a:endParaRPr lang="en-US"/>
          </a:p>
        </p:txBody>
      </p:sp>
      <p:sp>
        <p:nvSpPr>
          <p:cNvPr id="5" name="Text Placeholder 4">
            <a:extLst>
              <a:ext uri="{FF2B5EF4-FFF2-40B4-BE49-F238E27FC236}">
                <a16:creationId xmlns:a16="http://schemas.microsoft.com/office/drawing/2014/main" id="{82AAEF83-9A34-7C62-C09F-662DF85ED99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9196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8029B-B941-DBB8-AC8C-682701CBA696}"/>
              </a:ext>
            </a:extLst>
          </p:cNvPr>
          <p:cNvSpPr>
            <a:spLocks noGrp="1"/>
          </p:cNvSpPr>
          <p:nvPr>
            <p:ph type="title"/>
          </p:nvPr>
        </p:nvSpPr>
        <p:spPr>
          <a:xfrm>
            <a:off x="588263" y="457200"/>
            <a:ext cx="11018520" cy="861774"/>
          </a:xfrm>
        </p:spPr>
        <p:txBody>
          <a:bodyPr/>
          <a:lstStyle/>
          <a:p>
            <a:r>
              <a:rPr lang="en-US">
                <a:cs typeface="Segoe UI Semibold"/>
              </a:rPr>
              <a:t>SAP Reference Architecture with Microsoft Entra</a:t>
            </a:r>
            <a:br>
              <a:rPr lang="en-US">
                <a:cs typeface="Segoe UI Semibold"/>
              </a:rPr>
            </a:br>
            <a:endParaRPr lang="en-US" sz="2400"/>
          </a:p>
        </p:txBody>
      </p:sp>
      <p:pic>
        <p:nvPicPr>
          <p:cNvPr id="3" name="Picture 2" descr="A diagram of a cloud identity service&#10;&#10;Description automatically generated">
            <a:extLst>
              <a:ext uri="{FF2B5EF4-FFF2-40B4-BE49-F238E27FC236}">
                <a16:creationId xmlns:a16="http://schemas.microsoft.com/office/drawing/2014/main" id="{632BFEEE-0B6F-4F81-6E1F-2A1830B509F0}"/>
              </a:ext>
            </a:extLst>
          </p:cNvPr>
          <p:cNvPicPr>
            <a:picLocks noChangeAspect="1"/>
          </p:cNvPicPr>
          <p:nvPr/>
        </p:nvPicPr>
        <p:blipFill>
          <a:blip r:embed="rId3"/>
          <a:stretch>
            <a:fillRect/>
          </a:stretch>
        </p:blipFill>
        <p:spPr>
          <a:xfrm>
            <a:off x="585187" y="1317864"/>
            <a:ext cx="9970014" cy="5450483"/>
          </a:xfrm>
          <a:prstGeom prst="rect">
            <a:avLst/>
          </a:prstGeom>
        </p:spPr>
      </p:pic>
    </p:spTree>
    <p:extLst>
      <p:ext uri="{BB962C8B-B14F-4D97-AF65-F5344CB8AC3E}">
        <p14:creationId xmlns:p14="http://schemas.microsoft.com/office/powerpoint/2010/main" val="137728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5757-C5AC-49E4-6F47-43A3AE0AAC88}"/>
              </a:ext>
            </a:extLst>
          </p:cNvPr>
          <p:cNvSpPr>
            <a:spLocks noGrp="1"/>
          </p:cNvSpPr>
          <p:nvPr>
            <p:ph type="title"/>
          </p:nvPr>
        </p:nvSpPr>
        <p:spPr/>
        <p:txBody>
          <a:bodyPr/>
          <a:lstStyle/>
          <a:p>
            <a:r>
              <a:rPr lang="en-US"/>
              <a:t>Migration Guidance</a:t>
            </a:r>
          </a:p>
        </p:txBody>
      </p:sp>
      <p:sp>
        <p:nvSpPr>
          <p:cNvPr id="4" name="Text Placeholder 3">
            <a:extLst>
              <a:ext uri="{FF2B5EF4-FFF2-40B4-BE49-F238E27FC236}">
                <a16:creationId xmlns:a16="http://schemas.microsoft.com/office/drawing/2014/main" id="{37B51DE0-75FF-0154-05BD-1299AC5D129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108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15234B-618A-0DF4-7504-34C96C09BACC}"/>
              </a:ext>
            </a:extLst>
          </p:cNvPr>
          <p:cNvSpPr>
            <a:spLocks noGrp="1"/>
          </p:cNvSpPr>
          <p:nvPr>
            <p:ph type="title"/>
          </p:nvPr>
        </p:nvSpPr>
        <p:spPr/>
        <p:txBody>
          <a:bodyPr/>
          <a:lstStyle/>
          <a:p>
            <a:r>
              <a:rPr lang="en-US"/>
              <a:t>SAP IDM Scenarios</a:t>
            </a:r>
          </a:p>
        </p:txBody>
      </p:sp>
      <p:sp>
        <p:nvSpPr>
          <p:cNvPr id="15" name="Rectangle: Rounded Corners 14">
            <a:hlinkClick r:id="rId3" action="ppaction://hlinksldjump"/>
            <a:extLst>
              <a:ext uri="{FF2B5EF4-FFF2-40B4-BE49-F238E27FC236}">
                <a16:creationId xmlns:a16="http://schemas.microsoft.com/office/drawing/2014/main" id="{02F1F183-D5E2-E731-872D-74F7486A7710}"/>
              </a:ext>
            </a:extLst>
          </p:cNvPr>
          <p:cNvSpPr/>
          <p:nvPr/>
        </p:nvSpPr>
        <p:spPr bwMode="auto">
          <a:xfrm>
            <a:off x="289560" y="1412240"/>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pt-BR" sz="2000">
                <a:solidFill>
                  <a:srgbClr val="FFFFFF"/>
                </a:solidFill>
                <a:ea typeface="Segoe UI" pitchFamily="34" charset="0"/>
                <a:cs typeface="Segoe UI" pitchFamily="34" charset="0"/>
              </a:rPr>
              <a:t>1. SAP IDM Identity Store</a:t>
            </a:r>
            <a:endParaRPr lang="en-US" sz="2000" err="1">
              <a:solidFill>
                <a:srgbClr val="FFFFFF"/>
              </a:solidFill>
              <a:ea typeface="Segoe UI" pitchFamily="34" charset="0"/>
              <a:cs typeface="Segoe UI" pitchFamily="34" charset="0"/>
            </a:endParaRPr>
          </a:p>
        </p:txBody>
      </p:sp>
      <p:sp>
        <p:nvSpPr>
          <p:cNvPr id="16" name="Rectangle: Rounded Corners 15">
            <a:hlinkClick r:id="rId4" action="ppaction://hlinksldjump"/>
            <a:extLst>
              <a:ext uri="{FF2B5EF4-FFF2-40B4-BE49-F238E27FC236}">
                <a16:creationId xmlns:a16="http://schemas.microsoft.com/office/drawing/2014/main" id="{1758D8E0-272B-ECAF-19C1-CBD1A59FF341}"/>
              </a:ext>
            </a:extLst>
          </p:cNvPr>
          <p:cNvSpPr/>
          <p:nvPr/>
        </p:nvSpPr>
        <p:spPr bwMode="auto">
          <a:xfrm>
            <a:off x="289560" y="4007842"/>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6. Migrate access lifecycle management</a:t>
            </a:r>
          </a:p>
        </p:txBody>
      </p:sp>
      <p:sp>
        <p:nvSpPr>
          <p:cNvPr id="17" name="Rectangle: Rounded Corners 16">
            <a:hlinkClick r:id="rId5" action="ppaction://hlinksldjump"/>
            <a:extLst>
              <a:ext uri="{FF2B5EF4-FFF2-40B4-BE49-F238E27FC236}">
                <a16:creationId xmlns:a16="http://schemas.microsoft.com/office/drawing/2014/main" id="{45463FE6-312E-E077-A4A0-0DEAA689943E}"/>
              </a:ext>
            </a:extLst>
          </p:cNvPr>
          <p:cNvSpPr/>
          <p:nvPr/>
        </p:nvSpPr>
        <p:spPr bwMode="auto">
          <a:xfrm>
            <a:off x="2664301" y="1445538"/>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pt-BR" sz="2000">
                <a:solidFill>
                  <a:srgbClr val="FFFFFF"/>
                </a:solidFill>
                <a:ea typeface="Segoe UI" pitchFamily="34" charset="0"/>
                <a:cs typeface="Segoe UI" pitchFamily="34" charset="0"/>
              </a:rPr>
              <a:t>2. User Management in SAP IDM</a:t>
            </a:r>
            <a:endParaRPr lang="en-US" sz="2000" err="1">
              <a:solidFill>
                <a:srgbClr val="FFFFFF"/>
              </a:solidFill>
              <a:ea typeface="Segoe UI" pitchFamily="34" charset="0"/>
              <a:cs typeface="Segoe UI" pitchFamily="34" charset="0"/>
            </a:endParaRPr>
          </a:p>
        </p:txBody>
      </p:sp>
      <p:sp>
        <p:nvSpPr>
          <p:cNvPr id="18" name="Rectangle: Rounded Corners 17">
            <a:hlinkClick r:id="rId6" action="ppaction://hlinksldjump"/>
            <a:extLst>
              <a:ext uri="{FF2B5EF4-FFF2-40B4-BE49-F238E27FC236}">
                <a16:creationId xmlns:a16="http://schemas.microsoft.com/office/drawing/2014/main" id="{D34B9C8C-7F52-CEC3-5EE2-2DFB21AEEDF3}"/>
              </a:ext>
            </a:extLst>
          </p:cNvPr>
          <p:cNvSpPr/>
          <p:nvPr/>
        </p:nvSpPr>
        <p:spPr bwMode="auto">
          <a:xfrm>
            <a:off x="5039042" y="1445538"/>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dirty="0">
                <a:solidFill>
                  <a:srgbClr val="FFFFFF"/>
                </a:solidFill>
                <a:ea typeface="Segoe UI" pitchFamily="34" charset="0"/>
                <a:cs typeface="Segoe UI" pitchFamily="34" charset="0"/>
              </a:rPr>
              <a:t>3. Integrate with SAP </a:t>
            </a:r>
            <a:r>
              <a:rPr lang="en-US" sz="2000" dirty="0" err="1">
                <a:solidFill>
                  <a:srgbClr val="FFFFFF"/>
                </a:solidFill>
                <a:ea typeface="Segoe UI" pitchFamily="34" charset="0"/>
                <a:cs typeface="Segoe UI" pitchFamily="34" charset="0"/>
              </a:rPr>
              <a:t>SuccessFactor</a:t>
            </a:r>
            <a:r>
              <a:rPr lang="en-US" sz="2000" dirty="0">
                <a:solidFill>
                  <a:srgbClr val="FFFFFF"/>
                </a:solidFill>
                <a:ea typeface="Segoe UI" pitchFamily="34" charset="0"/>
                <a:cs typeface="Segoe UI" pitchFamily="34" charset="0"/>
              </a:rPr>
              <a:t> and Other HR sources</a:t>
            </a:r>
          </a:p>
        </p:txBody>
      </p:sp>
      <p:sp>
        <p:nvSpPr>
          <p:cNvPr id="19" name="Rectangle: Rounded Corners 18">
            <a:hlinkClick r:id="rId7" action="ppaction://hlinksldjump"/>
            <a:extLst>
              <a:ext uri="{FF2B5EF4-FFF2-40B4-BE49-F238E27FC236}">
                <a16:creationId xmlns:a16="http://schemas.microsoft.com/office/drawing/2014/main" id="{ECF9AD21-5FE2-8FDE-38D8-1125A9B24602}"/>
              </a:ext>
            </a:extLst>
          </p:cNvPr>
          <p:cNvSpPr/>
          <p:nvPr/>
        </p:nvSpPr>
        <p:spPr bwMode="auto">
          <a:xfrm>
            <a:off x="7413783" y="1435100"/>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4. Provision Identities for SSO in Apps</a:t>
            </a:r>
          </a:p>
        </p:txBody>
      </p:sp>
      <p:sp>
        <p:nvSpPr>
          <p:cNvPr id="20" name="Rectangle: Rounded Corners 19">
            <a:hlinkClick r:id="rId8" action="ppaction://hlinksldjump"/>
            <a:extLst>
              <a:ext uri="{FF2B5EF4-FFF2-40B4-BE49-F238E27FC236}">
                <a16:creationId xmlns:a16="http://schemas.microsoft.com/office/drawing/2014/main" id="{37649219-8B4A-312B-1B20-49185C3B96EE}"/>
              </a:ext>
            </a:extLst>
          </p:cNvPr>
          <p:cNvSpPr/>
          <p:nvPr/>
        </p:nvSpPr>
        <p:spPr bwMode="auto">
          <a:xfrm>
            <a:off x="2664301" y="4007842"/>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7. Reporting</a:t>
            </a:r>
          </a:p>
        </p:txBody>
      </p:sp>
      <p:sp>
        <p:nvSpPr>
          <p:cNvPr id="21" name="Rectangle: Rounded Corners 20">
            <a:hlinkClick r:id="rId9" action="ppaction://hlinksldjump"/>
            <a:extLst>
              <a:ext uri="{FF2B5EF4-FFF2-40B4-BE49-F238E27FC236}">
                <a16:creationId xmlns:a16="http://schemas.microsoft.com/office/drawing/2014/main" id="{CA93BE24-77D7-0B3A-4D56-025D4290AA83}"/>
              </a:ext>
            </a:extLst>
          </p:cNvPr>
          <p:cNvSpPr/>
          <p:nvPr/>
        </p:nvSpPr>
        <p:spPr bwMode="auto">
          <a:xfrm>
            <a:off x="5039042" y="4007842"/>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8. Identity Federation (B2B)</a:t>
            </a:r>
          </a:p>
        </p:txBody>
      </p:sp>
      <p:sp>
        <p:nvSpPr>
          <p:cNvPr id="22" name="Rectangle: Rounded Corners 21">
            <a:hlinkClick r:id="rId10" action="ppaction://hlinksldjump"/>
            <a:extLst>
              <a:ext uri="{FF2B5EF4-FFF2-40B4-BE49-F238E27FC236}">
                <a16:creationId xmlns:a16="http://schemas.microsoft.com/office/drawing/2014/main" id="{32CD71D4-EC2B-F884-AAB9-E89042EC6502}"/>
              </a:ext>
            </a:extLst>
          </p:cNvPr>
          <p:cNvSpPr/>
          <p:nvPr/>
        </p:nvSpPr>
        <p:spPr bwMode="auto">
          <a:xfrm>
            <a:off x="7413783" y="4007842"/>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9. Directory Services</a:t>
            </a:r>
          </a:p>
        </p:txBody>
      </p:sp>
      <p:sp>
        <p:nvSpPr>
          <p:cNvPr id="23" name="Rectangle: Rounded Corners 22">
            <a:hlinkClick r:id="rId11" action="ppaction://hlinksldjump"/>
            <a:extLst>
              <a:ext uri="{FF2B5EF4-FFF2-40B4-BE49-F238E27FC236}">
                <a16:creationId xmlns:a16="http://schemas.microsoft.com/office/drawing/2014/main" id="{6C16846D-5E49-029F-2B2B-90E2F8DFEBCE}"/>
              </a:ext>
            </a:extLst>
          </p:cNvPr>
          <p:cNvSpPr/>
          <p:nvPr/>
        </p:nvSpPr>
        <p:spPr bwMode="auto">
          <a:xfrm>
            <a:off x="9788524" y="1445538"/>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5. Migrate End User Self-Service</a:t>
            </a:r>
          </a:p>
        </p:txBody>
      </p:sp>
      <p:sp>
        <p:nvSpPr>
          <p:cNvPr id="24" name="Rectangle: Rounded Corners 23">
            <a:hlinkClick r:id="rId12" action="ppaction://hlinksldjump"/>
            <a:extLst>
              <a:ext uri="{FF2B5EF4-FFF2-40B4-BE49-F238E27FC236}">
                <a16:creationId xmlns:a16="http://schemas.microsoft.com/office/drawing/2014/main" id="{5E5599D3-C86F-A740-C768-A3795F564685}"/>
              </a:ext>
            </a:extLst>
          </p:cNvPr>
          <p:cNvSpPr/>
          <p:nvPr/>
        </p:nvSpPr>
        <p:spPr bwMode="auto">
          <a:xfrm>
            <a:off x="9811225" y="4007842"/>
            <a:ext cx="2128520" cy="2194560"/>
          </a:xfrm>
          <a:prstGeom prst="round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sz="2000">
                <a:solidFill>
                  <a:srgbClr val="FFFFFF"/>
                </a:solidFill>
                <a:ea typeface="Segoe UI" pitchFamily="34" charset="0"/>
                <a:cs typeface="Segoe UI" pitchFamily="34" charset="0"/>
              </a:rPr>
              <a:t>10. Extensions</a:t>
            </a:r>
          </a:p>
        </p:txBody>
      </p:sp>
    </p:spTree>
    <p:extLst>
      <p:ext uri="{BB962C8B-B14F-4D97-AF65-F5344CB8AC3E}">
        <p14:creationId xmlns:p14="http://schemas.microsoft.com/office/powerpoint/2010/main" val="34301556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1C7A-1061-BA4D-FCD4-D87A72EFCA1D}"/>
              </a:ext>
            </a:extLst>
          </p:cNvPr>
          <p:cNvSpPr>
            <a:spLocks noGrp="1"/>
          </p:cNvSpPr>
          <p:nvPr>
            <p:ph type="title"/>
          </p:nvPr>
        </p:nvSpPr>
        <p:spPr/>
        <p:txBody>
          <a:bodyPr/>
          <a:lstStyle/>
          <a:p>
            <a:r>
              <a:rPr lang="pt-BR"/>
              <a:t>SAP IDM Identity Store</a:t>
            </a:r>
            <a:endParaRPr lang="en-US"/>
          </a:p>
        </p:txBody>
      </p:sp>
      <p:sp>
        <p:nvSpPr>
          <p:cNvPr id="3" name="Content Placeholder 2">
            <a:extLst>
              <a:ext uri="{FF2B5EF4-FFF2-40B4-BE49-F238E27FC236}">
                <a16:creationId xmlns:a16="http://schemas.microsoft.com/office/drawing/2014/main" id="{40905493-F40E-9C4C-01FF-FDB4E18560B7}"/>
              </a:ext>
            </a:extLst>
          </p:cNvPr>
          <p:cNvSpPr>
            <a:spLocks noGrp="1"/>
          </p:cNvSpPr>
          <p:nvPr>
            <p:ph sz="quarter" idx="10"/>
          </p:nvPr>
        </p:nvSpPr>
        <p:spPr>
          <a:xfrm>
            <a:off x="584200" y="1435100"/>
            <a:ext cx="11018838" cy="3791807"/>
          </a:xfrm>
        </p:spPr>
        <p:txBody>
          <a:bodyPr/>
          <a:lstStyle/>
          <a:p>
            <a:pPr algn="l">
              <a:buFont typeface="Arial" panose="020B0604020202020204" pitchFamily="34" charset="0"/>
              <a:buChar char="•"/>
            </a:pPr>
            <a:r>
              <a:rPr lang="en-US" b="1" i="0">
                <a:effectLst/>
                <a:latin typeface="SegoeUIVariable"/>
              </a:rPr>
              <a:t>SAP IDM Identity Store</a:t>
            </a:r>
            <a:r>
              <a:rPr lang="en-US" b="0" i="0">
                <a:effectLst/>
                <a:latin typeface="SegoeUIVariable"/>
              </a:rPr>
              <a:t>: A repository containing identity information such as users, groups, and their audit trails.</a:t>
            </a:r>
          </a:p>
          <a:p>
            <a:pPr algn="l">
              <a:buFont typeface="Arial" panose="020B0604020202020204" pitchFamily="34" charset="0"/>
              <a:buChar char="•"/>
            </a:pPr>
            <a:endParaRPr lang="en-US" b="1" i="0">
              <a:effectLst/>
              <a:latin typeface="SegoeUIVariable"/>
            </a:endParaRPr>
          </a:p>
          <a:p>
            <a:pPr algn="l">
              <a:buFont typeface="Arial" panose="020B0604020202020204" pitchFamily="34" charset="0"/>
              <a:buChar char="•"/>
            </a:pPr>
            <a:r>
              <a:rPr lang="en-US" b="1" i="0">
                <a:effectLst/>
                <a:latin typeface="SegoeUIVariable"/>
              </a:rPr>
              <a:t>Microsoft Entra Tenant</a:t>
            </a:r>
            <a:r>
              <a:rPr lang="en-US" b="0" i="0">
                <a:effectLst/>
                <a:latin typeface="SegoeUIVariable"/>
              </a:rPr>
              <a:t>: An instance of Microsoft Entra ID housing single organization information, including users, groups, and devices. Provides authentication and resource access management.</a:t>
            </a:r>
          </a:p>
          <a:p>
            <a:pPr algn="l">
              <a:buFont typeface="Arial" panose="020B0604020202020204" pitchFamily="34" charset="0"/>
              <a:buChar char="•"/>
            </a:pPr>
            <a:endParaRPr lang="en-US">
              <a:latin typeface="SegoeUIVariable"/>
            </a:endParaRPr>
          </a:p>
          <a:p>
            <a:pPr marL="0" indent="0" algn="l">
              <a:buNone/>
            </a:pPr>
            <a:r>
              <a:rPr lang="en-US">
                <a:latin typeface="SegoeUIVariable"/>
              </a:rPr>
              <a:t>Microsoft Entra ID will be the “new Identity Store”</a:t>
            </a:r>
            <a:endParaRPr lang="en-US" b="0" i="0">
              <a:effectLst/>
              <a:latin typeface="SegoeUIVariable"/>
            </a:endParaRPr>
          </a:p>
        </p:txBody>
      </p:sp>
    </p:spTree>
    <p:extLst>
      <p:ext uri="{BB962C8B-B14F-4D97-AF65-F5344CB8AC3E}">
        <p14:creationId xmlns:p14="http://schemas.microsoft.com/office/powerpoint/2010/main" val="411030375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1C7A-1061-BA4D-FCD4-D87A72EFCA1D}"/>
              </a:ext>
            </a:extLst>
          </p:cNvPr>
          <p:cNvSpPr>
            <a:spLocks noGrp="1"/>
          </p:cNvSpPr>
          <p:nvPr>
            <p:ph type="title"/>
          </p:nvPr>
        </p:nvSpPr>
        <p:spPr/>
        <p:txBody>
          <a:bodyPr/>
          <a:lstStyle/>
          <a:p>
            <a:r>
              <a:rPr lang="pt-BR"/>
              <a:t>SAP IDM Identity Store</a:t>
            </a:r>
            <a:endParaRPr lang="en-US"/>
          </a:p>
        </p:txBody>
      </p:sp>
      <p:sp>
        <p:nvSpPr>
          <p:cNvPr id="3" name="Content Placeholder 2">
            <a:extLst>
              <a:ext uri="{FF2B5EF4-FFF2-40B4-BE49-F238E27FC236}">
                <a16:creationId xmlns:a16="http://schemas.microsoft.com/office/drawing/2014/main" id="{40905493-F40E-9C4C-01FF-FDB4E18560B7}"/>
              </a:ext>
            </a:extLst>
          </p:cNvPr>
          <p:cNvSpPr>
            <a:spLocks noGrp="1"/>
          </p:cNvSpPr>
          <p:nvPr>
            <p:ph sz="quarter" idx="10"/>
          </p:nvPr>
        </p:nvSpPr>
        <p:spPr>
          <a:xfrm>
            <a:off x="584200" y="1435100"/>
            <a:ext cx="11018838" cy="4850559"/>
          </a:xfrm>
        </p:spPr>
        <p:txBody>
          <a:bodyPr/>
          <a:lstStyle/>
          <a:p>
            <a:pPr marL="0" indent="0">
              <a:buNone/>
            </a:pPr>
            <a:r>
              <a:rPr lang="en-US"/>
              <a:t>In SAP IDM, the Identity Store represents identity data through entry types such as MX_PERSON, MX_ROLE, or MX_PRIVILEGE.</a:t>
            </a:r>
          </a:p>
          <a:p>
            <a:r>
              <a:rPr lang="en-US" sz="2400" b="1"/>
              <a:t>Person</a:t>
            </a:r>
            <a:r>
              <a:rPr lang="en-US" sz="2400"/>
              <a:t> in Microsoft Entra ID: Represented as a </a:t>
            </a:r>
            <a:r>
              <a:rPr lang="en-US" sz="2400" b="1"/>
              <a:t>User</a:t>
            </a:r>
            <a:r>
              <a:rPr lang="en-US" sz="2400"/>
              <a:t>, with options to extend the user schema and issue credentials for authentication.</a:t>
            </a:r>
          </a:p>
          <a:p>
            <a:r>
              <a:rPr lang="en-US" sz="2400" b="1"/>
              <a:t>Business Role </a:t>
            </a:r>
            <a:r>
              <a:rPr lang="en-US" sz="2400"/>
              <a:t>in Microsoft Entra ID Governance: Represented as an </a:t>
            </a:r>
            <a:r>
              <a:rPr lang="en-US" sz="2400" b="1"/>
              <a:t>Entitlement Management access package</a:t>
            </a:r>
            <a:r>
              <a:rPr lang="en-US" sz="2400"/>
              <a:t>, allowing for governance of application access.</a:t>
            </a:r>
          </a:p>
          <a:p>
            <a:r>
              <a:rPr lang="en-US" sz="2400" b="1"/>
              <a:t>Privilege/Technical Role </a:t>
            </a:r>
            <a:r>
              <a:rPr lang="en-US" sz="2400"/>
              <a:t>in Microsoft Entra: Can be represented as an </a:t>
            </a:r>
            <a:r>
              <a:rPr lang="en-US" sz="2400" b="1"/>
              <a:t>app role </a:t>
            </a:r>
            <a:r>
              <a:rPr lang="en-US" sz="2400"/>
              <a:t>or </a:t>
            </a:r>
            <a:r>
              <a:rPr lang="en-US" sz="2400" b="1"/>
              <a:t>security group</a:t>
            </a:r>
            <a:r>
              <a:rPr lang="en-US" sz="2400"/>
              <a:t>, based on the target system’s authorization requirements.</a:t>
            </a:r>
          </a:p>
          <a:p>
            <a:r>
              <a:rPr lang="en-US" sz="2400" b="1"/>
              <a:t>Dynamic Groups </a:t>
            </a:r>
            <a:r>
              <a:rPr lang="en-US" sz="2400"/>
              <a:t>in Microsoft Entra: Can be maintained automatically using dynamic groups or entitlement management with automatic assignment policies, with bulk creation via PowerShell cmdlets.</a:t>
            </a:r>
          </a:p>
        </p:txBody>
      </p:sp>
    </p:spTree>
    <p:extLst>
      <p:ext uri="{BB962C8B-B14F-4D97-AF65-F5344CB8AC3E}">
        <p14:creationId xmlns:p14="http://schemas.microsoft.com/office/powerpoint/2010/main" val="15160832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07EADC-65E9-7D79-9017-E08DB6AEC50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15EBE1C-C2C1-D165-9519-B9D975F27737}"/>
              </a:ext>
            </a:extLst>
          </p:cNvPr>
          <p:cNvSpPr>
            <a:spLocks noGrp="1"/>
          </p:cNvSpPr>
          <p:nvPr>
            <p:ph type="body" sz="quarter" idx="10"/>
          </p:nvPr>
        </p:nvSpPr>
        <p:spPr>
          <a:xfrm>
            <a:off x="584200" y="1435100"/>
            <a:ext cx="5212080" cy="2769989"/>
          </a:xfrm>
        </p:spPr>
        <p:txBody>
          <a:bodyPr/>
          <a:lstStyle/>
          <a:p>
            <a:r>
              <a:rPr lang="en-US"/>
              <a:t>Planning</a:t>
            </a:r>
          </a:p>
          <a:p>
            <a:r>
              <a:rPr lang="en-US"/>
              <a:t>Reference Architecture</a:t>
            </a:r>
          </a:p>
          <a:p>
            <a:r>
              <a:rPr lang="en-US"/>
              <a:t>Migration guidance</a:t>
            </a:r>
          </a:p>
          <a:p>
            <a:r>
              <a:rPr lang="en-US"/>
              <a:t>Licenses Requirement</a:t>
            </a:r>
          </a:p>
          <a:p>
            <a:r>
              <a:rPr lang="en-US"/>
              <a:t>Learn More</a:t>
            </a:r>
          </a:p>
        </p:txBody>
      </p:sp>
    </p:spTree>
    <p:extLst>
      <p:ext uri="{BB962C8B-B14F-4D97-AF65-F5344CB8AC3E}">
        <p14:creationId xmlns:p14="http://schemas.microsoft.com/office/powerpoint/2010/main" val="15839411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55F6-DD9E-2CF0-41E7-F10DCD2E56C3}"/>
              </a:ext>
            </a:extLst>
          </p:cNvPr>
          <p:cNvSpPr>
            <a:spLocks noGrp="1"/>
          </p:cNvSpPr>
          <p:nvPr>
            <p:ph type="title"/>
          </p:nvPr>
        </p:nvSpPr>
        <p:spPr/>
        <p:txBody>
          <a:bodyPr/>
          <a:lstStyle/>
          <a:p>
            <a:r>
              <a:rPr lang="en-US"/>
              <a:t>Migrate User Management Scenario</a:t>
            </a:r>
          </a:p>
        </p:txBody>
      </p:sp>
      <p:sp>
        <p:nvSpPr>
          <p:cNvPr id="3" name="Content Placeholder 2">
            <a:extLst>
              <a:ext uri="{FF2B5EF4-FFF2-40B4-BE49-F238E27FC236}">
                <a16:creationId xmlns:a16="http://schemas.microsoft.com/office/drawing/2014/main" id="{A4E1D732-F3D8-09B5-A498-1C445ADC4935}"/>
              </a:ext>
            </a:extLst>
          </p:cNvPr>
          <p:cNvSpPr>
            <a:spLocks noGrp="1"/>
          </p:cNvSpPr>
          <p:nvPr>
            <p:ph sz="quarter" idx="10"/>
          </p:nvPr>
        </p:nvSpPr>
        <p:spPr>
          <a:xfrm>
            <a:off x="584200" y="1435100"/>
            <a:ext cx="11018838" cy="861774"/>
          </a:xfrm>
        </p:spPr>
        <p:txBody>
          <a:bodyPr/>
          <a:lstStyle/>
          <a:p>
            <a:pPr marL="0" indent="0">
              <a:buNone/>
            </a:pPr>
            <a:r>
              <a:rPr lang="en-US"/>
              <a:t>Microsoft Entra enables organizations to automate their Identity Lifecycle process</a:t>
            </a:r>
          </a:p>
        </p:txBody>
      </p:sp>
      <p:pic>
        <p:nvPicPr>
          <p:cNvPr id="1026" name="Picture 2" descr="Diagram of the Microsoft Entra relationship in provisioning with other sources and targets.">
            <a:extLst>
              <a:ext uri="{FF2B5EF4-FFF2-40B4-BE49-F238E27FC236}">
                <a16:creationId xmlns:a16="http://schemas.microsoft.com/office/drawing/2014/main" id="{B914216D-016B-232E-2F01-A17ADAF2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40" y="2308034"/>
            <a:ext cx="9215120" cy="4549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5434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FC80-6332-660C-BD72-229791C08F98}"/>
              </a:ext>
            </a:extLst>
          </p:cNvPr>
          <p:cNvSpPr>
            <a:spLocks noGrp="1"/>
          </p:cNvSpPr>
          <p:nvPr>
            <p:ph type="title"/>
          </p:nvPr>
        </p:nvSpPr>
        <p:spPr/>
        <p:txBody>
          <a:bodyPr/>
          <a:lstStyle/>
          <a:p>
            <a:r>
              <a:rPr lang="en-US"/>
              <a:t>Integrate with HR Sources</a:t>
            </a:r>
          </a:p>
        </p:txBody>
      </p:sp>
      <p:sp>
        <p:nvSpPr>
          <p:cNvPr id="3" name="Content Placeholder 2">
            <a:extLst>
              <a:ext uri="{FF2B5EF4-FFF2-40B4-BE49-F238E27FC236}">
                <a16:creationId xmlns:a16="http://schemas.microsoft.com/office/drawing/2014/main" id="{33D3C2BD-AB6F-C73D-05A6-5A25235A25A2}"/>
              </a:ext>
            </a:extLst>
          </p:cNvPr>
          <p:cNvSpPr>
            <a:spLocks noGrp="1"/>
          </p:cNvSpPr>
          <p:nvPr>
            <p:ph sz="quarter" idx="10"/>
          </p:nvPr>
        </p:nvSpPr>
        <p:spPr>
          <a:xfrm>
            <a:off x="584200" y="1435100"/>
            <a:ext cx="11018838" cy="4653582"/>
          </a:xfrm>
        </p:spPr>
        <p:txBody>
          <a:bodyPr/>
          <a:lstStyle/>
          <a:p>
            <a:pPr marL="0" indent="0">
              <a:buNone/>
            </a:pPr>
            <a:r>
              <a:rPr lang="en-US" b="0" i="0">
                <a:solidFill>
                  <a:srgbClr val="161616"/>
                </a:solidFill>
                <a:effectLst/>
                <a:highlight>
                  <a:srgbClr val="FFFFFF"/>
                </a:highlight>
                <a:latin typeface="Segoe UI" panose="020B0502040204020203" pitchFamily="34" charset="0"/>
              </a:rPr>
              <a:t>Organizations may have either on-premises HR systems such as </a:t>
            </a:r>
            <a:r>
              <a:rPr lang="en-US" b="1" i="0">
                <a:solidFill>
                  <a:srgbClr val="161616"/>
                </a:solidFill>
                <a:effectLst/>
                <a:highlight>
                  <a:srgbClr val="FFFFFF"/>
                </a:highlight>
                <a:latin typeface="Segoe UI" panose="020B0502040204020203" pitchFamily="34" charset="0"/>
              </a:rPr>
              <a:t>SAP HCM</a:t>
            </a:r>
            <a:r>
              <a:rPr lang="en-US">
                <a:solidFill>
                  <a:srgbClr val="161616"/>
                </a:solidFill>
                <a:highlight>
                  <a:srgbClr val="FFFFFF"/>
                </a:highlight>
                <a:latin typeface="Segoe UI" panose="020B0502040204020203" pitchFamily="34" charset="0"/>
              </a:rPr>
              <a:t> or</a:t>
            </a:r>
            <a:r>
              <a:rPr lang="en-US" b="0" i="0">
                <a:solidFill>
                  <a:srgbClr val="161616"/>
                </a:solidFill>
                <a:effectLst/>
                <a:highlight>
                  <a:srgbClr val="FFFFFF"/>
                </a:highlight>
                <a:latin typeface="Segoe UI" panose="020B0502040204020203" pitchFamily="34" charset="0"/>
              </a:rPr>
              <a:t> cloud-based HR systems such as </a:t>
            </a:r>
            <a:r>
              <a:rPr lang="en-US" b="1" i="0">
                <a:solidFill>
                  <a:srgbClr val="161616"/>
                </a:solidFill>
                <a:effectLst/>
                <a:highlight>
                  <a:srgbClr val="FFFFFF"/>
                </a:highlight>
                <a:latin typeface="Segoe UI" panose="020B0502040204020203" pitchFamily="34" charset="0"/>
              </a:rPr>
              <a:t>SAP SuccessFactors.</a:t>
            </a:r>
          </a:p>
          <a:p>
            <a:pPr marL="0" indent="0">
              <a:buNone/>
            </a:pPr>
            <a:endParaRPr lang="en-US" b="1">
              <a:solidFill>
                <a:srgbClr val="161616"/>
              </a:solidFill>
              <a:highlight>
                <a:srgbClr val="FFFFFF"/>
              </a:highlight>
              <a:latin typeface="Segoe UI" panose="020B0502040204020203" pitchFamily="34" charset="0"/>
            </a:endParaRPr>
          </a:p>
          <a:p>
            <a:pPr marL="0" indent="0">
              <a:buNone/>
            </a:pPr>
            <a:r>
              <a:rPr lang="en-US" b="0" i="0">
                <a:solidFill>
                  <a:srgbClr val="161616"/>
                </a:solidFill>
                <a:effectLst/>
                <a:highlight>
                  <a:srgbClr val="FFFFFF"/>
                </a:highlight>
                <a:latin typeface="Segoe UI" panose="020B0502040204020203" pitchFamily="34" charset="0"/>
              </a:rPr>
              <a:t>Historically, integration with on-premises HR systems for HR driven provisioning leveraged on-premises HR tools such as SAP Identity Management (SAP IDM) or Microsoft Identity Manager (MIM) to create users in Active Directory.</a:t>
            </a:r>
          </a:p>
          <a:p>
            <a:pPr marL="0" indent="0">
              <a:buNone/>
            </a:pPr>
            <a:endParaRPr lang="en-US">
              <a:solidFill>
                <a:srgbClr val="161616"/>
              </a:solidFill>
              <a:highlight>
                <a:srgbClr val="FFFFFF"/>
              </a:highlight>
              <a:latin typeface="Segoe UI" panose="020B0502040204020203" pitchFamily="34" charset="0"/>
            </a:endParaRPr>
          </a:p>
          <a:p>
            <a:pPr marL="0" indent="0">
              <a:buNone/>
            </a:pPr>
            <a:r>
              <a:rPr lang="en-US"/>
              <a:t>Microsoft Entra ID supports integrating your HR source with both cloud and on-premises.</a:t>
            </a:r>
          </a:p>
        </p:txBody>
      </p:sp>
    </p:spTree>
    <p:extLst>
      <p:ext uri="{BB962C8B-B14F-4D97-AF65-F5344CB8AC3E}">
        <p14:creationId xmlns:p14="http://schemas.microsoft.com/office/powerpoint/2010/main" val="7900417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p:txBody>
          <a:bodyPr/>
          <a:lstStyle/>
          <a:p>
            <a:r>
              <a:rPr lang="en-US">
                <a:cs typeface="Segoe UI"/>
              </a:rPr>
              <a:t>Integrate with HR Sources – SAP SuccessFactors</a:t>
            </a:r>
            <a:endParaRPr lang="en-US"/>
          </a:p>
        </p:txBody>
      </p:sp>
      <p:sp>
        <p:nvSpPr>
          <p:cNvPr id="3" name="Content Placeholder 2">
            <a:extLst>
              <a:ext uri="{FF2B5EF4-FFF2-40B4-BE49-F238E27FC236}">
                <a16:creationId xmlns:a16="http://schemas.microsoft.com/office/drawing/2014/main" id="{57452D28-86DB-776C-832A-9B971B160339}"/>
              </a:ext>
            </a:extLst>
          </p:cNvPr>
          <p:cNvSpPr>
            <a:spLocks noGrp="1"/>
          </p:cNvSpPr>
          <p:nvPr>
            <p:ph sz="quarter" idx="10"/>
          </p:nvPr>
        </p:nvSpPr>
        <p:spPr>
          <a:xfrm>
            <a:off x="584200" y="1435100"/>
            <a:ext cx="4282440" cy="3447098"/>
          </a:xfrm>
        </p:spPr>
        <p:txBody>
          <a:bodyPr/>
          <a:lstStyle/>
          <a:p>
            <a:pPr marL="0" indent="0">
              <a:buNone/>
            </a:pPr>
            <a:r>
              <a:rPr lang="en-US" b="0" i="0">
                <a:solidFill>
                  <a:srgbClr val="161616"/>
                </a:solidFill>
                <a:effectLst/>
                <a:highlight>
                  <a:srgbClr val="FFFFFF"/>
                </a:highlight>
                <a:latin typeface="Segoe UI" panose="020B0502040204020203" pitchFamily="34" charset="0"/>
              </a:rPr>
              <a:t>Organizations with SAP SuccessFactors easily </a:t>
            </a:r>
            <a:r>
              <a:rPr lang="en-US">
                <a:solidFill>
                  <a:srgbClr val="161616"/>
                </a:solidFill>
                <a:highlight>
                  <a:srgbClr val="FFFFFF"/>
                </a:highlight>
                <a:latin typeface="Segoe UI" panose="020B0502040204020203" pitchFamily="34" charset="0"/>
              </a:rPr>
              <a:t>connect </a:t>
            </a:r>
            <a:r>
              <a:rPr lang="en-US" b="0" i="0">
                <a:solidFill>
                  <a:srgbClr val="161616"/>
                </a:solidFill>
                <a:effectLst/>
                <a:highlight>
                  <a:srgbClr val="FFFFFF"/>
                </a:highlight>
                <a:latin typeface="Segoe UI" panose="020B0502040204020203" pitchFamily="34" charset="0"/>
              </a:rPr>
              <a:t>to bring identities for employees </a:t>
            </a:r>
            <a:r>
              <a:rPr lang="en-US" b="0" i="0" u="none" strike="noStrike">
                <a:effectLst/>
                <a:highlight>
                  <a:srgbClr val="FFFFFF"/>
                </a:highlight>
                <a:latin typeface="Segoe UI" panose="020B0502040204020203" pitchFamily="34" charset="0"/>
                <a:hlinkClick r:id="rId3"/>
              </a:rPr>
              <a:t>from SuccessFactors into Microsoft Entra ID</a:t>
            </a:r>
            <a:r>
              <a:rPr lang="en-US" b="0" i="0">
                <a:solidFill>
                  <a:srgbClr val="161616"/>
                </a:solidFill>
                <a:effectLst/>
                <a:highlight>
                  <a:srgbClr val="FFFFFF"/>
                </a:highlight>
                <a:latin typeface="Segoe UI" panose="020B0502040204020203" pitchFamily="34" charset="0"/>
              </a:rPr>
              <a:t> or </a:t>
            </a:r>
            <a:r>
              <a:rPr lang="en-US" b="0" i="0" u="none" strike="noStrike">
                <a:effectLst/>
                <a:highlight>
                  <a:srgbClr val="FFFFFF"/>
                </a:highlight>
                <a:latin typeface="Segoe UI" panose="020B0502040204020203" pitchFamily="34" charset="0"/>
                <a:hlinkClick r:id="rId4"/>
              </a:rPr>
              <a:t>from SuccessFactors into on-premises Active Directory</a:t>
            </a:r>
            <a:endParaRPr lang="en-US"/>
          </a:p>
        </p:txBody>
      </p:sp>
      <p:pic>
        <p:nvPicPr>
          <p:cNvPr id="3074" name="Picture 2" descr="Diagram showing Microsoft and SAP technologies relevant to bringing in data about workers to Microsoft Entra ID.">
            <a:extLst>
              <a:ext uri="{FF2B5EF4-FFF2-40B4-BE49-F238E27FC236}">
                <a16:creationId xmlns:a16="http://schemas.microsoft.com/office/drawing/2014/main" id="{4B97912B-C3C4-7E3B-B6E1-61A7ACC976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550" y="1343025"/>
            <a:ext cx="74104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6826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p:txBody>
          <a:bodyPr/>
          <a:lstStyle/>
          <a:p>
            <a:r>
              <a:rPr lang="en-US"/>
              <a:t>Integrate with HR Sources – SAP HCM + SF</a:t>
            </a:r>
          </a:p>
        </p:txBody>
      </p:sp>
      <p:sp>
        <p:nvSpPr>
          <p:cNvPr id="3" name="Content Placeholder 2">
            <a:extLst>
              <a:ext uri="{FF2B5EF4-FFF2-40B4-BE49-F238E27FC236}">
                <a16:creationId xmlns:a16="http://schemas.microsoft.com/office/drawing/2014/main" id="{57452D28-86DB-776C-832A-9B971B160339}"/>
              </a:ext>
            </a:extLst>
          </p:cNvPr>
          <p:cNvSpPr>
            <a:spLocks noGrp="1"/>
          </p:cNvSpPr>
          <p:nvPr>
            <p:ph sz="quarter" idx="10"/>
          </p:nvPr>
        </p:nvSpPr>
        <p:spPr>
          <a:xfrm>
            <a:off x="584200" y="1435100"/>
            <a:ext cx="11018838" cy="430887"/>
          </a:xfrm>
        </p:spPr>
        <p:txBody>
          <a:bodyPr/>
          <a:lstStyle/>
          <a:p>
            <a:pPr marL="0" indent="0">
              <a:buNone/>
            </a:pPr>
            <a:r>
              <a:rPr lang="en-US"/>
              <a:t>Customers with HCM + SF can leverage this architecture</a:t>
            </a:r>
          </a:p>
        </p:txBody>
      </p:sp>
      <p:pic>
        <p:nvPicPr>
          <p:cNvPr id="4100" name="Picture 4" descr="Diagram of SAP HR integrations.">
            <a:extLst>
              <a:ext uri="{FF2B5EF4-FFF2-40B4-BE49-F238E27FC236}">
                <a16:creationId xmlns:a16="http://schemas.microsoft.com/office/drawing/2014/main" id="{4A007903-4A90-C070-E003-7D095758A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2168843"/>
            <a:ext cx="12192000"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855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a:xfrm>
            <a:off x="588263" y="457200"/>
            <a:ext cx="11018520" cy="1107996"/>
          </a:xfrm>
        </p:spPr>
        <p:txBody>
          <a:bodyPr/>
          <a:lstStyle/>
          <a:p>
            <a:r>
              <a:rPr lang="en-US"/>
              <a:t>Integrate with HR Sources – SAP SF + AD DS (Hybrid Identity)</a:t>
            </a:r>
          </a:p>
        </p:txBody>
      </p:sp>
      <p:pic>
        <p:nvPicPr>
          <p:cNvPr id="1026" name="Picture 2" descr="Overview">
            <a:extLst>
              <a:ext uri="{FF2B5EF4-FFF2-40B4-BE49-F238E27FC236}">
                <a16:creationId xmlns:a16="http://schemas.microsoft.com/office/drawing/2014/main" id="{2F698A85-2E9B-C61A-8A01-E82D40328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22" y="1611710"/>
            <a:ext cx="11601356" cy="524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947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a:xfrm>
            <a:off x="588263" y="457200"/>
            <a:ext cx="11018520" cy="1107996"/>
          </a:xfrm>
        </p:spPr>
        <p:txBody>
          <a:bodyPr/>
          <a:lstStyle/>
          <a:p>
            <a:r>
              <a:rPr lang="en-US"/>
              <a:t>Integrate with HR Sources – SAP SF + Entra ID (Cloud-only)</a:t>
            </a:r>
          </a:p>
        </p:txBody>
      </p:sp>
      <p:pic>
        <p:nvPicPr>
          <p:cNvPr id="2050" name="Picture 2" descr="Overview">
            <a:extLst>
              <a:ext uri="{FF2B5EF4-FFF2-40B4-BE49-F238E27FC236}">
                <a16:creationId xmlns:a16="http://schemas.microsoft.com/office/drawing/2014/main" id="{68AE3D15-A224-E7C8-2455-B89B5F97A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36" y="1916813"/>
            <a:ext cx="11767127" cy="3672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0563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55F6-DD9E-2CF0-41E7-F10DCD2E56C3}"/>
              </a:ext>
            </a:extLst>
          </p:cNvPr>
          <p:cNvSpPr>
            <a:spLocks noGrp="1"/>
          </p:cNvSpPr>
          <p:nvPr>
            <p:ph type="title"/>
          </p:nvPr>
        </p:nvSpPr>
        <p:spPr/>
        <p:txBody>
          <a:bodyPr/>
          <a:lstStyle/>
          <a:p>
            <a:r>
              <a:rPr lang="en-US"/>
              <a:t>Migrate User Management Scenario</a:t>
            </a:r>
          </a:p>
        </p:txBody>
      </p:sp>
      <p:sp>
        <p:nvSpPr>
          <p:cNvPr id="3" name="Content Placeholder 2">
            <a:extLst>
              <a:ext uri="{FF2B5EF4-FFF2-40B4-BE49-F238E27FC236}">
                <a16:creationId xmlns:a16="http://schemas.microsoft.com/office/drawing/2014/main" id="{A4E1D732-F3D8-09B5-A498-1C445ADC4935}"/>
              </a:ext>
            </a:extLst>
          </p:cNvPr>
          <p:cNvSpPr>
            <a:spLocks noGrp="1"/>
          </p:cNvSpPr>
          <p:nvPr>
            <p:ph sz="quarter" idx="10"/>
          </p:nvPr>
        </p:nvSpPr>
        <p:spPr>
          <a:xfrm>
            <a:off x="584200" y="1435100"/>
            <a:ext cx="11018838" cy="5343001"/>
          </a:xfrm>
        </p:spPr>
        <p:txBody>
          <a:bodyPr/>
          <a:lstStyle/>
          <a:p>
            <a:pPr marL="0" indent="0">
              <a:buNone/>
            </a:pPr>
            <a:r>
              <a:rPr lang="pt-BR" dirty="0"/>
              <a:t>IT Administrators uses </a:t>
            </a:r>
            <a:r>
              <a:rPr lang="en-US" b="0" i="0" dirty="0">
                <a:solidFill>
                  <a:srgbClr val="161616"/>
                </a:solidFill>
                <a:effectLst/>
                <a:highlight>
                  <a:srgbClr val="FFFFFF"/>
                </a:highlight>
                <a:latin typeface="Segoe UI" panose="020B0502040204020203" pitchFamily="34" charset="0"/>
              </a:rPr>
              <a:t>Microsoft Entra Admin Center, Microsoft Graph API or PowerShell to perform day-to-day identity management activities such as:</a:t>
            </a:r>
          </a:p>
          <a:p>
            <a:r>
              <a:rPr lang="en-US" dirty="0">
                <a:solidFill>
                  <a:srgbClr val="161616"/>
                </a:solidFill>
                <a:highlight>
                  <a:srgbClr val="FFFFFF"/>
                </a:highlight>
                <a:latin typeface="Segoe UI" panose="020B0502040204020203" pitchFamily="34" charset="0"/>
              </a:rPr>
              <a:t>User management</a:t>
            </a:r>
            <a:r>
              <a:rPr lang="en-US" b="1" dirty="0">
                <a:solidFill>
                  <a:srgbClr val="161616"/>
                </a:solidFill>
                <a:highlight>
                  <a:srgbClr val="FFFFFF"/>
                </a:highlight>
                <a:latin typeface="Segoe UI" panose="020B0502040204020203" pitchFamily="34" charset="0"/>
              </a:rPr>
              <a:t>*</a:t>
            </a:r>
          </a:p>
          <a:p>
            <a:r>
              <a:rPr lang="en-US" b="0" i="0" dirty="0">
                <a:solidFill>
                  <a:srgbClr val="161616"/>
                </a:solidFill>
                <a:effectLst/>
                <a:highlight>
                  <a:srgbClr val="FFFFFF"/>
                </a:highlight>
                <a:latin typeface="Segoe UI" panose="020B0502040204020203" pitchFamily="34" charset="0"/>
              </a:rPr>
              <a:t>Group Management</a:t>
            </a:r>
            <a:r>
              <a:rPr lang="en-US" b="1" i="0" dirty="0">
                <a:solidFill>
                  <a:srgbClr val="161616"/>
                </a:solidFill>
                <a:effectLst/>
                <a:highlight>
                  <a:srgbClr val="FFFFFF"/>
                </a:highlight>
                <a:latin typeface="Segoe UI" panose="020B0502040204020203" pitchFamily="34" charset="0"/>
              </a:rPr>
              <a:t>*</a:t>
            </a:r>
          </a:p>
          <a:p>
            <a:r>
              <a:rPr lang="en-US" dirty="0">
                <a:solidFill>
                  <a:srgbClr val="161616"/>
                </a:solidFill>
                <a:highlight>
                  <a:srgbClr val="FFFFFF"/>
                </a:highlight>
                <a:latin typeface="Segoe UI" panose="020B0502040204020203" pitchFamily="34" charset="0"/>
              </a:rPr>
              <a:t>Provisioning (HR Inbound, Target App)</a:t>
            </a:r>
          </a:p>
          <a:p>
            <a:r>
              <a:rPr lang="en-US" b="0" i="0" dirty="0">
                <a:solidFill>
                  <a:srgbClr val="161616"/>
                </a:solidFill>
                <a:effectLst/>
                <a:highlight>
                  <a:srgbClr val="FFFFFF"/>
                </a:highlight>
                <a:latin typeface="Segoe UI" panose="020B0502040204020203" pitchFamily="34" charset="0"/>
              </a:rPr>
              <a:t>Access Policies and Entitlement Management</a:t>
            </a:r>
          </a:p>
          <a:p>
            <a:r>
              <a:rPr lang="en-US" dirty="0">
                <a:solidFill>
                  <a:srgbClr val="161616"/>
                </a:solidFill>
                <a:highlight>
                  <a:srgbClr val="FFFFFF"/>
                </a:highlight>
                <a:latin typeface="Segoe UI" panose="020B0502040204020203" pitchFamily="34" charset="0"/>
              </a:rPr>
              <a:t>Audit, Monitoring and Reporting</a:t>
            </a:r>
          </a:p>
          <a:p>
            <a:endParaRPr lang="en-US" dirty="0">
              <a:solidFill>
                <a:srgbClr val="161616"/>
              </a:solidFill>
              <a:highlight>
                <a:srgbClr val="FFFFFF"/>
              </a:highlight>
              <a:latin typeface="Segoe UI" panose="020B0502040204020203" pitchFamily="34" charset="0"/>
            </a:endParaRPr>
          </a:p>
          <a:p>
            <a:pPr marL="0" indent="0">
              <a:buNone/>
            </a:pPr>
            <a:r>
              <a:rPr lang="en-US" b="1" dirty="0">
                <a:solidFill>
                  <a:srgbClr val="161616"/>
                </a:solidFill>
                <a:highlight>
                  <a:srgbClr val="FFFFFF"/>
                </a:highlight>
                <a:latin typeface="Segoe UI" panose="020B0502040204020203" pitchFamily="34" charset="0"/>
              </a:rPr>
              <a:t>*</a:t>
            </a:r>
            <a:r>
              <a:rPr lang="en-US" dirty="0">
                <a:solidFill>
                  <a:srgbClr val="161616"/>
                </a:solidFill>
                <a:highlight>
                  <a:srgbClr val="FFFFFF"/>
                </a:highlight>
                <a:latin typeface="Segoe UI" panose="020B0502040204020203" pitchFamily="34" charset="0"/>
              </a:rPr>
              <a:t> For Hybrid environments with On-Premises Active Directory, AD Admin Center, ADUC or PowerShell and are the main tools</a:t>
            </a:r>
            <a:endParaRPr lang="en-US" dirty="0"/>
          </a:p>
        </p:txBody>
      </p:sp>
    </p:spTree>
    <p:extLst>
      <p:ext uri="{BB962C8B-B14F-4D97-AF65-F5344CB8AC3E}">
        <p14:creationId xmlns:p14="http://schemas.microsoft.com/office/powerpoint/2010/main" val="5828737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D01C-DF87-BCD4-741F-7A796BB2ED4F}"/>
              </a:ext>
            </a:extLst>
          </p:cNvPr>
          <p:cNvSpPr>
            <a:spLocks noGrp="1"/>
          </p:cNvSpPr>
          <p:nvPr>
            <p:ph type="title"/>
          </p:nvPr>
        </p:nvSpPr>
        <p:spPr/>
        <p:txBody>
          <a:bodyPr/>
          <a:lstStyle/>
          <a:p>
            <a:r>
              <a:rPr lang="en-US" dirty="0"/>
              <a:t>Integrate with Other HR Sources – API-Driven</a:t>
            </a:r>
          </a:p>
        </p:txBody>
      </p:sp>
      <p:sp>
        <p:nvSpPr>
          <p:cNvPr id="3" name="Content Placeholder 2">
            <a:extLst>
              <a:ext uri="{FF2B5EF4-FFF2-40B4-BE49-F238E27FC236}">
                <a16:creationId xmlns:a16="http://schemas.microsoft.com/office/drawing/2014/main" id="{57452D28-86DB-776C-832A-9B971B160339}"/>
              </a:ext>
            </a:extLst>
          </p:cNvPr>
          <p:cNvSpPr>
            <a:spLocks noGrp="1"/>
          </p:cNvSpPr>
          <p:nvPr>
            <p:ph sz="quarter" idx="10"/>
          </p:nvPr>
        </p:nvSpPr>
        <p:spPr/>
        <p:txBody>
          <a:bodyPr/>
          <a:lstStyle/>
          <a:p>
            <a:endParaRPr lang="en-US"/>
          </a:p>
        </p:txBody>
      </p:sp>
      <p:pic>
        <p:nvPicPr>
          <p:cNvPr id="2050" name="Picture 2" descr="Diagram showing API workflow scenarios.">
            <a:extLst>
              <a:ext uri="{FF2B5EF4-FFF2-40B4-BE49-F238E27FC236}">
                <a16:creationId xmlns:a16="http://schemas.microsoft.com/office/drawing/2014/main" id="{BF7CBD82-F58E-4C26-0D76-77C318CD9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 y="1355725"/>
            <a:ext cx="12192000" cy="499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905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t>Provision to SAP systems</a:t>
            </a:r>
          </a:p>
        </p:txBody>
      </p:sp>
      <p:pic>
        <p:nvPicPr>
          <p:cNvPr id="5122" name="Picture 2" descr="Diagram showing Microsoft and SAP technologies relevant to provisioning identities from Microsoft Entra ID.">
            <a:extLst>
              <a:ext uri="{FF2B5EF4-FFF2-40B4-BE49-F238E27FC236}">
                <a16:creationId xmlns:a16="http://schemas.microsoft.com/office/drawing/2014/main" id="{B1803E7A-FC94-8143-9D17-ABE972440921}"/>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872952" y="2383052"/>
            <a:ext cx="9967873" cy="43913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B50058-EFF6-5C02-D9DF-E9DA0BEEFFA1}"/>
              </a:ext>
            </a:extLst>
          </p:cNvPr>
          <p:cNvSpPr txBox="1">
            <a:spLocks/>
          </p:cNvSpPr>
          <p:nvPr/>
        </p:nvSpPr>
        <p:spPr>
          <a:xfrm>
            <a:off x="584200" y="1435100"/>
            <a:ext cx="11018838" cy="94795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Microsoft has connectors to SAP ECC, SAP Cloud Identity Servers and </a:t>
            </a:r>
          </a:p>
          <a:p>
            <a:pPr marL="0" indent="0">
              <a:buNone/>
            </a:pPr>
            <a:r>
              <a:rPr lang="en-US"/>
              <a:t>Other SAP and non-SAP systems.</a:t>
            </a:r>
          </a:p>
        </p:txBody>
      </p:sp>
    </p:spTree>
    <p:extLst>
      <p:ext uri="{BB962C8B-B14F-4D97-AF65-F5344CB8AC3E}">
        <p14:creationId xmlns:p14="http://schemas.microsoft.com/office/powerpoint/2010/main" val="17227652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a:xfrm>
            <a:off x="588263" y="457200"/>
            <a:ext cx="11018520" cy="1107996"/>
          </a:xfrm>
        </p:spPr>
        <p:txBody>
          <a:bodyPr/>
          <a:lstStyle/>
          <a:p>
            <a:r>
              <a:rPr lang="en-US"/>
              <a:t>Provision to SAP systems – SAP Cloud Identity Services</a:t>
            </a:r>
          </a:p>
        </p:txBody>
      </p:sp>
      <p:sp>
        <p:nvSpPr>
          <p:cNvPr id="3" name="Content Placeholder 2">
            <a:extLst>
              <a:ext uri="{FF2B5EF4-FFF2-40B4-BE49-F238E27FC236}">
                <a16:creationId xmlns:a16="http://schemas.microsoft.com/office/drawing/2014/main" id="{AB49D019-92F6-7519-AE7D-FE35E9D67D37}"/>
              </a:ext>
            </a:extLst>
          </p:cNvPr>
          <p:cNvSpPr>
            <a:spLocks noGrp="1"/>
          </p:cNvSpPr>
          <p:nvPr>
            <p:ph sz="quarter" idx="10"/>
          </p:nvPr>
        </p:nvSpPr>
        <p:spPr>
          <a:xfrm>
            <a:off x="584200" y="1435100"/>
            <a:ext cx="11018838" cy="5170646"/>
          </a:xfrm>
        </p:spPr>
        <p:txBody>
          <a:bodyPr/>
          <a:lstStyle/>
          <a:p>
            <a:pPr algn="l">
              <a:buFont typeface="Arial" panose="020B0604020202020204" pitchFamily="34" charset="0"/>
              <a:buChar char="•"/>
            </a:pPr>
            <a:endParaRPr lang="en-US" b="0" i="0">
              <a:solidFill>
                <a:srgbClr val="161616"/>
              </a:solidFill>
              <a:effectLst/>
              <a:highlight>
                <a:srgbClr val="FFFFFF"/>
              </a:highlight>
              <a:latin typeface="Segoe UI" panose="020B0502040204020203" pitchFamily="34" charset="0"/>
            </a:endParaRP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For SAP Cloud Identity Services, confirm the SAP Cloud Identity Services have the necessary schema mappings for those applications, and </a:t>
            </a:r>
            <a:r>
              <a:rPr lang="en-US" b="0" i="0" u="none" strike="noStrike">
                <a:effectLst/>
                <a:highlight>
                  <a:srgbClr val="FFFFFF"/>
                </a:highlight>
                <a:latin typeface="Segoe UI" panose="020B0502040204020203" pitchFamily="34" charset="0"/>
                <a:hlinkClick r:id="rId3"/>
              </a:rPr>
              <a:t>provision the users from Microsoft Entra ID to SAP Cloud Identity Services</a:t>
            </a:r>
            <a:r>
              <a:rPr lang="en-US" b="0" i="0">
                <a:solidFill>
                  <a:srgbClr val="161616"/>
                </a:solidFill>
                <a:effectLst/>
                <a:highlight>
                  <a:srgbClr val="FFFFFF"/>
                </a:highlight>
                <a:latin typeface="Segoe UI" panose="020B0502040204020203" pitchFamily="34" charset="0"/>
              </a:rPr>
              <a:t>. </a:t>
            </a:r>
          </a:p>
          <a:p>
            <a:pPr algn="l">
              <a:buFont typeface="Arial" panose="020B0604020202020204" pitchFamily="34" charset="0"/>
              <a:buChar char="•"/>
            </a:pPr>
            <a:endParaRPr lang="en-US" b="0" i="0">
              <a:solidFill>
                <a:srgbClr val="161616"/>
              </a:solidFill>
              <a:effectLst/>
              <a:highlight>
                <a:srgbClr val="FFFFFF"/>
              </a:highlight>
              <a:latin typeface="Segoe UI" panose="020B0502040204020203" pitchFamily="34" charset="0"/>
            </a:endParaRP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SAP Cloud Identity Services will subsequently provision users into the downstream SAP applications, as necessary. </a:t>
            </a:r>
          </a:p>
          <a:p>
            <a:pPr algn="l">
              <a:buFont typeface="Arial" panose="020B0604020202020204" pitchFamily="34" charset="0"/>
              <a:buChar char="•"/>
            </a:pPr>
            <a:endParaRPr lang="en-US">
              <a:solidFill>
                <a:srgbClr val="161616"/>
              </a:solidFill>
              <a:highlight>
                <a:srgbClr val="FFFFFF"/>
              </a:highlight>
              <a:latin typeface="Segoe UI" panose="020B0502040204020203" pitchFamily="34" charset="0"/>
            </a:endParaRPr>
          </a:p>
          <a:p>
            <a:pPr algn="l">
              <a:buFont typeface="Arial" panose="020B0604020202020204" pitchFamily="34" charset="0"/>
              <a:buChar char="•"/>
            </a:pPr>
            <a:r>
              <a:rPr lang="en-US">
                <a:solidFill>
                  <a:srgbClr val="161616"/>
                </a:solidFill>
                <a:highlight>
                  <a:srgbClr val="FFFFFF"/>
                </a:highlight>
                <a:latin typeface="Segoe UI" panose="020B0502040204020203" pitchFamily="34" charset="0"/>
              </a:rPr>
              <a:t>Y</a:t>
            </a:r>
            <a:r>
              <a:rPr lang="en-US" b="0" i="0">
                <a:solidFill>
                  <a:srgbClr val="161616"/>
                </a:solidFill>
                <a:effectLst/>
                <a:highlight>
                  <a:srgbClr val="FFFFFF"/>
                </a:highlight>
                <a:latin typeface="Segoe UI" panose="020B0502040204020203" pitchFamily="34" charset="0"/>
              </a:rPr>
              <a:t>ou can also </a:t>
            </a:r>
            <a:r>
              <a:rPr lang="en-US" b="0" i="0" u="none" strike="noStrike">
                <a:effectLst/>
                <a:highlight>
                  <a:srgbClr val="FFFFFF"/>
                </a:highlight>
                <a:latin typeface="Segoe UI" panose="020B0502040204020203" pitchFamily="34" charset="0"/>
                <a:hlinkClick r:id="rId4"/>
              </a:rPr>
              <a:t>automate changes to the application role assignments</a:t>
            </a:r>
            <a:r>
              <a:rPr lang="en-US" b="0" i="0">
                <a:solidFill>
                  <a:srgbClr val="161616"/>
                </a:solidFill>
                <a:effectLst/>
                <a:highlight>
                  <a:srgbClr val="FFFFFF"/>
                </a:highlight>
                <a:latin typeface="Segoe UI" panose="020B0502040204020203" pitchFamily="34" charset="0"/>
              </a:rPr>
              <a:t> in Microsoft Entra ID for SAP Cloud Identity Services.</a:t>
            </a:r>
            <a:endParaRPr lang="en-US"/>
          </a:p>
        </p:txBody>
      </p:sp>
    </p:spTree>
    <p:extLst>
      <p:ext uri="{BB962C8B-B14F-4D97-AF65-F5344CB8AC3E}">
        <p14:creationId xmlns:p14="http://schemas.microsoft.com/office/powerpoint/2010/main" val="28972584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37101-F61D-3C1E-AF69-A4EA5EE6FBBC}"/>
              </a:ext>
            </a:extLst>
          </p:cNvPr>
          <p:cNvSpPr>
            <a:spLocks noGrp="1"/>
          </p:cNvSpPr>
          <p:nvPr>
            <p:ph type="title"/>
          </p:nvPr>
        </p:nvSpPr>
        <p:spPr>
          <a:xfrm>
            <a:off x="588263" y="2979539"/>
            <a:ext cx="4167887" cy="553998"/>
          </a:xfrm>
        </p:spPr>
        <p:txBody>
          <a:bodyPr/>
          <a:lstStyle/>
          <a:p>
            <a:r>
              <a:rPr lang="pt-BR"/>
              <a:t>Planning</a:t>
            </a:r>
            <a:endParaRPr lang="en-US"/>
          </a:p>
        </p:txBody>
      </p:sp>
      <p:sp>
        <p:nvSpPr>
          <p:cNvPr id="6" name="Text Placeholder 5">
            <a:extLst>
              <a:ext uri="{FF2B5EF4-FFF2-40B4-BE49-F238E27FC236}">
                <a16:creationId xmlns:a16="http://schemas.microsoft.com/office/drawing/2014/main" id="{532D91A6-9BB4-E9A1-A75B-C6413E28FEA0}"/>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4988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t>Provision to SAP systems – On-Premises SAP ECC</a:t>
            </a:r>
          </a:p>
        </p:txBody>
      </p:sp>
      <p:sp>
        <p:nvSpPr>
          <p:cNvPr id="3" name="Content Placeholder 2">
            <a:extLst>
              <a:ext uri="{FF2B5EF4-FFF2-40B4-BE49-F238E27FC236}">
                <a16:creationId xmlns:a16="http://schemas.microsoft.com/office/drawing/2014/main" id="{AB49D019-92F6-7519-AE7D-FE35E9D67D37}"/>
              </a:ext>
            </a:extLst>
          </p:cNvPr>
          <p:cNvSpPr>
            <a:spLocks noGrp="1"/>
          </p:cNvSpPr>
          <p:nvPr>
            <p:ph sz="quarter" idx="10"/>
          </p:nvPr>
        </p:nvSpPr>
        <p:spPr>
          <a:xfrm>
            <a:off x="584200" y="1435100"/>
            <a:ext cx="11018838" cy="5429179"/>
          </a:xfrm>
        </p:spPr>
        <p:txBody>
          <a:bodyPr/>
          <a:lstStyle/>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For SAP ECC, confirm that the necessary Business APIs (BAPIs) </a:t>
            </a:r>
            <a:r>
              <a:rPr lang="en-US" b="0" i="0" u="none" strike="noStrike">
                <a:solidFill>
                  <a:srgbClr val="161616"/>
                </a:solidFill>
                <a:effectLst/>
                <a:highlight>
                  <a:srgbClr val="FFFFFF"/>
                </a:highlight>
                <a:latin typeface="Segoe UI" panose="020B0502040204020203" pitchFamily="34" charset="0"/>
                <a:hlinkClick r:id="rId3"/>
              </a:rPr>
              <a:t>for SAP ECC are ready</a:t>
            </a:r>
            <a:r>
              <a:rPr lang="en-US" b="0" i="0">
                <a:solidFill>
                  <a:srgbClr val="161616"/>
                </a:solidFill>
                <a:effectLst/>
                <a:highlight>
                  <a:srgbClr val="FFFFFF"/>
                </a:highlight>
                <a:latin typeface="Segoe UI" panose="020B0502040204020203" pitchFamily="34" charset="0"/>
              </a:rPr>
              <a:t> for Microsoft Entra to use for identity management, then </a:t>
            </a:r>
            <a:r>
              <a:rPr lang="en-US" b="0" i="0" u="none" strike="noStrike">
                <a:solidFill>
                  <a:srgbClr val="161616"/>
                </a:solidFill>
                <a:effectLst/>
                <a:highlight>
                  <a:srgbClr val="FFFFFF"/>
                </a:highlight>
                <a:latin typeface="Segoe UI" panose="020B0502040204020203" pitchFamily="34" charset="0"/>
                <a:hlinkClick r:id="rId4"/>
              </a:rPr>
              <a:t>provision the users from Microsoft Entra ID to SAP ECC</a:t>
            </a:r>
            <a:r>
              <a:rPr lang="en-US" b="0" i="0">
                <a:solidFill>
                  <a:srgbClr val="161616"/>
                </a:solidFill>
                <a:effectLst/>
                <a:highlight>
                  <a:srgbClr val="FFFFFF"/>
                </a:highlight>
                <a:latin typeface="Segoe UI" panose="020B0502040204020203" pitchFamily="34" charset="0"/>
              </a:rPr>
              <a:t>.</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If you are using SAP NetWeaver AS for Java with Windows Server Active Directory as its data source, then Microsoft Entra SuccessFactors inbound can be used to </a:t>
            </a:r>
            <a:r>
              <a:rPr lang="en-US" b="0" i="0" u="none" strike="noStrike">
                <a:solidFill>
                  <a:srgbClr val="161616"/>
                </a:solidFill>
                <a:effectLst/>
                <a:highlight>
                  <a:srgbClr val="FFFFFF"/>
                </a:highlight>
                <a:latin typeface="Segoe UI" panose="020B0502040204020203" pitchFamily="34" charset="0"/>
                <a:hlinkClick r:id="rId5"/>
              </a:rPr>
              <a:t>automatically create and update users in Windows Server AD</a:t>
            </a:r>
            <a:r>
              <a:rPr lang="en-US" b="0" i="0">
                <a:solidFill>
                  <a:srgbClr val="161616"/>
                </a:solidFill>
                <a:effectLst/>
                <a:highlight>
                  <a:srgbClr val="FFFFFF"/>
                </a:highlight>
                <a:latin typeface="Segoe UI" panose="020B0502040204020203" pitchFamily="34" charset="0"/>
              </a:rPr>
              <a:t>.</a:t>
            </a:r>
          </a:p>
          <a:p>
            <a:pPr algn="l">
              <a:buFont typeface="Arial" panose="020B0604020202020204" pitchFamily="34" charset="0"/>
              <a:buChar char="•"/>
            </a:pPr>
            <a:r>
              <a:rPr lang="en-US" b="0" i="0">
                <a:solidFill>
                  <a:srgbClr val="161616"/>
                </a:solidFill>
                <a:effectLst/>
                <a:highlight>
                  <a:srgbClr val="FFFFFF"/>
                </a:highlight>
                <a:latin typeface="Segoe UI" panose="020B0502040204020203" pitchFamily="34" charset="0"/>
              </a:rPr>
              <a:t>If you are using SAP NetWeaver AS for Java with another LDAP directory as its data source, then you can configure </a:t>
            </a:r>
            <a:r>
              <a:rPr lang="en-US" b="0" i="0" u="none" strike="noStrike">
                <a:solidFill>
                  <a:srgbClr val="161616"/>
                </a:solidFill>
                <a:effectLst/>
                <a:highlight>
                  <a:srgbClr val="FFFFFF"/>
                </a:highlight>
                <a:latin typeface="Segoe UI" panose="020B0502040204020203" pitchFamily="34" charset="0"/>
                <a:hlinkClick r:id="rId6"/>
              </a:rPr>
              <a:t>Microsoft Entra ID to provision users into LDAP directories</a:t>
            </a:r>
            <a:r>
              <a:rPr lang="en-US" b="0" i="0">
                <a:solidFill>
                  <a:srgbClr val="161616"/>
                </a:solidFill>
                <a:effectLst/>
                <a:highlight>
                  <a:srgbClr val="FFFFFF"/>
                </a:highlight>
                <a:latin typeface="Segoe UI" panose="020B0502040204020203" pitchFamily="34" charset="0"/>
              </a:rPr>
              <a:t>.</a:t>
            </a:r>
          </a:p>
          <a:p>
            <a:endParaRPr lang="en-US"/>
          </a:p>
        </p:txBody>
      </p:sp>
    </p:spTree>
    <p:extLst>
      <p:ext uri="{BB962C8B-B14F-4D97-AF65-F5344CB8AC3E}">
        <p14:creationId xmlns:p14="http://schemas.microsoft.com/office/powerpoint/2010/main" val="8546445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cs typeface="Segoe UI"/>
              </a:rPr>
              <a:t>Provision to non-SAP Systems – SaaS</a:t>
            </a:r>
          </a:p>
        </p:txBody>
      </p:sp>
      <p:sp>
        <p:nvSpPr>
          <p:cNvPr id="74" name="TextBox 73">
            <a:extLst>
              <a:ext uri="{FF2B5EF4-FFF2-40B4-BE49-F238E27FC236}">
                <a16:creationId xmlns:a16="http://schemas.microsoft.com/office/drawing/2014/main" id="{D9D87207-86A5-E84D-6C9C-3811A9E5F058}"/>
              </a:ext>
            </a:extLst>
          </p:cNvPr>
          <p:cNvSpPr txBox="1"/>
          <p:nvPr/>
        </p:nvSpPr>
        <p:spPr>
          <a:xfrm>
            <a:off x="588263" y="1215214"/>
            <a:ext cx="5876931" cy="550920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600" err="1"/>
              <a:t>Entra</a:t>
            </a:r>
            <a:r>
              <a:rPr lang="en-US" sz="1600"/>
              <a:t> Provisioning service connects to 3rd party apps via SCIM endpoints for user management</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Automatically create, update or deactivate accounts in applications.</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Ensure that the identities in your apps and systems are kept up to date based on changes in the directory or your human resources system.</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Provision groups to applications that support them.</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Take advantage of customizable attribute mappings that define what user data should flow from the source system to the target system.</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Monitor and audit who has been provisioned into your applications.</a:t>
            </a:r>
            <a:endParaRPr lang="en-US" sz="1600">
              <a:cs typeface="Segoe U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The provisioning service provides alerts for critical events and allows for Log Analytics integration where you can define custom alerts to suit your business needs.</a:t>
            </a:r>
            <a:endParaRPr lang="en-US" sz="1600">
              <a:cs typeface="Segoe UI"/>
            </a:endParaRPr>
          </a:p>
        </p:txBody>
      </p:sp>
      <p:pic>
        <p:nvPicPr>
          <p:cNvPr id="75" name="Picture 74">
            <a:extLst>
              <a:ext uri="{FF2B5EF4-FFF2-40B4-BE49-F238E27FC236}">
                <a16:creationId xmlns:a16="http://schemas.microsoft.com/office/drawing/2014/main" id="{C2E5C599-AA3A-BB95-7885-87A69B284C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33849" y="1215215"/>
            <a:ext cx="4769887" cy="2296612"/>
          </a:xfrm>
          <a:prstGeom prst="rect">
            <a:avLst/>
          </a:prstGeom>
        </p:spPr>
      </p:pic>
      <p:grpSp>
        <p:nvGrpSpPr>
          <p:cNvPr id="76" name="Group 75">
            <a:extLst>
              <a:ext uri="{FF2B5EF4-FFF2-40B4-BE49-F238E27FC236}">
                <a16:creationId xmlns:a16="http://schemas.microsoft.com/office/drawing/2014/main" id="{07AC1CCC-CC5D-0E7A-825F-490046903038}"/>
              </a:ext>
            </a:extLst>
          </p:cNvPr>
          <p:cNvGrpSpPr/>
          <p:nvPr/>
        </p:nvGrpSpPr>
        <p:grpSpPr>
          <a:xfrm>
            <a:off x="6595618" y="4486893"/>
            <a:ext cx="4938278" cy="1368746"/>
            <a:chOff x="3025666" y="2185028"/>
            <a:chExt cx="4938278" cy="1368746"/>
          </a:xfrm>
        </p:grpSpPr>
        <p:sp>
          <p:nvSpPr>
            <p:cNvPr id="77" name="TextBox 76">
              <a:extLst>
                <a:ext uri="{FF2B5EF4-FFF2-40B4-BE49-F238E27FC236}">
                  <a16:creationId xmlns:a16="http://schemas.microsoft.com/office/drawing/2014/main" id="{6862EE65-D540-35B4-64B9-F77DEF1B7611}"/>
                </a:ext>
              </a:extLst>
            </p:cNvPr>
            <p:cNvSpPr txBox="1"/>
            <p:nvPr/>
          </p:nvSpPr>
          <p:spPr>
            <a:xfrm>
              <a:off x="3025666" y="3061331"/>
              <a:ext cx="1591119" cy="492443"/>
            </a:xfrm>
            <a:prstGeom prst="rect">
              <a:avLst/>
            </a:prstGeom>
            <a:noFill/>
          </p:spPr>
          <p:txBody>
            <a:bodyPr wrap="square" lIns="0" tIns="0" rIns="0" bIns="0" rtlCol="0">
              <a:sp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ea typeface="+mn-ea"/>
                  <a:cs typeface="Segoe UI Semilight" panose="020B0402040204020203" pitchFamily="34" charset="0"/>
                </a:rPr>
                <a:t>Microsoft </a:t>
              </a:r>
            </a:p>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gradFill>
                    <a:gsLst>
                      <a:gs pos="2917">
                        <a:srgbClr val="000000"/>
                      </a:gs>
                      <a:gs pos="100000">
                        <a:srgbClr val="000000"/>
                      </a:gs>
                    </a:gsLst>
                    <a:lin ang="5400000" scaled="0"/>
                  </a:gradFill>
                  <a:effectLst/>
                  <a:uLnTx/>
                  <a:uFillTx/>
                  <a:ea typeface="+mn-ea"/>
                  <a:cs typeface="Segoe UI Semilight" panose="020B0402040204020203" pitchFamily="34" charset="0"/>
                </a:rPr>
                <a:t>Entra</a:t>
              </a: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ea typeface="+mn-ea"/>
                  <a:cs typeface="Segoe UI Semilight" panose="020B0402040204020203" pitchFamily="34" charset="0"/>
                </a:rPr>
                <a:t> ID</a:t>
              </a:r>
            </a:p>
          </p:txBody>
        </p:sp>
        <p:sp>
          <p:nvSpPr>
            <p:cNvPr id="78" name="App cloud">
              <a:extLst>
                <a:ext uri="{FF2B5EF4-FFF2-40B4-BE49-F238E27FC236}">
                  <a16:creationId xmlns:a16="http://schemas.microsoft.com/office/drawing/2014/main" id="{CE06C984-36E3-0A21-1DBC-27C1BC53C62E}"/>
                </a:ext>
              </a:extLst>
            </p:cNvPr>
            <p:cNvSpPr/>
            <p:nvPr/>
          </p:nvSpPr>
          <p:spPr bwMode="auto">
            <a:xfrm>
              <a:off x="6027313" y="2185028"/>
              <a:ext cx="1936631" cy="1068876"/>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blipFill>
              <a:blip r:embed="rId4" cstate="hqprint">
                <a:extLst>
                  <a:ext uri="{28A0092B-C50C-407E-A947-70E740481C1C}">
                    <a14:useLocalDpi xmlns:a14="http://schemas.microsoft.com/office/drawing/2010/main"/>
                  </a:ext>
                </a:extLst>
              </a:blip>
              <a:stretch>
                <a:fillRect/>
              </a:stretch>
            </a:blip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cxnSp>
          <p:nvCxnSpPr>
            <p:cNvPr id="79" name="Straight Connector 78">
              <a:extLst>
                <a:ext uri="{FF2B5EF4-FFF2-40B4-BE49-F238E27FC236}">
                  <a16:creationId xmlns:a16="http://schemas.microsoft.com/office/drawing/2014/main" id="{ED077CBB-8DF9-5B54-7386-E966CE72DD2D}"/>
                </a:ext>
                <a:ext uri="{C183D7F6-B498-43B3-948B-1728B52AA6E4}">
                  <adec:decorative xmlns:adec="http://schemas.microsoft.com/office/drawing/2017/decorative" val="1"/>
                </a:ext>
              </a:extLst>
            </p:cNvPr>
            <p:cNvCxnSpPr>
              <a:cxnSpLocks/>
            </p:cNvCxnSpPr>
            <p:nvPr/>
          </p:nvCxnSpPr>
          <p:spPr>
            <a:xfrm>
              <a:off x="4472155" y="2719466"/>
              <a:ext cx="1555158" cy="0"/>
            </a:xfrm>
            <a:prstGeom prst="line">
              <a:avLst/>
            </a:prstGeom>
            <a:noFill/>
            <a:ln w="15875" cap="rnd" cmpd="sng" algn="ctr">
              <a:solidFill>
                <a:schemeClr val="tx2"/>
              </a:solidFill>
              <a:prstDash val="solid"/>
              <a:headEnd type="none"/>
              <a:tailEnd type="arrow" w="med" len="sm"/>
            </a:ln>
            <a:effectLst/>
          </p:spPr>
        </p:cxnSp>
        <p:sp>
          <p:nvSpPr>
            <p:cNvPr id="80" name="ID" title="Icon of a person with three stacked lines of text to the right of them">
              <a:extLst>
                <a:ext uri="{FF2B5EF4-FFF2-40B4-BE49-F238E27FC236}">
                  <a16:creationId xmlns:a16="http://schemas.microsoft.com/office/drawing/2014/main" id="{1700C366-20AD-FD31-9AAB-EB3FF55E7D00}"/>
                </a:ext>
              </a:extLst>
            </p:cNvPr>
            <p:cNvSpPr>
              <a:spLocks noChangeAspect="1" noEditPoints="1"/>
            </p:cNvSpPr>
            <p:nvPr/>
          </p:nvSpPr>
          <p:spPr bwMode="auto">
            <a:xfrm>
              <a:off x="4989578" y="2186406"/>
              <a:ext cx="457200" cy="264042"/>
            </a:xfrm>
            <a:custGeom>
              <a:avLst/>
              <a:gdLst>
                <a:gd name="T0" fmla="*/ 20 w 356"/>
                <a:gd name="T1" fmla="*/ 62 h 204"/>
                <a:gd name="T2" fmla="*/ 81 w 356"/>
                <a:gd name="T3" fmla="*/ 0 h 204"/>
                <a:gd name="T4" fmla="*/ 143 w 356"/>
                <a:gd name="T5" fmla="*/ 62 h 204"/>
                <a:gd name="T6" fmla="*/ 81 w 356"/>
                <a:gd name="T7" fmla="*/ 123 h 204"/>
                <a:gd name="T8" fmla="*/ 20 w 356"/>
                <a:gd name="T9" fmla="*/ 62 h 204"/>
                <a:gd name="T10" fmla="*/ 162 w 356"/>
                <a:gd name="T11" fmla="*/ 204 h 204"/>
                <a:gd name="T12" fmla="*/ 81 w 356"/>
                <a:gd name="T13" fmla="*/ 123 h 204"/>
                <a:gd name="T14" fmla="*/ 0 w 356"/>
                <a:gd name="T15" fmla="*/ 204 h 204"/>
                <a:gd name="T16" fmla="*/ 199 w 356"/>
                <a:gd name="T17" fmla="*/ 3 h 204"/>
                <a:gd name="T18" fmla="*/ 356 w 356"/>
                <a:gd name="T19" fmla="*/ 3 h 204"/>
                <a:gd name="T20" fmla="*/ 199 w 356"/>
                <a:gd name="T21" fmla="*/ 97 h 204"/>
                <a:gd name="T22" fmla="*/ 356 w 356"/>
                <a:gd name="T23" fmla="*/ 97 h 204"/>
                <a:gd name="T24" fmla="*/ 199 w 356"/>
                <a:gd name="T25" fmla="*/ 192 h 204"/>
                <a:gd name="T26" fmla="*/ 356 w 356"/>
                <a:gd name="T27" fmla="*/ 1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204">
                  <a:moveTo>
                    <a:pt x="20" y="62"/>
                  </a:moveTo>
                  <a:cubicBezTo>
                    <a:pt x="20" y="28"/>
                    <a:pt x="47" y="0"/>
                    <a:pt x="81" y="0"/>
                  </a:cubicBezTo>
                  <a:cubicBezTo>
                    <a:pt x="115" y="0"/>
                    <a:pt x="143" y="28"/>
                    <a:pt x="143" y="62"/>
                  </a:cubicBezTo>
                  <a:cubicBezTo>
                    <a:pt x="143" y="96"/>
                    <a:pt x="115" y="123"/>
                    <a:pt x="81" y="123"/>
                  </a:cubicBezTo>
                  <a:cubicBezTo>
                    <a:pt x="47" y="123"/>
                    <a:pt x="20" y="96"/>
                    <a:pt x="20" y="62"/>
                  </a:cubicBezTo>
                  <a:close/>
                  <a:moveTo>
                    <a:pt x="162" y="204"/>
                  </a:moveTo>
                  <a:cubicBezTo>
                    <a:pt x="162" y="160"/>
                    <a:pt x="126" y="123"/>
                    <a:pt x="81" y="123"/>
                  </a:cubicBezTo>
                  <a:cubicBezTo>
                    <a:pt x="37" y="123"/>
                    <a:pt x="0" y="160"/>
                    <a:pt x="0" y="204"/>
                  </a:cubicBezTo>
                  <a:moveTo>
                    <a:pt x="199" y="3"/>
                  </a:moveTo>
                  <a:cubicBezTo>
                    <a:pt x="356" y="3"/>
                    <a:pt x="356" y="3"/>
                    <a:pt x="356" y="3"/>
                  </a:cubicBezTo>
                  <a:moveTo>
                    <a:pt x="199" y="97"/>
                  </a:moveTo>
                  <a:cubicBezTo>
                    <a:pt x="356" y="97"/>
                    <a:pt x="356" y="97"/>
                    <a:pt x="356" y="97"/>
                  </a:cubicBezTo>
                  <a:moveTo>
                    <a:pt x="199" y="192"/>
                  </a:moveTo>
                  <a:cubicBezTo>
                    <a:pt x="356" y="192"/>
                    <a:pt x="356" y="192"/>
                    <a:pt x="356" y="192"/>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useBgFill="1">
          <p:nvSpPr>
            <p:cNvPr id="81" name="Oval 80">
              <a:extLst>
                <a:ext uri="{FF2B5EF4-FFF2-40B4-BE49-F238E27FC236}">
                  <a16:creationId xmlns:a16="http://schemas.microsoft.com/office/drawing/2014/main" id="{9F91A44F-B4BE-2CA1-A91F-24A056F9DABA}"/>
                </a:ext>
                <a:ext uri="{C183D7F6-B498-43B3-948B-1728B52AA6E4}">
                  <adec:decorative xmlns:adec="http://schemas.microsoft.com/office/drawing/2017/decorative" val="1"/>
                </a:ext>
              </a:extLst>
            </p:cNvPr>
            <p:cNvSpPr/>
            <p:nvPr/>
          </p:nvSpPr>
          <p:spPr bwMode="auto">
            <a:xfrm rot="2187612">
              <a:off x="5002297" y="2502909"/>
              <a:ext cx="374776" cy="426467"/>
            </a:xfrm>
            <a:prstGeom prst="ellipse">
              <a:avLst/>
            </a:prstGeom>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49"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arrow_11">
              <a:extLst>
                <a:ext uri="{FF2B5EF4-FFF2-40B4-BE49-F238E27FC236}">
                  <a16:creationId xmlns:a16="http://schemas.microsoft.com/office/drawing/2014/main" id="{199AA4CE-445E-9DA9-48DC-F64BCBEFD323}"/>
                </a:ext>
                <a:ext uri="{C183D7F6-B498-43B3-948B-1728B52AA6E4}">
                  <adec:decorative xmlns:adec="http://schemas.microsoft.com/office/drawing/2017/decorative" val="1"/>
                </a:ext>
              </a:extLst>
            </p:cNvPr>
            <p:cNvSpPr>
              <a:spLocks noChangeAspect="1" noEditPoints="1"/>
            </p:cNvSpPr>
            <p:nvPr/>
          </p:nvSpPr>
          <p:spPr bwMode="auto">
            <a:xfrm>
              <a:off x="5052432" y="2577148"/>
              <a:ext cx="265824" cy="277692"/>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5875" cap="sq">
              <a:solidFill>
                <a:srgbClr val="000000"/>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3" name="TextBox 82">
              <a:extLst>
                <a:ext uri="{FF2B5EF4-FFF2-40B4-BE49-F238E27FC236}">
                  <a16:creationId xmlns:a16="http://schemas.microsoft.com/office/drawing/2014/main" id="{9046EBCB-5116-DBE9-1E6D-906855C3E15D}"/>
                </a:ext>
              </a:extLst>
            </p:cNvPr>
            <p:cNvSpPr txBox="1"/>
            <p:nvPr/>
          </p:nvSpPr>
          <p:spPr>
            <a:xfrm>
              <a:off x="6153086" y="3305889"/>
              <a:ext cx="1657951" cy="246221"/>
            </a:xfrm>
            <a:prstGeom prst="rect">
              <a:avLst/>
            </a:prstGeom>
            <a:noFill/>
          </p:spPr>
          <p:txBody>
            <a:bodyPr wrap="square" lIns="0" tIns="0" rIns="0" bIns="0" rtlCol="0">
              <a:sp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100000">
                        <a:srgbClr val="000000"/>
                      </a:gs>
                    </a:gsLst>
                    <a:lin ang="5400000" scaled="0"/>
                  </a:gradFill>
                  <a:effectLst/>
                  <a:uLnTx/>
                  <a:uFillTx/>
                  <a:ea typeface="+mn-ea"/>
                  <a:cs typeface="Segoe UI Semilight" panose="020B0402040204020203" pitchFamily="34" charset="0"/>
                </a:rPr>
                <a:t>SaaS applications</a:t>
              </a:r>
            </a:p>
          </p:txBody>
        </p:sp>
      </p:grpSp>
      <p:pic>
        <p:nvPicPr>
          <p:cNvPr id="84" name="Graphic 83">
            <a:extLst>
              <a:ext uri="{FF2B5EF4-FFF2-40B4-BE49-F238E27FC236}">
                <a16:creationId xmlns:a16="http://schemas.microsoft.com/office/drawing/2014/main" id="{38B0DD62-085C-F53B-A8B0-A6F40578CF1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74626" y="4319424"/>
            <a:ext cx="979640" cy="979640"/>
          </a:xfrm>
          <a:prstGeom prst="rect">
            <a:avLst/>
          </a:prstGeom>
        </p:spPr>
      </p:pic>
    </p:spTree>
    <p:extLst>
      <p:ext uri="{BB962C8B-B14F-4D97-AF65-F5344CB8AC3E}">
        <p14:creationId xmlns:p14="http://schemas.microsoft.com/office/powerpoint/2010/main" val="15503593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8648-E878-AA7C-044B-3254FF301F33}"/>
              </a:ext>
            </a:extLst>
          </p:cNvPr>
          <p:cNvSpPr>
            <a:spLocks noGrp="1"/>
          </p:cNvSpPr>
          <p:nvPr>
            <p:ph type="title"/>
          </p:nvPr>
        </p:nvSpPr>
        <p:spPr/>
        <p:txBody>
          <a:bodyPr/>
          <a:lstStyle/>
          <a:p>
            <a:r>
              <a:rPr lang="en-US">
                <a:cs typeface="Segoe UI"/>
              </a:rPr>
              <a:t>Provision to non-SAP Systems – On-Premises</a:t>
            </a:r>
          </a:p>
        </p:txBody>
      </p:sp>
      <p:sp>
        <p:nvSpPr>
          <p:cNvPr id="4" name="Text Placeholder 2">
            <a:extLst>
              <a:ext uri="{FF2B5EF4-FFF2-40B4-BE49-F238E27FC236}">
                <a16:creationId xmlns:a16="http://schemas.microsoft.com/office/drawing/2014/main" id="{56F03D95-592F-319D-DD2B-B018C387CF8B}"/>
              </a:ext>
            </a:extLst>
          </p:cNvPr>
          <p:cNvSpPr txBox="1">
            <a:spLocks/>
          </p:cNvSpPr>
          <p:nvPr/>
        </p:nvSpPr>
        <p:spPr>
          <a:xfrm>
            <a:off x="588263" y="1965701"/>
            <a:ext cx="5261489" cy="107721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2400" spc="-50">
                <a:latin typeface="+mj-lt"/>
              </a:rPr>
              <a:t>Users and schema defined in the cloud</a:t>
            </a:r>
          </a:p>
          <a:p>
            <a:pPr marL="173038" indent="-173038">
              <a:spcBef>
                <a:spcPts val="1200"/>
              </a:spcBef>
              <a:buFont typeface="Arial" panose="020B0604020202020204" pitchFamily="34" charset="0"/>
              <a:buChar char="•"/>
            </a:pPr>
            <a:r>
              <a:rPr lang="en-US" sz="1800"/>
              <a:t>Supports provisioning from custom schema extensions to app-specific properties. </a:t>
            </a:r>
          </a:p>
        </p:txBody>
      </p:sp>
      <p:sp>
        <p:nvSpPr>
          <p:cNvPr id="5" name="Text Placeholder 2">
            <a:extLst>
              <a:ext uri="{FF2B5EF4-FFF2-40B4-BE49-F238E27FC236}">
                <a16:creationId xmlns:a16="http://schemas.microsoft.com/office/drawing/2014/main" id="{DE3E1D32-AB71-59E7-B8A6-89C82D969B81}"/>
              </a:ext>
            </a:extLst>
          </p:cNvPr>
          <p:cNvSpPr txBox="1">
            <a:spLocks/>
          </p:cNvSpPr>
          <p:nvPr/>
        </p:nvSpPr>
        <p:spPr>
          <a:xfrm>
            <a:off x="588262" y="3636881"/>
            <a:ext cx="5265897" cy="258532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2400" spc="-50">
                <a:latin typeface="+mj-lt"/>
              </a:rPr>
              <a:t>Translation to the provisioning</a:t>
            </a:r>
            <a:br>
              <a:rPr lang="en-US" sz="2400" spc="-50">
                <a:latin typeface="+mj-lt"/>
              </a:rPr>
            </a:br>
            <a:r>
              <a:rPr lang="en-US" sz="2400" spc="-50">
                <a:latin typeface="+mj-lt"/>
              </a:rPr>
              <a:t>protocols expected by apps</a:t>
            </a:r>
          </a:p>
          <a:p>
            <a:pPr marL="173038" indent="-173038">
              <a:spcBef>
                <a:spcPts val="1200"/>
              </a:spcBef>
              <a:buFont typeface="Arial" panose="020B0604020202020204" pitchFamily="34" charset="0"/>
              <a:buChar char="•"/>
            </a:pPr>
            <a:r>
              <a:rPr lang="en-US" sz="1800"/>
              <a:t>Microsoft-delivered connectors: LDAP, SQL, etc.</a:t>
            </a:r>
          </a:p>
          <a:p>
            <a:pPr marL="173038" indent="-173038">
              <a:spcBef>
                <a:spcPts val="1200"/>
              </a:spcBef>
              <a:buFont typeface="Arial" panose="020B0604020202020204" pitchFamily="34" charset="0"/>
              <a:buChar char="•"/>
            </a:pPr>
            <a:r>
              <a:rPr lang="en-US" sz="1800"/>
              <a:t>Ecosystem of third-party connectors for other apps requiring custom API integrations</a:t>
            </a:r>
          </a:p>
          <a:p>
            <a:pPr marL="173038" indent="-173038">
              <a:spcBef>
                <a:spcPts val="1200"/>
              </a:spcBef>
              <a:buFont typeface="Arial" panose="020B0604020202020204" pitchFamily="34" charset="0"/>
              <a:buChar char="•"/>
            </a:pPr>
            <a:r>
              <a:rPr lang="en-US" sz="1800"/>
              <a:t>Customers can re-use their existing MIM configuration</a:t>
            </a:r>
          </a:p>
        </p:txBody>
      </p:sp>
      <p:cxnSp>
        <p:nvCxnSpPr>
          <p:cNvPr id="6" name="Straight Arrow Connector 5">
            <a:extLst>
              <a:ext uri="{FF2B5EF4-FFF2-40B4-BE49-F238E27FC236}">
                <a16:creationId xmlns:a16="http://schemas.microsoft.com/office/drawing/2014/main" id="{68ED36F1-032C-F690-4580-B1EF5C1E3E8A}"/>
              </a:ext>
            </a:extLst>
          </p:cNvPr>
          <p:cNvCxnSpPr>
            <a:cxnSpLocks/>
            <a:endCxn id="10" idx="0"/>
          </p:cNvCxnSpPr>
          <p:nvPr/>
        </p:nvCxnSpPr>
        <p:spPr>
          <a:xfrm>
            <a:off x="7597622" y="2437997"/>
            <a:ext cx="17787" cy="3426668"/>
          </a:xfrm>
          <a:prstGeom prst="straightConnector1">
            <a:avLst/>
          </a:prstGeom>
          <a:ln w="158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311DEF6-1527-EDCC-E936-3FAD6EA32872}"/>
              </a:ext>
            </a:extLst>
          </p:cNvPr>
          <p:cNvSpPr txBox="1"/>
          <p:nvPr/>
        </p:nvSpPr>
        <p:spPr>
          <a:xfrm>
            <a:off x="6096000" y="2777711"/>
            <a:ext cx="3003246" cy="246221"/>
          </a:xfrm>
          <a:prstGeom prst="rect">
            <a:avLst/>
          </a:prstGeom>
          <a:solidFill>
            <a:schemeClr val="bg1"/>
          </a:solidFill>
        </p:spPr>
        <p:txBody>
          <a:bodyPr wrap="square" lIns="0" tIns="0" rIns="0" bIns="0" rtlCol="0" anchor="ctr">
            <a:noAutofit/>
          </a:bodyPr>
          <a:lstStyle/>
          <a:p>
            <a:pPr marL="0" marR="0" lvl="0" indent="0" algn="ctr" defTabSz="91434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2917">
                      <a:srgbClr val="000000"/>
                    </a:gs>
                    <a:gs pos="100000">
                      <a:srgbClr val="000000"/>
                    </a:gs>
                  </a:gsLst>
                  <a:lin ang="5400000" scaled="0"/>
                </a:gradFill>
                <a:effectLst/>
                <a:uLnTx/>
                <a:uFillTx/>
                <a:latin typeface="Segoe UI Semibold"/>
                <a:ea typeface="+mn-ea"/>
                <a:cs typeface="Segoe UI Semilight" panose="020B0402040204020203" pitchFamily="34" charset="0"/>
              </a:rPr>
              <a:t>Single sign-on and provisioning</a:t>
            </a:r>
          </a:p>
        </p:txBody>
      </p:sp>
      <p:grpSp>
        <p:nvGrpSpPr>
          <p:cNvPr id="8" name="Group 7">
            <a:extLst>
              <a:ext uri="{FF2B5EF4-FFF2-40B4-BE49-F238E27FC236}">
                <a16:creationId xmlns:a16="http://schemas.microsoft.com/office/drawing/2014/main" id="{80AFCC44-3B90-9EB1-E47B-1C1B94653EEF}"/>
              </a:ext>
            </a:extLst>
          </p:cNvPr>
          <p:cNvGrpSpPr>
            <a:grpSpLocks noChangeAspect="1"/>
          </p:cNvGrpSpPr>
          <p:nvPr/>
        </p:nvGrpSpPr>
        <p:grpSpPr>
          <a:xfrm>
            <a:off x="6760718" y="5257800"/>
            <a:ext cx="1272931" cy="1143000"/>
            <a:chOff x="6197795" y="5009164"/>
            <a:chExt cx="1209942" cy="1086440"/>
          </a:xfrm>
        </p:grpSpPr>
        <p:grpSp>
          <p:nvGrpSpPr>
            <p:cNvPr id="9" name="Group 8">
              <a:extLst>
                <a:ext uri="{FF2B5EF4-FFF2-40B4-BE49-F238E27FC236}">
                  <a16:creationId xmlns:a16="http://schemas.microsoft.com/office/drawing/2014/main" id="{50B4794E-6AC5-BEFE-A3F0-A48785F1AE1F}"/>
                </a:ext>
              </a:extLst>
            </p:cNvPr>
            <p:cNvGrpSpPr/>
            <p:nvPr/>
          </p:nvGrpSpPr>
          <p:grpSpPr>
            <a:xfrm>
              <a:off x="6197795" y="5009164"/>
              <a:ext cx="616635" cy="1026202"/>
              <a:chOff x="6197795" y="5009164"/>
              <a:chExt cx="616635" cy="1026202"/>
            </a:xfrm>
          </p:grpSpPr>
          <p:grpSp>
            <p:nvGrpSpPr>
              <p:cNvPr id="11" name="Picture 88">
                <a:extLst>
                  <a:ext uri="{FF2B5EF4-FFF2-40B4-BE49-F238E27FC236}">
                    <a16:creationId xmlns:a16="http://schemas.microsoft.com/office/drawing/2014/main" id="{559D189E-150F-847D-CFBB-19F4E7420D12}"/>
                  </a:ext>
                </a:extLst>
              </p:cNvPr>
              <p:cNvGrpSpPr/>
              <p:nvPr/>
            </p:nvGrpSpPr>
            <p:grpSpPr>
              <a:xfrm>
                <a:off x="6197795" y="5009164"/>
                <a:ext cx="616635" cy="1026202"/>
                <a:chOff x="6197795" y="5009164"/>
                <a:chExt cx="616635" cy="1026202"/>
              </a:xfrm>
            </p:grpSpPr>
            <p:sp>
              <p:nvSpPr>
                <p:cNvPr id="19" name="Freeform: Shape 18">
                  <a:extLst>
                    <a:ext uri="{FF2B5EF4-FFF2-40B4-BE49-F238E27FC236}">
                      <a16:creationId xmlns:a16="http://schemas.microsoft.com/office/drawing/2014/main" id="{608C77A3-56FE-1FED-528E-D0710D67F930}"/>
                    </a:ext>
                  </a:extLst>
                </p:cNvPr>
                <p:cNvSpPr/>
                <p:nvPr/>
              </p:nvSpPr>
              <p:spPr>
                <a:xfrm>
                  <a:off x="6334385" y="5281965"/>
                  <a:ext cx="228640" cy="753401"/>
                </a:xfrm>
                <a:custGeom>
                  <a:avLst/>
                  <a:gdLst>
                    <a:gd name="connsiteX0" fmla="*/ 228640 w 228640"/>
                    <a:gd name="connsiteY0" fmla="*/ 0 h 753401"/>
                    <a:gd name="connsiteX1" fmla="*/ 228640 w 228640"/>
                    <a:gd name="connsiteY1" fmla="*/ 753401 h 753401"/>
                    <a:gd name="connsiteX2" fmla="*/ 0 w 228640"/>
                    <a:gd name="connsiteY2" fmla="*/ 753401 h 753401"/>
                    <a:gd name="connsiteX3" fmla="*/ 0 w 228640"/>
                    <a:gd name="connsiteY3" fmla="*/ 141729 h 753401"/>
                  </a:gdLst>
                  <a:ahLst/>
                  <a:cxnLst>
                    <a:cxn ang="0">
                      <a:pos x="connsiteX0" y="connsiteY0"/>
                    </a:cxn>
                    <a:cxn ang="0">
                      <a:pos x="connsiteX1" y="connsiteY1"/>
                    </a:cxn>
                    <a:cxn ang="0">
                      <a:pos x="connsiteX2" y="connsiteY2"/>
                    </a:cxn>
                    <a:cxn ang="0">
                      <a:pos x="connsiteX3" y="connsiteY3"/>
                    </a:cxn>
                  </a:cxnLst>
                  <a:rect l="l" t="t" r="r" b="b"/>
                  <a:pathLst>
                    <a:path w="228640" h="753401">
                      <a:moveTo>
                        <a:pt x="228640" y="0"/>
                      </a:moveTo>
                      <a:lnTo>
                        <a:pt x="228640" y="753401"/>
                      </a:lnTo>
                      <a:lnTo>
                        <a:pt x="0" y="753401"/>
                      </a:lnTo>
                      <a:lnTo>
                        <a:pt x="0" y="141729"/>
                      </a:lnTo>
                      <a:close/>
                    </a:path>
                  </a:pathLst>
                </a:custGeom>
                <a:solidFill>
                  <a:srgbClr val="0078D4"/>
                </a:solidFill>
                <a:ln w="9832"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44EAA64-BB4F-CA03-582C-F1AEEBCB4FA5}"/>
                    </a:ext>
                  </a:extLst>
                </p:cNvPr>
                <p:cNvSpPr/>
                <p:nvPr/>
              </p:nvSpPr>
              <p:spPr>
                <a:xfrm>
                  <a:off x="6719411" y="5378938"/>
                  <a:ext cx="95019" cy="656428"/>
                </a:xfrm>
                <a:custGeom>
                  <a:avLst/>
                  <a:gdLst>
                    <a:gd name="connsiteX0" fmla="*/ 95019 w 95019"/>
                    <a:gd name="connsiteY0" fmla="*/ 58610 h 656428"/>
                    <a:gd name="connsiteX1" fmla="*/ 95019 w 95019"/>
                    <a:gd name="connsiteY1" fmla="*/ 656429 h 656428"/>
                    <a:gd name="connsiteX2" fmla="*/ 0 w 95019"/>
                    <a:gd name="connsiteY2" fmla="*/ 656429 h 656428"/>
                    <a:gd name="connsiteX3" fmla="*/ 0 w 95019"/>
                    <a:gd name="connsiteY3" fmla="*/ 0 h 656428"/>
                  </a:gdLst>
                  <a:ahLst/>
                  <a:cxnLst>
                    <a:cxn ang="0">
                      <a:pos x="connsiteX0" y="connsiteY0"/>
                    </a:cxn>
                    <a:cxn ang="0">
                      <a:pos x="connsiteX1" y="connsiteY1"/>
                    </a:cxn>
                    <a:cxn ang="0">
                      <a:pos x="connsiteX2" y="connsiteY2"/>
                    </a:cxn>
                    <a:cxn ang="0">
                      <a:pos x="connsiteX3" y="connsiteY3"/>
                    </a:cxn>
                  </a:cxnLst>
                  <a:rect l="l" t="t" r="r" b="b"/>
                  <a:pathLst>
                    <a:path w="95019" h="656428">
                      <a:moveTo>
                        <a:pt x="95019" y="58610"/>
                      </a:moveTo>
                      <a:lnTo>
                        <a:pt x="95019" y="656429"/>
                      </a:lnTo>
                      <a:lnTo>
                        <a:pt x="0" y="656429"/>
                      </a:lnTo>
                      <a:lnTo>
                        <a:pt x="0" y="0"/>
                      </a:lnTo>
                      <a:close/>
                    </a:path>
                  </a:pathLst>
                </a:custGeom>
                <a:solidFill>
                  <a:srgbClr val="2F2F2F"/>
                </a:solidFill>
                <a:ln w="983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92E6E69-D39B-24D2-02E0-019EAE1DB11F}"/>
                    </a:ext>
                  </a:extLst>
                </p:cNvPr>
                <p:cNvSpPr/>
                <p:nvPr/>
              </p:nvSpPr>
              <p:spPr>
                <a:xfrm>
                  <a:off x="6449200" y="5009164"/>
                  <a:ext cx="228640" cy="1026202"/>
                </a:xfrm>
                <a:custGeom>
                  <a:avLst/>
                  <a:gdLst>
                    <a:gd name="connsiteX0" fmla="*/ 0 w 228640"/>
                    <a:gd name="connsiteY0" fmla="*/ 0 h 1026202"/>
                    <a:gd name="connsiteX1" fmla="*/ 0 w 228640"/>
                    <a:gd name="connsiteY1" fmla="*/ 286655 h 1026202"/>
                    <a:gd name="connsiteX2" fmla="*/ 159355 w 228640"/>
                    <a:gd name="connsiteY2" fmla="*/ 187551 h 1026202"/>
                    <a:gd name="connsiteX3" fmla="*/ 159355 w 228640"/>
                    <a:gd name="connsiteY3" fmla="*/ 1026203 h 1026202"/>
                    <a:gd name="connsiteX4" fmla="*/ 228640 w 228640"/>
                    <a:gd name="connsiteY4" fmla="*/ 1026203 h 1026202"/>
                    <a:gd name="connsiteX5" fmla="*/ 228640 w 228640"/>
                    <a:gd name="connsiteY5" fmla="*/ 141729 h 102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40" h="1026202">
                      <a:moveTo>
                        <a:pt x="0" y="0"/>
                      </a:moveTo>
                      <a:lnTo>
                        <a:pt x="0" y="286655"/>
                      </a:lnTo>
                      <a:lnTo>
                        <a:pt x="159355" y="187551"/>
                      </a:lnTo>
                      <a:lnTo>
                        <a:pt x="159355" y="1026203"/>
                      </a:lnTo>
                      <a:lnTo>
                        <a:pt x="228640" y="1026203"/>
                      </a:lnTo>
                      <a:lnTo>
                        <a:pt x="228640" y="141729"/>
                      </a:lnTo>
                      <a:close/>
                    </a:path>
                  </a:pathLst>
                </a:custGeom>
                <a:solidFill>
                  <a:srgbClr val="2F2F2F"/>
                </a:solidFill>
                <a:ln w="983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1C699E-1F77-7517-2CE4-FCFAB8D1B9AA}"/>
                    </a:ext>
                  </a:extLst>
                </p:cNvPr>
                <p:cNvSpPr/>
                <p:nvPr/>
              </p:nvSpPr>
              <p:spPr>
                <a:xfrm>
                  <a:off x="6197795" y="5588867"/>
                  <a:ext cx="95019" cy="446499"/>
                </a:xfrm>
                <a:custGeom>
                  <a:avLst/>
                  <a:gdLst>
                    <a:gd name="connsiteX0" fmla="*/ 0 w 95019"/>
                    <a:gd name="connsiteY0" fmla="*/ 58610 h 446499"/>
                    <a:gd name="connsiteX1" fmla="*/ 0 w 95019"/>
                    <a:gd name="connsiteY1" fmla="*/ 446500 h 446499"/>
                    <a:gd name="connsiteX2" fmla="*/ 95019 w 95019"/>
                    <a:gd name="connsiteY2" fmla="*/ 446500 h 446499"/>
                    <a:gd name="connsiteX3" fmla="*/ 95019 w 95019"/>
                    <a:gd name="connsiteY3" fmla="*/ 0 h 446499"/>
                  </a:gdLst>
                  <a:ahLst/>
                  <a:cxnLst>
                    <a:cxn ang="0">
                      <a:pos x="connsiteX0" y="connsiteY0"/>
                    </a:cxn>
                    <a:cxn ang="0">
                      <a:pos x="connsiteX1" y="connsiteY1"/>
                    </a:cxn>
                    <a:cxn ang="0">
                      <a:pos x="connsiteX2" y="connsiteY2"/>
                    </a:cxn>
                    <a:cxn ang="0">
                      <a:pos x="connsiteX3" y="connsiteY3"/>
                    </a:cxn>
                  </a:cxnLst>
                  <a:rect l="l" t="t" r="r" b="b"/>
                  <a:pathLst>
                    <a:path w="95019" h="446499">
                      <a:moveTo>
                        <a:pt x="0" y="58610"/>
                      </a:moveTo>
                      <a:lnTo>
                        <a:pt x="0" y="446500"/>
                      </a:lnTo>
                      <a:lnTo>
                        <a:pt x="95019" y="446500"/>
                      </a:lnTo>
                      <a:lnTo>
                        <a:pt x="95019" y="0"/>
                      </a:lnTo>
                      <a:close/>
                    </a:path>
                  </a:pathLst>
                </a:custGeom>
                <a:solidFill>
                  <a:srgbClr val="0078D4"/>
                </a:solidFill>
                <a:ln w="9832" cap="flat">
                  <a:noFill/>
                  <a:prstDash val="solid"/>
                  <a:miter/>
                </a:ln>
              </p:spPr>
              <p:txBody>
                <a:bodyPr rtlCol="0" anchor="ctr"/>
                <a:lstStyle/>
                <a:p>
                  <a:endParaRPr lang="en-US"/>
                </a:p>
              </p:txBody>
            </p:sp>
          </p:grpSp>
          <p:sp>
            <p:nvSpPr>
              <p:cNvPr id="12" name="Rectangle 11">
                <a:extLst>
                  <a:ext uri="{FF2B5EF4-FFF2-40B4-BE49-F238E27FC236}">
                    <a16:creationId xmlns:a16="http://schemas.microsoft.com/office/drawing/2014/main" id="{52110C41-7EB7-4543-7B8D-DF0ABB9619DD}"/>
                  </a:ext>
                </a:extLst>
              </p:cNvPr>
              <p:cNvSpPr/>
              <p:nvPr/>
            </p:nvSpPr>
            <p:spPr bwMode="auto">
              <a:xfrm>
                <a:off x="6356702" y="5457613"/>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3EF6B383-8F27-286B-EF13-FA90425F1EBC}"/>
                  </a:ext>
                </a:extLst>
              </p:cNvPr>
              <p:cNvSpPr/>
              <p:nvPr/>
            </p:nvSpPr>
            <p:spPr bwMode="auto">
              <a:xfrm>
                <a:off x="6356702" y="5521315"/>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4358313D-C15C-F7AF-7CCB-6F4CC64638FA}"/>
                  </a:ext>
                </a:extLst>
              </p:cNvPr>
              <p:cNvSpPr/>
              <p:nvPr/>
            </p:nvSpPr>
            <p:spPr bwMode="auto">
              <a:xfrm>
                <a:off x="6356702" y="5585016"/>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6B43EE36-293D-F0C7-FA0F-B43A1C51E7CE}"/>
                  </a:ext>
                </a:extLst>
              </p:cNvPr>
              <p:cNvSpPr/>
              <p:nvPr/>
            </p:nvSpPr>
            <p:spPr bwMode="auto">
              <a:xfrm>
                <a:off x="6356702" y="5648718"/>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Rectangle 15">
                <a:extLst>
                  <a:ext uri="{FF2B5EF4-FFF2-40B4-BE49-F238E27FC236}">
                    <a16:creationId xmlns:a16="http://schemas.microsoft.com/office/drawing/2014/main" id="{751815F4-996E-D8BF-D622-B2BBCF294A39}"/>
                  </a:ext>
                </a:extLst>
              </p:cNvPr>
              <p:cNvSpPr/>
              <p:nvPr/>
            </p:nvSpPr>
            <p:spPr bwMode="auto">
              <a:xfrm>
                <a:off x="6356702" y="5712418"/>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1348EE2A-8878-5488-0AF1-48B70EC0EF91}"/>
                  </a:ext>
                </a:extLst>
              </p:cNvPr>
              <p:cNvSpPr/>
              <p:nvPr/>
            </p:nvSpPr>
            <p:spPr bwMode="auto">
              <a:xfrm>
                <a:off x="6356703" y="5776119"/>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8F5029C8-FDDA-4508-0D7A-FBE1C8CA0BAC}"/>
                  </a:ext>
                </a:extLst>
              </p:cNvPr>
              <p:cNvSpPr/>
              <p:nvPr/>
            </p:nvSpPr>
            <p:spPr bwMode="auto">
              <a:xfrm>
                <a:off x="6356704" y="5839822"/>
                <a:ext cx="182880" cy="27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6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10" name="Picture 9">
              <a:extLst>
                <a:ext uri="{FF2B5EF4-FFF2-40B4-BE49-F238E27FC236}">
                  <a16:creationId xmlns:a16="http://schemas.microsoft.com/office/drawing/2014/main" id="{096CA635-0B22-E98F-3ACF-3B35FCD451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2649" y="5585999"/>
              <a:ext cx="795088" cy="509605"/>
            </a:xfrm>
            <a:prstGeom prst="rect">
              <a:avLst/>
            </a:prstGeom>
          </p:spPr>
        </p:pic>
      </p:grpSp>
      <p:sp>
        <p:nvSpPr>
          <p:cNvPr id="23" name="Rectangle: Rounded Corners 22">
            <a:extLst>
              <a:ext uri="{FF2B5EF4-FFF2-40B4-BE49-F238E27FC236}">
                <a16:creationId xmlns:a16="http://schemas.microsoft.com/office/drawing/2014/main" id="{84E884E7-7CFD-6A1B-00E1-A612D71DC1B4}"/>
              </a:ext>
              <a:ext uri="{C183D7F6-B498-43B3-948B-1728B52AA6E4}">
                <adec:decorative xmlns:adec="http://schemas.microsoft.com/office/drawing/2017/decorative" val="1"/>
              </a:ext>
            </a:extLst>
          </p:cNvPr>
          <p:cNvSpPr/>
          <p:nvPr/>
        </p:nvSpPr>
        <p:spPr bwMode="auto">
          <a:xfrm>
            <a:off x="6454622" y="3263141"/>
            <a:ext cx="2286000" cy="1970761"/>
          </a:xfrm>
          <a:prstGeom prst="roundRect">
            <a:avLst/>
          </a:prstGeom>
          <a:solidFill>
            <a:schemeClr val="bg1"/>
          </a:solid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grpSp>
        <p:nvGrpSpPr>
          <p:cNvPr id="24" name="Group 23">
            <a:extLst>
              <a:ext uri="{FF2B5EF4-FFF2-40B4-BE49-F238E27FC236}">
                <a16:creationId xmlns:a16="http://schemas.microsoft.com/office/drawing/2014/main" id="{25902172-8063-FE8E-B755-D4E9998D4339}"/>
              </a:ext>
            </a:extLst>
          </p:cNvPr>
          <p:cNvGrpSpPr>
            <a:grpSpLocks noChangeAspect="1"/>
          </p:cNvGrpSpPr>
          <p:nvPr/>
        </p:nvGrpSpPr>
        <p:grpSpPr>
          <a:xfrm>
            <a:off x="7397184" y="4100302"/>
            <a:ext cx="400877" cy="397923"/>
            <a:chOff x="1755460" y="5146971"/>
            <a:chExt cx="1436547" cy="1425965"/>
          </a:xfrm>
        </p:grpSpPr>
        <p:grpSp>
          <p:nvGrpSpPr>
            <p:cNvPr id="25" name="Group 24">
              <a:extLst>
                <a:ext uri="{FF2B5EF4-FFF2-40B4-BE49-F238E27FC236}">
                  <a16:creationId xmlns:a16="http://schemas.microsoft.com/office/drawing/2014/main" id="{F46484CE-BEFE-C133-E7C1-2279CB680BDC}"/>
                </a:ext>
              </a:extLst>
            </p:cNvPr>
            <p:cNvGrpSpPr/>
            <p:nvPr/>
          </p:nvGrpSpPr>
          <p:grpSpPr>
            <a:xfrm>
              <a:off x="1755460" y="5146971"/>
              <a:ext cx="1294116" cy="1294201"/>
              <a:chOff x="2603595" y="5146971"/>
              <a:chExt cx="1294116" cy="1294201"/>
            </a:xfrm>
          </p:grpSpPr>
          <p:sp>
            <p:nvSpPr>
              <p:cNvPr id="34" name="Rectangle 33">
                <a:extLst>
                  <a:ext uri="{FF2B5EF4-FFF2-40B4-BE49-F238E27FC236}">
                    <a16:creationId xmlns:a16="http://schemas.microsoft.com/office/drawing/2014/main" id="{456859DB-8B79-07B7-13A1-8A0DD2FE411D}"/>
                  </a:ext>
                </a:extLst>
              </p:cNvPr>
              <p:cNvSpPr/>
              <p:nvPr/>
            </p:nvSpPr>
            <p:spPr bwMode="auto">
              <a:xfrm>
                <a:off x="2603595"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5" name="Rectangle 34">
                <a:extLst>
                  <a:ext uri="{FF2B5EF4-FFF2-40B4-BE49-F238E27FC236}">
                    <a16:creationId xmlns:a16="http://schemas.microsoft.com/office/drawing/2014/main" id="{3F8594B1-2223-09BE-CD1C-6F813795D590}"/>
                  </a:ext>
                </a:extLst>
              </p:cNvPr>
              <p:cNvSpPr/>
              <p:nvPr/>
            </p:nvSpPr>
            <p:spPr bwMode="auto">
              <a:xfrm>
                <a:off x="30609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6" name="Rectangle 35">
                <a:extLst>
                  <a:ext uri="{FF2B5EF4-FFF2-40B4-BE49-F238E27FC236}">
                    <a16:creationId xmlns:a16="http://schemas.microsoft.com/office/drawing/2014/main" id="{60ACC645-602C-773B-5E14-6595304AC291}"/>
                  </a:ext>
                </a:extLst>
              </p:cNvPr>
              <p:cNvSpPr/>
              <p:nvPr/>
            </p:nvSpPr>
            <p:spPr bwMode="auto">
              <a:xfrm>
                <a:off x="3518394" y="5146971"/>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7" name="Rectangle 36">
                <a:extLst>
                  <a:ext uri="{FF2B5EF4-FFF2-40B4-BE49-F238E27FC236}">
                    <a16:creationId xmlns:a16="http://schemas.microsoft.com/office/drawing/2014/main" id="{4D947213-EC0E-6FB0-0A5B-4D75D78AAA82}"/>
                  </a:ext>
                </a:extLst>
              </p:cNvPr>
              <p:cNvSpPr/>
              <p:nvPr/>
            </p:nvSpPr>
            <p:spPr bwMode="auto">
              <a:xfrm>
                <a:off x="2603595"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8" name="Rectangle 37">
                <a:extLst>
                  <a:ext uri="{FF2B5EF4-FFF2-40B4-BE49-F238E27FC236}">
                    <a16:creationId xmlns:a16="http://schemas.microsoft.com/office/drawing/2014/main" id="{6A1D2FCA-8A56-631B-391A-B66F6D92B7BE}"/>
                  </a:ext>
                </a:extLst>
              </p:cNvPr>
              <p:cNvSpPr/>
              <p:nvPr/>
            </p:nvSpPr>
            <p:spPr bwMode="auto">
              <a:xfrm>
                <a:off x="30609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9" name="Rectangle 38">
                <a:extLst>
                  <a:ext uri="{FF2B5EF4-FFF2-40B4-BE49-F238E27FC236}">
                    <a16:creationId xmlns:a16="http://schemas.microsoft.com/office/drawing/2014/main" id="{D0FACB68-812C-FB27-9EC5-AA8A6FEA42F9}"/>
                  </a:ext>
                </a:extLst>
              </p:cNvPr>
              <p:cNvSpPr/>
              <p:nvPr/>
            </p:nvSpPr>
            <p:spPr bwMode="auto">
              <a:xfrm>
                <a:off x="3518394" y="5604413"/>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0" name="Rectangle 39">
                <a:extLst>
                  <a:ext uri="{FF2B5EF4-FFF2-40B4-BE49-F238E27FC236}">
                    <a16:creationId xmlns:a16="http://schemas.microsoft.com/office/drawing/2014/main" id="{27F163A9-F8F5-9784-96B3-2C7636929C5C}"/>
                  </a:ext>
                </a:extLst>
              </p:cNvPr>
              <p:cNvSpPr/>
              <p:nvPr/>
            </p:nvSpPr>
            <p:spPr bwMode="auto">
              <a:xfrm>
                <a:off x="2603595"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1" name="Rectangle 40">
                <a:extLst>
                  <a:ext uri="{FF2B5EF4-FFF2-40B4-BE49-F238E27FC236}">
                    <a16:creationId xmlns:a16="http://schemas.microsoft.com/office/drawing/2014/main" id="{75DCFB61-215F-4A23-1B40-BBCA4E406F3A}"/>
                  </a:ext>
                </a:extLst>
              </p:cNvPr>
              <p:cNvSpPr/>
              <p:nvPr/>
            </p:nvSpPr>
            <p:spPr bwMode="auto">
              <a:xfrm>
                <a:off x="30609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42" name="Rectangle 41">
                <a:extLst>
                  <a:ext uri="{FF2B5EF4-FFF2-40B4-BE49-F238E27FC236}">
                    <a16:creationId xmlns:a16="http://schemas.microsoft.com/office/drawing/2014/main" id="{A8CA42E9-0A06-FD2A-F0A4-2237B7EF25EC}"/>
                  </a:ext>
                </a:extLst>
              </p:cNvPr>
              <p:cNvSpPr/>
              <p:nvPr/>
            </p:nvSpPr>
            <p:spPr bwMode="auto">
              <a:xfrm>
                <a:off x="3518394" y="6061855"/>
                <a:ext cx="379317" cy="3793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E1B05F4E-33A2-BA34-43F5-C4697078FC9D}"/>
                </a:ext>
              </a:extLst>
            </p:cNvPr>
            <p:cNvGrpSpPr/>
            <p:nvPr/>
          </p:nvGrpSpPr>
          <p:grpSpPr>
            <a:xfrm>
              <a:off x="2080081" y="5461009"/>
              <a:ext cx="1111926" cy="1111927"/>
              <a:chOff x="2186561" y="5567482"/>
              <a:chExt cx="898972" cy="898974"/>
            </a:xfrm>
          </p:grpSpPr>
          <p:sp>
            <p:nvSpPr>
              <p:cNvPr id="27" name="Rectangle: Rounded Corners 26">
                <a:extLst>
                  <a:ext uri="{FF2B5EF4-FFF2-40B4-BE49-F238E27FC236}">
                    <a16:creationId xmlns:a16="http://schemas.microsoft.com/office/drawing/2014/main" id="{5328EED5-56F7-E5BC-F516-47E9FD2178FC}"/>
                  </a:ext>
                </a:extLst>
              </p:cNvPr>
              <p:cNvSpPr/>
              <p:nvPr/>
            </p:nvSpPr>
            <p:spPr bwMode="auto">
              <a:xfrm rot="2700000">
                <a:off x="2194580" y="5575492"/>
                <a:ext cx="882944" cy="882944"/>
              </a:xfrm>
              <a:prstGeom prst="roundRect">
                <a:avLst>
                  <a:gd name="adj" fmla="val 12391"/>
                </a:avLst>
              </a:prstGeom>
              <a:solidFill>
                <a:srgbClr val="B5D234"/>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28" name="Group 27">
                <a:extLst>
                  <a:ext uri="{FF2B5EF4-FFF2-40B4-BE49-F238E27FC236}">
                    <a16:creationId xmlns:a16="http://schemas.microsoft.com/office/drawing/2014/main" id="{744F24A9-E7A2-66FF-601C-4699D35528F2}"/>
                  </a:ext>
                </a:extLst>
              </p:cNvPr>
              <p:cNvGrpSpPr/>
              <p:nvPr/>
            </p:nvGrpSpPr>
            <p:grpSpPr>
              <a:xfrm>
                <a:off x="2186561" y="5876255"/>
                <a:ext cx="898972" cy="281418"/>
                <a:chOff x="3442849" y="5209407"/>
                <a:chExt cx="823114" cy="189432"/>
              </a:xfrm>
              <a:solidFill>
                <a:schemeClr val="bg1"/>
              </a:solidFill>
            </p:grpSpPr>
            <p:sp>
              <p:nvSpPr>
                <p:cNvPr id="32" name="Arrow: Right 31">
                  <a:extLst>
                    <a:ext uri="{FF2B5EF4-FFF2-40B4-BE49-F238E27FC236}">
                      <a16:creationId xmlns:a16="http://schemas.microsoft.com/office/drawing/2014/main" id="{2D89BE43-53FF-2DE5-52A2-42D48B1A057C}"/>
                    </a:ext>
                  </a:extLst>
                </p:cNvPr>
                <p:cNvSpPr/>
                <p:nvPr/>
              </p:nvSpPr>
              <p:spPr bwMode="auto">
                <a:xfrm>
                  <a:off x="3442849" y="5209407"/>
                  <a:ext cx="334896" cy="189432"/>
                </a:xfrm>
                <a:prstGeom prst="rightArrow">
                  <a:avLst>
                    <a:gd name="adj1" fmla="val 33076"/>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3" name="Arrow: Right 32">
                  <a:extLst>
                    <a:ext uri="{FF2B5EF4-FFF2-40B4-BE49-F238E27FC236}">
                      <a16:creationId xmlns:a16="http://schemas.microsoft.com/office/drawing/2014/main" id="{8D5F5D59-D5C4-286A-B7D9-3C52DE32D4A2}"/>
                    </a:ext>
                  </a:extLst>
                </p:cNvPr>
                <p:cNvSpPr/>
                <p:nvPr/>
              </p:nvSpPr>
              <p:spPr bwMode="auto">
                <a:xfrm flipH="1">
                  <a:off x="3931067" y="5209407"/>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45828F1C-3F7D-6468-8E43-ECCDAE5365F2}"/>
                  </a:ext>
                </a:extLst>
              </p:cNvPr>
              <p:cNvGrpSpPr/>
              <p:nvPr/>
            </p:nvGrpSpPr>
            <p:grpSpPr>
              <a:xfrm rot="16200000">
                <a:off x="2186566" y="5876259"/>
                <a:ext cx="898974" cy="281420"/>
                <a:chOff x="3642790" y="5361808"/>
                <a:chExt cx="823116" cy="189433"/>
              </a:xfrm>
              <a:solidFill>
                <a:schemeClr val="bg1"/>
              </a:solidFill>
            </p:grpSpPr>
            <p:sp>
              <p:nvSpPr>
                <p:cNvPr id="30" name="Arrow: Right 29">
                  <a:extLst>
                    <a:ext uri="{FF2B5EF4-FFF2-40B4-BE49-F238E27FC236}">
                      <a16:creationId xmlns:a16="http://schemas.microsoft.com/office/drawing/2014/main" id="{BC180AC3-BC82-838C-A5C0-9436E9BCC29A}"/>
                    </a:ext>
                  </a:extLst>
                </p:cNvPr>
                <p:cNvSpPr/>
                <p:nvPr/>
              </p:nvSpPr>
              <p:spPr bwMode="auto">
                <a:xfrm rot="10800000" flipV="1">
                  <a:off x="3642790" y="5361808"/>
                  <a:ext cx="334896" cy="189432"/>
                </a:xfrm>
                <a:prstGeom prst="rightArrow">
                  <a:avLst>
                    <a:gd name="adj1" fmla="val 30820"/>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31" name="Arrow: Right 30">
                  <a:extLst>
                    <a:ext uri="{FF2B5EF4-FFF2-40B4-BE49-F238E27FC236}">
                      <a16:creationId xmlns:a16="http://schemas.microsoft.com/office/drawing/2014/main" id="{76BC2B70-A6F6-B72A-CFBF-7542677C8E2D}"/>
                    </a:ext>
                  </a:extLst>
                </p:cNvPr>
                <p:cNvSpPr/>
                <p:nvPr/>
              </p:nvSpPr>
              <p:spPr bwMode="auto">
                <a:xfrm rot="10800000" flipH="1" flipV="1">
                  <a:off x="4131010" y="5361809"/>
                  <a:ext cx="334896" cy="189432"/>
                </a:xfrm>
                <a:prstGeom prst="rightArrow">
                  <a:avLst>
                    <a:gd name="adj1" fmla="val 31948"/>
                    <a:gd name="adj2" fmla="val 50000"/>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grpSp>
      </p:grpSp>
      <p:sp>
        <p:nvSpPr>
          <p:cNvPr id="43" name="Rectangle 42">
            <a:extLst>
              <a:ext uri="{FF2B5EF4-FFF2-40B4-BE49-F238E27FC236}">
                <a16:creationId xmlns:a16="http://schemas.microsoft.com/office/drawing/2014/main" id="{DB4BD111-786D-64DE-5E8A-88FECEE45F01}"/>
              </a:ext>
            </a:extLst>
          </p:cNvPr>
          <p:cNvSpPr/>
          <p:nvPr/>
        </p:nvSpPr>
        <p:spPr>
          <a:xfrm>
            <a:off x="6599208" y="3618143"/>
            <a:ext cx="1996828" cy="387798"/>
          </a:xfrm>
          <a:prstGeom prst="rect">
            <a:avLst/>
          </a:prstGeom>
          <a:no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Microsoft Entra </a:t>
            </a:r>
          </a:p>
          <a:p>
            <a:pPr algn="ctr">
              <a:lnSpc>
                <a:spcPct val="90000"/>
              </a:lnSpc>
            </a:pPr>
            <a:r>
              <a:rPr lang="en-US" sz="1400" spc="-50">
                <a:solidFill>
                  <a:srgbClr val="000000"/>
                </a:solidFill>
                <a:latin typeface="Segoe UI Semibold"/>
                <a:cs typeface="Segoe UI Semilight" panose="020B0402040204020203" pitchFamily="34" charset="0"/>
              </a:rPr>
              <a:t>provisioning agents</a:t>
            </a:r>
          </a:p>
        </p:txBody>
      </p:sp>
      <p:pic>
        <p:nvPicPr>
          <p:cNvPr id="44" name="Graphic 43">
            <a:extLst>
              <a:ext uri="{FF2B5EF4-FFF2-40B4-BE49-F238E27FC236}">
                <a16:creationId xmlns:a16="http://schemas.microsoft.com/office/drawing/2014/main" id="{99CF928F-CC3C-B862-A0D5-D5AC5CEABF7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3747464"/>
            <a:ext cx="274320" cy="274320"/>
          </a:xfrm>
          <a:prstGeom prst="rect">
            <a:avLst/>
          </a:prstGeom>
        </p:spPr>
      </p:pic>
      <p:pic>
        <p:nvPicPr>
          <p:cNvPr id="45" name="Graphic 44">
            <a:extLst>
              <a:ext uri="{FF2B5EF4-FFF2-40B4-BE49-F238E27FC236}">
                <a16:creationId xmlns:a16="http://schemas.microsoft.com/office/drawing/2014/main" id="{248533F1-E308-C4D9-B89D-BC527D92830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4087197"/>
            <a:ext cx="274320" cy="274320"/>
          </a:xfrm>
          <a:prstGeom prst="rect">
            <a:avLst/>
          </a:prstGeom>
        </p:spPr>
      </p:pic>
      <p:pic>
        <p:nvPicPr>
          <p:cNvPr id="46" name="Graphic 45">
            <a:extLst>
              <a:ext uri="{FF2B5EF4-FFF2-40B4-BE49-F238E27FC236}">
                <a16:creationId xmlns:a16="http://schemas.microsoft.com/office/drawing/2014/main" id="{0B408598-11E6-02CF-9836-B2093DD6DFB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3462" y="4426929"/>
            <a:ext cx="274320" cy="274320"/>
          </a:xfrm>
          <a:prstGeom prst="rect">
            <a:avLst/>
          </a:prstGeom>
        </p:spPr>
      </p:pic>
      <p:grpSp>
        <p:nvGrpSpPr>
          <p:cNvPr id="47" name="Group 46">
            <a:extLst>
              <a:ext uri="{FF2B5EF4-FFF2-40B4-BE49-F238E27FC236}">
                <a16:creationId xmlns:a16="http://schemas.microsoft.com/office/drawing/2014/main" id="{05AB3233-E8F5-5437-289A-86FFC73FFE69}"/>
              </a:ext>
            </a:extLst>
          </p:cNvPr>
          <p:cNvGrpSpPr/>
          <p:nvPr/>
        </p:nvGrpSpPr>
        <p:grpSpPr>
          <a:xfrm>
            <a:off x="9028609" y="5200249"/>
            <a:ext cx="2743200" cy="1200551"/>
            <a:chOff x="8423547" y="5280285"/>
            <a:chExt cx="2743200" cy="1200551"/>
          </a:xfrm>
        </p:grpSpPr>
        <p:grpSp>
          <p:nvGrpSpPr>
            <p:cNvPr id="48" name="Group 47">
              <a:extLst>
                <a:ext uri="{FF2B5EF4-FFF2-40B4-BE49-F238E27FC236}">
                  <a16:creationId xmlns:a16="http://schemas.microsoft.com/office/drawing/2014/main" id="{8E98433E-EDBE-7341-1017-BA377F7E0908}"/>
                </a:ext>
              </a:extLst>
            </p:cNvPr>
            <p:cNvGrpSpPr/>
            <p:nvPr/>
          </p:nvGrpSpPr>
          <p:grpSpPr>
            <a:xfrm rot="5400000">
              <a:off x="9741809" y="4939401"/>
              <a:ext cx="106680" cy="788447"/>
              <a:chOff x="8225720" y="3916141"/>
              <a:chExt cx="106680" cy="788447"/>
            </a:xfrm>
            <a:noFill/>
          </p:grpSpPr>
          <p:sp>
            <p:nvSpPr>
              <p:cNvPr id="58" name="Oval 57">
                <a:extLst>
                  <a:ext uri="{FF2B5EF4-FFF2-40B4-BE49-F238E27FC236}">
                    <a16:creationId xmlns:a16="http://schemas.microsoft.com/office/drawing/2014/main" id="{0F9EC674-242B-B197-0064-461505B83F44}"/>
                  </a:ext>
                </a:extLst>
              </p:cNvPr>
              <p:cNvSpPr/>
              <p:nvPr/>
            </p:nvSpPr>
            <p:spPr bwMode="auto">
              <a:xfrm>
                <a:off x="8225720" y="4254271"/>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9" name="Oval 58">
                <a:extLst>
                  <a:ext uri="{FF2B5EF4-FFF2-40B4-BE49-F238E27FC236}">
                    <a16:creationId xmlns:a16="http://schemas.microsoft.com/office/drawing/2014/main" id="{DBE4EDDB-4BED-710E-0487-CC0A74B0B5D6}"/>
                  </a:ext>
                </a:extLst>
              </p:cNvPr>
              <p:cNvSpPr/>
              <p:nvPr/>
            </p:nvSpPr>
            <p:spPr bwMode="auto">
              <a:xfrm>
                <a:off x="8225720" y="4597908"/>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0" name="Oval 59">
                <a:extLst>
                  <a:ext uri="{FF2B5EF4-FFF2-40B4-BE49-F238E27FC236}">
                    <a16:creationId xmlns:a16="http://schemas.microsoft.com/office/drawing/2014/main" id="{89E54FBA-B307-5535-A964-0D628AA0952D}"/>
                  </a:ext>
                </a:extLst>
              </p:cNvPr>
              <p:cNvSpPr/>
              <p:nvPr/>
            </p:nvSpPr>
            <p:spPr bwMode="auto">
              <a:xfrm>
                <a:off x="8225720" y="3916141"/>
                <a:ext cx="106680" cy="10668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grpSp>
          <p:nvGrpSpPr>
            <p:cNvPr id="49" name="Group 48">
              <a:extLst>
                <a:ext uri="{FF2B5EF4-FFF2-40B4-BE49-F238E27FC236}">
                  <a16:creationId xmlns:a16="http://schemas.microsoft.com/office/drawing/2014/main" id="{5253DA5D-3F8B-F069-4E8A-1EA45683C95E}"/>
                </a:ext>
              </a:extLst>
            </p:cNvPr>
            <p:cNvGrpSpPr/>
            <p:nvPr/>
          </p:nvGrpSpPr>
          <p:grpSpPr>
            <a:xfrm>
              <a:off x="8423547" y="5337836"/>
              <a:ext cx="2743200" cy="1143000"/>
              <a:chOff x="8332107" y="5258144"/>
              <a:chExt cx="2743200" cy="1143000"/>
            </a:xfrm>
          </p:grpSpPr>
          <p:sp>
            <p:nvSpPr>
              <p:cNvPr id="50" name="Rectangle: Rounded Corners 49">
                <a:extLst>
                  <a:ext uri="{FF2B5EF4-FFF2-40B4-BE49-F238E27FC236}">
                    <a16:creationId xmlns:a16="http://schemas.microsoft.com/office/drawing/2014/main" id="{23D68B30-AAFE-1600-1F07-46AD6FC65AD2}"/>
                  </a:ext>
                  <a:ext uri="{C183D7F6-B498-43B3-948B-1728B52AA6E4}">
                    <adec:decorative xmlns:adec="http://schemas.microsoft.com/office/drawing/2017/decorative" val="1"/>
                  </a:ext>
                </a:extLst>
              </p:cNvPr>
              <p:cNvSpPr/>
              <p:nvPr/>
            </p:nvSpPr>
            <p:spPr bwMode="auto">
              <a:xfrm>
                <a:off x="8332107" y="5258144"/>
                <a:ext cx="2743200" cy="1143000"/>
              </a:xfrm>
              <a:prstGeom prst="roundRect">
                <a:avLst/>
              </a:prstGeom>
              <a:solidFill>
                <a:schemeClr val="bg1"/>
              </a:solid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1" name="Picture 50">
                <a:extLst>
                  <a:ext uri="{FF2B5EF4-FFF2-40B4-BE49-F238E27FC236}">
                    <a16:creationId xmlns:a16="http://schemas.microsoft.com/office/drawing/2014/main" id="{29747A40-ED3A-5C92-B303-420A7518931B}"/>
                  </a:ext>
                </a:extLst>
              </p:cNvPr>
              <p:cNvPicPr>
                <a:picLocks noChangeAspect="1"/>
              </p:cNvPicPr>
              <p:nvPr/>
            </p:nvPicPr>
            <p:blipFill>
              <a:blip r:embed="rId6"/>
              <a:stretch>
                <a:fillRect/>
              </a:stretch>
            </p:blipFill>
            <p:spPr>
              <a:xfrm>
                <a:off x="9602997" y="5907738"/>
                <a:ext cx="380189" cy="380189"/>
              </a:xfrm>
              <a:prstGeom prst="rect">
                <a:avLst/>
              </a:prstGeom>
            </p:spPr>
          </p:pic>
          <p:pic>
            <p:nvPicPr>
              <p:cNvPr id="52" name="Picture 51">
                <a:extLst>
                  <a:ext uri="{FF2B5EF4-FFF2-40B4-BE49-F238E27FC236}">
                    <a16:creationId xmlns:a16="http://schemas.microsoft.com/office/drawing/2014/main" id="{7BE979E9-6392-894D-832F-C47572990138}"/>
                  </a:ext>
                </a:extLst>
              </p:cNvPr>
              <p:cNvPicPr>
                <a:picLocks noChangeAspect="1"/>
              </p:cNvPicPr>
              <p:nvPr/>
            </p:nvPicPr>
            <p:blipFill>
              <a:blip r:embed="rId7"/>
              <a:stretch>
                <a:fillRect/>
              </a:stretch>
            </p:blipFill>
            <p:spPr>
              <a:xfrm>
                <a:off x="10076202" y="5867818"/>
                <a:ext cx="460029" cy="460029"/>
              </a:xfrm>
              <a:prstGeom prst="rect">
                <a:avLst/>
              </a:prstGeom>
            </p:spPr>
          </p:pic>
          <p:pic>
            <p:nvPicPr>
              <p:cNvPr id="53" name="Picture 52">
                <a:extLst>
                  <a:ext uri="{FF2B5EF4-FFF2-40B4-BE49-F238E27FC236}">
                    <a16:creationId xmlns:a16="http://schemas.microsoft.com/office/drawing/2014/main" id="{6EE3B8EB-EC6A-8BF9-4CA5-6EC2B1E5973B}"/>
                  </a:ext>
                </a:extLst>
              </p:cNvPr>
              <p:cNvPicPr>
                <a:picLocks noChangeAspect="1"/>
              </p:cNvPicPr>
              <p:nvPr/>
            </p:nvPicPr>
            <p:blipFill>
              <a:blip r:embed="rId8"/>
              <a:stretch>
                <a:fillRect/>
              </a:stretch>
            </p:blipFill>
            <p:spPr>
              <a:xfrm>
                <a:off x="9074840" y="5888728"/>
                <a:ext cx="418208" cy="418208"/>
              </a:xfrm>
              <a:prstGeom prst="rect">
                <a:avLst/>
              </a:prstGeom>
            </p:spPr>
          </p:pic>
          <p:pic>
            <p:nvPicPr>
              <p:cNvPr id="54" name="Graphic 53">
                <a:extLst>
                  <a:ext uri="{FF2B5EF4-FFF2-40B4-BE49-F238E27FC236}">
                    <a16:creationId xmlns:a16="http://schemas.microsoft.com/office/drawing/2014/main" id="{99290E71-65F5-AABF-830A-C9A131C1D4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7862" y="5903922"/>
                <a:ext cx="388383" cy="388383"/>
              </a:xfrm>
              <a:prstGeom prst="rect">
                <a:avLst/>
              </a:prstGeom>
            </p:spPr>
          </p:pic>
          <p:pic>
            <p:nvPicPr>
              <p:cNvPr id="55" name="Picture 54" descr="A red and black logo&#10;&#10;Description automatically generated with low confidence">
                <a:extLst>
                  <a:ext uri="{FF2B5EF4-FFF2-40B4-BE49-F238E27FC236}">
                    <a16:creationId xmlns:a16="http://schemas.microsoft.com/office/drawing/2014/main" id="{D5A7B937-35E7-CAC5-5920-F457987DDE1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30497" y="5514662"/>
                <a:ext cx="1238760" cy="157532"/>
              </a:xfrm>
              <a:prstGeom prst="rect">
                <a:avLst/>
              </a:prstGeom>
            </p:spPr>
          </p:pic>
          <p:pic>
            <p:nvPicPr>
              <p:cNvPr id="56" name="Picture 55">
                <a:extLst>
                  <a:ext uri="{FF2B5EF4-FFF2-40B4-BE49-F238E27FC236}">
                    <a16:creationId xmlns:a16="http://schemas.microsoft.com/office/drawing/2014/main" id="{8A3852DC-32EA-9A1D-CA09-0B177D9AB1FF}"/>
                  </a:ext>
                </a:extLst>
              </p:cNvPr>
              <p:cNvPicPr>
                <a:picLocks noChangeAspect="1"/>
              </p:cNvPicPr>
              <p:nvPr/>
            </p:nvPicPr>
            <p:blipFill>
              <a:blip r:embed="rId12"/>
              <a:stretch>
                <a:fillRect/>
              </a:stretch>
            </p:blipFill>
            <p:spPr>
              <a:xfrm>
                <a:off x="8451582" y="5844842"/>
                <a:ext cx="511192" cy="511192"/>
              </a:xfrm>
              <a:prstGeom prst="rect">
                <a:avLst/>
              </a:prstGeom>
            </p:spPr>
          </p:pic>
          <p:pic>
            <p:nvPicPr>
              <p:cNvPr id="57" name="Picture 56" descr="Logo&#10;&#10;Description automatically generated">
                <a:extLst>
                  <a:ext uri="{FF2B5EF4-FFF2-40B4-BE49-F238E27FC236}">
                    <a16:creationId xmlns:a16="http://schemas.microsoft.com/office/drawing/2014/main" id="{C9816CBB-0B16-1FF4-9F48-124D67EAFC7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8719049" y="5447066"/>
                <a:ext cx="591294" cy="292724"/>
              </a:xfrm>
              <a:prstGeom prst="rect">
                <a:avLst/>
              </a:prstGeom>
            </p:spPr>
          </p:pic>
        </p:grpSp>
      </p:grpSp>
      <p:cxnSp>
        <p:nvCxnSpPr>
          <p:cNvPr id="61" name="Connector: SOAP">
            <a:extLst>
              <a:ext uri="{FF2B5EF4-FFF2-40B4-BE49-F238E27FC236}">
                <a16:creationId xmlns:a16="http://schemas.microsoft.com/office/drawing/2014/main" id="{4649B2CC-5B74-B614-B061-FE97C952FFC0}"/>
              </a:ext>
            </a:extLst>
          </p:cNvPr>
          <p:cNvCxnSpPr>
            <a:cxnSpLocks/>
            <a:stCxn id="44" idx="3"/>
          </p:cNvCxnSpPr>
          <p:nvPr/>
        </p:nvCxnSpPr>
        <p:spPr>
          <a:xfrm>
            <a:off x="8877782" y="3884624"/>
            <a:ext cx="1863311" cy="1315623"/>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2" name="Connector: LDAP">
            <a:extLst>
              <a:ext uri="{FF2B5EF4-FFF2-40B4-BE49-F238E27FC236}">
                <a16:creationId xmlns:a16="http://schemas.microsoft.com/office/drawing/2014/main" id="{4E849790-2BC9-5AB8-0173-4AFFEADC5BAC}"/>
              </a:ext>
            </a:extLst>
          </p:cNvPr>
          <p:cNvCxnSpPr>
            <a:cxnSpLocks/>
            <a:stCxn id="45" idx="3"/>
          </p:cNvCxnSpPr>
          <p:nvPr/>
        </p:nvCxnSpPr>
        <p:spPr>
          <a:xfrm>
            <a:off x="8877782" y="4224357"/>
            <a:ext cx="1525181" cy="975890"/>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3" name="Connector: PowerShell">
            <a:extLst>
              <a:ext uri="{FF2B5EF4-FFF2-40B4-BE49-F238E27FC236}">
                <a16:creationId xmlns:a16="http://schemas.microsoft.com/office/drawing/2014/main" id="{F6BFA9A1-B47C-35AD-2C7F-F305EB6725F0}"/>
              </a:ext>
            </a:extLst>
          </p:cNvPr>
          <p:cNvCxnSpPr>
            <a:cxnSpLocks/>
            <a:stCxn id="46" idx="3"/>
          </p:cNvCxnSpPr>
          <p:nvPr/>
        </p:nvCxnSpPr>
        <p:spPr>
          <a:xfrm>
            <a:off x="8877782" y="4564089"/>
            <a:ext cx="1181544" cy="636158"/>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Label: SOAP">
            <a:extLst>
              <a:ext uri="{FF2B5EF4-FFF2-40B4-BE49-F238E27FC236}">
                <a16:creationId xmlns:a16="http://schemas.microsoft.com/office/drawing/2014/main" id="{3CEFB6F5-EE25-0B3D-200E-542E137A758C}"/>
              </a:ext>
            </a:extLst>
          </p:cNvPr>
          <p:cNvSpPr/>
          <p:nvPr/>
        </p:nvSpPr>
        <p:spPr>
          <a:xfrm>
            <a:off x="9253324" y="3787675"/>
            <a:ext cx="457200" cy="193899"/>
          </a:xfrm>
          <a:prstGeom prst="rect">
            <a:avLst/>
          </a:prstGeom>
          <a:solidFill>
            <a:schemeClr val="bg1"/>
          </a:solid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SOAP</a:t>
            </a:r>
          </a:p>
        </p:txBody>
      </p:sp>
      <p:sp>
        <p:nvSpPr>
          <p:cNvPr id="65" name="Label: LDAP">
            <a:extLst>
              <a:ext uri="{FF2B5EF4-FFF2-40B4-BE49-F238E27FC236}">
                <a16:creationId xmlns:a16="http://schemas.microsoft.com/office/drawing/2014/main" id="{34B309D0-4D57-D280-D0A1-A97C1494AF06}"/>
              </a:ext>
            </a:extLst>
          </p:cNvPr>
          <p:cNvSpPr/>
          <p:nvPr/>
        </p:nvSpPr>
        <p:spPr>
          <a:xfrm>
            <a:off x="9253324" y="4127408"/>
            <a:ext cx="457200" cy="193899"/>
          </a:xfrm>
          <a:prstGeom prst="rect">
            <a:avLst/>
          </a:prstGeom>
          <a:solidFill>
            <a:schemeClr val="bg1"/>
          </a:solid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LDAP</a:t>
            </a:r>
          </a:p>
        </p:txBody>
      </p:sp>
      <p:sp>
        <p:nvSpPr>
          <p:cNvPr id="66" name="Label: PowerShell">
            <a:extLst>
              <a:ext uri="{FF2B5EF4-FFF2-40B4-BE49-F238E27FC236}">
                <a16:creationId xmlns:a16="http://schemas.microsoft.com/office/drawing/2014/main" id="{65F82BDF-AD6E-9C95-B9CD-561819952DA0}"/>
              </a:ext>
            </a:extLst>
          </p:cNvPr>
          <p:cNvSpPr/>
          <p:nvPr/>
        </p:nvSpPr>
        <p:spPr>
          <a:xfrm>
            <a:off x="9253324" y="4467140"/>
            <a:ext cx="457200" cy="193899"/>
          </a:xfrm>
          <a:prstGeom prst="rect">
            <a:avLst/>
          </a:prstGeom>
          <a:solidFill>
            <a:schemeClr val="bg1"/>
          </a:solid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PS</a:t>
            </a:r>
          </a:p>
        </p:txBody>
      </p:sp>
      <p:pic>
        <p:nvPicPr>
          <p:cNvPr id="67" name="Graphic: SCIM">
            <a:extLst>
              <a:ext uri="{FF2B5EF4-FFF2-40B4-BE49-F238E27FC236}">
                <a16:creationId xmlns:a16="http://schemas.microsoft.com/office/drawing/2014/main" id="{CCA0DF24-9899-47CC-B3F3-C533BDBD4D3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07586" y="3374707"/>
            <a:ext cx="274320" cy="274320"/>
          </a:xfrm>
          <a:prstGeom prst="rect">
            <a:avLst/>
          </a:prstGeom>
        </p:spPr>
      </p:pic>
      <p:cxnSp>
        <p:nvCxnSpPr>
          <p:cNvPr id="68" name="Connector: SCIM">
            <a:extLst>
              <a:ext uri="{FF2B5EF4-FFF2-40B4-BE49-F238E27FC236}">
                <a16:creationId xmlns:a16="http://schemas.microsoft.com/office/drawing/2014/main" id="{6754F726-DF94-2489-1698-2CF7ABE47B2B}"/>
              </a:ext>
            </a:extLst>
          </p:cNvPr>
          <p:cNvCxnSpPr>
            <a:cxnSpLocks/>
          </p:cNvCxnSpPr>
          <p:nvPr/>
        </p:nvCxnSpPr>
        <p:spPr>
          <a:xfrm>
            <a:off x="8880284" y="3493519"/>
            <a:ext cx="2234619" cy="1703980"/>
          </a:xfrm>
          <a:prstGeom prst="bentConnector3">
            <a:avLst>
              <a:gd name="adj1" fmla="val 100044"/>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9" name="Label: SCIM">
            <a:extLst>
              <a:ext uri="{FF2B5EF4-FFF2-40B4-BE49-F238E27FC236}">
                <a16:creationId xmlns:a16="http://schemas.microsoft.com/office/drawing/2014/main" id="{83530191-465F-0C76-2B34-3740AF8F5C4C}"/>
              </a:ext>
            </a:extLst>
          </p:cNvPr>
          <p:cNvSpPr/>
          <p:nvPr/>
        </p:nvSpPr>
        <p:spPr>
          <a:xfrm>
            <a:off x="9257448" y="3414918"/>
            <a:ext cx="457200" cy="193899"/>
          </a:xfrm>
          <a:prstGeom prst="rect">
            <a:avLst/>
          </a:prstGeom>
          <a:solidFill>
            <a:schemeClr val="bg1"/>
          </a:solid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SCIM</a:t>
            </a:r>
          </a:p>
        </p:txBody>
      </p:sp>
      <p:pic>
        <p:nvPicPr>
          <p:cNvPr id="70" name="Graphic: SQL">
            <a:extLst>
              <a:ext uri="{FF2B5EF4-FFF2-40B4-BE49-F238E27FC236}">
                <a16:creationId xmlns:a16="http://schemas.microsoft.com/office/drawing/2014/main" id="{6804AEB4-B5DE-9502-983A-77E8E3F6E21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11095" y="4751638"/>
            <a:ext cx="274320" cy="274320"/>
          </a:xfrm>
          <a:prstGeom prst="rect">
            <a:avLst/>
          </a:prstGeom>
        </p:spPr>
      </p:pic>
      <p:cxnSp>
        <p:nvCxnSpPr>
          <p:cNvPr id="71" name="Connector: SQL">
            <a:extLst>
              <a:ext uri="{FF2B5EF4-FFF2-40B4-BE49-F238E27FC236}">
                <a16:creationId xmlns:a16="http://schemas.microsoft.com/office/drawing/2014/main" id="{6CE029E7-F6BA-616A-A5A7-4EF9FF144AA2}"/>
              </a:ext>
            </a:extLst>
          </p:cNvPr>
          <p:cNvCxnSpPr>
            <a:cxnSpLocks/>
          </p:cNvCxnSpPr>
          <p:nvPr/>
        </p:nvCxnSpPr>
        <p:spPr>
          <a:xfrm>
            <a:off x="8888754" y="4877042"/>
            <a:ext cx="864000" cy="324000"/>
          </a:xfrm>
          <a:prstGeom prst="bentConnector2">
            <a:avLst/>
          </a:prstGeom>
          <a:ln w="15875" cap="rnd">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2" name="Label: SQL">
            <a:extLst>
              <a:ext uri="{FF2B5EF4-FFF2-40B4-BE49-F238E27FC236}">
                <a16:creationId xmlns:a16="http://schemas.microsoft.com/office/drawing/2014/main" id="{678F84E6-D4D7-7402-9633-A0155899591D}"/>
              </a:ext>
            </a:extLst>
          </p:cNvPr>
          <p:cNvSpPr/>
          <p:nvPr/>
        </p:nvSpPr>
        <p:spPr>
          <a:xfrm>
            <a:off x="9250111" y="4785164"/>
            <a:ext cx="457200" cy="193899"/>
          </a:xfrm>
          <a:prstGeom prst="rect">
            <a:avLst/>
          </a:prstGeom>
          <a:solidFill>
            <a:schemeClr val="bg1"/>
          </a:solidFill>
        </p:spPr>
        <p:txBody>
          <a:bodyPr wrap="square" lIns="0" tIns="0" rIns="0" bIns="0" rtlCol="0" anchor="ctr">
            <a:spAutoFit/>
          </a:bodyPr>
          <a:lstStyle/>
          <a:p>
            <a:pPr algn="ctr">
              <a:lnSpc>
                <a:spcPct val="90000"/>
              </a:lnSpc>
            </a:pPr>
            <a:r>
              <a:rPr lang="en-US" sz="1400" spc="-50">
                <a:solidFill>
                  <a:srgbClr val="000000"/>
                </a:solidFill>
                <a:latin typeface="Segoe UI Semibold"/>
                <a:cs typeface="Segoe UI Semilight" panose="020B0402040204020203" pitchFamily="34" charset="0"/>
              </a:rPr>
              <a:t>SQL</a:t>
            </a:r>
          </a:p>
        </p:txBody>
      </p:sp>
      <p:pic>
        <p:nvPicPr>
          <p:cNvPr id="73" name="Graphic 72">
            <a:extLst>
              <a:ext uri="{FF2B5EF4-FFF2-40B4-BE49-F238E27FC236}">
                <a16:creationId xmlns:a16="http://schemas.microsoft.com/office/drawing/2014/main" id="{4372A2B3-070A-5E08-33D3-2B986325490C}"/>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7168540" y="1485246"/>
            <a:ext cx="818417" cy="818417"/>
          </a:xfrm>
          <a:prstGeom prst="rect">
            <a:avLst/>
          </a:prstGeom>
        </p:spPr>
      </p:pic>
    </p:spTree>
    <p:extLst>
      <p:ext uri="{BB962C8B-B14F-4D97-AF65-F5344CB8AC3E}">
        <p14:creationId xmlns:p14="http://schemas.microsoft.com/office/powerpoint/2010/main" val="6100987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C073-3528-1CEA-3A0E-FBD9C2CE7FB3}"/>
              </a:ext>
            </a:extLst>
          </p:cNvPr>
          <p:cNvSpPr>
            <a:spLocks noGrp="1"/>
          </p:cNvSpPr>
          <p:nvPr>
            <p:ph type="title"/>
          </p:nvPr>
        </p:nvSpPr>
        <p:spPr/>
        <p:txBody>
          <a:bodyPr/>
          <a:lstStyle/>
          <a:p>
            <a:r>
              <a:rPr lang="en-US"/>
              <a:t>Migrate Authentication and SSO</a:t>
            </a:r>
          </a:p>
        </p:txBody>
      </p:sp>
      <p:sp>
        <p:nvSpPr>
          <p:cNvPr id="3" name="Content Placeholder 2">
            <a:extLst>
              <a:ext uri="{FF2B5EF4-FFF2-40B4-BE49-F238E27FC236}">
                <a16:creationId xmlns:a16="http://schemas.microsoft.com/office/drawing/2014/main" id="{A58781A4-819C-36F1-6453-EFA107C0B445}"/>
              </a:ext>
            </a:extLst>
          </p:cNvPr>
          <p:cNvSpPr>
            <a:spLocks noGrp="1"/>
          </p:cNvSpPr>
          <p:nvPr>
            <p:ph sz="quarter" idx="10"/>
          </p:nvPr>
        </p:nvSpPr>
        <p:spPr>
          <a:xfrm>
            <a:off x="584200" y="1435100"/>
            <a:ext cx="11018838" cy="5084469"/>
          </a:xfrm>
        </p:spPr>
        <p:txBody>
          <a:bodyPr/>
          <a:lstStyle/>
          <a:p>
            <a:r>
              <a:rPr lang="en-US" b="0" i="0">
                <a:solidFill>
                  <a:srgbClr val="161616"/>
                </a:solidFill>
                <a:effectLst/>
                <a:highlight>
                  <a:srgbClr val="FFFFFF"/>
                </a:highlight>
                <a:latin typeface="Segoe UI" panose="020B0502040204020203" pitchFamily="34" charset="0"/>
              </a:rPr>
              <a:t>Microsoft Entra ID acts as a security token service, enabling users to </a:t>
            </a:r>
            <a:r>
              <a:rPr lang="en-US" b="0" i="0" u="none" strike="noStrike">
                <a:effectLst/>
                <a:highlight>
                  <a:srgbClr val="FFFFFF"/>
                </a:highlight>
                <a:latin typeface="Segoe UI" panose="020B0502040204020203" pitchFamily="34" charset="0"/>
                <a:hlinkClick r:id="rId3"/>
              </a:rPr>
              <a:t>authenticate to Microsoft Entra ID</a:t>
            </a:r>
            <a:r>
              <a:rPr lang="en-US" b="0" i="0">
                <a:solidFill>
                  <a:srgbClr val="161616"/>
                </a:solidFill>
                <a:effectLst/>
                <a:highlight>
                  <a:srgbClr val="FFFFFF"/>
                </a:highlight>
                <a:latin typeface="Segoe UI" panose="020B0502040204020203" pitchFamily="34" charset="0"/>
              </a:rPr>
              <a:t> with multi-factor and </a:t>
            </a:r>
            <a:r>
              <a:rPr lang="en-US" b="0" i="0" err="1">
                <a:solidFill>
                  <a:srgbClr val="161616"/>
                </a:solidFill>
                <a:effectLst/>
                <a:highlight>
                  <a:srgbClr val="FFFFFF"/>
                </a:highlight>
                <a:latin typeface="Segoe UI" panose="020B0502040204020203" pitchFamily="34" charset="0"/>
              </a:rPr>
              <a:t>passwordless</a:t>
            </a:r>
            <a:r>
              <a:rPr lang="en-US" b="0" i="0">
                <a:solidFill>
                  <a:srgbClr val="161616"/>
                </a:solidFill>
                <a:effectLst/>
                <a:highlight>
                  <a:srgbClr val="FFFFFF"/>
                </a:highlight>
                <a:latin typeface="Segoe UI" panose="020B0502040204020203" pitchFamily="34" charset="0"/>
              </a:rPr>
              <a:t> authentication, and then have single </a:t>
            </a:r>
            <a:r>
              <a:rPr lang="en-US" b="0" i="0" err="1">
                <a:solidFill>
                  <a:srgbClr val="161616"/>
                </a:solidFill>
                <a:effectLst/>
                <a:highlight>
                  <a:srgbClr val="FFFFFF"/>
                </a:highlight>
                <a:latin typeface="Segoe UI" panose="020B0502040204020203" pitchFamily="34" charset="0"/>
              </a:rPr>
              <a:t>sign-on</a:t>
            </a:r>
            <a:r>
              <a:rPr lang="en-US" b="0" i="0">
                <a:solidFill>
                  <a:srgbClr val="161616"/>
                </a:solidFill>
                <a:effectLst/>
                <a:highlight>
                  <a:srgbClr val="FFFFFF"/>
                </a:highlight>
                <a:latin typeface="Segoe UI" panose="020B0502040204020203" pitchFamily="34" charset="0"/>
              </a:rPr>
              <a:t> to all their applications. Microsoft Entra ID single </a:t>
            </a:r>
            <a:r>
              <a:rPr lang="en-US" b="0" i="0" err="1">
                <a:solidFill>
                  <a:srgbClr val="161616"/>
                </a:solidFill>
                <a:effectLst/>
                <a:highlight>
                  <a:srgbClr val="FFFFFF"/>
                </a:highlight>
                <a:latin typeface="Segoe UI" panose="020B0502040204020203" pitchFamily="34" charset="0"/>
              </a:rPr>
              <a:t>sign-on</a:t>
            </a:r>
            <a:r>
              <a:rPr lang="en-US" b="0" i="0">
                <a:solidFill>
                  <a:srgbClr val="161616"/>
                </a:solidFill>
                <a:effectLst/>
                <a:highlight>
                  <a:srgbClr val="FFFFFF"/>
                </a:highlight>
                <a:latin typeface="Segoe UI" panose="020B0502040204020203" pitchFamily="34" charset="0"/>
              </a:rPr>
              <a:t> uses standard protocols including </a:t>
            </a:r>
            <a:r>
              <a:rPr lang="en-US" b="0" i="0" u="none" strike="noStrike">
                <a:effectLst/>
                <a:highlight>
                  <a:srgbClr val="FFFFFF"/>
                </a:highlight>
                <a:latin typeface="Segoe UI" panose="020B0502040204020203" pitchFamily="34" charset="0"/>
                <a:hlinkClick r:id="rId4"/>
              </a:rPr>
              <a:t>SAML</a:t>
            </a:r>
            <a:r>
              <a:rPr lang="en-US" b="0" i="0">
                <a:solidFill>
                  <a:srgbClr val="161616"/>
                </a:solidFill>
                <a:effectLst/>
                <a:highlight>
                  <a:srgbClr val="FFFFFF"/>
                </a:highlight>
                <a:latin typeface="Segoe UI" panose="020B0502040204020203" pitchFamily="34" charset="0"/>
              </a:rPr>
              <a:t>, </a:t>
            </a:r>
            <a:r>
              <a:rPr lang="en-US" b="0" i="0" u="none" strike="noStrike">
                <a:effectLst/>
                <a:highlight>
                  <a:srgbClr val="FFFFFF"/>
                </a:highlight>
                <a:latin typeface="Segoe UI" panose="020B0502040204020203" pitchFamily="34" charset="0"/>
                <a:hlinkClick r:id="rId5"/>
              </a:rPr>
              <a:t>OpenID Connect</a:t>
            </a:r>
            <a:r>
              <a:rPr lang="en-US" b="0" i="0">
                <a:solidFill>
                  <a:srgbClr val="161616"/>
                </a:solidFill>
                <a:effectLst/>
                <a:highlight>
                  <a:srgbClr val="FFFFFF"/>
                </a:highlight>
                <a:latin typeface="Segoe UI" panose="020B0502040204020203" pitchFamily="34" charset="0"/>
              </a:rPr>
              <a:t> and </a:t>
            </a:r>
            <a:r>
              <a:rPr lang="en-US" b="0" i="0" u="none" strike="noStrike">
                <a:effectLst/>
                <a:highlight>
                  <a:srgbClr val="FFFFFF"/>
                </a:highlight>
                <a:latin typeface="Segoe UI" panose="020B0502040204020203" pitchFamily="34" charset="0"/>
                <a:hlinkClick r:id="rId6"/>
              </a:rPr>
              <a:t>Kerberos</a:t>
            </a:r>
            <a:r>
              <a:rPr lang="en-US" b="0" i="0">
                <a:solidFill>
                  <a:srgbClr val="161616"/>
                </a:solidFill>
                <a:effectLst/>
                <a:highlight>
                  <a:srgbClr val="FFFFFF"/>
                </a:highlight>
                <a:latin typeface="Segoe UI" panose="020B0502040204020203" pitchFamily="34" charset="0"/>
              </a:rPr>
              <a:t>.</a:t>
            </a:r>
          </a:p>
          <a:p>
            <a:endParaRPr lang="en-US">
              <a:solidFill>
                <a:srgbClr val="161616"/>
              </a:solidFill>
              <a:highlight>
                <a:srgbClr val="FFFFFF"/>
              </a:highlight>
              <a:latin typeface="Segoe UI" panose="020B0502040204020203" pitchFamily="34" charset="0"/>
            </a:endParaRPr>
          </a:p>
          <a:p>
            <a:r>
              <a:rPr lang="en-US">
                <a:solidFill>
                  <a:srgbClr val="161616"/>
                </a:solidFill>
                <a:highlight>
                  <a:srgbClr val="FFFFFF"/>
                </a:highlight>
                <a:latin typeface="Segoe UI" panose="020B0502040204020203" pitchFamily="34" charset="0"/>
              </a:rPr>
              <a:t>We recommend to migrate authentication and SSO capabilities to Microsoft Entra for better security, consistent and user experience</a:t>
            </a:r>
          </a:p>
          <a:p>
            <a:endParaRPr lang="en-US">
              <a:solidFill>
                <a:srgbClr val="161616"/>
              </a:solidFill>
              <a:highlight>
                <a:srgbClr val="FFFFFF"/>
              </a:highlight>
              <a:latin typeface="Segoe UI" panose="020B0502040204020203" pitchFamily="34" charset="0"/>
            </a:endParaRPr>
          </a:p>
          <a:p>
            <a:r>
              <a:rPr lang="en-US">
                <a:hlinkClick r:id="rId7"/>
              </a:rPr>
              <a:t>Tutorial: Microsoft Entra single </a:t>
            </a:r>
            <a:r>
              <a:rPr lang="en-US" err="1">
                <a:hlinkClick r:id="rId7"/>
              </a:rPr>
              <a:t>sign-on</a:t>
            </a:r>
            <a:r>
              <a:rPr lang="en-US">
                <a:hlinkClick r:id="rId7"/>
              </a:rPr>
              <a:t> (SSO) integration with SAP Cloud Identity Services - Microsoft Entra ID | Microsoft Learn</a:t>
            </a:r>
            <a:endParaRPr lang="en-US"/>
          </a:p>
        </p:txBody>
      </p:sp>
    </p:spTree>
    <p:extLst>
      <p:ext uri="{BB962C8B-B14F-4D97-AF65-F5344CB8AC3E}">
        <p14:creationId xmlns:p14="http://schemas.microsoft.com/office/powerpoint/2010/main" val="22753404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C073-3528-1CEA-3A0E-FBD9C2CE7FB3}"/>
              </a:ext>
            </a:extLst>
          </p:cNvPr>
          <p:cNvSpPr>
            <a:spLocks noGrp="1"/>
          </p:cNvSpPr>
          <p:nvPr>
            <p:ph type="title"/>
          </p:nvPr>
        </p:nvSpPr>
        <p:spPr/>
        <p:txBody>
          <a:bodyPr/>
          <a:lstStyle/>
          <a:p>
            <a:r>
              <a:rPr lang="pt-BR" err="1"/>
              <a:t>Migrate</a:t>
            </a:r>
            <a:r>
              <a:rPr lang="pt-BR"/>
              <a:t> </a:t>
            </a:r>
            <a:r>
              <a:rPr lang="pt-BR" err="1"/>
              <a:t>Authentication</a:t>
            </a:r>
            <a:r>
              <a:rPr lang="pt-BR"/>
              <a:t> and SSO</a:t>
            </a:r>
            <a:endParaRPr lang="en-US"/>
          </a:p>
        </p:txBody>
      </p:sp>
      <p:sp>
        <p:nvSpPr>
          <p:cNvPr id="3" name="Content Placeholder 2">
            <a:extLst>
              <a:ext uri="{FF2B5EF4-FFF2-40B4-BE49-F238E27FC236}">
                <a16:creationId xmlns:a16="http://schemas.microsoft.com/office/drawing/2014/main" id="{A58781A4-819C-36F1-6453-EFA107C0B445}"/>
              </a:ext>
            </a:extLst>
          </p:cNvPr>
          <p:cNvSpPr>
            <a:spLocks noGrp="1"/>
          </p:cNvSpPr>
          <p:nvPr>
            <p:ph sz="quarter" idx="10"/>
          </p:nvPr>
        </p:nvSpPr>
        <p:spPr>
          <a:xfrm>
            <a:off x="584200" y="1435100"/>
            <a:ext cx="11018838" cy="5170646"/>
          </a:xfrm>
        </p:spPr>
        <p:txBody>
          <a:bodyPr/>
          <a:lstStyle/>
          <a:p>
            <a:r>
              <a:rPr lang="en-US">
                <a:hlinkClick r:id="rId3"/>
              </a:rPr>
              <a:t>Tutorial: Microsoft Entra single </a:t>
            </a:r>
            <a:r>
              <a:rPr lang="en-US" err="1">
                <a:hlinkClick r:id="rId3"/>
              </a:rPr>
              <a:t>sign-on</a:t>
            </a:r>
            <a:r>
              <a:rPr lang="en-US">
                <a:hlinkClick r:id="rId3"/>
              </a:rPr>
              <a:t> (SSO) integration with SAP Cloud Identity Services - Microsoft Entra ID | Microsoft Learn</a:t>
            </a:r>
            <a:endParaRPr lang="en-US"/>
          </a:p>
          <a:p>
            <a:r>
              <a:rPr lang="en-US">
                <a:hlinkClick r:id="rId4"/>
              </a:rPr>
              <a:t>Tutorial: Microsoft Entra SSO integration with SAP Business Technology Platform - Microsoft Entra ID | Microsoft Learn</a:t>
            </a:r>
            <a:endParaRPr lang="en-US"/>
          </a:p>
          <a:p>
            <a:r>
              <a:rPr lang="en-US">
                <a:hlinkClick r:id="rId5"/>
              </a:rPr>
              <a:t>Tutorial: Microsoft Entra single </a:t>
            </a:r>
            <a:r>
              <a:rPr lang="en-US" err="1">
                <a:hlinkClick r:id="rId5"/>
              </a:rPr>
              <a:t>sign-on</a:t>
            </a:r>
            <a:r>
              <a:rPr lang="en-US">
                <a:hlinkClick r:id="rId5"/>
              </a:rPr>
              <a:t> (SSO) integration with SAP HANA - Microsoft Entra ID | Microsoft Learn</a:t>
            </a:r>
            <a:endParaRPr lang="en-US"/>
          </a:p>
          <a:p>
            <a:r>
              <a:rPr lang="en-US">
                <a:hlinkClick r:id="rId6"/>
              </a:rPr>
              <a:t>Tutorial: Microsoft Entra single </a:t>
            </a:r>
            <a:r>
              <a:rPr lang="en-US" err="1">
                <a:hlinkClick r:id="rId6"/>
              </a:rPr>
              <a:t>sign-on</a:t>
            </a:r>
            <a:r>
              <a:rPr lang="en-US">
                <a:hlinkClick r:id="rId6"/>
              </a:rPr>
              <a:t> (SSO) integration with SAP Fiori - Microsoft Entra ID | Microsoft Learn</a:t>
            </a:r>
            <a:endParaRPr lang="en-US"/>
          </a:p>
          <a:p>
            <a:r>
              <a:rPr lang="en-US">
                <a:hlinkClick r:id="rId7"/>
              </a:rPr>
              <a:t>Tutorial: Microsoft Entra single </a:t>
            </a:r>
            <a:r>
              <a:rPr lang="en-US" err="1">
                <a:hlinkClick r:id="rId7"/>
              </a:rPr>
              <a:t>sign-on</a:t>
            </a:r>
            <a:r>
              <a:rPr lang="en-US">
                <a:hlinkClick r:id="rId7"/>
              </a:rPr>
              <a:t> (SSO) integration with SAP NetWeaver - Microsoft Entra ID | Microsoft Learn</a:t>
            </a:r>
            <a:endParaRPr lang="en-US"/>
          </a:p>
          <a:p>
            <a:r>
              <a:rPr lang="en-US"/>
              <a:t>And more…</a:t>
            </a:r>
          </a:p>
        </p:txBody>
      </p:sp>
    </p:spTree>
    <p:extLst>
      <p:ext uri="{BB962C8B-B14F-4D97-AF65-F5344CB8AC3E}">
        <p14:creationId xmlns:p14="http://schemas.microsoft.com/office/powerpoint/2010/main" val="315631421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F259C-1E05-8C08-5566-006E1D303ED9}"/>
              </a:ext>
            </a:extLst>
          </p:cNvPr>
          <p:cNvSpPr>
            <a:spLocks noGrp="1"/>
          </p:cNvSpPr>
          <p:nvPr>
            <p:ph type="title"/>
          </p:nvPr>
        </p:nvSpPr>
        <p:spPr/>
        <p:txBody>
          <a:bodyPr/>
          <a:lstStyle/>
          <a:p>
            <a:r>
              <a:rPr lang="en-US"/>
              <a:t>Migrate user Self-Service</a:t>
            </a:r>
          </a:p>
        </p:txBody>
      </p:sp>
      <p:sp>
        <p:nvSpPr>
          <p:cNvPr id="3" name="Content Placeholder 2">
            <a:extLst>
              <a:ext uri="{FF2B5EF4-FFF2-40B4-BE49-F238E27FC236}">
                <a16:creationId xmlns:a16="http://schemas.microsoft.com/office/drawing/2014/main" id="{97DE66E9-F468-30A7-CDBB-51F91CA8CC08}"/>
              </a:ext>
            </a:extLst>
          </p:cNvPr>
          <p:cNvSpPr>
            <a:spLocks noGrp="1"/>
          </p:cNvSpPr>
          <p:nvPr>
            <p:ph sz="quarter" idx="10"/>
          </p:nvPr>
        </p:nvSpPr>
        <p:spPr>
          <a:xfrm>
            <a:off x="584200" y="1435100"/>
            <a:ext cx="11018838" cy="5170646"/>
          </a:xfrm>
        </p:spPr>
        <p:txBody>
          <a:bodyPr/>
          <a:lstStyle/>
          <a:p>
            <a:r>
              <a:rPr lang="en-US" b="0" i="0">
                <a:solidFill>
                  <a:srgbClr val="161616"/>
                </a:solidFill>
                <a:effectLst/>
                <a:highlight>
                  <a:srgbClr val="FFFFFF"/>
                </a:highlight>
                <a:latin typeface="Segoe UI" panose="020B0502040204020203" pitchFamily="34" charset="0"/>
              </a:rPr>
              <a:t>Organizations may have used SAP IDM </a:t>
            </a:r>
            <a:r>
              <a:rPr lang="en-US" b="0" i="0" u="none" strike="noStrike">
                <a:effectLst/>
                <a:highlight>
                  <a:srgbClr val="FFFFFF"/>
                </a:highlight>
                <a:latin typeface="Segoe UI" panose="020B0502040204020203" pitchFamily="34" charset="0"/>
                <a:hlinkClick r:id="rId3"/>
              </a:rPr>
              <a:t>Logon Help</a:t>
            </a:r>
            <a:r>
              <a:rPr lang="en-US" b="0" i="0">
                <a:solidFill>
                  <a:srgbClr val="161616"/>
                </a:solidFill>
                <a:effectLst/>
                <a:highlight>
                  <a:srgbClr val="FFFFFF"/>
                </a:highlight>
                <a:latin typeface="Segoe UI" panose="020B0502040204020203" pitchFamily="34" charset="0"/>
              </a:rPr>
              <a:t> to enable their end users to reset their Windows Server AD password.</a:t>
            </a:r>
          </a:p>
          <a:p>
            <a:endParaRPr lang="en-US">
              <a:solidFill>
                <a:srgbClr val="161616"/>
              </a:solidFill>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Microsoft Entra self-service password reset (SSPR) gives users the ability to change or reset their password, without needing administrator or help desk involvement.</a:t>
            </a:r>
          </a:p>
          <a:p>
            <a:r>
              <a:rPr lang="en-US">
                <a:hlinkClick r:id="rId4"/>
              </a:rPr>
              <a:t>Self-service password reset deep dive</a:t>
            </a:r>
            <a:endParaRPr lang="en-US">
              <a:solidFill>
                <a:srgbClr val="161616"/>
              </a:solidFill>
              <a:highlight>
                <a:srgbClr val="FFFFFF"/>
              </a:highlight>
              <a:latin typeface="Segoe UI" panose="020B0502040204020203" pitchFamily="34" charset="0"/>
            </a:endParaRPr>
          </a:p>
          <a:p>
            <a:endParaRPr lang="en-US">
              <a:solidFill>
                <a:srgbClr val="161616"/>
              </a:solidFill>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Microsoft Entra also supports end user self-service for </a:t>
            </a:r>
            <a:r>
              <a:rPr lang="en-US" b="0" i="0" u="none" strike="noStrike">
                <a:effectLst/>
                <a:highlight>
                  <a:srgbClr val="FFFFFF"/>
                </a:highlight>
                <a:latin typeface="Segoe UI" panose="020B0502040204020203" pitchFamily="34" charset="0"/>
                <a:hlinkClick r:id="rId5"/>
              </a:rPr>
              <a:t>group management</a:t>
            </a:r>
            <a:r>
              <a:rPr lang="en-US" b="0" i="0">
                <a:solidFill>
                  <a:srgbClr val="161616"/>
                </a:solidFill>
                <a:effectLst/>
                <a:highlight>
                  <a:srgbClr val="FFFFFF"/>
                </a:highlight>
                <a:latin typeface="Segoe UI" panose="020B0502040204020203" pitchFamily="34" charset="0"/>
              </a:rPr>
              <a:t>, and self-service access requests, approval, and reviews.</a:t>
            </a:r>
            <a:endParaRPr lang="en-US"/>
          </a:p>
        </p:txBody>
      </p:sp>
    </p:spTree>
    <p:extLst>
      <p:ext uri="{BB962C8B-B14F-4D97-AF65-F5344CB8AC3E}">
        <p14:creationId xmlns:p14="http://schemas.microsoft.com/office/powerpoint/2010/main" val="364468582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Migrate access lifecycle management</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11018838" cy="4050340"/>
          </a:xfrm>
        </p:spPr>
        <p:txBody>
          <a:bodyPr/>
          <a:lstStyle/>
          <a:p>
            <a:r>
              <a:rPr lang="en-US" b="0" i="0">
                <a:solidFill>
                  <a:srgbClr val="161616"/>
                </a:solidFill>
                <a:effectLst/>
                <a:highlight>
                  <a:srgbClr val="FFFFFF"/>
                </a:highlight>
                <a:latin typeface="Segoe UI" panose="020B0502040204020203" pitchFamily="34" charset="0"/>
              </a:rPr>
              <a:t>Organizations may have integrated SAP IDM with SAP AC, formerly SAP GRC, or SAP IAG for access approvals, risk assessments, separation of duties checks and other operations.</a:t>
            </a:r>
          </a:p>
          <a:p>
            <a:endParaRPr lang="en-US" b="0" i="0">
              <a:solidFill>
                <a:srgbClr val="161616"/>
              </a:solidFill>
              <a:effectLst/>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Microsoft Entra includes multiple access lifecycle management technologies to enable organizations to bring their identity and access management scenarios to the cloud. The choice of technologies depends upon your organization's application requirements and Microsoft Entra licenses.</a:t>
            </a:r>
            <a:endParaRPr lang="en-US"/>
          </a:p>
        </p:txBody>
      </p:sp>
    </p:spTree>
    <p:extLst>
      <p:ext uri="{BB962C8B-B14F-4D97-AF65-F5344CB8AC3E}">
        <p14:creationId xmlns:p14="http://schemas.microsoft.com/office/powerpoint/2010/main" val="41248260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Access Management via Security Groups</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11018838" cy="4912114"/>
          </a:xfrm>
        </p:spPr>
        <p:txBody>
          <a:bodyPr vert="horz" wrap="square" lIns="0" tIns="0" rIns="0" bIns="0" rtlCol="0" anchor="t">
            <a:spAutoFit/>
          </a:bodyPr>
          <a:lstStyle/>
          <a:p>
            <a:r>
              <a:rPr lang="en-US" b="0" i="0">
                <a:solidFill>
                  <a:srgbClr val="161616"/>
                </a:solidFill>
                <a:effectLst/>
                <a:highlight>
                  <a:srgbClr val="FFFFFF"/>
                </a:highlight>
                <a:latin typeface="Segoe UI"/>
                <a:cs typeface="Segoe UI"/>
              </a:rPr>
              <a:t>Microsoft Entra makes group memberships available to applications via SAML claims, provisioning, or by </a:t>
            </a:r>
            <a:r>
              <a:rPr lang="en-US">
                <a:solidFill>
                  <a:srgbClr val="161616"/>
                </a:solidFill>
                <a:highlight>
                  <a:srgbClr val="FFFFFF"/>
                </a:highlight>
                <a:latin typeface="Segoe UI"/>
                <a:cs typeface="Segoe UI"/>
                <a:hlinkClick r:id="rId2"/>
              </a:rPr>
              <a:t>provisioning</a:t>
            </a:r>
            <a:r>
              <a:rPr lang="en-US" b="0" i="0" u="none" strike="noStrike">
                <a:solidFill>
                  <a:srgbClr val="161616"/>
                </a:solidFill>
                <a:effectLst/>
                <a:highlight>
                  <a:srgbClr val="FFFFFF"/>
                </a:highlight>
                <a:latin typeface="Segoe UI"/>
                <a:cs typeface="Segoe UI"/>
                <a:hlinkClick r:id="rId2"/>
              </a:rPr>
              <a:t> </a:t>
            </a:r>
            <a:r>
              <a:rPr lang="en-US">
                <a:solidFill>
                  <a:srgbClr val="161616"/>
                </a:solidFill>
                <a:highlight>
                  <a:srgbClr val="FFFFFF"/>
                </a:highlight>
                <a:latin typeface="Segoe UI"/>
                <a:cs typeface="Segoe UI"/>
                <a:hlinkClick r:id="rId2"/>
              </a:rPr>
              <a:t>security </a:t>
            </a:r>
            <a:r>
              <a:rPr lang="en-US" b="0" i="0" u="none" strike="noStrike">
                <a:solidFill>
                  <a:srgbClr val="161616"/>
                </a:solidFill>
                <a:effectLst/>
                <a:highlight>
                  <a:srgbClr val="FFFFFF"/>
                </a:highlight>
                <a:latin typeface="Segoe UI"/>
                <a:cs typeface="Segoe UI"/>
                <a:hlinkClick r:id="rId2"/>
              </a:rPr>
              <a:t>groups to </a:t>
            </a:r>
            <a:r>
              <a:rPr lang="en-US">
                <a:solidFill>
                  <a:srgbClr val="161616"/>
                </a:solidFill>
                <a:highlight>
                  <a:srgbClr val="FFFFFF"/>
                </a:highlight>
                <a:latin typeface="Segoe UI"/>
                <a:cs typeface="Segoe UI"/>
                <a:hlinkClick r:id="rId2"/>
              </a:rPr>
              <a:t>WindowsServer</a:t>
            </a:r>
            <a:r>
              <a:rPr lang="en-US" b="0" i="0" u="none" strike="noStrike">
                <a:solidFill>
                  <a:srgbClr val="161616"/>
                </a:solidFill>
                <a:effectLst/>
                <a:highlight>
                  <a:srgbClr val="FFFFFF"/>
                </a:highlight>
                <a:latin typeface="Segoe UI"/>
                <a:cs typeface="Segoe UI"/>
                <a:hlinkClick r:id="rId2"/>
              </a:rPr>
              <a:t> AD</a:t>
            </a:r>
            <a:r>
              <a:rPr lang="en-US" b="0" i="0">
                <a:solidFill>
                  <a:srgbClr val="161616"/>
                </a:solidFill>
                <a:effectLst/>
                <a:highlight>
                  <a:srgbClr val="FFFFFF"/>
                </a:highlight>
                <a:latin typeface="Segoe UI"/>
                <a:cs typeface="Segoe UI"/>
              </a:rPr>
              <a:t>. SAP Cloud Identity Services can read groups from Microsoft Entra ID via Graph, and provision those groups to other SAP applications.</a:t>
            </a:r>
          </a:p>
          <a:p>
            <a:pPr algn="l"/>
            <a:r>
              <a:rPr lang="en-US" b="0" i="0">
                <a:solidFill>
                  <a:srgbClr val="161616"/>
                </a:solidFill>
                <a:effectLst/>
                <a:highlight>
                  <a:srgbClr val="FFFFFF"/>
                </a:highlight>
                <a:latin typeface="Segoe UI"/>
                <a:cs typeface="Segoe UI"/>
              </a:rPr>
              <a:t>Administrators can </a:t>
            </a:r>
            <a:r>
              <a:rPr lang="en-US" b="0" i="0" u="none" strike="noStrike">
                <a:solidFill>
                  <a:srgbClr val="161616"/>
                </a:solidFill>
                <a:effectLst/>
                <a:highlight>
                  <a:srgbClr val="FFFFFF"/>
                </a:highlight>
                <a:latin typeface="Segoe UI"/>
                <a:cs typeface="Segoe UI"/>
                <a:hlinkClick r:id="rId3"/>
              </a:rPr>
              <a:t>manage group membership</a:t>
            </a:r>
            <a:r>
              <a:rPr lang="en-US" b="0" i="0">
                <a:solidFill>
                  <a:srgbClr val="161616"/>
                </a:solidFill>
                <a:effectLst/>
                <a:highlight>
                  <a:srgbClr val="FFFFFF"/>
                </a:highlight>
                <a:latin typeface="Segoe UI"/>
                <a:cs typeface="Segoe UI"/>
              </a:rPr>
              <a:t>, create </a:t>
            </a:r>
            <a:r>
              <a:rPr lang="en-US" b="0" i="0" u="none" strike="noStrike">
                <a:solidFill>
                  <a:srgbClr val="161616"/>
                </a:solidFill>
                <a:effectLst/>
                <a:highlight>
                  <a:srgbClr val="FFFFFF"/>
                </a:highlight>
                <a:latin typeface="Segoe UI"/>
                <a:cs typeface="Segoe UI"/>
                <a:hlinkClick r:id="rId4"/>
              </a:rPr>
              <a:t>access reviews of group memberships</a:t>
            </a:r>
            <a:r>
              <a:rPr lang="en-US" b="0" i="0">
                <a:solidFill>
                  <a:srgbClr val="161616"/>
                </a:solidFill>
                <a:effectLst/>
                <a:highlight>
                  <a:srgbClr val="FFFFFF"/>
                </a:highlight>
                <a:latin typeface="Segoe UI"/>
                <a:cs typeface="Segoe UI"/>
              </a:rPr>
              <a:t>, and enable </a:t>
            </a:r>
            <a:r>
              <a:rPr lang="en-US" b="0" i="0" u="none" strike="noStrike">
                <a:solidFill>
                  <a:srgbClr val="161616"/>
                </a:solidFill>
                <a:effectLst/>
                <a:highlight>
                  <a:srgbClr val="FFFFFF"/>
                </a:highlight>
                <a:latin typeface="Segoe UI"/>
                <a:cs typeface="Segoe UI"/>
                <a:hlinkClick r:id="rId5"/>
              </a:rPr>
              <a:t>self-service group management</a:t>
            </a:r>
            <a:r>
              <a:rPr lang="en-US" b="0" i="0">
                <a:solidFill>
                  <a:srgbClr val="161616"/>
                </a:solidFill>
                <a:effectLst/>
                <a:highlight>
                  <a:srgbClr val="FFFFFF"/>
                </a:highlight>
                <a:latin typeface="Segoe UI"/>
                <a:cs typeface="Segoe UI"/>
              </a:rPr>
              <a:t>. </a:t>
            </a:r>
          </a:p>
          <a:p>
            <a:pPr algn="l"/>
            <a:r>
              <a:rPr lang="en-US" b="0" i="0">
                <a:solidFill>
                  <a:srgbClr val="161616"/>
                </a:solidFill>
                <a:effectLst/>
                <a:highlight>
                  <a:srgbClr val="FFFFFF"/>
                </a:highlight>
                <a:latin typeface="Segoe UI"/>
                <a:cs typeface="Segoe UI"/>
              </a:rPr>
              <a:t>Use Privileged Identity Management (PIM) </a:t>
            </a:r>
            <a:r>
              <a:rPr lang="en-US" b="0" i="0" u="none" strike="noStrike">
                <a:solidFill>
                  <a:srgbClr val="161616"/>
                </a:solidFill>
                <a:effectLst/>
                <a:highlight>
                  <a:srgbClr val="FFFFFF"/>
                </a:highlight>
                <a:latin typeface="Segoe UI"/>
                <a:cs typeface="Segoe UI"/>
                <a:hlinkClick r:id="rId6"/>
              </a:rPr>
              <a:t>for groups</a:t>
            </a:r>
            <a:r>
              <a:rPr lang="en-US" b="0" i="0">
                <a:solidFill>
                  <a:srgbClr val="161616"/>
                </a:solidFill>
                <a:effectLst/>
                <a:highlight>
                  <a:srgbClr val="FFFFFF"/>
                </a:highlight>
                <a:latin typeface="Segoe UI"/>
                <a:cs typeface="Segoe UI"/>
              </a:rPr>
              <a:t> to manage just-in-time membership in the group or just-in-time ownership of the group.</a:t>
            </a:r>
          </a:p>
        </p:txBody>
      </p:sp>
    </p:spTree>
    <p:extLst>
      <p:ext uri="{BB962C8B-B14F-4D97-AF65-F5344CB8AC3E}">
        <p14:creationId xmlns:p14="http://schemas.microsoft.com/office/powerpoint/2010/main" val="298039515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p:txBody>
          <a:bodyPr/>
          <a:lstStyle/>
          <a:p>
            <a:r>
              <a:rPr lang="en-US"/>
              <a:t>Access Management via Entitlement Management</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4763770" cy="5248593"/>
          </a:xfrm>
        </p:spPr>
        <p:txBody>
          <a:bodyPr/>
          <a:lstStyle/>
          <a:p>
            <a:r>
              <a:rPr lang="en-US" b="0" i="0">
                <a:solidFill>
                  <a:srgbClr val="161616"/>
                </a:solidFill>
                <a:effectLst/>
                <a:highlight>
                  <a:srgbClr val="FFFFFF"/>
                </a:highlight>
                <a:latin typeface="Segoe UI" panose="020B0502040204020203" pitchFamily="34" charset="0"/>
              </a:rPr>
              <a:t>Entitlement management is an identity governance feature that enables organizations to manage identity and access lifecycle at scale, by automating access request and approval workflows, access assignments, reviews, and expiration. </a:t>
            </a:r>
            <a:endParaRPr lang="en-US"/>
          </a:p>
        </p:txBody>
      </p:sp>
      <p:pic>
        <p:nvPicPr>
          <p:cNvPr id="6146" name="Picture 2" descr="Entitlement management overview diagram">
            <a:extLst>
              <a:ext uri="{FF2B5EF4-FFF2-40B4-BE49-F238E27FC236}">
                <a16:creationId xmlns:a16="http://schemas.microsoft.com/office/drawing/2014/main" id="{5295C6DA-E52D-5119-91B5-6C03EDA1D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7970" y="1149668"/>
            <a:ext cx="6515100"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1985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8964-FD77-208E-C07B-05DFD06A3BCE}"/>
              </a:ext>
            </a:extLst>
          </p:cNvPr>
          <p:cNvSpPr>
            <a:spLocks noGrp="1"/>
          </p:cNvSpPr>
          <p:nvPr>
            <p:ph type="title"/>
          </p:nvPr>
        </p:nvSpPr>
        <p:spPr>
          <a:xfrm>
            <a:off x="588263" y="457200"/>
            <a:ext cx="11018520" cy="1107996"/>
          </a:xfrm>
        </p:spPr>
        <p:txBody>
          <a:bodyPr/>
          <a:lstStyle/>
          <a:p>
            <a:r>
              <a:rPr lang="en-US"/>
              <a:t>Access Management via Entitlement Management + external GRC product</a:t>
            </a:r>
          </a:p>
        </p:txBody>
      </p:sp>
      <p:sp>
        <p:nvSpPr>
          <p:cNvPr id="3" name="Content Placeholder 2">
            <a:extLst>
              <a:ext uri="{FF2B5EF4-FFF2-40B4-BE49-F238E27FC236}">
                <a16:creationId xmlns:a16="http://schemas.microsoft.com/office/drawing/2014/main" id="{40EF9E54-E59F-6B0A-6716-4FDB1ACC09E6}"/>
              </a:ext>
            </a:extLst>
          </p:cNvPr>
          <p:cNvSpPr>
            <a:spLocks noGrp="1"/>
          </p:cNvSpPr>
          <p:nvPr>
            <p:ph sz="quarter" idx="10"/>
          </p:nvPr>
        </p:nvSpPr>
        <p:spPr>
          <a:xfrm>
            <a:off x="584200" y="1435100"/>
            <a:ext cx="7411720" cy="3102388"/>
          </a:xfrm>
        </p:spPr>
        <p:txBody>
          <a:bodyPr/>
          <a:lstStyle/>
          <a:p>
            <a:endParaRPr lang="en-US" b="0" i="0">
              <a:solidFill>
                <a:srgbClr val="161616"/>
              </a:solidFill>
              <a:effectLst/>
              <a:highlight>
                <a:srgbClr val="FFFFFF"/>
              </a:highlight>
              <a:latin typeface="Segoe UI" panose="020B0502040204020203" pitchFamily="34" charset="0"/>
            </a:endParaRPr>
          </a:p>
          <a:p>
            <a:pPr marL="0" indent="0">
              <a:buNone/>
            </a:pPr>
            <a:r>
              <a:rPr lang="en-US" b="0" i="0">
                <a:solidFill>
                  <a:srgbClr val="161616"/>
                </a:solidFill>
                <a:effectLst/>
                <a:highlight>
                  <a:srgbClr val="FFFFFF"/>
                </a:highlight>
                <a:latin typeface="Segoe UI" panose="020B0502040204020203" pitchFamily="34" charset="0"/>
              </a:rPr>
              <a:t>With the integration from Microsoft Entra ID Governance to </a:t>
            </a:r>
            <a:r>
              <a:rPr lang="en-US" b="0" i="0" u="none" strike="noStrike" err="1">
                <a:effectLst/>
                <a:highlight>
                  <a:srgbClr val="FFFFFF"/>
                </a:highlight>
                <a:latin typeface="Segoe UI" panose="020B0502040204020203" pitchFamily="34" charset="0"/>
                <a:hlinkClick r:id="rId3"/>
              </a:rPr>
              <a:t>Pathlock</a:t>
            </a:r>
            <a:r>
              <a:rPr lang="en-US" b="0" i="0">
                <a:solidFill>
                  <a:srgbClr val="161616"/>
                </a:solidFill>
                <a:effectLst/>
                <a:highlight>
                  <a:srgbClr val="FFFFFF"/>
                </a:highlight>
                <a:latin typeface="Segoe UI" panose="020B0502040204020203" pitchFamily="34" charset="0"/>
              </a:rPr>
              <a:t> and other partner products, customers can take advantage of fine-grained separation-of-duties checks enforced in those products, with access packages in Microsoft Entra ID Governance.</a:t>
            </a:r>
            <a:endParaRPr lang="en-US"/>
          </a:p>
        </p:txBody>
      </p:sp>
      <p:pic>
        <p:nvPicPr>
          <p:cNvPr id="7" name="Picture 6">
            <a:extLst>
              <a:ext uri="{FF2B5EF4-FFF2-40B4-BE49-F238E27FC236}">
                <a16:creationId xmlns:a16="http://schemas.microsoft.com/office/drawing/2014/main" id="{9A508E4D-5367-9EFD-423C-FC75CCF8B542}"/>
              </a:ext>
            </a:extLst>
          </p:cNvPr>
          <p:cNvPicPr>
            <a:picLocks noChangeAspect="1"/>
          </p:cNvPicPr>
          <p:nvPr/>
        </p:nvPicPr>
        <p:blipFill>
          <a:blip r:embed="rId4"/>
          <a:stretch>
            <a:fillRect/>
          </a:stretch>
        </p:blipFill>
        <p:spPr>
          <a:xfrm>
            <a:off x="8469299" y="1180403"/>
            <a:ext cx="2983791" cy="5677597"/>
          </a:xfrm>
          <a:prstGeom prst="rect">
            <a:avLst/>
          </a:prstGeom>
        </p:spPr>
      </p:pic>
    </p:spTree>
    <p:extLst>
      <p:ext uri="{BB962C8B-B14F-4D97-AF65-F5344CB8AC3E}">
        <p14:creationId xmlns:p14="http://schemas.microsoft.com/office/powerpoint/2010/main" val="333494303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58D3C8-1961-61A2-A5F2-FCBE11765A7F}"/>
              </a:ext>
            </a:extLst>
          </p:cNvPr>
          <p:cNvSpPr>
            <a:spLocks noGrp="1"/>
          </p:cNvSpPr>
          <p:nvPr>
            <p:ph type="title"/>
          </p:nvPr>
        </p:nvSpPr>
        <p:spPr>
          <a:xfrm>
            <a:off x="588263" y="457200"/>
            <a:ext cx="11018520" cy="553998"/>
          </a:xfrm>
        </p:spPr>
        <p:txBody>
          <a:bodyPr/>
          <a:lstStyle/>
          <a:p>
            <a:r>
              <a:rPr lang="pt-BR"/>
              <a:t>Microsoft Entra and SAP </a:t>
            </a:r>
            <a:r>
              <a:rPr lang="pt-BR" err="1"/>
              <a:t>Products</a:t>
            </a:r>
            <a:r>
              <a:rPr lang="pt-BR"/>
              <a:t> </a:t>
            </a:r>
            <a:r>
              <a:rPr lang="pt-BR" err="1"/>
              <a:t>Integration</a:t>
            </a:r>
            <a:endParaRPr lang="en-US"/>
          </a:p>
        </p:txBody>
      </p:sp>
      <p:sp>
        <p:nvSpPr>
          <p:cNvPr id="5" name="Content Placeholder 4">
            <a:extLst>
              <a:ext uri="{FF2B5EF4-FFF2-40B4-BE49-F238E27FC236}">
                <a16:creationId xmlns:a16="http://schemas.microsoft.com/office/drawing/2014/main" id="{9F068D89-EC5B-AD80-5B53-7AFBDA5DBC73}"/>
              </a:ext>
            </a:extLst>
          </p:cNvPr>
          <p:cNvSpPr>
            <a:spLocks noGrp="1"/>
          </p:cNvSpPr>
          <p:nvPr>
            <p:ph sz="quarter" idx="10"/>
          </p:nvPr>
        </p:nvSpPr>
        <p:spPr/>
        <p:txBody>
          <a:bodyPr/>
          <a:lstStyle/>
          <a:p>
            <a:endParaRPr lang="en-US"/>
          </a:p>
        </p:txBody>
      </p:sp>
      <p:pic>
        <p:nvPicPr>
          <p:cNvPr id="1026" name="Picture 2" descr="Diagram showing end-to-end breadth of relevant Microsoft and SAP technologies and their integrations.">
            <a:extLst>
              <a:ext uri="{FF2B5EF4-FFF2-40B4-BE49-F238E27FC236}">
                <a16:creationId xmlns:a16="http://schemas.microsoft.com/office/drawing/2014/main" id="{5AE994D6-C13D-2C9C-BE4A-0BAE35FE3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12192000" cy="392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2673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BA61-CC54-C199-4E26-80F9F803D3D2}"/>
              </a:ext>
            </a:extLst>
          </p:cNvPr>
          <p:cNvSpPr>
            <a:spLocks noGrp="1"/>
          </p:cNvSpPr>
          <p:nvPr>
            <p:ph type="title"/>
          </p:nvPr>
        </p:nvSpPr>
        <p:spPr/>
        <p:txBody>
          <a:bodyPr/>
          <a:lstStyle/>
          <a:p>
            <a:r>
              <a:rPr lang="pt-BR" err="1"/>
              <a:t>Choose</a:t>
            </a:r>
            <a:r>
              <a:rPr lang="pt-BR"/>
              <a:t> a Path</a:t>
            </a:r>
            <a:endParaRPr lang="en-US"/>
          </a:p>
        </p:txBody>
      </p:sp>
      <p:sp>
        <p:nvSpPr>
          <p:cNvPr id="5" name="Content Placeholder 4">
            <a:extLst>
              <a:ext uri="{FF2B5EF4-FFF2-40B4-BE49-F238E27FC236}">
                <a16:creationId xmlns:a16="http://schemas.microsoft.com/office/drawing/2014/main" id="{280A51C5-9165-1B81-B1D8-400FE6CABD7D}"/>
              </a:ext>
            </a:extLst>
          </p:cNvPr>
          <p:cNvSpPr>
            <a:spLocks noGrp="1"/>
          </p:cNvSpPr>
          <p:nvPr>
            <p:ph sz="quarter" idx="10"/>
          </p:nvPr>
        </p:nvSpPr>
        <p:spPr/>
        <p:txBody>
          <a:bodyPr/>
          <a:lstStyle/>
          <a:p>
            <a:endParaRPr lang="en-US"/>
          </a:p>
        </p:txBody>
      </p:sp>
      <p:graphicFrame>
        <p:nvGraphicFramePr>
          <p:cNvPr id="8" name="Content Placeholder 3">
            <a:extLst>
              <a:ext uri="{FF2B5EF4-FFF2-40B4-BE49-F238E27FC236}">
                <a16:creationId xmlns:a16="http://schemas.microsoft.com/office/drawing/2014/main" id="{7D5FC11A-976A-514F-FC96-59F4BAE65159}"/>
              </a:ext>
            </a:extLst>
          </p:cNvPr>
          <p:cNvGraphicFramePr>
            <a:graphicFrameLocks/>
          </p:cNvGraphicFramePr>
          <p:nvPr>
            <p:extLst>
              <p:ext uri="{D42A27DB-BD31-4B8C-83A1-F6EECF244321}">
                <p14:modId xmlns:p14="http://schemas.microsoft.com/office/powerpoint/2010/main" val="1734727559"/>
              </p:ext>
            </p:extLst>
          </p:nvPr>
        </p:nvGraphicFramePr>
        <p:xfrm>
          <a:off x="584200" y="1435100"/>
          <a:ext cx="10774263" cy="2804160"/>
        </p:xfrm>
        <a:graphic>
          <a:graphicData uri="http://schemas.openxmlformats.org/drawingml/2006/table">
            <a:tbl>
              <a:tblPr firstRow="1" bandRow="1">
                <a:tableStyleId>{5C22544A-7EE6-4342-B048-85BDC9FD1C3A}</a:tableStyleId>
              </a:tblPr>
              <a:tblGrid>
                <a:gridCol w="2851097">
                  <a:extLst>
                    <a:ext uri="{9D8B030D-6E8A-4147-A177-3AD203B41FA5}">
                      <a16:colId xmlns:a16="http://schemas.microsoft.com/office/drawing/2014/main" val="2787960231"/>
                    </a:ext>
                  </a:extLst>
                </a:gridCol>
                <a:gridCol w="7923166">
                  <a:extLst>
                    <a:ext uri="{9D8B030D-6E8A-4147-A177-3AD203B41FA5}">
                      <a16:colId xmlns:a16="http://schemas.microsoft.com/office/drawing/2014/main" val="3537606918"/>
                    </a:ext>
                  </a:extLst>
                </a:gridCol>
              </a:tblGrid>
              <a:tr h="370840">
                <a:tc>
                  <a:txBody>
                    <a:bodyPr/>
                    <a:lstStyle/>
                    <a:p>
                      <a:r>
                        <a:rPr lang="en-US" sz="2000"/>
                        <a:t>If the customer has</a:t>
                      </a:r>
                    </a:p>
                  </a:txBody>
                  <a:tcPr/>
                </a:tc>
                <a:tc>
                  <a:txBody>
                    <a:bodyPr/>
                    <a:lstStyle/>
                    <a:p>
                      <a:r>
                        <a:rPr lang="en-US" sz="2000"/>
                        <a:t>Position</a:t>
                      </a:r>
                    </a:p>
                  </a:txBody>
                  <a:tcPr/>
                </a:tc>
                <a:extLst>
                  <a:ext uri="{0D108BD9-81ED-4DB2-BD59-A6C34878D82A}">
                    <a16:rowId xmlns:a16="http://schemas.microsoft.com/office/drawing/2014/main" val="951346401"/>
                  </a:ext>
                </a:extLst>
              </a:tr>
              <a:tr h="370840">
                <a:tc>
                  <a:txBody>
                    <a:bodyPr/>
                    <a:lstStyle/>
                    <a:p>
                      <a:r>
                        <a:rPr lang="en-US" sz="2000">
                          <a:latin typeface="+mn-lt"/>
                        </a:rPr>
                        <a:t>SAP IDM</a:t>
                      </a:r>
                    </a:p>
                  </a:txBody>
                  <a:tcPr/>
                </a:tc>
                <a:tc>
                  <a:txBody>
                    <a:bodyPr/>
                    <a:lstStyle/>
                    <a:p>
                      <a:r>
                        <a:rPr lang="en-US" sz="2000">
                          <a:latin typeface="+mn-lt"/>
                        </a:rPr>
                        <a:t>Microsoft Entra ID + Microsoft Entra ID Governance</a:t>
                      </a:r>
                    </a:p>
                  </a:txBody>
                  <a:tcPr/>
                </a:tc>
                <a:extLst>
                  <a:ext uri="{0D108BD9-81ED-4DB2-BD59-A6C34878D82A}">
                    <a16:rowId xmlns:a16="http://schemas.microsoft.com/office/drawing/2014/main" val="1549875826"/>
                  </a:ext>
                </a:extLst>
              </a:tr>
              <a:tr h="370840">
                <a:tc>
                  <a:txBody>
                    <a:bodyPr/>
                    <a:lstStyle/>
                    <a:p>
                      <a:r>
                        <a:rPr lang="en-US" sz="2000">
                          <a:latin typeface="+mn-lt"/>
                        </a:rPr>
                        <a:t>SAP IDM + </a:t>
                      </a:r>
                      <a:br>
                        <a:rPr lang="en-US" sz="2000">
                          <a:latin typeface="+mn-lt"/>
                        </a:rPr>
                      </a:br>
                      <a:r>
                        <a:rPr lang="en-US" sz="2000">
                          <a:latin typeface="+mn-lt"/>
                        </a:rPr>
                        <a:t>SAP AC (aka SAP GRC)</a:t>
                      </a:r>
                    </a:p>
                  </a:txBody>
                  <a:tcPr/>
                </a:tc>
                <a:tc>
                  <a:txBody>
                    <a:bodyPr/>
                    <a:lstStyle/>
                    <a:p>
                      <a:r>
                        <a:rPr lang="en-US" sz="2000">
                          <a:latin typeface="+mn-lt"/>
                        </a:rPr>
                        <a:t>Microsoft Entra ID + Microsoft Entra ID Governance + </a:t>
                      </a:r>
                      <a:br>
                        <a:rPr lang="en-US" sz="2000">
                          <a:latin typeface="+mn-lt"/>
                        </a:rPr>
                      </a:br>
                      <a:r>
                        <a:rPr lang="en-US" sz="2000">
                          <a:latin typeface="+mn-lt"/>
                        </a:rPr>
                        <a:t>SAP AC + </a:t>
                      </a:r>
                      <a:br>
                        <a:rPr lang="en-US" sz="2000">
                          <a:latin typeface="+mn-lt"/>
                        </a:rPr>
                      </a:br>
                      <a:r>
                        <a:rPr lang="en-US" sz="2000">
                          <a:latin typeface="+mn-lt"/>
                        </a:rPr>
                        <a:t>SAP Cloud Identity Access Governance (</a:t>
                      </a:r>
                      <a:r>
                        <a:rPr lang="en-US" sz="2000" b="0" i="0" u="none" strike="noStrike" noProof="0">
                          <a:latin typeface="+mn-lt"/>
                        </a:rPr>
                        <a:t>IAG bridges to SAP AC and provides cloud app support)</a:t>
                      </a:r>
                    </a:p>
                    <a:p>
                      <a:r>
                        <a:rPr lang="en-US" sz="2000" b="0" i="0" u="none" strike="noStrike" noProof="0">
                          <a:latin typeface="+mn-lt"/>
                        </a:rPr>
                        <a:t>*Using </a:t>
                      </a:r>
                      <a:r>
                        <a:rPr lang="en-US" sz="2000" b="0" i="0" u="none" strike="noStrike" noProof="0" err="1">
                          <a:latin typeface="+mn-lt"/>
                        </a:rPr>
                        <a:t>Pathlock</a:t>
                      </a:r>
                      <a:r>
                        <a:rPr lang="en-US" sz="2000" b="0" i="0" u="none" strike="noStrike" noProof="0">
                          <a:latin typeface="+mn-lt"/>
                        </a:rPr>
                        <a:t> can be an alternative to SAP GRC</a:t>
                      </a:r>
                      <a:endParaRPr lang="en-US" sz="2000">
                        <a:latin typeface="+mn-lt"/>
                      </a:endParaRPr>
                    </a:p>
                  </a:txBody>
                  <a:tcPr/>
                </a:tc>
                <a:extLst>
                  <a:ext uri="{0D108BD9-81ED-4DB2-BD59-A6C34878D82A}">
                    <a16:rowId xmlns:a16="http://schemas.microsoft.com/office/drawing/2014/main" val="2517270480"/>
                  </a:ext>
                </a:extLst>
              </a:tr>
              <a:tr h="370840">
                <a:tc>
                  <a:txBody>
                    <a:bodyPr/>
                    <a:lstStyle/>
                    <a:p>
                      <a:pPr lvl="0">
                        <a:buNone/>
                      </a:pPr>
                      <a:r>
                        <a:rPr lang="en-US" sz="2000" err="1">
                          <a:latin typeface="+mn-lt"/>
                        </a:rPr>
                        <a:t>Pathlock</a:t>
                      </a:r>
                      <a:endParaRPr lang="en-US" sz="2000">
                        <a:latin typeface="+mn-lt"/>
                      </a:endParaRPr>
                    </a:p>
                  </a:txBody>
                  <a:tcPr/>
                </a:tc>
                <a:tc>
                  <a:txBody>
                    <a:bodyPr/>
                    <a:lstStyle/>
                    <a:p>
                      <a:pPr lvl="0">
                        <a:buNone/>
                      </a:pPr>
                      <a:r>
                        <a:rPr lang="en-US" sz="2000" dirty="0">
                          <a:latin typeface="+mn-lt"/>
                        </a:rPr>
                        <a:t>Microsoft Entra ID + Microsoft Entra ID Governance + </a:t>
                      </a:r>
                      <a:r>
                        <a:rPr lang="en-US" sz="2000" b="0" i="0" u="none" strike="noStrike" noProof="0" dirty="0">
                          <a:solidFill>
                            <a:srgbClr val="000000"/>
                          </a:solidFill>
                          <a:latin typeface="+mn-lt"/>
                        </a:rPr>
                        <a:t>Pathlock</a:t>
                      </a:r>
                      <a:endParaRPr lang="en-US" sz="2000" dirty="0">
                        <a:latin typeface="+mn-lt"/>
                      </a:endParaRPr>
                    </a:p>
                  </a:txBody>
                  <a:tcPr/>
                </a:tc>
                <a:extLst>
                  <a:ext uri="{0D108BD9-81ED-4DB2-BD59-A6C34878D82A}">
                    <a16:rowId xmlns:a16="http://schemas.microsoft.com/office/drawing/2014/main" val="2828412111"/>
                  </a:ext>
                </a:extLst>
              </a:tr>
            </a:tbl>
          </a:graphicData>
        </a:graphic>
      </p:graphicFrame>
    </p:spTree>
    <p:extLst>
      <p:ext uri="{BB962C8B-B14F-4D97-AF65-F5344CB8AC3E}">
        <p14:creationId xmlns:p14="http://schemas.microsoft.com/office/powerpoint/2010/main" val="280706500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11018838" cy="5084469"/>
          </a:xfrm>
        </p:spPr>
        <p:txBody>
          <a:bodyPr/>
          <a:lstStyle/>
          <a:p>
            <a:r>
              <a:rPr lang="en-US" dirty="0"/>
              <a:t>Microsoft Entra includes </a:t>
            </a:r>
            <a:r>
              <a:rPr lang="en-US" dirty="0">
                <a:hlinkClick r:id="rId3"/>
              </a:rPr>
              <a:t>built-in reports</a:t>
            </a:r>
            <a:r>
              <a:rPr lang="en-US" dirty="0"/>
              <a:t>, as well as workbooks that surface in Azure Monitor based on audit, sign-in, and provisioning log data</a:t>
            </a:r>
          </a:p>
          <a:p>
            <a:r>
              <a:rPr lang="en-US" dirty="0">
                <a:highlight>
                  <a:srgbClr val="FFFFFF"/>
                </a:highlight>
                <a:latin typeface="Segoe UI" panose="020B0502040204020203" pitchFamily="34" charset="0"/>
                <a:hlinkClick r:id="rId4"/>
              </a:rPr>
              <a:t>U</a:t>
            </a:r>
            <a:r>
              <a:rPr lang="en-US" b="0" i="0" u="none" strike="noStrike" dirty="0">
                <a:effectLst/>
                <a:highlight>
                  <a:srgbClr val="FFFFFF"/>
                </a:highlight>
                <a:latin typeface="Segoe UI" panose="020B0502040204020203" pitchFamily="34" charset="0"/>
                <a:hlinkClick r:id="rId4"/>
              </a:rPr>
              <a:t>sage and insights reports</a:t>
            </a:r>
            <a:r>
              <a:rPr lang="en-US" b="0" i="0" dirty="0">
                <a:solidFill>
                  <a:srgbClr val="161616"/>
                </a:solidFill>
                <a:effectLst/>
                <a:highlight>
                  <a:srgbClr val="FFFFFF"/>
                </a:highlight>
                <a:latin typeface="Segoe UI" panose="020B0502040204020203" pitchFamily="34" charset="0"/>
              </a:rPr>
              <a:t> for an application-centric view on sign-in data. </a:t>
            </a:r>
          </a:p>
          <a:p>
            <a:r>
              <a:rPr lang="en-US" b="0" i="0" u="none" strike="noStrike" dirty="0">
                <a:effectLst/>
                <a:highlight>
                  <a:srgbClr val="FFFFFF"/>
                </a:highlight>
                <a:latin typeface="Segoe UI" panose="020B0502040204020203" pitchFamily="34" charset="0"/>
                <a:hlinkClick r:id="rId5"/>
              </a:rPr>
              <a:t>Monitor for unusual account creation and deletion, and unusual account usage</a:t>
            </a:r>
            <a:r>
              <a:rPr lang="en-US" b="0" i="0" dirty="0">
                <a:solidFill>
                  <a:srgbClr val="161616"/>
                </a:solidFill>
                <a:effectLst/>
                <a:highlight>
                  <a:srgbClr val="FFFFFF"/>
                </a:highlight>
                <a:latin typeface="Segoe UI" panose="020B0502040204020203" pitchFamily="34" charset="0"/>
              </a:rPr>
              <a:t>.</a:t>
            </a:r>
          </a:p>
          <a:p>
            <a:r>
              <a:rPr lang="en-US" b="0" i="0" dirty="0">
                <a:solidFill>
                  <a:srgbClr val="161616"/>
                </a:solidFill>
                <a:effectLst/>
                <a:highlight>
                  <a:srgbClr val="FFFFFF"/>
                </a:highlight>
                <a:latin typeface="Segoe UI" panose="020B0502040204020203" pitchFamily="34" charset="0"/>
              </a:rPr>
              <a:t>Query Microsoft Graph to obtain data for use in a report. For example, you can </a:t>
            </a:r>
            <a:r>
              <a:rPr lang="en-US" b="0" i="0" u="none" strike="noStrike" dirty="0">
                <a:effectLst/>
                <a:highlight>
                  <a:srgbClr val="FFFFFF"/>
                </a:highlight>
                <a:latin typeface="Segoe UI" panose="020B0502040204020203" pitchFamily="34" charset="0"/>
                <a:hlinkClick r:id="rId6"/>
              </a:rPr>
              <a:t>retrieve a list of inactive user accounts in Microsoft Entra ID</a:t>
            </a:r>
            <a:r>
              <a:rPr lang="en-US" b="0" i="0" dirty="0">
                <a:solidFill>
                  <a:srgbClr val="161616"/>
                </a:solidFill>
                <a:effectLst/>
                <a:highlight>
                  <a:srgbClr val="FFFFFF"/>
                </a:highlight>
                <a:latin typeface="Segoe UI" panose="020B0502040204020203" pitchFamily="34" charset="0"/>
              </a:rPr>
              <a:t>.</a:t>
            </a:r>
          </a:p>
          <a:p>
            <a:endParaRPr lang="en-US" dirty="0"/>
          </a:p>
        </p:txBody>
      </p:sp>
    </p:spTree>
    <p:extLst>
      <p:ext uri="{BB962C8B-B14F-4D97-AF65-F5344CB8AC3E}">
        <p14:creationId xmlns:p14="http://schemas.microsoft.com/office/powerpoint/2010/main" val="11539297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11018838" cy="4653582"/>
          </a:xfrm>
        </p:spPr>
        <p:txBody>
          <a:bodyPr/>
          <a:lstStyle/>
          <a:p>
            <a:r>
              <a:rPr lang="en-US" b="0" i="0" dirty="0">
                <a:solidFill>
                  <a:srgbClr val="161616"/>
                </a:solidFill>
                <a:effectLst/>
                <a:highlight>
                  <a:srgbClr val="FFFFFF"/>
                </a:highlight>
                <a:latin typeface="Segoe UI" panose="020B0502040204020203" pitchFamily="34" charset="0"/>
              </a:rPr>
              <a:t>You can export data from Microsoft Entra admin center for use in generating your own reports. For example, you can </a:t>
            </a:r>
            <a:r>
              <a:rPr lang="en-US" b="0" i="0" u="none" strike="noStrike" dirty="0">
                <a:solidFill>
                  <a:srgbClr val="161616"/>
                </a:solidFill>
                <a:effectLst/>
                <a:highlight>
                  <a:srgbClr val="FFFFFF"/>
                </a:highlight>
                <a:latin typeface="Segoe UI" panose="020B0502040204020203" pitchFamily="34" charset="0"/>
                <a:hlinkClick r:id="rId3"/>
              </a:rPr>
              <a:t>download a list of users and their attributes</a:t>
            </a:r>
            <a:r>
              <a:rPr lang="en-US" b="0" i="0" dirty="0">
                <a:solidFill>
                  <a:srgbClr val="161616"/>
                </a:solidFill>
                <a:effectLst/>
                <a:highlight>
                  <a:srgbClr val="FFFFFF"/>
                </a:highlight>
                <a:latin typeface="Segoe UI" panose="020B0502040204020203" pitchFamily="34" charset="0"/>
              </a:rPr>
              <a:t> or </a:t>
            </a:r>
            <a:r>
              <a:rPr lang="en-US" b="0" i="0" u="none" strike="noStrike" dirty="0">
                <a:solidFill>
                  <a:srgbClr val="161616"/>
                </a:solidFill>
                <a:effectLst/>
                <a:highlight>
                  <a:srgbClr val="FFFFFF"/>
                </a:highlight>
                <a:latin typeface="Segoe UI" panose="020B0502040204020203" pitchFamily="34" charset="0"/>
                <a:hlinkClick r:id="rId4"/>
              </a:rPr>
              <a:t>download logs</a:t>
            </a:r>
            <a:r>
              <a:rPr lang="en-US" b="0" i="0" dirty="0">
                <a:solidFill>
                  <a:srgbClr val="161616"/>
                </a:solidFill>
                <a:effectLst/>
                <a:highlight>
                  <a:srgbClr val="FFFFFF"/>
                </a:highlight>
                <a:latin typeface="Segoe UI" panose="020B0502040204020203" pitchFamily="34" charset="0"/>
              </a:rPr>
              <a:t>, including the </a:t>
            </a:r>
            <a:r>
              <a:rPr lang="en-US" b="0" i="0" u="none" strike="noStrike" dirty="0">
                <a:solidFill>
                  <a:srgbClr val="161616"/>
                </a:solidFill>
                <a:effectLst/>
                <a:highlight>
                  <a:srgbClr val="FFFFFF"/>
                </a:highlight>
                <a:latin typeface="Segoe UI" panose="020B0502040204020203" pitchFamily="34" charset="0"/>
                <a:hlinkClick r:id="rId5"/>
              </a:rPr>
              <a:t>provisioning logs</a:t>
            </a:r>
            <a:r>
              <a:rPr lang="en-US" b="0" i="0" dirty="0">
                <a:solidFill>
                  <a:srgbClr val="161616"/>
                </a:solidFill>
                <a:effectLst/>
                <a:highlight>
                  <a:srgbClr val="FFFFFF"/>
                </a:highlight>
                <a:latin typeface="Segoe UI" panose="020B0502040204020203" pitchFamily="34" charset="0"/>
              </a:rPr>
              <a:t>, from the Microsoft Entra Admin Center.</a:t>
            </a:r>
          </a:p>
          <a:p>
            <a:endParaRPr lang="en-US" b="0" i="0" dirty="0">
              <a:solidFill>
                <a:srgbClr val="161616"/>
              </a:solidFill>
              <a:effectLst/>
              <a:highlight>
                <a:srgbClr val="FFFFFF"/>
              </a:highlight>
              <a:latin typeface="Segoe UI" panose="020B0502040204020203" pitchFamily="34" charset="0"/>
            </a:endParaRPr>
          </a:p>
          <a:p>
            <a:r>
              <a:rPr lang="en-US" b="0" i="0" dirty="0">
                <a:solidFill>
                  <a:srgbClr val="161616"/>
                </a:solidFill>
                <a:effectLst/>
                <a:highlight>
                  <a:srgbClr val="FFFFFF"/>
                </a:highlight>
                <a:latin typeface="Segoe UI" panose="020B0502040204020203" pitchFamily="34" charset="0"/>
              </a:rPr>
              <a:t>You </a:t>
            </a:r>
            <a:r>
              <a:rPr lang="en-US" dirty="0">
                <a:solidFill>
                  <a:srgbClr val="161616"/>
                </a:solidFill>
                <a:highlight>
                  <a:srgbClr val="FFFFFF"/>
                </a:highlight>
                <a:latin typeface="Segoe UI" panose="020B0502040204020203" pitchFamily="34" charset="0"/>
              </a:rPr>
              <a:t>can create </a:t>
            </a:r>
            <a:r>
              <a:rPr lang="en-US" dirty="0">
                <a:solidFill>
                  <a:srgbClr val="161616"/>
                </a:solidFill>
                <a:highlight>
                  <a:srgbClr val="FFFFFF"/>
                </a:highlight>
                <a:latin typeface="Segoe UI" panose="020B0502040204020203" pitchFamily="34" charset="0"/>
                <a:hlinkClick r:id="rId6"/>
              </a:rPr>
              <a:t>custom reports </a:t>
            </a:r>
            <a:r>
              <a:rPr lang="en-US" dirty="0">
                <a:solidFill>
                  <a:srgbClr val="161616"/>
                </a:solidFill>
                <a:highlight>
                  <a:srgbClr val="FFFFFF"/>
                </a:highlight>
                <a:latin typeface="Segoe UI" panose="020B0502040204020203" pitchFamily="34" charset="0"/>
              </a:rPr>
              <a:t>with Azure Data Explorer, </a:t>
            </a:r>
            <a:r>
              <a:rPr lang="en-US" dirty="0" err="1">
                <a:solidFill>
                  <a:srgbClr val="161616"/>
                </a:solidFill>
                <a:highlight>
                  <a:srgbClr val="FFFFFF"/>
                </a:highlight>
                <a:latin typeface="Segoe UI" panose="020B0502040204020203" pitchFamily="34" charset="0"/>
              </a:rPr>
              <a:t>PowerBI</a:t>
            </a:r>
            <a:r>
              <a:rPr lang="en-US" dirty="0">
                <a:solidFill>
                  <a:srgbClr val="161616"/>
                </a:solidFill>
                <a:highlight>
                  <a:srgbClr val="FFFFFF"/>
                </a:highlight>
                <a:latin typeface="Segoe UI" panose="020B0502040204020203" pitchFamily="34" charset="0"/>
              </a:rPr>
              <a:t> or other tools you are familiar with. </a:t>
            </a:r>
            <a:endParaRPr lang="en-US" b="0" i="0" dirty="0">
              <a:solidFill>
                <a:srgbClr val="161616"/>
              </a:solidFill>
              <a:effectLst/>
              <a:highlight>
                <a:srgbClr val="FFFFFF"/>
              </a:highlight>
              <a:latin typeface="Segoe UI" panose="020B0502040204020203" pitchFamily="34" charset="0"/>
            </a:endParaRPr>
          </a:p>
          <a:p>
            <a:endParaRPr lang="en-US" b="0" i="0" dirty="0">
              <a:solidFill>
                <a:srgbClr val="161616"/>
              </a:solidFill>
              <a:effectLst/>
              <a:highlight>
                <a:srgbClr val="FFFFFF"/>
              </a:highlight>
              <a:latin typeface="Segoe UI" panose="020B0502040204020203" pitchFamily="34" charset="0"/>
            </a:endParaRPr>
          </a:p>
          <a:p>
            <a:r>
              <a:rPr lang="en-US" b="0" i="0" dirty="0">
                <a:solidFill>
                  <a:srgbClr val="161616"/>
                </a:solidFill>
                <a:effectLst/>
                <a:highlight>
                  <a:srgbClr val="FFFFFF"/>
                </a:highlight>
                <a:latin typeface="Segoe UI" panose="020B0502040204020203" pitchFamily="34" charset="0"/>
              </a:rPr>
              <a:t>You can use the PowerShell cmdlets atop Microsoft Graph APIs to export and restructure content suitable for reporting.</a:t>
            </a:r>
          </a:p>
        </p:txBody>
      </p:sp>
    </p:spTree>
    <p:extLst>
      <p:ext uri="{BB962C8B-B14F-4D97-AF65-F5344CB8AC3E}">
        <p14:creationId xmlns:p14="http://schemas.microsoft.com/office/powerpoint/2010/main" val="206127743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4CD9-2505-3BA2-DEE0-EA1AB47F9C5A}"/>
              </a:ext>
            </a:extLst>
          </p:cNvPr>
          <p:cNvSpPr>
            <a:spLocks noGrp="1"/>
          </p:cNvSpPr>
          <p:nvPr>
            <p:ph type="title"/>
          </p:nvPr>
        </p:nvSpPr>
        <p:spPr/>
        <p:txBody>
          <a:bodyPr/>
          <a:lstStyle/>
          <a:p>
            <a:r>
              <a:rPr lang="nn-NO"/>
              <a:t>Use Microsoft Entra for reporting</a:t>
            </a:r>
            <a:endParaRPr lang="en-US"/>
          </a:p>
        </p:txBody>
      </p:sp>
      <p:sp>
        <p:nvSpPr>
          <p:cNvPr id="3" name="Content Placeholder 2">
            <a:extLst>
              <a:ext uri="{FF2B5EF4-FFF2-40B4-BE49-F238E27FC236}">
                <a16:creationId xmlns:a16="http://schemas.microsoft.com/office/drawing/2014/main" id="{4738E3B7-3799-AC32-57D1-2936586730DE}"/>
              </a:ext>
            </a:extLst>
          </p:cNvPr>
          <p:cNvSpPr>
            <a:spLocks noGrp="1"/>
          </p:cNvSpPr>
          <p:nvPr>
            <p:ph sz="quarter" idx="10"/>
          </p:nvPr>
        </p:nvSpPr>
        <p:spPr>
          <a:xfrm>
            <a:off x="584200" y="1435100"/>
            <a:ext cx="5897880" cy="2757678"/>
          </a:xfrm>
        </p:spPr>
        <p:txBody>
          <a:bodyPr/>
          <a:lstStyle/>
          <a:p>
            <a:r>
              <a:rPr lang="en-US" b="0" i="0" dirty="0">
                <a:solidFill>
                  <a:srgbClr val="161616"/>
                </a:solidFill>
                <a:effectLst/>
                <a:highlight>
                  <a:srgbClr val="FFFFFF"/>
                </a:highlight>
                <a:latin typeface="Segoe UI" panose="020B0502040204020203" pitchFamily="34" charset="0"/>
              </a:rPr>
              <a:t>Export data for SIEM, Azure Monitor or other storage solutions</a:t>
            </a:r>
          </a:p>
          <a:p>
            <a:r>
              <a:rPr lang="en-US" dirty="0">
                <a:hlinkClick r:id="rId3"/>
              </a:rPr>
              <a:t>Archive &amp; report with Azure Monitor - Entitlement Management Reporting</a:t>
            </a:r>
            <a:endParaRPr lang="en-US" dirty="0"/>
          </a:p>
          <a:p>
            <a:endParaRPr lang="en-US" dirty="0">
              <a:solidFill>
                <a:srgbClr val="161616"/>
              </a:solidFill>
              <a:highlight>
                <a:srgbClr val="FFFFFF"/>
              </a:highlight>
              <a:latin typeface="Segoe UI" panose="020B0502040204020203" pitchFamily="34" charset="0"/>
            </a:endParaRPr>
          </a:p>
        </p:txBody>
      </p:sp>
      <p:pic>
        <p:nvPicPr>
          <p:cNvPr id="7170" name="Picture 2" descr="Diagnostics settings pane.">
            <a:extLst>
              <a:ext uri="{FF2B5EF4-FFF2-40B4-BE49-F238E27FC236}">
                <a16:creationId xmlns:a16="http://schemas.microsoft.com/office/drawing/2014/main" id="{725BE219-3B11-3F6B-F9DA-76481AEDF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3840" y="1435100"/>
            <a:ext cx="5390515" cy="540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33219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C2F-A064-EF80-9DBB-9FFA37383227}"/>
              </a:ext>
            </a:extLst>
          </p:cNvPr>
          <p:cNvSpPr>
            <a:spLocks noGrp="1"/>
          </p:cNvSpPr>
          <p:nvPr>
            <p:ph type="title"/>
          </p:nvPr>
        </p:nvSpPr>
        <p:spPr/>
        <p:txBody>
          <a:bodyPr/>
          <a:lstStyle/>
          <a:p>
            <a:r>
              <a:rPr lang="en-US"/>
              <a:t>Migrate Identity Federation (B2B)</a:t>
            </a:r>
          </a:p>
        </p:txBody>
      </p:sp>
      <p:sp>
        <p:nvSpPr>
          <p:cNvPr id="3" name="Content Placeholder 2">
            <a:extLst>
              <a:ext uri="{FF2B5EF4-FFF2-40B4-BE49-F238E27FC236}">
                <a16:creationId xmlns:a16="http://schemas.microsoft.com/office/drawing/2014/main" id="{FAC66AA4-6D43-D7C6-2C7C-DAFD996D23A2}"/>
              </a:ext>
            </a:extLst>
          </p:cNvPr>
          <p:cNvSpPr>
            <a:spLocks noGrp="1"/>
          </p:cNvSpPr>
          <p:nvPr>
            <p:ph sz="quarter" idx="10"/>
          </p:nvPr>
        </p:nvSpPr>
        <p:spPr>
          <a:xfrm>
            <a:off x="584200" y="1435100"/>
            <a:ext cx="11018838" cy="5084469"/>
          </a:xfrm>
        </p:spPr>
        <p:txBody>
          <a:bodyPr/>
          <a:lstStyle/>
          <a:p>
            <a:r>
              <a:rPr lang="en-US" b="0" i="0">
                <a:solidFill>
                  <a:srgbClr val="161616"/>
                </a:solidFill>
                <a:effectLst/>
                <a:highlight>
                  <a:srgbClr val="FFFFFF"/>
                </a:highlight>
                <a:latin typeface="Segoe UI" panose="020B0502040204020203" pitchFamily="34" charset="0"/>
              </a:rPr>
              <a:t>Some organizations may be using SAP IDM </a:t>
            </a:r>
            <a:r>
              <a:rPr lang="en-US" b="0" i="0" u="none" strike="noStrike">
                <a:effectLst/>
                <a:highlight>
                  <a:srgbClr val="FFFFFF"/>
                </a:highlight>
                <a:latin typeface="Segoe UI" panose="020B0502040204020203" pitchFamily="34" charset="0"/>
                <a:hlinkClick r:id="rId3"/>
              </a:rPr>
              <a:t>identity federation</a:t>
            </a:r>
            <a:r>
              <a:rPr lang="en-US" b="0" i="0">
                <a:solidFill>
                  <a:srgbClr val="161616"/>
                </a:solidFill>
                <a:effectLst/>
                <a:highlight>
                  <a:srgbClr val="FFFFFF"/>
                </a:highlight>
                <a:latin typeface="Segoe UI" panose="020B0502040204020203" pitchFamily="34" charset="0"/>
              </a:rPr>
              <a:t> to exchange identity information about users across company boundaries.</a:t>
            </a:r>
          </a:p>
          <a:p>
            <a:endParaRPr lang="en-US">
              <a:solidFill>
                <a:srgbClr val="161616"/>
              </a:solidFill>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Microsoft Entra (B2B) can connect with different organizations (SAML/OIDC) for collaboration</a:t>
            </a:r>
          </a:p>
          <a:p>
            <a:endParaRPr lang="en-US">
              <a:solidFill>
                <a:srgbClr val="161616"/>
              </a:solidFill>
              <a:highlight>
                <a:srgbClr val="FFFFFF"/>
              </a:highlight>
              <a:latin typeface="Segoe UI" panose="020B0502040204020203" pitchFamily="34" charset="0"/>
            </a:endParaRPr>
          </a:p>
          <a:p>
            <a:r>
              <a:rPr lang="en-US" b="0" i="0">
                <a:solidFill>
                  <a:srgbClr val="161616"/>
                </a:solidFill>
                <a:effectLst/>
                <a:highlight>
                  <a:srgbClr val="FFFFFF"/>
                </a:highlight>
                <a:latin typeface="Segoe UI" panose="020B0502040204020203" pitchFamily="34" charset="0"/>
              </a:rPr>
              <a:t>Microsoft Entra includes capabilities for a </a:t>
            </a:r>
            <a:r>
              <a:rPr lang="en-US" b="0" i="0" u="none" strike="noStrike">
                <a:effectLst/>
                <a:highlight>
                  <a:srgbClr val="FFFFFF"/>
                </a:highlight>
                <a:latin typeface="Segoe UI" panose="020B0502040204020203" pitchFamily="34" charset="0"/>
                <a:hlinkClick r:id="rId4"/>
              </a:rPr>
              <a:t>multitenant organization</a:t>
            </a:r>
            <a:r>
              <a:rPr lang="en-US" b="0" i="0">
                <a:solidFill>
                  <a:srgbClr val="161616"/>
                </a:solidFill>
                <a:effectLst/>
                <a:highlight>
                  <a:srgbClr val="FFFFFF"/>
                </a:highlight>
                <a:latin typeface="Segoe UI" panose="020B0502040204020203" pitchFamily="34" charset="0"/>
              </a:rPr>
              <a:t>, that more than one Microsoft Entra ID tenant, to bring together users from one tenant for application access or collaboration in another tenant. </a:t>
            </a:r>
            <a:endParaRPr lang="en-US"/>
          </a:p>
        </p:txBody>
      </p:sp>
    </p:spTree>
    <p:extLst>
      <p:ext uri="{BB962C8B-B14F-4D97-AF65-F5344CB8AC3E}">
        <p14:creationId xmlns:p14="http://schemas.microsoft.com/office/powerpoint/2010/main" val="211375597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C2F-A064-EF80-9DBB-9FFA37383227}"/>
              </a:ext>
            </a:extLst>
          </p:cNvPr>
          <p:cNvSpPr>
            <a:spLocks noGrp="1"/>
          </p:cNvSpPr>
          <p:nvPr>
            <p:ph type="title"/>
          </p:nvPr>
        </p:nvSpPr>
        <p:spPr/>
        <p:txBody>
          <a:bodyPr/>
          <a:lstStyle/>
          <a:p>
            <a:r>
              <a:rPr lang="en-US"/>
              <a:t>Migrate Identity Federation (B2B)</a:t>
            </a:r>
          </a:p>
        </p:txBody>
      </p:sp>
      <p:sp>
        <p:nvSpPr>
          <p:cNvPr id="3" name="Content Placeholder 2">
            <a:extLst>
              <a:ext uri="{FF2B5EF4-FFF2-40B4-BE49-F238E27FC236}">
                <a16:creationId xmlns:a16="http://schemas.microsoft.com/office/drawing/2014/main" id="{FAC66AA4-6D43-D7C6-2C7C-DAFD996D23A2}"/>
              </a:ext>
            </a:extLst>
          </p:cNvPr>
          <p:cNvSpPr>
            <a:spLocks noGrp="1"/>
          </p:cNvSpPr>
          <p:nvPr>
            <p:ph sz="quarter" idx="10"/>
          </p:nvPr>
        </p:nvSpPr>
        <p:spPr>
          <a:xfrm>
            <a:off x="584200" y="1435100"/>
            <a:ext cx="11018838" cy="1723549"/>
          </a:xfrm>
        </p:spPr>
        <p:txBody>
          <a:bodyPr/>
          <a:lstStyle/>
          <a:p>
            <a:pPr marL="0" indent="0">
              <a:buNone/>
            </a:pPr>
            <a:r>
              <a:rPr lang="en-US" b="0" i="0">
                <a:solidFill>
                  <a:srgbClr val="161616"/>
                </a:solidFill>
                <a:effectLst/>
                <a:highlight>
                  <a:srgbClr val="FFFFFF"/>
                </a:highlight>
                <a:latin typeface="Segoe UI" panose="020B0502040204020203" pitchFamily="34" charset="0"/>
              </a:rPr>
              <a:t>Microsoft Entra External ID includes </a:t>
            </a:r>
            <a:r>
              <a:rPr lang="en-US" b="0" i="0" u="none" strike="noStrike">
                <a:effectLst/>
                <a:highlight>
                  <a:srgbClr val="FFFFFF"/>
                </a:highlight>
                <a:latin typeface="Segoe UI" panose="020B0502040204020203" pitchFamily="34" charset="0"/>
                <a:hlinkClick r:id="rId3"/>
              </a:rPr>
              <a:t>B2B collaboration capabilities</a:t>
            </a:r>
            <a:r>
              <a:rPr lang="en-US" b="0" i="0">
                <a:solidFill>
                  <a:srgbClr val="161616"/>
                </a:solidFill>
                <a:effectLst/>
                <a:highlight>
                  <a:srgbClr val="FFFFFF"/>
                </a:highlight>
                <a:latin typeface="Segoe UI" panose="020B0502040204020203" pitchFamily="34" charset="0"/>
              </a:rPr>
              <a:t> that allow your workforce to work securely with business partner organizations and guests and share your company's applications with them.</a:t>
            </a:r>
            <a:endParaRPr lang="en-US"/>
          </a:p>
        </p:txBody>
      </p:sp>
      <p:pic>
        <p:nvPicPr>
          <p:cNvPr id="8194" name="Picture 2" descr="Diagram that shows synchronization of users for multiple tenants.">
            <a:extLst>
              <a:ext uri="{FF2B5EF4-FFF2-40B4-BE49-F238E27FC236}">
                <a16:creationId xmlns:a16="http://schemas.microsoft.com/office/drawing/2014/main" id="{A578A4DA-49E9-5570-3D81-4AFFA59FB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869" y="3429000"/>
            <a:ext cx="7429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443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C2F-A064-EF80-9DBB-9FFA37383227}"/>
              </a:ext>
            </a:extLst>
          </p:cNvPr>
          <p:cNvSpPr>
            <a:spLocks noGrp="1"/>
          </p:cNvSpPr>
          <p:nvPr>
            <p:ph type="title"/>
          </p:nvPr>
        </p:nvSpPr>
        <p:spPr/>
        <p:txBody>
          <a:bodyPr/>
          <a:lstStyle/>
          <a:p>
            <a:r>
              <a:rPr lang="pt-BR" err="1"/>
              <a:t>Migrate</a:t>
            </a:r>
            <a:r>
              <a:rPr lang="pt-BR"/>
              <a:t> Identity Federation (B2B)</a:t>
            </a:r>
            <a:endParaRPr lang="en-US"/>
          </a:p>
        </p:txBody>
      </p:sp>
      <p:sp>
        <p:nvSpPr>
          <p:cNvPr id="3" name="Content Placeholder 2">
            <a:extLst>
              <a:ext uri="{FF2B5EF4-FFF2-40B4-BE49-F238E27FC236}">
                <a16:creationId xmlns:a16="http://schemas.microsoft.com/office/drawing/2014/main" id="{FAC66AA4-6D43-D7C6-2C7C-DAFD996D23A2}"/>
              </a:ext>
            </a:extLst>
          </p:cNvPr>
          <p:cNvSpPr>
            <a:spLocks noGrp="1"/>
          </p:cNvSpPr>
          <p:nvPr>
            <p:ph sz="quarter" idx="10"/>
          </p:nvPr>
        </p:nvSpPr>
        <p:spPr>
          <a:xfrm>
            <a:off x="584200" y="1435100"/>
            <a:ext cx="11018838" cy="3188565"/>
          </a:xfrm>
        </p:spPr>
        <p:txBody>
          <a:bodyPr/>
          <a:lstStyle/>
          <a:p>
            <a:r>
              <a:rPr lang="en-US" b="0" i="0">
                <a:solidFill>
                  <a:srgbClr val="161616"/>
                </a:solidFill>
                <a:effectLst/>
                <a:highlight>
                  <a:srgbClr val="FFFFFF"/>
                </a:highlight>
                <a:latin typeface="Segoe UI" panose="020B0502040204020203" pitchFamily="34" charset="0"/>
              </a:rPr>
              <a:t>Microsoft Entra ID can provision and provide SSO capabilities for B2B Guest users to SAP Applications, such as SAP Cloud Identity Services</a:t>
            </a:r>
          </a:p>
          <a:p>
            <a:endParaRPr lang="en-US" b="0" i="0">
              <a:solidFill>
                <a:srgbClr val="161616"/>
              </a:solidFill>
              <a:effectLst/>
              <a:highlight>
                <a:srgbClr val="FFFFFF"/>
              </a:highlight>
              <a:latin typeface="Segoe UI" panose="020B0502040204020203" pitchFamily="34" charset="0"/>
            </a:endParaRPr>
          </a:p>
          <a:p>
            <a:r>
              <a:rPr lang="en-US">
                <a:solidFill>
                  <a:srgbClr val="161616"/>
                </a:solidFill>
                <a:highlight>
                  <a:srgbClr val="FFFFFF"/>
                </a:highlight>
                <a:latin typeface="Segoe UI" panose="020B0502040204020203" pitchFamily="34" charset="0"/>
              </a:rPr>
              <a:t>Lifecycle of B2B Guest users can be managed using Self-Service Sign-Up and Entitlement Management to govern</a:t>
            </a:r>
            <a:r>
              <a:rPr lang="en-US" b="0" i="0">
                <a:solidFill>
                  <a:srgbClr val="161616"/>
                </a:solidFill>
                <a:effectLst/>
                <a:highlight>
                  <a:srgbClr val="FFFFFF"/>
                </a:highlight>
                <a:latin typeface="Segoe UI" panose="020B0502040204020203" pitchFamily="34" charset="0"/>
              </a:rPr>
              <a:t> the </a:t>
            </a:r>
            <a:r>
              <a:rPr lang="en-US" b="0" i="0" u="none" strike="noStrike">
                <a:effectLst/>
                <a:highlight>
                  <a:srgbClr val="FFFFFF"/>
                </a:highlight>
                <a:latin typeface="Segoe UI" panose="020B0502040204020203" pitchFamily="34" charset="0"/>
                <a:hlinkClick r:id="rId3"/>
              </a:rPr>
              <a:t>identity and access lifecycle for those external users</a:t>
            </a:r>
            <a:r>
              <a:rPr lang="en-US" b="0" i="0" u="none" strike="noStrike">
                <a:effectLst/>
                <a:highlight>
                  <a:srgbClr val="FFFFFF"/>
                </a:highlight>
                <a:latin typeface="Segoe UI" panose="020B0502040204020203" pitchFamily="34" charset="0"/>
              </a:rPr>
              <a:t>.</a:t>
            </a:r>
            <a:endParaRPr lang="en-US"/>
          </a:p>
        </p:txBody>
      </p:sp>
    </p:spTree>
    <p:extLst>
      <p:ext uri="{BB962C8B-B14F-4D97-AF65-F5344CB8AC3E}">
        <p14:creationId xmlns:p14="http://schemas.microsoft.com/office/powerpoint/2010/main" val="110364531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FD6B-4840-F307-1D46-342644F5D623}"/>
              </a:ext>
            </a:extLst>
          </p:cNvPr>
          <p:cNvSpPr>
            <a:spLocks noGrp="1"/>
          </p:cNvSpPr>
          <p:nvPr>
            <p:ph type="title"/>
          </p:nvPr>
        </p:nvSpPr>
        <p:spPr/>
        <p:txBody>
          <a:bodyPr/>
          <a:lstStyle/>
          <a:p>
            <a:r>
              <a:rPr lang="en-US"/>
              <a:t>Migrate applications requiring directory services</a:t>
            </a:r>
          </a:p>
        </p:txBody>
      </p:sp>
      <p:sp>
        <p:nvSpPr>
          <p:cNvPr id="3" name="Content Placeholder 2">
            <a:extLst>
              <a:ext uri="{FF2B5EF4-FFF2-40B4-BE49-F238E27FC236}">
                <a16:creationId xmlns:a16="http://schemas.microsoft.com/office/drawing/2014/main" id="{09A989C4-2E2E-8F5E-9AA0-70AFED9C3C81}"/>
              </a:ext>
            </a:extLst>
          </p:cNvPr>
          <p:cNvSpPr>
            <a:spLocks noGrp="1"/>
          </p:cNvSpPr>
          <p:nvPr>
            <p:ph sz="quarter" idx="10"/>
          </p:nvPr>
        </p:nvSpPr>
        <p:spPr>
          <a:xfrm>
            <a:off x="584200" y="1435100"/>
            <a:ext cx="11018838" cy="3188565"/>
          </a:xfrm>
        </p:spPr>
        <p:txBody>
          <a:bodyPr/>
          <a:lstStyle/>
          <a:p>
            <a:r>
              <a:rPr lang="en-US"/>
              <a:t>Some organizations may be using SAP IDM as a directory service, for applications to call into to read and write identities. </a:t>
            </a:r>
          </a:p>
          <a:p>
            <a:endParaRPr lang="en-US"/>
          </a:p>
          <a:p>
            <a:r>
              <a:rPr lang="en-US"/>
              <a:t>If you are using Microsoft Entra to populate workers from SuccessFactors into on-premises Active Directory, then the applications can read users and groups (with Group Writeback) from that Windows Server Active Directory. </a:t>
            </a:r>
          </a:p>
        </p:txBody>
      </p:sp>
    </p:spTree>
    <p:extLst>
      <p:ext uri="{BB962C8B-B14F-4D97-AF65-F5344CB8AC3E}">
        <p14:creationId xmlns:p14="http://schemas.microsoft.com/office/powerpoint/2010/main" val="92403441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FD6B-4840-F307-1D46-342644F5D623}"/>
              </a:ext>
            </a:extLst>
          </p:cNvPr>
          <p:cNvSpPr>
            <a:spLocks noGrp="1"/>
          </p:cNvSpPr>
          <p:nvPr>
            <p:ph type="title"/>
          </p:nvPr>
        </p:nvSpPr>
        <p:spPr/>
        <p:txBody>
          <a:bodyPr/>
          <a:lstStyle/>
          <a:p>
            <a:r>
              <a:rPr lang="en-US"/>
              <a:t>Migrate applications requiring directory services</a:t>
            </a:r>
          </a:p>
        </p:txBody>
      </p:sp>
      <p:sp>
        <p:nvSpPr>
          <p:cNvPr id="3" name="Content Placeholder 2">
            <a:extLst>
              <a:ext uri="{FF2B5EF4-FFF2-40B4-BE49-F238E27FC236}">
                <a16:creationId xmlns:a16="http://schemas.microsoft.com/office/drawing/2014/main" id="{09A989C4-2E2E-8F5E-9AA0-70AFED9C3C81}"/>
              </a:ext>
            </a:extLst>
          </p:cNvPr>
          <p:cNvSpPr>
            <a:spLocks noGrp="1"/>
          </p:cNvSpPr>
          <p:nvPr>
            <p:ph sz="quarter" idx="10"/>
          </p:nvPr>
        </p:nvSpPr>
        <p:spPr>
          <a:xfrm>
            <a:off x="584200" y="1435100"/>
            <a:ext cx="11018838" cy="2757678"/>
          </a:xfrm>
        </p:spPr>
        <p:txBody>
          <a:bodyPr/>
          <a:lstStyle/>
          <a:p>
            <a:r>
              <a:rPr lang="en-US"/>
              <a:t>If your app is running on Azure, you can consider Microsoft Entra Domain Services, for Apps compatible with AD DS environment.</a:t>
            </a:r>
          </a:p>
          <a:p>
            <a:endParaRPr lang="en-US"/>
          </a:p>
          <a:p>
            <a:r>
              <a:rPr lang="en-US"/>
              <a:t>If your organization has been using another LDAP directory, then you can configure Microsoft Entra ID to provision users into that LDAP directory.</a:t>
            </a:r>
          </a:p>
        </p:txBody>
      </p:sp>
    </p:spTree>
    <p:extLst>
      <p:ext uri="{BB962C8B-B14F-4D97-AF65-F5344CB8AC3E}">
        <p14:creationId xmlns:p14="http://schemas.microsoft.com/office/powerpoint/2010/main" val="356144195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202D-4078-0734-8B90-14329ADFEDEA}"/>
              </a:ext>
            </a:extLst>
          </p:cNvPr>
          <p:cNvSpPr>
            <a:spLocks noGrp="1"/>
          </p:cNvSpPr>
          <p:nvPr>
            <p:ph type="title"/>
          </p:nvPr>
        </p:nvSpPr>
        <p:spPr>
          <a:xfrm>
            <a:off x="588263" y="457200"/>
            <a:ext cx="11018520" cy="553998"/>
          </a:xfrm>
        </p:spPr>
        <p:txBody>
          <a:bodyPr/>
          <a:lstStyle/>
          <a:p>
            <a:r>
              <a:rPr lang="en-US"/>
              <a:t>Extend Microsoft Entra through integration interfaces</a:t>
            </a:r>
          </a:p>
        </p:txBody>
      </p:sp>
      <p:sp>
        <p:nvSpPr>
          <p:cNvPr id="3" name="Content Placeholder 2">
            <a:extLst>
              <a:ext uri="{FF2B5EF4-FFF2-40B4-BE49-F238E27FC236}">
                <a16:creationId xmlns:a16="http://schemas.microsoft.com/office/drawing/2014/main" id="{148E9A0B-07C9-50DC-D39A-3588B483870B}"/>
              </a:ext>
            </a:extLst>
          </p:cNvPr>
          <p:cNvSpPr>
            <a:spLocks noGrp="1"/>
          </p:cNvSpPr>
          <p:nvPr>
            <p:ph sz="quarter" idx="10"/>
          </p:nvPr>
        </p:nvSpPr>
        <p:spPr>
          <a:xfrm>
            <a:off x="584200" y="1435100"/>
            <a:ext cx="11018838" cy="4998291"/>
          </a:xfrm>
        </p:spPr>
        <p:txBody>
          <a:bodyPr/>
          <a:lstStyle/>
          <a:p>
            <a:pPr algn="l">
              <a:buFont typeface="Arial" panose="020B0604020202020204" pitchFamily="34" charset="0"/>
              <a:buChar char="•"/>
            </a:pPr>
            <a:r>
              <a:rPr lang="en-US" b="0" i="0" dirty="0">
                <a:solidFill>
                  <a:srgbClr val="161616"/>
                </a:solidFill>
                <a:effectLst/>
                <a:highlight>
                  <a:srgbClr val="FFFFFF"/>
                </a:highlight>
                <a:latin typeface="Segoe UI" panose="020B0502040204020203" pitchFamily="34" charset="0"/>
              </a:rPr>
              <a:t>Applications can call Microsoft Entra via the </a:t>
            </a:r>
            <a:r>
              <a:rPr lang="en-US" b="0" i="0" u="none" strike="noStrike" dirty="0">
                <a:solidFill>
                  <a:srgbClr val="161616"/>
                </a:solidFill>
                <a:effectLst/>
                <a:highlight>
                  <a:srgbClr val="FFFFFF"/>
                </a:highlight>
                <a:latin typeface="Segoe UI" panose="020B0502040204020203" pitchFamily="34" charset="0"/>
                <a:hlinkClick r:id="rId3"/>
              </a:rPr>
              <a:t>Microsoft Graph API</a:t>
            </a:r>
            <a:r>
              <a:rPr lang="en-US" b="0" i="0" dirty="0">
                <a:solidFill>
                  <a:srgbClr val="161616"/>
                </a:solidFill>
                <a:effectLst/>
                <a:highlight>
                  <a:srgbClr val="FFFFFF"/>
                </a:highlight>
                <a:latin typeface="Segoe UI" panose="020B0502040204020203" pitchFamily="34" charset="0"/>
              </a:rPr>
              <a:t> to query and update identity information, configuration and policies, and retrieve logs, status, and reports.</a:t>
            </a:r>
          </a:p>
          <a:p>
            <a:pPr algn="l">
              <a:buFont typeface="Arial" panose="020B0604020202020204" pitchFamily="34" charset="0"/>
              <a:buChar char="•"/>
            </a:pPr>
            <a:r>
              <a:rPr lang="en-US" b="0" i="0" dirty="0">
                <a:solidFill>
                  <a:srgbClr val="161616"/>
                </a:solidFill>
                <a:effectLst/>
                <a:highlight>
                  <a:srgbClr val="FFFFFF"/>
                </a:highlight>
                <a:latin typeface="Segoe UI" panose="020B0502040204020203" pitchFamily="34" charset="0"/>
              </a:rPr>
              <a:t>Administrators in a tenant with Microsoft Entra ID Governance can also configure calls to custom Azure Logic Apps from </a:t>
            </a:r>
            <a:r>
              <a:rPr lang="en-US" b="0" i="0" u="none" strike="noStrike" dirty="0">
                <a:solidFill>
                  <a:srgbClr val="161616"/>
                </a:solidFill>
                <a:effectLst/>
                <a:highlight>
                  <a:srgbClr val="FFFFFF"/>
                </a:highlight>
                <a:latin typeface="Segoe UI" panose="020B0502040204020203" pitchFamily="34" charset="0"/>
                <a:hlinkClick r:id="rId4"/>
              </a:rPr>
              <a:t>entitlement management</a:t>
            </a:r>
            <a:r>
              <a:rPr lang="en-US" b="0" i="0" dirty="0">
                <a:solidFill>
                  <a:srgbClr val="161616"/>
                </a:solidFill>
                <a:effectLst/>
                <a:highlight>
                  <a:srgbClr val="FFFFFF"/>
                </a:highlight>
                <a:latin typeface="Segoe UI" panose="020B0502040204020203" pitchFamily="34" charset="0"/>
              </a:rPr>
              <a:t> and </a:t>
            </a:r>
            <a:r>
              <a:rPr lang="en-US" b="0" i="0" u="none" strike="noStrike" dirty="0">
                <a:solidFill>
                  <a:srgbClr val="161616"/>
                </a:solidFill>
                <a:effectLst/>
                <a:highlight>
                  <a:srgbClr val="FFFFFF"/>
                </a:highlight>
                <a:latin typeface="Segoe UI" panose="020B0502040204020203" pitchFamily="34" charset="0"/>
                <a:hlinkClick r:id="rId5"/>
              </a:rPr>
              <a:t>lifecycle workflows</a:t>
            </a:r>
            <a:r>
              <a:rPr lang="en-US" b="0" i="0" dirty="0">
                <a:solidFill>
                  <a:srgbClr val="161616"/>
                </a:solidFill>
                <a:effectLst/>
                <a:highlight>
                  <a:srgbClr val="FFFFFF"/>
                </a:highlight>
                <a:latin typeface="Segoe UI" panose="020B0502040204020203" pitchFamily="34" charset="0"/>
              </a:rPr>
              <a:t>. These allow customization of the user onboarding, offboarding, and access request and assignment processes.</a:t>
            </a:r>
          </a:p>
          <a:p>
            <a:pPr algn="l">
              <a:buFont typeface="Arial" panose="020B0604020202020204" pitchFamily="34" charset="0"/>
              <a:buChar char="•"/>
            </a:pPr>
            <a:r>
              <a:rPr lang="en-US" dirty="0">
                <a:hlinkClick r:id="rId6"/>
              </a:rPr>
              <a:t>Custom connectors are available via Services and integration partners</a:t>
            </a:r>
            <a:endParaRPr lang="en-US" b="0" i="0" dirty="0">
              <a:solidFill>
                <a:srgbClr val="161616"/>
              </a:solidFill>
              <a:effectLst/>
              <a:highlight>
                <a:srgbClr val="FFFFFF"/>
              </a:highlight>
              <a:latin typeface="Segoe UI" panose="020B0502040204020203" pitchFamily="34" charset="0"/>
            </a:endParaRPr>
          </a:p>
          <a:p>
            <a:endParaRPr lang="en-US" dirty="0"/>
          </a:p>
        </p:txBody>
      </p:sp>
    </p:spTree>
    <p:extLst>
      <p:ext uri="{BB962C8B-B14F-4D97-AF65-F5344CB8AC3E}">
        <p14:creationId xmlns:p14="http://schemas.microsoft.com/office/powerpoint/2010/main" val="23590680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BA61-CC54-C199-4E26-80F9F803D3D2}"/>
              </a:ext>
            </a:extLst>
          </p:cNvPr>
          <p:cNvSpPr>
            <a:spLocks noGrp="1"/>
          </p:cNvSpPr>
          <p:nvPr>
            <p:ph type="title"/>
          </p:nvPr>
        </p:nvSpPr>
        <p:spPr/>
        <p:txBody>
          <a:bodyPr/>
          <a:lstStyle/>
          <a:p>
            <a:r>
              <a:rPr lang="en-US" b="1" i="0">
                <a:effectLst/>
                <a:latin typeface="SegoeUIVariable"/>
              </a:rPr>
              <a:t>IAM &amp; SAP Modernization: A Strategic Alignment</a:t>
            </a:r>
            <a:endParaRPr lang="en-US"/>
          </a:p>
        </p:txBody>
      </p:sp>
      <p:sp>
        <p:nvSpPr>
          <p:cNvPr id="3" name="Content Placeholder 2">
            <a:extLst>
              <a:ext uri="{FF2B5EF4-FFF2-40B4-BE49-F238E27FC236}">
                <a16:creationId xmlns:a16="http://schemas.microsoft.com/office/drawing/2014/main" id="{F02F36C2-C2EE-8FE5-63F9-E27EBEE2A5CB}"/>
              </a:ext>
            </a:extLst>
          </p:cNvPr>
          <p:cNvSpPr>
            <a:spLocks noGrp="1"/>
          </p:cNvSpPr>
          <p:nvPr>
            <p:ph sz="quarter" idx="10"/>
          </p:nvPr>
        </p:nvSpPr>
        <p:spPr>
          <a:xfrm>
            <a:off x="584200" y="1435100"/>
            <a:ext cx="11018838" cy="5170646"/>
          </a:xfrm>
        </p:spPr>
        <p:txBody>
          <a:bodyPr/>
          <a:lstStyle/>
          <a:p>
            <a:pPr marL="0" indent="0">
              <a:buNone/>
            </a:pPr>
            <a:r>
              <a:rPr lang="en-US"/>
              <a:t>IAM modernization represents a critical phase within the larger SAP modernization journey. </a:t>
            </a:r>
          </a:p>
          <a:p>
            <a:pPr marL="0" indent="0">
              <a:buNone/>
            </a:pPr>
            <a:endParaRPr lang="en-US"/>
          </a:p>
          <a:p>
            <a:r>
              <a:rPr lang="en-US" b="1"/>
              <a:t>IAM Scenario Migration</a:t>
            </a:r>
            <a:r>
              <a:rPr lang="en-US"/>
              <a:t>: Streamlining identity management by transitioning from SAP IDM to Microsoft Entra.</a:t>
            </a:r>
          </a:p>
          <a:p>
            <a:r>
              <a:rPr lang="en-US" b="1"/>
              <a:t>SAP Modernization</a:t>
            </a:r>
            <a:r>
              <a:rPr lang="en-US"/>
              <a:t>: Moving to cloud-based solutions like HCM to SuccessFactors for HCM and SAP R/3 to S/4HANA.</a:t>
            </a:r>
          </a:p>
          <a:p>
            <a:r>
              <a:rPr lang="en-US" b="1"/>
              <a:t>Consolidation</a:t>
            </a:r>
            <a:r>
              <a:rPr lang="en-US"/>
              <a:t>: Cleaning up outdated integrations, roles, and access rights.</a:t>
            </a:r>
          </a:p>
          <a:p>
            <a:r>
              <a:rPr lang="en-US" b="1"/>
              <a:t>Customer Journey</a:t>
            </a:r>
            <a:r>
              <a:rPr lang="en-US"/>
              <a:t>: Each step, whether adopting SuccessFactors or planning for S/4HANA, is part of the overall modernization direction.</a:t>
            </a:r>
          </a:p>
        </p:txBody>
      </p:sp>
    </p:spTree>
    <p:extLst>
      <p:ext uri="{BB962C8B-B14F-4D97-AF65-F5344CB8AC3E}">
        <p14:creationId xmlns:p14="http://schemas.microsoft.com/office/powerpoint/2010/main" val="222070253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A171-C71E-9E55-8F78-E7B66E2274F3}"/>
              </a:ext>
            </a:extLst>
          </p:cNvPr>
          <p:cNvSpPr>
            <a:spLocks noGrp="1"/>
          </p:cNvSpPr>
          <p:nvPr>
            <p:ph type="title"/>
          </p:nvPr>
        </p:nvSpPr>
        <p:spPr/>
        <p:txBody>
          <a:bodyPr/>
          <a:lstStyle/>
          <a:p>
            <a:r>
              <a:rPr lang="en-US"/>
              <a:t>License Requirements</a:t>
            </a:r>
          </a:p>
        </p:txBody>
      </p:sp>
      <p:sp>
        <p:nvSpPr>
          <p:cNvPr id="3" name="Content Placeholder 2">
            <a:extLst>
              <a:ext uri="{FF2B5EF4-FFF2-40B4-BE49-F238E27FC236}">
                <a16:creationId xmlns:a16="http://schemas.microsoft.com/office/drawing/2014/main" id="{14D94F0F-37D4-3E28-7C96-2A423E26A53A}"/>
              </a:ext>
            </a:extLst>
          </p:cNvPr>
          <p:cNvSpPr>
            <a:spLocks noGrp="1"/>
          </p:cNvSpPr>
          <p:nvPr>
            <p:ph sz="quarter" idx="10"/>
          </p:nvPr>
        </p:nvSpPr>
        <p:spPr>
          <a:xfrm>
            <a:off x="584200" y="1435100"/>
            <a:ext cx="11018838" cy="4912114"/>
          </a:xfrm>
        </p:spPr>
        <p:txBody>
          <a:bodyPr/>
          <a:lstStyle/>
          <a:p>
            <a:r>
              <a:rPr lang="en-US"/>
              <a:t>To successfully transition from SAP IDM to Microsoft Entra ID for comprehensive identity, provisioning, and access management governance, customers will need to acquire the following licenses:</a:t>
            </a:r>
          </a:p>
          <a:p>
            <a:endParaRPr lang="en-US"/>
          </a:p>
          <a:p>
            <a:r>
              <a:rPr lang="en-US"/>
              <a:t>Microsoft Entra ID P1 + </a:t>
            </a:r>
            <a:r>
              <a:rPr lang="en-US" b="1"/>
              <a:t>Microsoft Entra ID Governance </a:t>
            </a:r>
            <a:r>
              <a:rPr lang="en-US"/>
              <a:t>or </a:t>
            </a:r>
            <a:r>
              <a:rPr lang="en-US" b="1"/>
              <a:t>Microsoft Entra Suite </a:t>
            </a:r>
          </a:p>
          <a:p>
            <a:endParaRPr lang="en-US"/>
          </a:p>
          <a:p>
            <a:r>
              <a:rPr lang="en-US"/>
              <a:t>Front-Line Workers licenses are also available</a:t>
            </a:r>
          </a:p>
          <a:p>
            <a:endParaRPr lang="en-US"/>
          </a:p>
          <a:p>
            <a:r>
              <a:rPr lang="en-US"/>
              <a:t>Customers can enable 30-days trial of </a:t>
            </a:r>
            <a:r>
              <a:rPr lang="en-US">
                <a:hlinkClick r:id="rId3"/>
              </a:rPr>
              <a:t>Microsoft Entra ID Governance</a:t>
            </a:r>
            <a:endParaRPr lang="en-US"/>
          </a:p>
        </p:txBody>
      </p:sp>
    </p:spTree>
    <p:extLst>
      <p:ext uri="{BB962C8B-B14F-4D97-AF65-F5344CB8AC3E}">
        <p14:creationId xmlns:p14="http://schemas.microsoft.com/office/powerpoint/2010/main" val="125973948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56365" y="234915"/>
            <a:ext cx="4159950" cy="900112"/>
          </a:xfrm>
        </p:spPr>
        <p:txBody>
          <a:bodyPr/>
          <a:lstStyle/>
          <a:p>
            <a:r>
              <a:rPr lang="en-US"/>
              <a:t>Recommended actions</a:t>
            </a:r>
          </a:p>
        </p:txBody>
      </p:sp>
      <p:pic>
        <p:nvPicPr>
          <p:cNvPr id="4" name="Picture Placeholder 3" descr="A group of people in a meeting&#10;&#10;Description automatically generated">
            <a:extLst>
              <a:ext uri="{FF2B5EF4-FFF2-40B4-BE49-F238E27FC236}">
                <a16:creationId xmlns:a16="http://schemas.microsoft.com/office/drawing/2014/main" id="{F164072A-3FFB-64FC-E76A-A886770B8C56}"/>
              </a:ext>
            </a:extLst>
          </p:cNvPr>
          <p:cNvPicPr>
            <a:picLocks noGrp="1" noChangeAspect="1"/>
          </p:cNvPicPr>
          <p:nvPr>
            <p:ph type="pic" sz="quarter" idx="11"/>
          </p:nvPr>
        </p:nvPicPr>
        <p:blipFill>
          <a:blip r:embed="rId3"/>
          <a:srcRect l="16667" r="16667"/>
          <a:stretch>
            <a:fillRect/>
          </a:stretch>
        </p:blipFill>
        <p:spPr/>
      </p:pic>
      <p:sp>
        <p:nvSpPr>
          <p:cNvPr id="6" name="Text Placeholder 5"/>
          <p:cNvSpPr>
            <a:spLocks noGrp="1"/>
          </p:cNvSpPr>
          <p:nvPr>
            <p:ph sz="quarter" idx="4294967295"/>
          </p:nvPr>
        </p:nvSpPr>
        <p:spPr>
          <a:xfrm>
            <a:off x="75383" y="1485900"/>
            <a:ext cx="5258617" cy="5895973"/>
          </a:xfrm>
        </p:spPr>
        <p:txBody>
          <a:bodyPr/>
          <a:lstStyle/>
          <a:p>
            <a:r>
              <a:rPr lang="en-US" sz="1800"/>
              <a:t>Learn more about Microsoft Entra ID Governance: </a:t>
            </a:r>
            <a:r>
              <a:rPr lang="en-US" sz="1600">
                <a:hlinkClick r:id="rId4"/>
              </a:rPr>
              <a:t>https://aka.ms/entra/identitygovernance</a:t>
            </a:r>
            <a:br>
              <a:rPr lang="en-US" sz="1600"/>
            </a:br>
            <a:endParaRPr lang="en-US" sz="1600"/>
          </a:p>
          <a:p>
            <a:r>
              <a:rPr lang="en-US" sz="1800"/>
              <a:t>View the Microsoft Mechanics video:</a:t>
            </a:r>
            <a:br>
              <a:rPr lang="en-US" sz="1800"/>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https://aka.ms/IDGovMechanics</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b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endPar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Walk through the Interactive Guides:</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6"/>
              </a:rPr>
              <a:t>https://aka.ms/EntraIDGovGuides</a:t>
            </a:r>
            <a:b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Read documentation:</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https://aka.ms/Entra/IDGovDocs</a:t>
            </a:r>
            <a:b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endPar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Set up a free trial:</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8"/>
              </a:rPr>
              <a:t>https://aka.ms/EntraTrialsPage</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t>
            </a:r>
          </a:p>
          <a:p>
            <a:pPr>
              <a:spcBef>
                <a:spcPts val="1672"/>
              </a:spcBef>
            </a:pPr>
            <a:r>
              <a:rPr lang="en-US" sz="1800">
                <a:solidFill>
                  <a:srgbClr val="000000"/>
                </a:solidFill>
                <a:latin typeface="Segoe UI"/>
              </a:rPr>
              <a:t>Read SAP IDM Migration guide</a:t>
            </a: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t>
            </a:r>
            <a:b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br>
            <a:r>
              <a:rPr lang="en-US" sz="1600">
                <a:solidFill>
                  <a:schemeClr val="accent1"/>
                </a:solidFill>
                <a:hlinkClick r:id="rId9"/>
              </a:rPr>
              <a:t>https://aka.ms/MigrateFromSAPIDM</a:t>
            </a:r>
            <a:endParaRPr lang="en-US" sz="1600">
              <a:solidFill>
                <a:schemeClr val="accent1"/>
              </a:solidFill>
            </a:endParaRPr>
          </a:p>
          <a:p>
            <a:pPr>
              <a:spcBef>
                <a:spcPts val="1672"/>
              </a:spcBef>
            </a:pPr>
            <a:r>
              <a:rPr lang="en-US" sz="1600">
                <a:hlinkClick r:id="rId10"/>
              </a:rPr>
              <a:t>Plan deploying Microsoft Entra for user provisioning with SAP source and target apps</a:t>
            </a:r>
            <a:endParaRPr lang="en-US" sz="2400">
              <a:solidFill>
                <a:srgbClr val="000000"/>
              </a:solidFill>
              <a:latin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sz="1600">
              <a:solidFill>
                <a:srgbClr val="000000"/>
              </a:solidFill>
              <a:latin typeface="Segoe UI"/>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4170918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D902D-1333-463E-BB5A-2BE7D4FBAA17}"/>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2956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BA61-CC54-C199-4E26-80F9F803D3D2}"/>
              </a:ext>
            </a:extLst>
          </p:cNvPr>
          <p:cNvSpPr>
            <a:spLocks noGrp="1"/>
          </p:cNvSpPr>
          <p:nvPr>
            <p:ph type="title"/>
          </p:nvPr>
        </p:nvSpPr>
        <p:spPr/>
        <p:txBody>
          <a:bodyPr/>
          <a:lstStyle/>
          <a:p>
            <a:r>
              <a:rPr lang="en-US"/>
              <a:t>Planning migration</a:t>
            </a:r>
          </a:p>
        </p:txBody>
      </p:sp>
      <p:sp>
        <p:nvSpPr>
          <p:cNvPr id="3" name="Content Placeholder 2">
            <a:extLst>
              <a:ext uri="{FF2B5EF4-FFF2-40B4-BE49-F238E27FC236}">
                <a16:creationId xmlns:a16="http://schemas.microsoft.com/office/drawing/2014/main" id="{F02F36C2-C2EE-8FE5-63F9-E27EBEE2A5CB}"/>
              </a:ext>
            </a:extLst>
          </p:cNvPr>
          <p:cNvSpPr>
            <a:spLocks noGrp="1"/>
          </p:cNvSpPr>
          <p:nvPr>
            <p:ph sz="quarter" idx="10"/>
          </p:nvPr>
        </p:nvSpPr>
        <p:spPr>
          <a:xfrm>
            <a:off x="584200" y="1435100"/>
            <a:ext cx="11018838" cy="4136517"/>
          </a:xfrm>
        </p:spPr>
        <p:txBody>
          <a:bodyPr/>
          <a:lstStyle/>
          <a:p>
            <a:r>
              <a:rPr lang="en-US"/>
              <a:t>Identify current and planned IAM use cases in IAM modernization strategy.</a:t>
            </a:r>
          </a:p>
          <a:p>
            <a:r>
              <a:rPr lang="en-US"/>
              <a:t>Analyze the requirements of those use cases and match those requirements to the capabilities of Microsoft Entra services.</a:t>
            </a:r>
          </a:p>
          <a:p>
            <a:r>
              <a:rPr lang="en-US"/>
              <a:t>Determine timeframes and stakeholders for implementation of new Microsoft Entra capabilities to support migration.</a:t>
            </a:r>
          </a:p>
          <a:p>
            <a:r>
              <a:rPr lang="en-US"/>
              <a:t>Determine the cutover process for your applications to move the Single Sign-On, identity lifecycle, and access lifecycle controls to Microsoft Entra.</a:t>
            </a:r>
          </a:p>
        </p:txBody>
      </p:sp>
    </p:spTree>
    <p:extLst>
      <p:ext uri="{BB962C8B-B14F-4D97-AF65-F5344CB8AC3E}">
        <p14:creationId xmlns:p14="http://schemas.microsoft.com/office/powerpoint/2010/main" val="349455752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a:xfrm>
            <a:off x="588263" y="457200"/>
            <a:ext cx="11018520" cy="1107996"/>
          </a:xfrm>
        </p:spPr>
        <p:txBody>
          <a:bodyPr/>
          <a:lstStyle/>
          <a:p>
            <a:pPr algn="l"/>
            <a:r>
              <a:rPr lang="en-US" b="1" i="0">
                <a:solidFill>
                  <a:srgbClr val="161616"/>
                </a:solidFill>
                <a:effectLst/>
                <a:highlight>
                  <a:srgbClr val="FFFFFF"/>
                </a:highlight>
                <a:latin typeface="Segoe UI" panose="020B0502040204020203" pitchFamily="34" charset="0"/>
              </a:rPr>
              <a:t>Determine the sequence of application onboarding and how applications integrate with Microsoft Entra</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4200" y="1902460"/>
            <a:ext cx="11018838" cy="3631763"/>
          </a:xfrm>
        </p:spPr>
        <p:txBody>
          <a:bodyPr/>
          <a:lstStyle/>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Establish a priority order for applications to be integrated with Microsoft Entra for SSO and for provisioning.</a:t>
            </a:r>
          </a:p>
          <a:p>
            <a:pPr lvl="1"/>
            <a:r>
              <a:rPr lang="en-US" i="0">
                <a:solidFill>
                  <a:srgbClr val="161616"/>
                </a:solidFill>
                <a:effectLst/>
                <a:highlight>
                  <a:srgbClr val="FFFFFF"/>
                </a:highlight>
                <a:latin typeface="Segoe UI" panose="020B0502040204020203" pitchFamily="34" charset="0"/>
              </a:rPr>
              <a:t>We recommend that organizations that have SAP cloud applications start their integrations with the SSO and provisioning integrations with SAP Cloud Identity Services as middleware.</a:t>
            </a:r>
          </a:p>
          <a:p>
            <a:pPr lvl="1"/>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a:pPr>
            <a:r>
              <a:rPr lang="en-US"/>
              <a:t>Confirm how each application integrates with Microsoft Entra</a:t>
            </a:r>
          </a:p>
          <a:p>
            <a:pPr lvl="1"/>
            <a:r>
              <a:rPr lang="en-US">
                <a:solidFill>
                  <a:srgbClr val="161616"/>
                </a:solidFill>
                <a:highlight>
                  <a:srgbClr val="FFFFFF"/>
                </a:highlight>
                <a:latin typeface="Segoe UI" panose="020B0502040204020203" pitchFamily="34" charset="0"/>
              </a:rPr>
              <a:t>Identify applications that integrate through SAP middleware, </a:t>
            </a:r>
            <a:r>
              <a:rPr lang="en-US" err="1">
                <a:solidFill>
                  <a:srgbClr val="161616"/>
                </a:solidFill>
                <a:highlight>
                  <a:srgbClr val="FFFFFF"/>
                </a:highlight>
                <a:latin typeface="Segoe UI" panose="020B0502040204020203" pitchFamily="34" charset="0"/>
              </a:rPr>
              <a:t>E.g</a:t>
            </a:r>
            <a:r>
              <a:rPr lang="en-US">
                <a:solidFill>
                  <a:srgbClr val="161616"/>
                </a:solidFill>
                <a:highlight>
                  <a:srgbClr val="FFFFFF"/>
                </a:highlight>
                <a:latin typeface="Segoe UI" panose="020B0502040204020203" pitchFamily="34" charset="0"/>
              </a:rPr>
              <a:t>:</a:t>
            </a:r>
          </a:p>
          <a:p>
            <a:pPr marL="942975" lvl="2" indent="-514350"/>
            <a:r>
              <a:rPr lang="en-US">
                <a:solidFill>
                  <a:srgbClr val="161616"/>
                </a:solidFill>
                <a:highlight>
                  <a:srgbClr val="FFFFFF"/>
                </a:highlight>
                <a:latin typeface="Segoe UI" panose="020B0502040204020203" pitchFamily="34" charset="0"/>
              </a:rPr>
              <a:t>If you have – or plan to have - </a:t>
            </a:r>
            <a:r>
              <a:rPr lang="en-US" b="0" i="0">
                <a:solidFill>
                  <a:srgbClr val="161616"/>
                </a:solidFill>
                <a:effectLst/>
                <a:highlight>
                  <a:srgbClr val="FFFFFF"/>
                </a:highlight>
                <a:latin typeface="Segoe UI" panose="020B0502040204020203" pitchFamily="34" charset="0"/>
              </a:rPr>
              <a:t>SAP S/4HANA, you can use SAP Cloud Identity Services as middleware</a:t>
            </a:r>
          </a:p>
          <a:p>
            <a:pPr marL="942975" lvl="2" indent="-514350"/>
            <a:r>
              <a:rPr lang="en-US">
                <a:solidFill>
                  <a:srgbClr val="161616"/>
                </a:solidFill>
                <a:highlight>
                  <a:srgbClr val="FFFFFF"/>
                </a:highlight>
                <a:latin typeface="Segoe UI" panose="020B0502040204020203" pitchFamily="34" charset="0"/>
              </a:rPr>
              <a:t>If you have SAP ECC integrate Microsoft Entra directly with SAP NetWeaver for SSO and to Business Application Programming Interfaces (BAPIs) of SAP ECC for provisioning</a:t>
            </a:r>
            <a:endParaRPr lang="en-US" i="0">
              <a:solidFill>
                <a:srgbClr val="161616"/>
              </a:solidFill>
              <a:effectLst/>
              <a:highlight>
                <a:srgbClr val="FFFFFF"/>
              </a:highlight>
              <a:latin typeface="Segoe UI" panose="020B0502040204020203" pitchFamily="34" charset="0"/>
            </a:endParaRPr>
          </a:p>
        </p:txBody>
      </p:sp>
    </p:spTree>
    <p:extLst>
      <p:ext uri="{BB962C8B-B14F-4D97-AF65-F5344CB8AC3E}">
        <p14:creationId xmlns:p14="http://schemas.microsoft.com/office/powerpoint/2010/main" val="31357302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a:xfrm>
            <a:off x="588263" y="457200"/>
            <a:ext cx="11018520" cy="1107996"/>
          </a:xfrm>
        </p:spPr>
        <p:txBody>
          <a:bodyPr/>
          <a:lstStyle/>
          <a:p>
            <a:pPr algn="l"/>
            <a:r>
              <a:rPr lang="en-US" b="1" i="0">
                <a:solidFill>
                  <a:srgbClr val="161616"/>
                </a:solidFill>
                <a:effectLst/>
                <a:highlight>
                  <a:srgbClr val="FFFFFF"/>
                </a:highlight>
                <a:latin typeface="Segoe UI" panose="020B0502040204020203" pitchFamily="34" charset="0"/>
              </a:rPr>
              <a:t>Determine the sequence of application onboarding and how applications integrate with Microsoft Entra</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4200" y="1902460"/>
            <a:ext cx="11018838" cy="1895904"/>
          </a:xfrm>
        </p:spPr>
        <p:txBody>
          <a:bodyPr/>
          <a:lstStyle/>
          <a:p>
            <a:pPr marL="514350" indent="-514350">
              <a:buFont typeface="+mj-lt"/>
              <a:buAutoNum type="arabicPeriod" startAt="3"/>
            </a:pPr>
            <a:r>
              <a:rPr lang="en-US"/>
              <a:t>Collect the roles and permissions that each application provides.</a:t>
            </a:r>
          </a:p>
          <a:p>
            <a:pPr marL="514350" indent="-514350">
              <a:buFont typeface="+mj-lt"/>
              <a:buAutoNum type="arabicPeriod" startAt="3"/>
            </a:pPr>
            <a:endParaRPr lang="en-US"/>
          </a:p>
          <a:p>
            <a:pPr marL="514350" indent="-514350">
              <a:buFont typeface="+mj-lt"/>
              <a:buAutoNum type="arabicPeriod" startAt="3"/>
            </a:pPr>
            <a:r>
              <a:rPr lang="en-US"/>
              <a:t>Select which roles and groups have membership that are to be governed in Microsoft Entra ID</a:t>
            </a:r>
          </a:p>
        </p:txBody>
      </p:sp>
    </p:spTree>
    <p:extLst>
      <p:ext uri="{BB962C8B-B14F-4D97-AF65-F5344CB8AC3E}">
        <p14:creationId xmlns:p14="http://schemas.microsoft.com/office/powerpoint/2010/main" val="2513386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04D0E-FF59-F94D-1A12-D2A018D6D2A3}"/>
              </a:ext>
            </a:extLst>
          </p:cNvPr>
          <p:cNvSpPr>
            <a:spLocks noGrp="1"/>
          </p:cNvSpPr>
          <p:nvPr>
            <p:ph type="title"/>
          </p:nvPr>
        </p:nvSpPr>
        <p:spPr>
          <a:xfrm>
            <a:off x="588263" y="457200"/>
            <a:ext cx="11018520" cy="984885"/>
          </a:xfrm>
        </p:spPr>
        <p:txBody>
          <a:bodyPr/>
          <a:lstStyle/>
          <a:p>
            <a:pPr algn="l"/>
            <a:r>
              <a:rPr lang="en-US" sz="3200" b="1" i="0">
                <a:solidFill>
                  <a:srgbClr val="161616"/>
                </a:solidFill>
                <a:effectLst/>
                <a:highlight>
                  <a:srgbClr val="FFFFFF"/>
                </a:highlight>
                <a:latin typeface="Segoe UI" panose="020B0502040204020203" pitchFamily="34" charset="0"/>
              </a:rPr>
              <a:t>Define the organization's policy with user prerequisites and other constraints for access to an application</a:t>
            </a:r>
          </a:p>
        </p:txBody>
      </p:sp>
      <p:sp>
        <p:nvSpPr>
          <p:cNvPr id="3" name="Content Placeholder 2">
            <a:extLst>
              <a:ext uri="{FF2B5EF4-FFF2-40B4-BE49-F238E27FC236}">
                <a16:creationId xmlns:a16="http://schemas.microsoft.com/office/drawing/2014/main" id="{986D80D8-3766-28FE-75D9-D64E799427A7}"/>
              </a:ext>
            </a:extLst>
          </p:cNvPr>
          <p:cNvSpPr>
            <a:spLocks noGrp="1"/>
          </p:cNvSpPr>
          <p:nvPr>
            <p:ph sz="quarter" idx="10"/>
          </p:nvPr>
        </p:nvSpPr>
        <p:spPr>
          <a:xfrm>
            <a:off x="588263" y="1687354"/>
            <a:ext cx="11018838" cy="4222694"/>
          </a:xfrm>
        </p:spPr>
        <p:txBody>
          <a:bodyPr/>
          <a:lstStyle/>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Identify if there are prerequisite requirements or standards that a user must meet before they're given access to an application</a:t>
            </a:r>
          </a:p>
          <a:p>
            <a:pPr marL="514350" indent="-514350">
              <a:buFont typeface="+mj-lt"/>
              <a:buAutoNum type="arabicPeriod"/>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Decide how long a user who was approved for access should have access and when that access should go away.</a:t>
            </a:r>
          </a:p>
          <a:p>
            <a:pPr marL="514350" indent="-514350">
              <a:buFont typeface="+mj-lt"/>
              <a:buAutoNum type="arabicPeriod"/>
            </a:pPr>
            <a:endParaRPr lang="en-US" i="0">
              <a:solidFill>
                <a:srgbClr val="161616"/>
              </a:solidFill>
              <a:effectLst/>
              <a:highlight>
                <a:srgbClr val="FFFFFF"/>
              </a:highlight>
              <a:latin typeface="Segoe UI" panose="020B0502040204020203" pitchFamily="34" charset="0"/>
            </a:endParaRPr>
          </a:p>
          <a:p>
            <a:pPr marL="514350" indent="-514350">
              <a:buFont typeface="+mj-lt"/>
              <a:buAutoNum type="arabicPeriod"/>
            </a:pPr>
            <a:r>
              <a:rPr lang="en-US" i="0">
                <a:solidFill>
                  <a:srgbClr val="161616"/>
                </a:solidFill>
                <a:effectLst/>
                <a:highlight>
                  <a:srgbClr val="FFFFFF"/>
                </a:highlight>
                <a:latin typeface="Segoe UI" panose="020B0502040204020203" pitchFamily="34" charset="0"/>
              </a:rPr>
              <a:t>If your organization is already governing access with an organizational role model, plan to bring that organizational role model into Microsoft Entra ID</a:t>
            </a:r>
          </a:p>
        </p:txBody>
      </p:sp>
    </p:spTree>
    <p:extLst>
      <p:ext uri="{BB962C8B-B14F-4D97-AF65-F5344CB8AC3E}">
        <p14:creationId xmlns:p14="http://schemas.microsoft.com/office/powerpoint/2010/main" val="68922589"/>
      </p:ext>
    </p:extLst>
  </p:cSld>
  <p:clrMapOvr>
    <a:masterClrMapping/>
  </p:clrMapOvr>
  <p:transition>
    <p:fade/>
  </p:transition>
</p:sld>
</file>

<file path=ppt/theme/theme1.xml><?xml version="1.0" encoding="utf-8"?>
<a:theme xmlns:a="http://schemas.openxmlformats.org/drawingml/2006/main" name="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4190</Words>
  <Application>Microsoft Office PowerPoint</Application>
  <PresentationFormat>Widescreen</PresentationFormat>
  <Paragraphs>392</Paragraphs>
  <Slides>52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Aptos</vt:lpstr>
      <vt:lpstr>Arial</vt:lpstr>
      <vt:lpstr>Segoe UI</vt:lpstr>
      <vt:lpstr>Segoe UI Semibold</vt:lpstr>
      <vt:lpstr>Segoe UI Semilight</vt:lpstr>
      <vt:lpstr>SegoeUIVariable</vt:lpstr>
      <vt:lpstr>Wingdings</vt:lpstr>
      <vt:lpstr>Microsoft Security template</vt:lpstr>
      <vt:lpstr>Migrate SAP IDM to Microsoft Entra</vt:lpstr>
      <vt:lpstr>PowerPoint Presentation</vt:lpstr>
      <vt:lpstr>Planning</vt:lpstr>
      <vt:lpstr>Microsoft Entra and SAP Products Integration</vt:lpstr>
      <vt:lpstr>IAM &amp; SAP Modernization: A Strategic Alignment</vt:lpstr>
      <vt:lpstr>Planning migration</vt:lpstr>
      <vt:lpstr>Determine the sequence of application onboarding and how applications integrate with Microsoft Entra</vt:lpstr>
      <vt:lpstr>Determine the sequence of application onboarding and how applications integrate with Microsoft Entra</vt:lpstr>
      <vt:lpstr>Define the organization's policy with user prerequisites and other constraints for access to an application</vt:lpstr>
      <vt:lpstr>Define the organization's policy with user prerequisites and other constraints for access to an application</vt:lpstr>
      <vt:lpstr>Decide on Provisioning and Authentication topology</vt:lpstr>
      <vt:lpstr>Ensure that prerequisites are met</vt:lpstr>
      <vt:lpstr>Ensure that prerequisites are met</vt:lpstr>
      <vt:lpstr>Reference Architecture</vt:lpstr>
      <vt:lpstr>SAP Reference Architecture with Microsoft Entra </vt:lpstr>
      <vt:lpstr>Migration Guidance</vt:lpstr>
      <vt:lpstr>SAP IDM Scenarios</vt:lpstr>
      <vt:lpstr>SAP IDM Identity Store</vt:lpstr>
      <vt:lpstr>SAP IDM Identity Store</vt:lpstr>
      <vt:lpstr>Migrate User Management Scenario</vt:lpstr>
      <vt:lpstr>Integrate with HR Sources</vt:lpstr>
      <vt:lpstr>Integrate with HR Sources – SAP SuccessFactors</vt:lpstr>
      <vt:lpstr>Integrate with HR Sources – SAP HCM + SF</vt:lpstr>
      <vt:lpstr>Integrate with HR Sources – SAP SF + AD DS (Hybrid Identity)</vt:lpstr>
      <vt:lpstr>Integrate with HR Sources – SAP SF + Entra ID (Cloud-only)</vt:lpstr>
      <vt:lpstr>Migrate User Management Scenario</vt:lpstr>
      <vt:lpstr>Integrate with Other HR Sources – API-Driven</vt:lpstr>
      <vt:lpstr>Provision to SAP systems</vt:lpstr>
      <vt:lpstr>Provision to SAP systems – SAP Cloud Identity Services</vt:lpstr>
      <vt:lpstr>Provision to SAP systems – On-Premises SAP ECC</vt:lpstr>
      <vt:lpstr>Provision to non-SAP Systems – SaaS</vt:lpstr>
      <vt:lpstr>Provision to non-SAP Systems – On-Premises</vt:lpstr>
      <vt:lpstr>Migrate Authentication and SSO</vt:lpstr>
      <vt:lpstr>Migrate Authentication and SSO</vt:lpstr>
      <vt:lpstr>Migrate user Self-Service</vt:lpstr>
      <vt:lpstr>Migrate access lifecycle management</vt:lpstr>
      <vt:lpstr>Access Management via Security Groups</vt:lpstr>
      <vt:lpstr>Access Management via Entitlement Management</vt:lpstr>
      <vt:lpstr>Access Management via Entitlement Management + external GRC product</vt:lpstr>
      <vt:lpstr>Choose a Path</vt:lpstr>
      <vt:lpstr>Use Microsoft Entra for reporting</vt:lpstr>
      <vt:lpstr>Use Microsoft Entra for reporting</vt:lpstr>
      <vt:lpstr>Use Microsoft Entra for reporting</vt:lpstr>
      <vt:lpstr>Migrate Identity Federation (B2B)</vt:lpstr>
      <vt:lpstr>Migrate Identity Federation (B2B)</vt:lpstr>
      <vt:lpstr>Migrate Identity Federation (B2B)</vt:lpstr>
      <vt:lpstr>Migrate applications requiring directory services</vt:lpstr>
      <vt:lpstr>Migrate applications requiring directory services</vt:lpstr>
      <vt:lpstr>Extend Microsoft Entra through integration interfaces</vt:lpstr>
      <vt:lpstr>License Requirements</vt:lpstr>
      <vt:lpstr>Recommended actions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2024-10-31T23:39:07Z</dcterms:created>
  <dcterms:modified xsi:type="dcterms:W3CDTF">2024-10-31T23:39:20Z</dcterms:modified>
  <cp:category/>
</cp:coreProperties>
</file>