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5.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702" r:id="rId3"/>
    <p:sldMasterId id="2147483737" r:id="rId4"/>
    <p:sldMasterId id="2147483749" r:id="rId5"/>
    <p:sldMasterId id="2147483777" r:id="rId6"/>
  </p:sldMasterIdLst>
  <p:notesMasterIdLst>
    <p:notesMasterId r:id="rId31"/>
  </p:notesMasterIdLst>
  <p:sldIdLst>
    <p:sldId id="1720" r:id="rId7"/>
    <p:sldId id="2147469586" r:id="rId8"/>
    <p:sldId id="2076138465" r:id="rId9"/>
    <p:sldId id="2076138466" r:id="rId10"/>
    <p:sldId id="2076138467" r:id="rId11"/>
    <p:sldId id="2147469584" r:id="rId12"/>
    <p:sldId id="4653" r:id="rId13"/>
    <p:sldId id="2147469585" r:id="rId14"/>
    <p:sldId id="4345" r:id="rId15"/>
    <p:sldId id="4383" r:id="rId16"/>
    <p:sldId id="4384" r:id="rId17"/>
    <p:sldId id="4374" r:id="rId18"/>
    <p:sldId id="2147469601" r:id="rId19"/>
    <p:sldId id="2076137777" r:id="rId20"/>
    <p:sldId id="2076137778" r:id="rId21"/>
    <p:sldId id="2142532839" r:id="rId22"/>
    <p:sldId id="2142532918" r:id="rId23"/>
    <p:sldId id="2142532846" r:id="rId24"/>
    <p:sldId id="259" r:id="rId25"/>
    <p:sldId id="2147469602" r:id="rId26"/>
    <p:sldId id="4918" r:id="rId27"/>
    <p:sldId id="2134805390" r:id="rId28"/>
    <p:sldId id="2134805392" r:id="rId29"/>
    <p:sldId id="49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4D77DEF-366C-4580-96D8-732EA0D8F782}">
          <p14:sldIdLst>
            <p14:sldId id="1720"/>
          </p14:sldIdLst>
        </p14:section>
        <p14:section name="Which Identity?" id="{C42D7739-29B3-4221-9CBA-430D84D9B533}">
          <p14:sldIdLst>
            <p14:sldId id="2147469586"/>
            <p14:sldId id="2076138465"/>
            <p14:sldId id="2076138466"/>
            <p14:sldId id="2076138467"/>
          </p14:sldIdLst>
        </p14:section>
        <p14:section name="Permissions" id="{F0737177-EFFB-44E7-9167-970E84CB01F6}">
          <p14:sldIdLst>
            <p14:sldId id="2147469584"/>
            <p14:sldId id="4653"/>
          </p14:sldIdLst>
        </p14:section>
        <p14:section name="GDAP" id="{0502709A-B901-4EFB-B262-933189E4DE84}">
          <p14:sldIdLst>
            <p14:sldId id="2147469585"/>
            <p14:sldId id="4345"/>
            <p14:sldId id="4383"/>
            <p14:sldId id="4384"/>
            <p14:sldId id="4374"/>
            <p14:sldId id="2147469601"/>
          </p14:sldIdLst>
        </p14:section>
        <p14:section name="Azure Lighthouse" id="{950BFCB6-8028-498D-9585-573A14E3CF20}">
          <p14:sldIdLst>
            <p14:sldId id="2076137777"/>
            <p14:sldId id="2076137778"/>
            <p14:sldId id="2142532839"/>
            <p14:sldId id="2142532918"/>
            <p14:sldId id="2142532846"/>
            <p14:sldId id="259"/>
          </p14:sldIdLst>
        </p14:section>
        <p14:section name="Demo" id="{5B60FFAD-04E6-46EE-9D8E-E3E484AA20F7}">
          <p14:sldIdLst>
            <p14:sldId id="2147469602"/>
          </p14:sldIdLst>
        </p14:section>
        <p14:section name="Extras" id="{FF3B2B7C-5489-4DC0-BFB0-E9D6C62CEEDF}">
          <p14:sldIdLst>
            <p14:sldId id="4918"/>
            <p14:sldId id="2134805390"/>
            <p14:sldId id="2134805392"/>
            <p14:sldId id="49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2CEA7-1B62-4CA1-8C43-D63888DFBF2C}" v="2" dt="2023-03-17T18:05:26.2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9" autoAdjust="0"/>
    <p:restoredTop sz="60450" autoAdjust="0"/>
  </p:normalViewPr>
  <p:slideViewPr>
    <p:cSldViewPr snapToGrid="0">
      <p:cViewPr varScale="1">
        <p:scale>
          <a:sx n="63" d="100"/>
          <a:sy n="63" d="100"/>
        </p:scale>
        <p:origin x="14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F7D412-92EC-453D-912F-6F52A03F7FCF}"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E9D75924-F853-4CFE-AD24-C3D519607BA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200"/>
            <a:t>Create users &amp; security groups</a:t>
          </a:r>
        </a:p>
      </dgm:t>
    </dgm:pt>
    <dgm:pt modelId="{A04654A1-E632-4931-975C-4D9595D7D94E}" type="parTrans" cxnId="{4255914A-3037-48B5-8C36-A53AF290F9D0}">
      <dgm:prSet/>
      <dgm:spPr/>
      <dgm:t>
        <a:bodyPr/>
        <a:lstStyle/>
        <a:p>
          <a:endParaRPr lang="en-US" sz="1200"/>
        </a:p>
      </dgm:t>
    </dgm:pt>
    <dgm:pt modelId="{8C5C6311-7C14-4638-8C2B-6B7E7FB65F03}" type="sibTrans" cxnId="{4255914A-3037-48B5-8C36-A53AF290F9D0}">
      <dgm:prSet custT="1"/>
      <dgm:spPr/>
      <dgm:t>
        <a:bodyPr/>
        <a:lstStyle/>
        <a:p>
          <a:endParaRPr lang="en-US" sz="1200"/>
        </a:p>
      </dgm:t>
    </dgm:pt>
    <dgm:pt modelId="{766CE1E6-EFAA-4EF0-9A9A-75C9F9C19B5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200"/>
            <a:t>Assign user(s) to security groups </a:t>
          </a:r>
        </a:p>
      </dgm:t>
    </dgm:pt>
    <dgm:pt modelId="{34189C99-0967-4B01-BF1A-1657C18F1003}" type="parTrans" cxnId="{64569C0D-9CDA-4D24-8BCB-DB3834DD0B8C}">
      <dgm:prSet/>
      <dgm:spPr/>
      <dgm:t>
        <a:bodyPr/>
        <a:lstStyle/>
        <a:p>
          <a:endParaRPr lang="en-US" sz="1200"/>
        </a:p>
      </dgm:t>
    </dgm:pt>
    <dgm:pt modelId="{D4C9A3C8-A42B-4231-B245-8191A056E791}" type="sibTrans" cxnId="{64569C0D-9CDA-4D24-8BCB-DB3834DD0B8C}">
      <dgm:prSet custT="1"/>
      <dgm:spPr/>
      <dgm:t>
        <a:bodyPr/>
        <a:lstStyle/>
        <a:p>
          <a:endParaRPr lang="en-US" sz="1200"/>
        </a:p>
      </dgm:t>
    </dgm:pt>
    <dgm:pt modelId="{DB8748B3-232E-4E7D-AB21-7990450755CE}">
      <dgm:prSet custT="1">
        <dgm:style>
          <a:lnRef idx="1">
            <a:schemeClr val="accent1"/>
          </a:lnRef>
          <a:fillRef idx="2">
            <a:schemeClr val="accent1"/>
          </a:fillRef>
          <a:effectRef idx="1">
            <a:schemeClr val="accent1"/>
          </a:effectRef>
          <a:fontRef idx="minor">
            <a:schemeClr val="dk1"/>
          </a:fontRef>
        </dgm:style>
      </dgm:prSet>
      <dgm:spPr/>
      <dgm:t>
        <a:bodyPr/>
        <a:lstStyle/>
        <a:p>
          <a:r>
            <a:rPr lang="en-US" sz="1200"/>
            <a:t>View approved GDAP relationship </a:t>
          </a:r>
        </a:p>
      </dgm:t>
    </dgm:pt>
    <dgm:pt modelId="{9AC2E7D0-FDCC-4672-A68B-E6C128D19E17}" type="parTrans" cxnId="{53A09F15-5BBE-423C-8299-A1E830A8928E}">
      <dgm:prSet/>
      <dgm:spPr/>
      <dgm:t>
        <a:bodyPr/>
        <a:lstStyle/>
        <a:p>
          <a:endParaRPr lang="en-US"/>
        </a:p>
      </dgm:t>
    </dgm:pt>
    <dgm:pt modelId="{026653B9-9F96-419F-ACE3-762ED8EB3FD0}" type="sibTrans" cxnId="{53A09F15-5BBE-423C-8299-A1E830A8928E}">
      <dgm:prSet/>
      <dgm:spPr/>
      <dgm:t>
        <a:bodyPr/>
        <a:lstStyle/>
        <a:p>
          <a:endParaRPr lang="en-US"/>
        </a:p>
      </dgm:t>
    </dgm:pt>
    <dgm:pt modelId="{B26AD76A-907E-478E-8917-EA181F7ECECD}">
      <dgm:prSet>
        <dgm:style>
          <a:lnRef idx="1">
            <a:schemeClr val="accent1"/>
          </a:lnRef>
          <a:fillRef idx="2">
            <a:schemeClr val="accent1"/>
          </a:fillRef>
          <a:effectRef idx="1">
            <a:schemeClr val="accent1"/>
          </a:effectRef>
          <a:fontRef idx="minor">
            <a:schemeClr val="dk1"/>
          </a:fontRef>
        </dgm:style>
      </dgm:prSet>
      <dgm:spPr/>
      <dgm:t>
        <a:bodyPr/>
        <a:lstStyle/>
        <a:p>
          <a:r>
            <a:rPr lang="en-US"/>
            <a:t>Assign approved AAD Roles in GDAP relationship to Security Groups </a:t>
          </a:r>
        </a:p>
      </dgm:t>
    </dgm:pt>
    <dgm:pt modelId="{51BFAA52-5934-4738-918C-68396A1A0D90}" type="parTrans" cxnId="{4C804E90-75E9-4374-8616-ABE16FD29660}">
      <dgm:prSet/>
      <dgm:spPr/>
      <dgm:t>
        <a:bodyPr/>
        <a:lstStyle/>
        <a:p>
          <a:endParaRPr lang="en-US"/>
        </a:p>
      </dgm:t>
    </dgm:pt>
    <dgm:pt modelId="{C34AD041-7830-4D6D-B27C-3A1023B40676}" type="sibTrans" cxnId="{4C804E90-75E9-4374-8616-ABE16FD29660}">
      <dgm:prSet/>
      <dgm:spPr/>
      <dgm:t>
        <a:bodyPr/>
        <a:lstStyle/>
        <a:p>
          <a:endParaRPr lang="en-US"/>
        </a:p>
      </dgm:t>
    </dgm:pt>
    <dgm:pt modelId="{B4668219-2A82-42BE-90F3-E67B8CD7A43D}" type="pres">
      <dgm:prSet presAssocID="{FFF7D412-92EC-453D-912F-6F52A03F7FCF}" presName="Name0" presStyleCnt="0">
        <dgm:presLayoutVars>
          <dgm:dir/>
          <dgm:resizeHandles val="exact"/>
        </dgm:presLayoutVars>
      </dgm:prSet>
      <dgm:spPr/>
    </dgm:pt>
    <dgm:pt modelId="{D72BE1A9-FF8C-4817-BE5B-34C7B01F9408}" type="pres">
      <dgm:prSet presAssocID="{E9D75924-F853-4CFE-AD24-C3D519607BA1}" presName="node" presStyleLbl="node1" presStyleIdx="0" presStyleCnt="4" custLinFactNeighborX="-2228" custLinFactNeighborY="2855">
        <dgm:presLayoutVars>
          <dgm:bulletEnabled val="1"/>
        </dgm:presLayoutVars>
      </dgm:prSet>
      <dgm:spPr/>
    </dgm:pt>
    <dgm:pt modelId="{5A058F3E-408E-4936-A508-3F4C24B34817}" type="pres">
      <dgm:prSet presAssocID="{8C5C6311-7C14-4638-8C2B-6B7E7FB65F03}" presName="sibTrans" presStyleLbl="sibTrans2D1" presStyleIdx="0" presStyleCnt="3"/>
      <dgm:spPr/>
    </dgm:pt>
    <dgm:pt modelId="{034705BB-C5FA-4D99-86BF-AA1A7E4AF983}" type="pres">
      <dgm:prSet presAssocID="{8C5C6311-7C14-4638-8C2B-6B7E7FB65F03}" presName="connectorText" presStyleLbl="sibTrans2D1" presStyleIdx="0" presStyleCnt="3"/>
      <dgm:spPr/>
    </dgm:pt>
    <dgm:pt modelId="{8146B209-F818-474B-9E0F-D2A9FAFF42C0}" type="pres">
      <dgm:prSet presAssocID="{766CE1E6-EFAA-4EF0-9A9A-75C9F9C19B5B}" presName="node" presStyleLbl="node1" presStyleIdx="1" presStyleCnt="4" custLinFactY="-14527" custLinFactNeighborX="20374" custLinFactNeighborY="-100000">
        <dgm:presLayoutVars>
          <dgm:bulletEnabled val="1"/>
        </dgm:presLayoutVars>
      </dgm:prSet>
      <dgm:spPr/>
    </dgm:pt>
    <dgm:pt modelId="{2ADEFCFB-BBDE-4693-A374-80CCD50728B8}" type="pres">
      <dgm:prSet presAssocID="{D4C9A3C8-A42B-4231-B245-8191A056E791}" presName="sibTrans" presStyleLbl="sibTrans2D1" presStyleIdx="1" presStyleCnt="3"/>
      <dgm:spPr/>
    </dgm:pt>
    <dgm:pt modelId="{DBBE2FB0-DBAB-4768-B5E3-3EAD10B747DC}" type="pres">
      <dgm:prSet presAssocID="{D4C9A3C8-A42B-4231-B245-8191A056E791}" presName="connectorText" presStyleLbl="sibTrans2D1" presStyleIdx="1" presStyleCnt="3"/>
      <dgm:spPr/>
    </dgm:pt>
    <dgm:pt modelId="{A1771629-9BC5-45E3-A217-2857BFECF3D2}" type="pres">
      <dgm:prSet presAssocID="{DB8748B3-232E-4E7D-AB21-7990450755CE}" presName="node" presStyleLbl="node1" presStyleIdx="2" presStyleCnt="4">
        <dgm:presLayoutVars>
          <dgm:bulletEnabled val="1"/>
        </dgm:presLayoutVars>
      </dgm:prSet>
      <dgm:spPr/>
    </dgm:pt>
    <dgm:pt modelId="{B4595BF8-1B9F-4C65-8ED5-F92685BD7CD6}" type="pres">
      <dgm:prSet presAssocID="{026653B9-9F96-419F-ACE3-762ED8EB3FD0}" presName="sibTrans" presStyleLbl="sibTrans2D1" presStyleIdx="2" presStyleCnt="3"/>
      <dgm:spPr/>
    </dgm:pt>
    <dgm:pt modelId="{32AF8D84-988C-4695-B7EB-4A3BD3328A99}" type="pres">
      <dgm:prSet presAssocID="{026653B9-9F96-419F-ACE3-762ED8EB3FD0}" presName="connectorText" presStyleLbl="sibTrans2D1" presStyleIdx="2" presStyleCnt="3"/>
      <dgm:spPr/>
    </dgm:pt>
    <dgm:pt modelId="{E44DBC60-BBE0-4E31-9067-6B47B3BAE320}" type="pres">
      <dgm:prSet presAssocID="{B26AD76A-907E-478E-8917-EA181F7ECECD}" presName="node" presStyleLbl="node1" presStyleIdx="3" presStyleCnt="4">
        <dgm:presLayoutVars>
          <dgm:bulletEnabled val="1"/>
        </dgm:presLayoutVars>
      </dgm:prSet>
      <dgm:spPr/>
    </dgm:pt>
  </dgm:ptLst>
  <dgm:cxnLst>
    <dgm:cxn modelId="{E59F3D00-9C97-40CF-933B-654E0347A5F3}" type="presOf" srcId="{8C5C6311-7C14-4638-8C2B-6B7E7FB65F03}" destId="{034705BB-C5FA-4D99-86BF-AA1A7E4AF983}" srcOrd="1" destOrd="0" presId="urn:microsoft.com/office/officeart/2005/8/layout/process1"/>
    <dgm:cxn modelId="{64569C0D-9CDA-4D24-8BCB-DB3834DD0B8C}" srcId="{FFF7D412-92EC-453D-912F-6F52A03F7FCF}" destId="{766CE1E6-EFAA-4EF0-9A9A-75C9F9C19B5B}" srcOrd="1" destOrd="0" parTransId="{34189C99-0967-4B01-BF1A-1657C18F1003}" sibTransId="{D4C9A3C8-A42B-4231-B245-8191A056E791}"/>
    <dgm:cxn modelId="{53A09F15-5BBE-423C-8299-A1E830A8928E}" srcId="{FFF7D412-92EC-453D-912F-6F52A03F7FCF}" destId="{DB8748B3-232E-4E7D-AB21-7990450755CE}" srcOrd="2" destOrd="0" parTransId="{9AC2E7D0-FDCC-4672-A68B-E6C128D19E17}" sibTransId="{026653B9-9F96-419F-ACE3-762ED8EB3FD0}"/>
    <dgm:cxn modelId="{31F5AC16-333C-44A2-BD7E-F1377E1657A5}" type="presOf" srcId="{DB8748B3-232E-4E7D-AB21-7990450755CE}" destId="{A1771629-9BC5-45E3-A217-2857BFECF3D2}" srcOrd="0" destOrd="0" presId="urn:microsoft.com/office/officeart/2005/8/layout/process1"/>
    <dgm:cxn modelId="{C707E431-EB27-44AD-AC00-26675A11FF7E}" type="presOf" srcId="{026653B9-9F96-419F-ACE3-762ED8EB3FD0}" destId="{B4595BF8-1B9F-4C65-8ED5-F92685BD7CD6}" srcOrd="0" destOrd="0" presId="urn:microsoft.com/office/officeart/2005/8/layout/process1"/>
    <dgm:cxn modelId="{D4966A33-A162-4AC0-878E-71912C23984C}" type="presOf" srcId="{E9D75924-F853-4CFE-AD24-C3D519607BA1}" destId="{D72BE1A9-FF8C-4817-BE5B-34C7B01F9408}" srcOrd="0" destOrd="0" presId="urn:microsoft.com/office/officeart/2005/8/layout/process1"/>
    <dgm:cxn modelId="{5D6AE53F-404D-41A1-8DC6-65609B0B9C81}" type="presOf" srcId="{B26AD76A-907E-478E-8917-EA181F7ECECD}" destId="{E44DBC60-BBE0-4E31-9067-6B47B3BAE320}" srcOrd="0" destOrd="0" presId="urn:microsoft.com/office/officeart/2005/8/layout/process1"/>
    <dgm:cxn modelId="{A8343861-3646-4367-BB4B-E4EC9DF5CE02}" type="presOf" srcId="{D4C9A3C8-A42B-4231-B245-8191A056E791}" destId="{DBBE2FB0-DBAB-4768-B5E3-3EAD10B747DC}" srcOrd="1" destOrd="0" presId="urn:microsoft.com/office/officeart/2005/8/layout/process1"/>
    <dgm:cxn modelId="{4255914A-3037-48B5-8C36-A53AF290F9D0}" srcId="{FFF7D412-92EC-453D-912F-6F52A03F7FCF}" destId="{E9D75924-F853-4CFE-AD24-C3D519607BA1}" srcOrd="0" destOrd="0" parTransId="{A04654A1-E632-4931-975C-4D9595D7D94E}" sibTransId="{8C5C6311-7C14-4638-8C2B-6B7E7FB65F03}"/>
    <dgm:cxn modelId="{4C804E90-75E9-4374-8616-ABE16FD29660}" srcId="{FFF7D412-92EC-453D-912F-6F52A03F7FCF}" destId="{B26AD76A-907E-478E-8917-EA181F7ECECD}" srcOrd="3" destOrd="0" parTransId="{51BFAA52-5934-4738-918C-68396A1A0D90}" sibTransId="{C34AD041-7830-4D6D-B27C-3A1023B40676}"/>
    <dgm:cxn modelId="{257CC291-AFBE-4260-BF53-611B59007CD8}" type="presOf" srcId="{FFF7D412-92EC-453D-912F-6F52A03F7FCF}" destId="{B4668219-2A82-42BE-90F3-E67B8CD7A43D}" srcOrd="0" destOrd="0" presId="urn:microsoft.com/office/officeart/2005/8/layout/process1"/>
    <dgm:cxn modelId="{277AFCA0-A385-46C7-9DC9-9DEB0EB7DA67}" type="presOf" srcId="{D4C9A3C8-A42B-4231-B245-8191A056E791}" destId="{2ADEFCFB-BBDE-4693-A374-80CCD50728B8}" srcOrd="0" destOrd="0" presId="urn:microsoft.com/office/officeart/2005/8/layout/process1"/>
    <dgm:cxn modelId="{6FA892C9-17A2-488B-BE05-278D07043E3E}" type="presOf" srcId="{026653B9-9F96-419F-ACE3-762ED8EB3FD0}" destId="{32AF8D84-988C-4695-B7EB-4A3BD3328A99}" srcOrd="1" destOrd="0" presId="urn:microsoft.com/office/officeart/2005/8/layout/process1"/>
    <dgm:cxn modelId="{FAC74DD8-5E55-45C3-89A1-F53A1310F495}" type="presOf" srcId="{8C5C6311-7C14-4638-8C2B-6B7E7FB65F03}" destId="{5A058F3E-408E-4936-A508-3F4C24B34817}" srcOrd="0" destOrd="0" presId="urn:microsoft.com/office/officeart/2005/8/layout/process1"/>
    <dgm:cxn modelId="{B6E898E5-8067-4D1F-90E1-9780EC7938FF}" type="presOf" srcId="{766CE1E6-EFAA-4EF0-9A9A-75C9F9C19B5B}" destId="{8146B209-F818-474B-9E0F-D2A9FAFF42C0}" srcOrd="0" destOrd="0" presId="urn:microsoft.com/office/officeart/2005/8/layout/process1"/>
    <dgm:cxn modelId="{44E7752A-552B-4268-877B-86D0AC39C261}" type="presParOf" srcId="{B4668219-2A82-42BE-90F3-E67B8CD7A43D}" destId="{D72BE1A9-FF8C-4817-BE5B-34C7B01F9408}" srcOrd="0" destOrd="0" presId="urn:microsoft.com/office/officeart/2005/8/layout/process1"/>
    <dgm:cxn modelId="{1648AC1C-345E-429C-B9CF-BBBBEE221CAC}" type="presParOf" srcId="{B4668219-2A82-42BE-90F3-E67B8CD7A43D}" destId="{5A058F3E-408E-4936-A508-3F4C24B34817}" srcOrd="1" destOrd="0" presId="urn:microsoft.com/office/officeart/2005/8/layout/process1"/>
    <dgm:cxn modelId="{AF28F1BA-2803-49B1-8E19-0BDD7F35020A}" type="presParOf" srcId="{5A058F3E-408E-4936-A508-3F4C24B34817}" destId="{034705BB-C5FA-4D99-86BF-AA1A7E4AF983}" srcOrd="0" destOrd="0" presId="urn:microsoft.com/office/officeart/2005/8/layout/process1"/>
    <dgm:cxn modelId="{E3AE20AA-A16A-4CE8-B4A8-8529E2B9E538}" type="presParOf" srcId="{B4668219-2A82-42BE-90F3-E67B8CD7A43D}" destId="{8146B209-F818-474B-9E0F-D2A9FAFF42C0}" srcOrd="2" destOrd="0" presId="urn:microsoft.com/office/officeart/2005/8/layout/process1"/>
    <dgm:cxn modelId="{6E5034B0-F2B7-44FF-8481-480412641646}" type="presParOf" srcId="{B4668219-2A82-42BE-90F3-E67B8CD7A43D}" destId="{2ADEFCFB-BBDE-4693-A374-80CCD50728B8}" srcOrd="3" destOrd="0" presId="urn:microsoft.com/office/officeart/2005/8/layout/process1"/>
    <dgm:cxn modelId="{DA1CD3A3-DAB1-4E92-B41D-69E7DB1CFAA7}" type="presParOf" srcId="{2ADEFCFB-BBDE-4693-A374-80CCD50728B8}" destId="{DBBE2FB0-DBAB-4768-B5E3-3EAD10B747DC}" srcOrd="0" destOrd="0" presId="urn:microsoft.com/office/officeart/2005/8/layout/process1"/>
    <dgm:cxn modelId="{5BE6FB51-0942-4206-8C58-B7E553899E57}" type="presParOf" srcId="{B4668219-2A82-42BE-90F3-E67B8CD7A43D}" destId="{A1771629-9BC5-45E3-A217-2857BFECF3D2}" srcOrd="4" destOrd="0" presId="urn:microsoft.com/office/officeart/2005/8/layout/process1"/>
    <dgm:cxn modelId="{56D9F6A2-CB34-4EFC-B5E2-B1623E37BC63}" type="presParOf" srcId="{B4668219-2A82-42BE-90F3-E67B8CD7A43D}" destId="{B4595BF8-1B9F-4C65-8ED5-F92685BD7CD6}" srcOrd="5" destOrd="0" presId="urn:microsoft.com/office/officeart/2005/8/layout/process1"/>
    <dgm:cxn modelId="{C533ED43-33BA-4749-87AE-B01E01507A21}" type="presParOf" srcId="{B4595BF8-1B9F-4C65-8ED5-F92685BD7CD6}" destId="{32AF8D84-988C-4695-B7EB-4A3BD3328A99}" srcOrd="0" destOrd="0" presId="urn:microsoft.com/office/officeart/2005/8/layout/process1"/>
    <dgm:cxn modelId="{D188A5CB-C8D2-4E54-B2EB-212754C3E52D}" type="presParOf" srcId="{B4668219-2A82-42BE-90F3-E67B8CD7A43D}" destId="{E44DBC60-BBE0-4E31-9067-6B47B3BAE32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7D412-92EC-453D-912F-6F52A03F7FCF}"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US"/>
        </a:p>
      </dgm:t>
    </dgm:pt>
    <dgm:pt modelId="{E9D75924-F853-4CFE-AD24-C3D519607BA1}">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100"/>
            <a:t>Create</a:t>
          </a:r>
          <a:r>
            <a:rPr lang="en-US" sz="1100" baseline="0"/>
            <a:t> and Save GDAP request defined by AAD Role(s) &amp; duration </a:t>
          </a:r>
          <a:endParaRPr lang="en-US" sz="1100"/>
        </a:p>
      </dgm:t>
    </dgm:pt>
    <dgm:pt modelId="{A04654A1-E632-4931-975C-4D9595D7D94E}" type="parTrans" cxnId="{4255914A-3037-48B5-8C36-A53AF290F9D0}">
      <dgm:prSet/>
      <dgm:spPr/>
      <dgm:t>
        <a:bodyPr/>
        <a:lstStyle/>
        <a:p>
          <a:endParaRPr lang="en-US" sz="1200"/>
        </a:p>
      </dgm:t>
    </dgm:pt>
    <dgm:pt modelId="{8C5C6311-7C14-4638-8C2B-6B7E7FB65F03}" type="sibTrans" cxnId="{4255914A-3037-48B5-8C36-A53AF290F9D0}">
      <dgm:prSet custT="1"/>
      <dgm:spPr/>
      <dgm:t>
        <a:bodyPr/>
        <a:lstStyle/>
        <a:p>
          <a:endParaRPr lang="en-US" sz="1200"/>
        </a:p>
      </dgm:t>
    </dgm:pt>
    <dgm:pt modelId="{766CE1E6-EFAA-4EF0-9A9A-75C9F9C19B5B}">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200"/>
            <a:t>Send link to customer for approval in email </a:t>
          </a:r>
        </a:p>
      </dgm:t>
    </dgm:pt>
    <dgm:pt modelId="{34189C99-0967-4B01-BF1A-1657C18F1003}" type="parTrans" cxnId="{64569C0D-9CDA-4D24-8BCB-DB3834DD0B8C}">
      <dgm:prSet/>
      <dgm:spPr/>
      <dgm:t>
        <a:bodyPr/>
        <a:lstStyle/>
        <a:p>
          <a:endParaRPr lang="en-US" sz="1200"/>
        </a:p>
      </dgm:t>
    </dgm:pt>
    <dgm:pt modelId="{D4C9A3C8-A42B-4231-B245-8191A056E791}" type="sibTrans" cxnId="{64569C0D-9CDA-4D24-8BCB-DB3834DD0B8C}">
      <dgm:prSet custT="1"/>
      <dgm:spPr/>
      <dgm:t>
        <a:bodyPr/>
        <a:lstStyle/>
        <a:p>
          <a:endParaRPr lang="en-US" sz="1200"/>
        </a:p>
      </dgm:t>
    </dgm:pt>
    <dgm:pt modelId="{B4668219-2A82-42BE-90F3-E67B8CD7A43D}" type="pres">
      <dgm:prSet presAssocID="{FFF7D412-92EC-453D-912F-6F52A03F7FCF}" presName="Name0" presStyleCnt="0">
        <dgm:presLayoutVars>
          <dgm:dir/>
          <dgm:resizeHandles val="exact"/>
        </dgm:presLayoutVars>
      </dgm:prSet>
      <dgm:spPr/>
    </dgm:pt>
    <dgm:pt modelId="{D72BE1A9-FF8C-4817-BE5B-34C7B01F9408}" type="pres">
      <dgm:prSet presAssocID="{E9D75924-F853-4CFE-AD24-C3D519607BA1}" presName="node" presStyleLbl="node1" presStyleIdx="0" presStyleCnt="2" custLinFactNeighborX="-2228" custLinFactNeighborY="2855">
        <dgm:presLayoutVars>
          <dgm:bulletEnabled val="1"/>
        </dgm:presLayoutVars>
      </dgm:prSet>
      <dgm:spPr/>
    </dgm:pt>
    <dgm:pt modelId="{5A058F3E-408E-4936-A508-3F4C24B34817}" type="pres">
      <dgm:prSet presAssocID="{8C5C6311-7C14-4638-8C2B-6B7E7FB65F03}" presName="sibTrans" presStyleLbl="sibTrans2D1" presStyleIdx="0" presStyleCnt="1"/>
      <dgm:spPr/>
    </dgm:pt>
    <dgm:pt modelId="{034705BB-C5FA-4D99-86BF-AA1A7E4AF983}" type="pres">
      <dgm:prSet presAssocID="{8C5C6311-7C14-4638-8C2B-6B7E7FB65F03}" presName="connectorText" presStyleLbl="sibTrans2D1" presStyleIdx="0" presStyleCnt="1"/>
      <dgm:spPr/>
    </dgm:pt>
    <dgm:pt modelId="{8146B209-F818-474B-9E0F-D2A9FAFF42C0}" type="pres">
      <dgm:prSet presAssocID="{766CE1E6-EFAA-4EF0-9A9A-75C9F9C19B5B}" presName="node" presStyleLbl="node1" presStyleIdx="1" presStyleCnt="2" custLinFactNeighborX="502" custLinFactNeighborY="-7424">
        <dgm:presLayoutVars>
          <dgm:bulletEnabled val="1"/>
        </dgm:presLayoutVars>
      </dgm:prSet>
      <dgm:spPr/>
    </dgm:pt>
  </dgm:ptLst>
  <dgm:cxnLst>
    <dgm:cxn modelId="{E59F3D00-9C97-40CF-933B-654E0347A5F3}" type="presOf" srcId="{8C5C6311-7C14-4638-8C2B-6B7E7FB65F03}" destId="{034705BB-C5FA-4D99-86BF-AA1A7E4AF983}" srcOrd="1" destOrd="0" presId="urn:microsoft.com/office/officeart/2005/8/layout/process1"/>
    <dgm:cxn modelId="{64569C0D-9CDA-4D24-8BCB-DB3834DD0B8C}" srcId="{FFF7D412-92EC-453D-912F-6F52A03F7FCF}" destId="{766CE1E6-EFAA-4EF0-9A9A-75C9F9C19B5B}" srcOrd="1" destOrd="0" parTransId="{34189C99-0967-4B01-BF1A-1657C18F1003}" sibTransId="{D4C9A3C8-A42B-4231-B245-8191A056E791}"/>
    <dgm:cxn modelId="{D4966A33-A162-4AC0-878E-71912C23984C}" type="presOf" srcId="{E9D75924-F853-4CFE-AD24-C3D519607BA1}" destId="{D72BE1A9-FF8C-4817-BE5B-34C7B01F9408}" srcOrd="0" destOrd="0" presId="urn:microsoft.com/office/officeart/2005/8/layout/process1"/>
    <dgm:cxn modelId="{4255914A-3037-48B5-8C36-A53AF290F9D0}" srcId="{FFF7D412-92EC-453D-912F-6F52A03F7FCF}" destId="{E9D75924-F853-4CFE-AD24-C3D519607BA1}" srcOrd="0" destOrd="0" parTransId="{A04654A1-E632-4931-975C-4D9595D7D94E}" sibTransId="{8C5C6311-7C14-4638-8C2B-6B7E7FB65F03}"/>
    <dgm:cxn modelId="{257CC291-AFBE-4260-BF53-611B59007CD8}" type="presOf" srcId="{FFF7D412-92EC-453D-912F-6F52A03F7FCF}" destId="{B4668219-2A82-42BE-90F3-E67B8CD7A43D}" srcOrd="0" destOrd="0" presId="urn:microsoft.com/office/officeart/2005/8/layout/process1"/>
    <dgm:cxn modelId="{FAC74DD8-5E55-45C3-89A1-F53A1310F495}" type="presOf" srcId="{8C5C6311-7C14-4638-8C2B-6B7E7FB65F03}" destId="{5A058F3E-408E-4936-A508-3F4C24B34817}" srcOrd="0" destOrd="0" presId="urn:microsoft.com/office/officeart/2005/8/layout/process1"/>
    <dgm:cxn modelId="{B6E898E5-8067-4D1F-90E1-9780EC7938FF}" type="presOf" srcId="{766CE1E6-EFAA-4EF0-9A9A-75C9F9C19B5B}" destId="{8146B209-F818-474B-9E0F-D2A9FAFF42C0}" srcOrd="0" destOrd="0" presId="urn:microsoft.com/office/officeart/2005/8/layout/process1"/>
    <dgm:cxn modelId="{44E7752A-552B-4268-877B-86D0AC39C261}" type="presParOf" srcId="{B4668219-2A82-42BE-90F3-E67B8CD7A43D}" destId="{D72BE1A9-FF8C-4817-BE5B-34C7B01F9408}" srcOrd="0" destOrd="0" presId="urn:microsoft.com/office/officeart/2005/8/layout/process1"/>
    <dgm:cxn modelId="{1648AC1C-345E-429C-B9CF-BBBBEE221CAC}" type="presParOf" srcId="{B4668219-2A82-42BE-90F3-E67B8CD7A43D}" destId="{5A058F3E-408E-4936-A508-3F4C24B34817}" srcOrd="1" destOrd="0" presId="urn:microsoft.com/office/officeart/2005/8/layout/process1"/>
    <dgm:cxn modelId="{AF28F1BA-2803-49B1-8E19-0BDD7F35020A}" type="presParOf" srcId="{5A058F3E-408E-4936-A508-3F4C24B34817}" destId="{034705BB-C5FA-4D99-86BF-AA1A7E4AF983}" srcOrd="0" destOrd="0" presId="urn:microsoft.com/office/officeart/2005/8/layout/process1"/>
    <dgm:cxn modelId="{E3AE20AA-A16A-4CE8-B4A8-8529E2B9E538}" type="presParOf" srcId="{B4668219-2A82-42BE-90F3-E67B8CD7A43D}" destId="{8146B209-F818-474B-9E0F-D2A9FAFF42C0}" srcOrd="2"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F7D412-92EC-453D-912F-6F52A03F7FCF}" type="doc">
      <dgm:prSet loTypeId="urn:microsoft.com/office/officeart/2005/8/layout/process1" loCatId="process" qsTypeId="urn:microsoft.com/office/officeart/2005/8/quickstyle/simple1" qsCatId="simple" csTypeId="urn:microsoft.com/office/officeart/2005/8/colors/accent1_1" csCatId="accent1" phldr="1"/>
      <dgm:spPr/>
    </dgm:pt>
    <dgm:pt modelId="{E9D75924-F853-4CFE-AD24-C3D519607BA1}">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200"/>
            <a:t>Approve GDAP request </a:t>
          </a:r>
        </a:p>
      </dgm:t>
    </dgm:pt>
    <dgm:pt modelId="{A04654A1-E632-4931-975C-4D9595D7D94E}" type="parTrans" cxnId="{4255914A-3037-48B5-8C36-A53AF290F9D0}">
      <dgm:prSet/>
      <dgm:spPr/>
      <dgm:t>
        <a:bodyPr/>
        <a:lstStyle/>
        <a:p>
          <a:endParaRPr lang="en-US" sz="1200"/>
        </a:p>
      </dgm:t>
    </dgm:pt>
    <dgm:pt modelId="{8C5C6311-7C14-4638-8C2B-6B7E7FB65F03}" type="sibTrans" cxnId="{4255914A-3037-48B5-8C36-A53AF290F9D0}">
      <dgm:prSet custT="1"/>
      <dgm:spPr/>
      <dgm:t>
        <a:bodyPr/>
        <a:lstStyle/>
        <a:p>
          <a:endParaRPr lang="en-US" sz="1200"/>
        </a:p>
      </dgm:t>
    </dgm:pt>
    <dgm:pt modelId="{B4668219-2A82-42BE-90F3-E67B8CD7A43D}" type="pres">
      <dgm:prSet presAssocID="{FFF7D412-92EC-453D-912F-6F52A03F7FCF}" presName="Name0" presStyleCnt="0">
        <dgm:presLayoutVars>
          <dgm:dir/>
          <dgm:resizeHandles val="exact"/>
        </dgm:presLayoutVars>
      </dgm:prSet>
      <dgm:spPr/>
    </dgm:pt>
    <dgm:pt modelId="{D72BE1A9-FF8C-4817-BE5B-34C7B01F9408}" type="pres">
      <dgm:prSet presAssocID="{E9D75924-F853-4CFE-AD24-C3D519607BA1}" presName="node" presStyleLbl="node1" presStyleIdx="0" presStyleCnt="1" custLinFactX="42023" custLinFactNeighborX="100000" custLinFactNeighborY="-12447">
        <dgm:presLayoutVars>
          <dgm:bulletEnabled val="1"/>
        </dgm:presLayoutVars>
      </dgm:prSet>
      <dgm:spPr/>
    </dgm:pt>
  </dgm:ptLst>
  <dgm:cxnLst>
    <dgm:cxn modelId="{D4966A33-A162-4AC0-878E-71912C23984C}" type="presOf" srcId="{E9D75924-F853-4CFE-AD24-C3D519607BA1}" destId="{D72BE1A9-FF8C-4817-BE5B-34C7B01F9408}" srcOrd="0" destOrd="0" presId="urn:microsoft.com/office/officeart/2005/8/layout/process1"/>
    <dgm:cxn modelId="{4255914A-3037-48B5-8C36-A53AF290F9D0}" srcId="{FFF7D412-92EC-453D-912F-6F52A03F7FCF}" destId="{E9D75924-F853-4CFE-AD24-C3D519607BA1}" srcOrd="0" destOrd="0" parTransId="{A04654A1-E632-4931-975C-4D9595D7D94E}" sibTransId="{8C5C6311-7C14-4638-8C2B-6B7E7FB65F03}"/>
    <dgm:cxn modelId="{257CC291-AFBE-4260-BF53-611B59007CD8}" type="presOf" srcId="{FFF7D412-92EC-453D-912F-6F52A03F7FCF}" destId="{B4668219-2A82-42BE-90F3-E67B8CD7A43D}" srcOrd="0" destOrd="0" presId="urn:microsoft.com/office/officeart/2005/8/layout/process1"/>
    <dgm:cxn modelId="{44E7752A-552B-4268-877B-86D0AC39C261}" type="presParOf" srcId="{B4668219-2A82-42BE-90F3-E67B8CD7A43D}" destId="{D72BE1A9-FF8C-4817-BE5B-34C7B01F9408}" srcOrd="0"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F7D412-92EC-453D-912F-6F52A03F7FCF}" type="doc">
      <dgm:prSet loTypeId="urn:microsoft.com/office/officeart/2005/8/layout/process1" loCatId="process" qsTypeId="urn:microsoft.com/office/officeart/2005/8/quickstyle/simple1" qsCatId="simple" csTypeId="urn:microsoft.com/office/officeart/2005/8/colors/accent1_1" csCatId="accent1" phldr="1"/>
      <dgm:spPr/>
    </dgm:pt>
    <dgm:pt modelId="{E9D75924-F853-4CFE-AD24-C3D519607BA1}">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200"/>
            <a:t>View AOBO links for customer</a:t>
          </a:r>
        </a:p>
      </dgm:t>
    </dgm:pt>
    <dgm:pt modelId="{A04654A1-E632-4931-975C-4D9595D7D94E}" type="parTrans" cxnId="{4255914A-3037-48B5-8C36-A53AF290F9D0}">
      <dgm:prSet/>
      <dgm:spPr/>
      <dgm:t>
        <a:bodyPr/>
        <a:lstStyle/>
        <a:p>
          <a:endParaRPr lang="en-US" sz="1200"/>
        </a:p>
      </dgm:t>
    </dgm:pt>
    <dgm:pt modelId="{8C5C6311-7C14-4638-8C2B-6B7E7FB65F03}" type="sibTrans" cxnId="{4255914A-3037-48B5-8C36-A53AF290F9D0}">
      <dgm:prSet custT="1"/>
      <dgm:spPr/>
      <dgm:t>
        <a:bodyPr/>
        <a:lstStyle/>
        <a:p>
          <a:endParaRPr lang="en-US" sz="1200"/>
        </a:p>
      </dgm:t>
    </dgm:pt>
    <dgm:pt modelId="{766CE1E6-EFAA-4EF0-9A9A-75C9F9C19B5B}">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200"/>
            <a:t>Administer Services</a:t>
          </a:r>
        </a:p>
        <a:p>
          <a:r>
            <a:rPr lang="en-US" sz="1200"/>
            <a:t>(AOBO)  </a:t>
          </a:r>
        </a:p>
      </dgm:t>
    </dgm:pt>
    <dgm:pt modelId="{34189C99-0967-4B01-BF1A-1657C18F1003}" type="parTrans" cxnId="{64569C0D-9CDA-4D24-8BCB-DB3834DD0B8C}">
      <dgm:prSet/>
      <dgm:spPr/>
      <dgm:t>
        <a:bodyPr/>
        <a:lstStyle/>
        <a:p>
          <a:endParaRPr lang="en-US" sz="1200"/>
        </a:p>
      </dgm:t>
    </dgm:pt>
    <dgm:pt modelId="{D4C9A3C8-A42B-4231-B245-8191A056E791}" type="sibTrans" cxnId="{64569C0D-9CDA-4D24-8BCB-DB3834DD0B8C}">
      <dgm:prSet custT="1"/>
      <dgm:spPr/>
      <dgm:t>
        <a:bodyPr/>
        <a:lstStyle/>
        <a:p>
          <a:endParaRPr lang="en-US" sz="1200"/>
        </a:p>
      </dgm:t>
    </dgm:pt>
    <dgm:pt modelId="{6A2675CD-4C8E-46B9-A005-B8A7AC383034}">
      <dgm:prSet>
        <dgm:style>
          <a:lnRef idx="1">
            <a:schemeClr val="accent3"/>
          </a:lnRef>
          <a:fillRef idx="2">
            <a:schemeClr val="accent3"/>
          </a:fillRef>
          <a:effectRef idx="1">
            <a:schemeClr val="accent3"/>
          </a:effectRef>
          <a:fontRef idx="minor">
            <a:schemeClr val="dk1"/>
          </a:fontRef>
        </dgm:style>
      </dgm:prSet>
      <dgm:spPr/>
      <dgm:t>
        <a:bodyPr/>
        <a:lstStyle/>
        <a:p>
          <a:r>
            <a:rPr lang="en-US"/>
            <a:t>View customer</a:t>
          </a:r>
        </a:p>
      </dgm:t>
    </dgm:pt>
    <dgm:pt modelId="{BFA2BE68-09E4-40CE-BD51-0D336B5367E1}" type="parTrans" cxnId="{39AB76C1-F92E-47EF-8007-1156EF6504DC}">
      <dgm:prSet/>
      <dgm:spPr/>
      <dgm:t>
        <a:bodyPr/>
        <a:lstStyle/>
        <a:p>
          <a:endParaRPr lang="en-US"/>
        </a:p>
      </dgm:t>
    </dgm:pt>
    <dgm:pt modelId="{26939018-74F0-42C1-9638-E71F0706EAEA}" type="sibTrans" cxnId="{39AB76C1-F92E-47EF-8007-1156EF6504DC}">
      <dgm:prSet/>
      <dgm:spPr/>
      <dgm:t>
        <a:bodyPr/>
        <a:lstStyle/>
        <a:p>
          <a:endParaRPr lang="en-US"/>
        </a:p>
      </dgm:t>
    </dgm:pt>
    <dgm:pt modelId="{B4668219-2A82-42BE-90F3-E67B8CD7A43D}" type="pres">
      <dgm:prSet presAssocID="{FFF7D412-92EC-453D-912F-6F52A03F7FCF}" presName="Name0" presStyleCnt="0">
        <dgm:presLayoutVars>
          <dgm:dir/>
          <dgm:resizeHandles val="exact"/>
        </dgm:presLayoutVars>
      </dgm:prSet>
      <dgm:spPr/>
    </dgm:pt>
    <dgm:pt modelId="{E4C9FE37-B50F-4B3D-A38D-45872F60C3C3}" type="pres">
      <dgm:prSet presAssocID="{6A2675CD-4C8E-46B9-A005-B8A7AC383034}" presName="node" presStyleLbl="node1" presStyleIdx="0" presStyleCnt="3">
        <dgm:presLayoutVars>
          <dgm:bulletEnabled val="1"/>
        </dgm:presLayoutVars>
      </dgm:prSet>
      <dgm:spPr/>
    </dgm:pt>
    <dgm:pt modelId="{117EB80F-AD25-48D1-9D97-FFFFA79857EB}" type="pres">
      <dgm:prSet presAssocID="{26939018-74F0-42C1-9638-E71F0706EAEA}" presName="sibTrans" presStyleLbl="sibTrans2D1" presStyleIdx="0" presStyleCnt="2"/>
      <dgm:spPr/>
    </dgm:pt>
    <dgm:pt modelId="{FB555CA7-9E1B-49E5-926E-56ECF7352BF2}" type="pres">
      <dgm:prSet presAssocID="{26939018-74F0-42C1-9638-E71F0706EAEA}" presName="connectorText" presStyleLbl="sibTrans2D1" presStyleIdx="0" presStyleCnt="2"/>
      <dgm:spPr/>
    </dgm:pt>
    <dgm:pt modelId="{D72BE1A9-FF8C-4817-BE5B-34C7B01F9408}" type="pres">
      <dgm:prSet presAssocID="{E9D75924-F853-4CFE-AD24-C3D519607BA1}" presName="node" presStyleLbl="node1" presStyleIdx="1" presStyleCnt="3" custLinFactNeighborX="-2228" custLinFactNeighborY="2855">
        <dgm:presLayoutVars>
          <dgm:bulletEnabled val="1"/>
        </dgm:presLayoutVars>
      </dgm:prSet>
      <dgm:spPr/>
    </dgm:pt>
    <dgm:pt modelId="{5A058F3E-408E-4936-A508-3F4C24B34817}" type="pres">
      <dgm:prSet presAssocID="{8C5C6311-7C14-4638-8C2B-6B7E7FB65F03}" presName="sibTrans" presStyleLbl="sibTrans2D1" presStyleIdx="1" presStyleCnt="2"/>
      <dgm:spPr/>
    </dgm:pt>
    <dgm:pt modelId="{034705BB-C5FA-4D99-86BF-AA1A7E4AF983}" type="pres">
      <dgm:prSet presAssocID="{8C5C6311-7C14-4638-8C2B-6B7E7FB65F03}" presName="connectorText" presStyleLbl="sibTrans2D1" presStyleIdx="1" presStyleCnt="2"/>
      <dgm:spPr/>
    </dgm:pt>
    <dgm:pt modelId="{8146B209-F818-474B-9E0F-D2A9FAFF42C0}" type="pres">
      <dgm:prSet presAssocID="{766CE1E6-EFAA-4EF0-9A9A-75C9F9C19B5B}" presName="node" presStyleLbl="node1" presStyleIdx="2" presStyleCnt="3" custLinFactY="-14527" custLinFactNeighborX="20374" custLinFactNeighborY="-100000">
        <dgm:presLayoutVars>
          <dgm:bulletEnabled val="1"/>
        </dgm:presLayoutVars>
      </dgm:prSet>
      <dgm:spPr/>
    </dgm:pt>
  </dgm:ptLst>
  <dgm:cxnLst>
    <dgm:cxn modelId="{E59F3D00-9C97-40CF-933B-654E0347A5F3}" type="presOf" srcId="{8C5C6311-7C14-4638-8C2B-6B7E7FB65F03}" destId="{034705BB-C5FA-4D99-86BF-AA1A7E4AF983}" srcOrd="1" destOrd="0" presId="urn:microsoft.com/office/officeart/2005/8/layout/process1"/>
    <dgm:cxn modelId="{64569C0D-9CDA-4D24-8BCB-DB3834DD0B8C}" srcId="{FFF7D412-92EC-453D-912F-6F52A03F7FCF}" destId="{766CE1E6-EFAA-4EF0-9A9A-75C9F9C19B5B}" srcOrd="2" destOrd="0" parTransId="{34189C99-0967-4B01-BF1A-1657C18F1003}" sibTransId="{D4C9A3C8-A42B-4231-B245-8191A056E791}"/>
    <dgm:cxn modelId="{D4966A33-A162-4AC0-878E-71912C23984C}" type="presOf" srcId="{E9D75924-F853-4CFE-AD24-C3D519607BA1}" destId="{D72BE1A9-FF8C-4817-BE5B-34C7B01F9408}" srcOrd="0" destOrd="0" presId="urn:microsoft.com/office/officeart/2005/8/layout/process1"/>
    <dgm:cxn modelId="{FB50C961-0F6A-4C23-9D13-35D688D951E9}" type="presOf" srcId="{6A2675CD-4C8E-46B9-A005-B8A7AC383034}" destId="{E4C9FE37-B50F-4B3D-A38D-45872F60C3C3}" srcOrd="0" destOrd="0" presId="urn:microsoft.com/office/officeart/2005/8/layout/process1"/>
    <dgm:cxn modelId="{4255914A-3037-48B5-8C36-A53AF290F9D0}" srcId="{FFF7D412-92EC-453D-912F-6F52A03F7FCF}" destId="{E9D75924-F853-4CFE-AD24-C3D519607BA1}" srcOrd="1" destOrd="0" parTransId="{A04654A1-E632-4931-975C-4D9595D7D94E}" sibTransId="{8C5C6311-7C14-4638-8C2B-6B7E7FB65F03}"/>
    <dgm:cxn modelId="{257CC291-AFBE-4260-BF53-611B59007CD8}" type="presOf" srcId="{FFF7D412-92EC-453D-912F-6F52A03F7FCF}" destId="{B4668219-2A82-42BE-90F3-E67B8CD7A43D}" srcOrd="0" destOrd="0" presId="urn:microsoft.com/office/officeart/2005/8/layout/process1"/>
    <dgm:cxn modelId="{0F56C3BA-ED5F-42FB-A49D-FE075F7878BD}" type="presOf" srcId="{26939018-74F0-42C1-9638-E71F0706EAEA}" destId="{FB555CA7-9E1B-49E5-926E-56ECF7352BF2}" srcOrd="1" destOrd="0" presId="urn:microsoft.com/office/officeart/2005/8/layout/process1"/>
    <dgm:cxn modelId="{39AB76C1-F92E-47EF-8007-1156EF6504DC}" srcId="{FFF7D412-92EC-453D-912F-6F52A03F7FCF}" destId="{6A2675CD-4C8E-46B9-A005-B8A7AC383034}" srcOrd="0" destOrd="0" parTransId="{BFA2BE68-09E4-40CE-BD51-0D336B5367E1}" sibTransId="{26939018-74F0-42C1-9638-E71F0706EAEA}"/>
    <dgm:cxn modelId="{FAC74DD8-5E55-45C3-89A1-F53A1310F495}" type="presOf" srcId="{8C5C6311-7C14-4638-8C2B-6B7E7FB65F03}" destId="{5A058F3E-408E-4936-A508-3F4C24B34817}" srcOrd="0" destOrd="0" presId="urn:microsoft.com/office/officeart/2005/8/layout/process1"/>
    <dgm:cxn modelId="{7A1D85E1-3A95-4DC1-A05D-4F00550A346A}" type="presOf" srcId="{26939018-74F0-42C1-9638-E71F0706EAEA}" destId="{117EB80F-AD25-48D1-9D97-FFFFA79857EB}" srcOrd="0" destOrd="0" presId="urn:microsoft.com/office/officeart/2005/8/layout/process1"/>
    <dgm:cxn modelId="{B6E898E5-8067-4D1F-90E1-9780EC7938FF}" type="presOf" srcId="{766CE1E6-EFAA-4EF0-9A9A-75C9F9C19B5B}" destId="{8146B209-F818-474B-9E0F-D2A9FAFF42C0}" srcOrd="0" destOrd="0" presId="urn:microsoft.com/office/officeart/2005/8/layout/process1"/>
    <dgm:cxn modelId="{EE7D720A-09E1-4681-8A3E-43C5A0982242}" type="presParOf" srcId="{B4668219-2A82-42BE-90F3-E67B8CD7A43D}" destId="{E4C9FE37-B50F-4B3D-A38D-45872F60C3C3}" srcOrd="0" destOrd="0" presId="urn:microsoft.com/office/officeart/2005/8/layout/process1"/>
    <dgm:cxn modelId="{3A8DC0D5-0748-4F56-AE4B-9AD593773686}" type="presParOf" srcId="{B4668219-2A82-42BE-90F3-E67B8CD7A43D}" destId="{117EB80F-AD25-48D1-9D97-FFFFA79857EB}" srcOrd="1" destOrd="0" presId="urn:microsoft.com/office/officeart/2005/8/layout/process1"/>
    <dgm:cxn modelId="{A0997462-4055-48FD-B79B-1A379F1FEBE5}" type="presParOf" srcId="{117EB80F-AD25-48D1-9D97-FFFFA79857EB}" destId="{FB555CA7-9E1B-49E5-926E-56ECF7352BF2}" srcOrd="0" destOrd="0" presId="urn:microsoft.com/office/officeart/2005/8/layout/process1"/>
    <dgm:cxn modelId="{44E7752A-552B-4268-877B-86D0AC39C261}" type="presParOf" srcId="{B4668219-2A82-42BE-90F3-E67B8CD7A43D}" destId="{D72BE1A9-FF8C-4817-BE5B-34C7B01F9408}" srcOrd="2" destOrd="0" presId="urn:microsoft.com/office/officeart/2005/8/layout/process1"/>
    <dgm:cxn modelId="{1648AC1C-345E-429C-B9CF-BBBBEE221CAC}" type="presParOf" srcId="{B4668219-2A82-42BE-90F3-E67B8CD7A43D}" destId="{5A058F3E-408E-4936-A508-3F4C24B34817}" srcOrd="3" destOrd="0" presId="urn:microsoft.com/office/officeart/2005/8/layout/process1"/>
    <dgm:cxn modelId="{AF28F1BA-2803-49B1-8E19-0BDD7F35020A}" type="presParOf" srcId="{5A058F3E-408E-4936-A508-3F4C24B34817}" destId="{034705BB-C5FA-4D99-86BF-AA1A7E4AF983}" srcOrd="0" destOrd="0" presId="urn:microsoft.com/office/officeart/2005/8/layout/process1"/>
    <dgm:cxn modelId="{E3AE20AA-A16A-4CE8-B4A8-8529E2B9E538}" type="presParOf" srcId="{B4668219-2A82-42BE-90F3-E67B8CD7A43D}" destId="{8146B209-F818-474B-9E0F-D2A9FAFF42C0}" srcOrd="4" destOrd="0" presId="urn:microsoft.com/office/officeart/2005/8/layout/process1"/>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BE1A9-FF8C-4817-BE5B-34C7B01F9408}">
      <dsp:nvSpPr>
        <dsp:cNvPr id="0" name=""/>
        <dsp:cNvSpPr/>
      </dsp:nvSpPr>
      <dsp:spPr>
        <a:xfrm>
          <a:off x="0" y="612"/>
          <a:ext cx="1227978" cy="736787"/>
        </a:xfrm>
        <a:prstGeom prst="roundRect">
          <a:avLst>
            <a:gd name="adj" fmla="val 10000"/>
          </a:avLst>
        </a:prstGeom>
        <a:solidFill>
          <a:schemeClr val="accent1">
            <a:tint val="65000"/>
          </a:schemeClr>
        </a:soli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Create users &amp; security groups</a:t>
          </a:r>
        </a:p>
      </dsp:txBody>
      <dsp:txXfrm>
        <a:off x="21580" y="22192"/>
        <a:ext cx="1184818" cy="693627"/>
      </dsp:txXfrm>
    </dsp:sp>
    <dsp:sp modelId="{5A058F3E-408E-4936-A508-3F4C24B34817}">
      <dsp:nvSpPr>
        <dsp:cNvPr id="0" name=""/>
        <dsp:cNvSpPr/>
      </dsp:nvSpPr>
      <dsp:spPr>
        <a:xfrm rot="21598844">
          <a:off x="1376497" y="216427"/>
          <a:ext cx="314859" cy="304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76497" y="277350"/>
        <a:ext cx="223498" cy="182722"/>
      </dsp:txXfrm>
    </dsp:sp>
    <dsp:sp modelId="{8146B209-F818-474B-9E0F-D2A9FAFF42C0}">
      <dsp:nvSpPr>
        <dsp:cNvPr id="0" name=""/>
        <dsp:cNvSpPr/>
      </dsp:nvSpPr>
      <dsp:spPr>
        <a:xfrm>
          <a:off x="1822053" y="0"/>
          <a:ext cx="1227978" cy="736787"/>
        </a:xfrm>
        <a:prstGeom prst="roundRect">
          <a:avLst>
            <a:gd name="adj" fmla="val 10000"/>
          </a:avLst>
        </a:prstGeom>
        <a:solidFill>
          <a:schemeClr val="accent1">
            <a:tint val="65000"/>
          </a:schemeClr>
        </a:soli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Assign user(s) to security groups </a:t>
          </a:r>
        </a:p>
      </dsp:txBody>
      <dsp:txXfrm>
        <a:off x="1843633" y="21580"/>
        <a:ext cx="1184818" cy="693627"/>
      </dsp:txXfrm>
    </dsp:sp>
    <dsp:sp modelId="{2ADEFCFB-BBDE-4693-A374-80CCD50728B8}">
      <dsp:nvSpPr>
        <dsp:cNvPr id="0" name=""/>
        <dsp:cNvSpPr/>
      </dsp:nvSpPr>
      <dsp:spPr>
        <a:xfrm rot="651">
          <a:off x="3147811" y="216278"/>
          <a:ext cx="207291" cy="304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147811" y="277180"/>
        <a:ext cx="145104" cy="182722"/>
      </dsp:txXfrm>
    </dsp:sp>
    <dsp:sp modelId="{A1771629-9BC5-45E3-A217-2857BFECF3D2}">
      <dsp:nvSpPr>
        <dsp:cNvPr id="0" name=""/>
        <dsp:cNvSpPr/>
      </dsp:nvSpPr>
      <dsp:spPr>
        <a:xfrm>
          <a:off x="3441148" y="306"/>
          <a:ext cx="1227978" cy="736787"/>
        </a:xfrm>
        <a:prstGeom prst="roundRect">
          <a:avLst>
            <a:gd name="adj" fmla="val 10000"/>
          </a:avLst>
        </a:prstGeom>
        <a:solidFill>
          <a:schemeClr val="accent1">
            <a:tint val="65000"/>
          </a:schemeClr>
        </a:soli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View approved GDAP relationship </a:t>
          </a:r>
        </a:p>
      </dsp:txBody>
      <dsp:txXfrm>
        <a:off x="3462728" y="21886"/>
        <a:ext cx="1184818" cy="693627"/>
      </dsp:txXfrm>
    </dsp:sp>
    <dsp:sp modelId="{B4595BF8-1B9F-4C65-8ED5-F92685BD7CD6}">
      <dsp:nvSpPr>
        <dsp:cNvPr id="0" name=""/>
        <dsp:cNvSpPr/>
      </dsp:nvSpPr>
      <dsp:spPr>
        <a:xfrm>
          <a:off x="4791924" y="216430"/>
          <a:ext cx="260331" cy="3045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791924" y="277338"/>
        <a:ext cx="182232" cy="182722"/>
      </dsp:txXfrm>
    </dsp:sp>
    <dsp:sp modelId="{E44DBC60-BBE0-4E31-9067-6B47B3BAE320}">
      <dsp:nvSpPr>
        <dsp:cNvPr id="0" name=""/>
        <dsp:cNvSpPr/>
      </dsp:nvSpPr>
      <dsp:spPr>
        <a:xfrm>
          <a:off x="5160317" y="306"/>
          <a:ext cx="1227978" cy="736787"/>
        </a:xfrm>
        <a:prstGeom prst="roundRect">
          <a:avLst>
            <a:gd name="adj" fmla="val 10000"/>
          </a:avLst>
        </a:prstGeom>
        <a:solidFill>
          <a:schemeClr val="accent1">
            <a:tint val="65000"/>
          </a:schemeClr>
        </a:soli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Assign approved AAD Roles in GDAP relationship to Security Groups </a:t>
          </a:r>
        </a:p>
      </dsp:txBody>
      <dsp:txXfrm>
        <a:off x="5181897" y="21886"/>
        <a:ext cx="1184818" cy="693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BE1A9-FF8C-4817-BE5B-34C7B01F9408}">
      <dsp:nvSpPr>
        <dsp:cNvPr id="0" name=""/>
        <dsp:cNvSpPr/>
      </dsp:nvSpPr>
      <dsp:spPr>
        <a:xfrm>
          <a:off x="0" y="0"/>
          <a:ext cx="1362452" cy="758022"/>
        </a:xfrm>
        <a:prstGeom prst="roundRect">
          <a:avLst>
            <a:gd name="adj" fmla="val 10000"/>
          </a:avLst>
        </a:prstGeom>
        <a:solidFill>
          <a:schemeClr val="accent1">
            <a:tint val="65000"/>
          </a:schemeClr>
        </a:soli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Create</a:t>
          </a:r>
          <a:r>
            <a:rPr lang="en-US" sz="1100" kern="1200" baseline="0"/>
            <a:t> and Save GDAP request defined by AAD Role(s) &amp; duration </a:t>
          </a:r>
          <a:endParaRPr lang="en-US" sz="1100" kern="1200"/>
        </a:p>
      </dsp:txBody>
      <dsp:txXfrm>
        <a:off x="22202" y="22202"/>
        <a:ext cx="1318048" cy="713618"/>
      </dsp:txXfrm>
    </dsp:sp>
    <dsp:sp modelId="{5A058F3E-408E-4936-A508-3F4C24B34817}">
      <dsp:nvSpPr>
        <dsp:cNvPr id="0" name=""/>
        <dsp:cNvSpPr/>
      </dsp:nvSpPr>
      <dsp:spPr>
        <a:xfrm>
          <a:off x="1499816" y="210066"/>
          <a:ext cx="291211" cy="3378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99816" y="277644"/>
        <a:ext cx="203848" cy="202732"/>
      </dsp:txXfrm>
    </dsp:sp>
    <dsp:sp modelId="{8146B209-F818-474B-9E0F-D2A9FAFF42C0}">
      <dsp:nvSpPr>
        <dsp:cNvPr id="0" name=""/>
        <dsp:cNvSpPr/>
      </dsp:nvSpPr>
      <dsp:spPr>
        <a:xfrm>
          <a:off x="1911909" y="0"/>
          <a:ext cx="1362452" cy="758022"/>
        </a:xfrm>
        <a:prstGeom prst="roundRect">
          <a:avLst>
            <a:gd name="adj" fmla="val 10000"/>
          </a:avLst>
        </a:prstGeom>
        <a:solidFill>
          <a:schemeClr val="accent1">
            <a:tint val="65000"/>
          </a:schemeClr>
        </a:solidFill>
        <a:ln w="9525"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Send link to customer for approval in email </a:t>
          </a:r>
        </a:p>
      </dsp:txBody>
      <dsp:txXfrm>
        <a:off x="1934111" y="22202"/>
        <a:ext cx="1318048" cy="713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BE1A9-FF8C-4817-BE5B-34C7B01F9408}">
      <dsp:nvSpPr>
        <dsp:cNvPr id="0" name=""/>
        <dsp:cNvSpPr/>
      </dsp:nvSpPr>
      <dsp:spPr>
        <a:xfrm>
          <a:off x="0" y="0"/>
          <a:ext cx="1155766" cy="693459"/>
        </a:xfrm>
        <a:prstGeom prst="roundRect">
          <a:avLst>
            <a:gd name="adj" fmla="val 10000"/>
          </a:avLst>
        </a:prstGeom>
        <a:solidFill>
          <a:schemeClr val="accent4">
            <a:tint val="65000"/>
          </a:schemeClr>
        </a:soli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Approve GDAP request </a:t>
          </a:r>
        </a:p>
      </dsp:txBody>
      <dsp:txXfrm>
        <a:off x="20311" y="20311"/>
        <a:ext cx="1115144" cy="652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9FE37-B50F-4B3D-A38D-45872F60C3C3}">
      <dsp:nvSpPr>
        <dsp:cNvPr id="0" name=""/>
        <dsp:cNvSpPr/>
      </dsp:nvSpPr>
      <dsp:spPr>
        <a:xfrm>
          <a:off x="6428" y="0"/>
          <a:ext cx="1234822" cy="644744"/>
        </a:xfrm>
        <a:prstGeom prst="roundRect">
          <a:avLst>
            <a:gd name="adj" fmla="val 10000"/>
          </a:avLst>
        </a:prstGeom>
        <a:solidFill>
          <a:schemeClr val="accent3">
            <a:tint val="65000"/>
          </a:schemeClr>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View customer</a:t>
          </a:r>
        </a:p>
      </dsp:txBody>
      <dsp:txXfrm>
        <a:off x="25312" y="18884"/>
        <a:ext cx="1197054" cy="606976"/>
      </dsp:txXfrm>
    </dsp:sp>
    <dsp:sp modelId="{117EB80F-AD25-48D1-9D97-FFFFA79857EB}">
      <dsp:nvSpPr>
        <dsp:cNvPr id="0" name=""/>
        <dsp:cNvSpPr/>
      </dsp:nvSpPr>
      <dsp:spPr>
        <a:xfrm>
          <a:off x="1361982" y="169253"/>
          <a:ext cx="255949" cy="306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61982" y="230500"/>
        <a:ext cx="179164" cy="183742"/>
      </dsp:txXfrm>
    </dsp:sp>
    <dsp:sp modelId="{D72BE1A9-FF8C-4817-BE5B-34C7B01F9408}">
      <dsp:nvSpPr>
        <dsp:cNvPr id="0" name=""/>
        <dsp:cNvSpPr/>
      </dsp:nvSpPr>
      <dsp:spPr>
        <a:xfrm>
          <a:off x="1724176" y="0"/>
          <a:ext cx="1234822" cy="644744"/>
        </a:xfrm>
        <a:prstGeom prst="roundRect">
          <a:avLst>
            <a:gd name="adj" fmla="val 10000"/>
          </a:avLst>
        </a:prstGeom>
        <a:solidFill>
          <a:schemeClr val="accent3">
            <a:tint val="65000"/>
          </a:schemeClr>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View AOBO links for customer</a:t>
          </a:r>
        </a:p>
      </dsp:txBody>
      <dsp:txXfrm>
        <a:off x="1743060" y="18884"/>
        <a:ext cx="1197054" cy="606976"/>
      </dsp:txXfrm>
    </dsp:sp>
    <dsp:sp modelId="{5A058F3E-408E-4936-A508-3F4C24B34817}">
      <dsp:nvSpPr>
        <dsp:cNvPr id="0" name=""/>
        <dsp:cNvSpPr/>
      </dsp:nvSpPr>
      <dsp:spPr>
        <a:xfrm>
          <a:off x="3086839" y="169253"/>
          <a:ext cx="271022" cy="3062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086839" y="230500"/>
        <a:ext cx="189715" cy="183742"/>
      </dsp:txXfrm>
    </dsp:sp>
    <dsp:sp modelId="{8146B209-F818-474B-9E0F-D2A9FAFF42C0}">
      <dsp:nvSpPr>
        <dsp:cNvPr id="0" name=""/>
        <dsp:cNvSpPr/>
      </dsp:nvSpPr>
      <dsp:spPr>
        <a:xfrm>
          <a:off x="3470362" y="0"/>
          <a:ext cx="1234822" cy="644744"/>
        </a:xfrm>
        <a:prstGeom prst="roundRect">
          <a:avLst>
            <a:gd name="adj" fmla="val 10000"/>
          </a:avLst>
        </a:prstGeom>
        <a:solidFill>
          <a:schemeClr val="accent3">
            <a:tint val="65000"/>
          </a:schemeClr>
        </a:soli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Administer Services</a:t>
          </a:r>
        </a:p>
        <a:p>
          <a:pPr marL="0" lvl="0" indent="0" algn="ctr" defTabSz="533400">
            <a:lnSpc>
              <a:spcPct val="90000"/>
            </a:lnSpc>
            <a:spcBef>
              <a:spcPct val="0"/>
            </a:spcBef>
            <a:spcAft>
              <a:spcPct val="35000"/>
            </a:spcAft>
            <a:buNone/>
          </a:pPr>
          <a:r>
            <a:rPr lang="en-US" sz="1200" kern="1200"/>
            <a:t>(AOBO)  </a:t>
          </a:r>
        </a:p>
      </dsp:txBody>
      <dsp:txXfrm>
        <a:off x="3489246" y="18884"/>
        <a:ext cx="1197054" cy="6069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648B3-B17E-4F32-8E76-C23A8652BE89}"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03FC1-1F24-4899-A7CD-F0FAA2C293D9}" type="slidenum">
              <a:rPr lang="en-US" smtClean="0"/>
              <a:t>‹#›</a:t>
            </a:fld>
            <a:endParaRPr lang="en-US"/>
          </a:p>
        </p:txBody>
      </p:sp>
    </p:spTree>
    <p:extLst>
      <p:ext uri="{BB962C8B-B14F-4D97-AF65-F5344CB8AC3E}">
        <p14:creationId xmlns:p14="http://schemas.microsoft.com/office/powerpoint/2010/main" val="2171566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072DC8-D49D-432C-9D46-A7718B5F5490}" type="datetime8">
              <a:rPr lang="en-US" smtClean="0"/>
              <a:t>3/27/2023 2:55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215610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71258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9427A7F7-BB1E-479D-AFAA-B52F4D0C99F2}"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820494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3/27/2023 2:55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4218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13</a:t>
            </a:fld>
            <a:endParaRPr lang="en-US"/>
          </a:p>
        </p:txBody>
      </p:sp>
    </p:spTree>
    <p:extLst>
      <p:ext uri="{BB962C8B-B14F-4D97-AF65-F5344CB8AC3E}">
        <p14:creationId xmlns:p14="http://schemas.microsoft.com/office/powerpoint/2010/main" val="146396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54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81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2:55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85778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3/27/2023 2:55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21311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998425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19</a:t>
            </a:fld>
            <a:endParaRPr lang="en-US"/>
          </a:p>
        </p:txBody>
      </p:sp>
    </p:spTree>
    <p:extLst>
      <p:ext uri="{BB962C8B-B14F-4D97-AF65-F5344CB8AC3E}">
        <p14:creationId xmlns:p14="http://schemas.microsoft.com/office/powerpoint/2010/main" val="313515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2</a:t>
            </a:fld>
            <a:endParaRPr lang="en-US"/>
          </a:p>
        </p:txBody>
      </p:sp>
    </p:spTree>
    <p:extLst>
      <p:ext uri="{BB962C8B-B14F-4D97-AF65-F5344CB8AC3E}">
        <p14:creationId xmlns:p14="http://schemas.microsoft.com/office/powerpoint/2010/main" val="308047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20</a:t>
            </a:fld>
            <a:endParaRPr lang="en-US"/>
          </a:p>
        </p:txBody>
      </p:sp>
    </p:spTree>
    <p:extLst>
      <p:ext uri="{BB962C8B-B14F-4D97-AF65-F5344CB8AC3E}">
        <p14:creationId xmlns:p14="http://schemas.microsoft.com/office/powerpoint/2010/main" val="3738119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Slide Number Placeholder 5"/>
          <p:cNvSpPr>
            <a:spLocks noGrp="1"/>
          </p:cNvSpPr>
          <p:nvPr>
            <p:ph type="sldNum" sz="quarter" idx="5"/>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29807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32916-E130-41B8-AF29-A1827DA589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989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32916-E130-41B8-AF29-A1827DA589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01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3</a:t>
            </a:fld>
            <a:endParaRPr lang="en-US"/>
          </a:p>
        </p:txBody>
      </p:sp>
    </p:spTree>
    <p:extLst>
      <p:ext uri="{BB962C8B-B14F-4D97-AF65-F5344CB8AC3E}">
        <p14:creationId xmlns:p14="http://schemas.microsoft.com/office/powerpoint/2010/main" val="96634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4</a:t>
            </a:fld>
            <a:endParaRPr lang="en-US"/>
          </a:p>
        </p:txBody>
      </p:sp>
    </p:spTree>
    <p:extLst>
      <p:ext uri="{BB962C8B-B14F-4D97-AF65-F5344CB8AC3E}">
        <p14:creationId xmlns:p14="http://schemas.microsoft.com/office/powerpoint/2010/main" val="41587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5</a:t>
            </a:fld>
            <a:endParaRPr lang="en-US"/>
          </a:p>
        </p:txBody>
      </p:sp>
    </p:spTree>
    <p:extLst>
      <p:ext uri="{BB962C8B-B14F-4D97-AF65-F5344CB8AC3E}">
        <p14:creationId xmlns:p14="http://schemas.microsoft.com/office/powerpoint/2010/main" val="181508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6</a:t>
            </a:fld>
            <a:endParaRPr lang="en-US"/>
          </a:p>
        </p:txBody>
      </p:sp>
    </p:spTree>
    <p:extLst>
      <p:ext uri="{BB962C8B-B14F-4D97-AF65-F5344CB8AC3E}">
        <p14:creationId xmlns:p14="http://schemas.microsoft.com/office/powerpoint/2010/main" val="238408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302D6C-3BD7-4FB0-974C-93A758E24A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766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8</a:t>
            </a:fld>
            <a:endParaRPr lang="en-US"/>
          </a:p>
        </p:txBody>
      </p:sp>
    </p:spTree>
    <p:extLst>
      <p:ext uri="{BB962C8B-B14F-4D97-AF65-F5344CB8AC3E}">
        <p14:creationId xmlns:p14="http://schemas.microsoft.com/office/powerpoint/2010/main" val="402413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A03FC1-1F24-4899-A7CD-F0FAA2C293D9}" type="slidenum">
              <a:rPr lang="en-US" smtClean="0"/>
              <a:t>9</a:t>
            </a:fld>
            <a:endParaRPr lang="en-US"/>
          </a:p>
        </p:txBody>
      </p:sp>
    </p:spTree>
    <p:extLst>
      <p:ext uri="{BB962C8B-B14F-4D97-AF65-F5344CB8AC3E}">
        <p14:creationId xmlns:p14="http://schemas.microsoft.com/office/powerpoint/2010/main" val="25864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6.xml"/><Relationship Id="rId4" Type="http://schemas.openxmlformats.org/officeDocument/2006/relationships/image" Target="../media/image32.jp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6.xml"/><Relationship Id="rId5" Type="http://schemas.openxmlformats.org/officeDocument/2006/relationships/image" Target="../media/image33.jpg"/><Relationship Id="rId4" Type="http://schemas.openxmlformats.org/officeDocument/2006/relationships/image" Target="../media/image32.jpg"/></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Master" Target="../slideMasters/slideMaster6.xml"/><Relationship Id="rId4" Type="http://schemas.openxmlformats.org/officeDocument/2006/relationships/image" Target="../media/image38.jp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Master" Target="../slideMasters/slideMaster6.xml"/><Relationship Id="rId5" Type="http://schemas.openxmlformats.org/officeDocument/2006/relationships/image" Target="../media/image42.jpg"/><Relationship Id="rId4" Type="http://schemas.openxmlformats.org/officeDocument/2006/relationships/image" Target="../media/image41.jp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6.xml"/><Relationship Id="rId6" Type="http://schemas.openxmlformats.org/officeDocument/2006/relationships/image" Target="../media/image43.jpg"/><Relationship Id="rId5" Type="http://schemas.openxmlformats.org/officeDocument/2006/relationships/image" Target="../media/image33.jpg"/><Relationship Id="rId4" Type="http://schemas.openxmlformats.org/officeDocument/2006/relationships/image" Target="../media/image32.jpg"/></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6.xml"/><Relationship Id="rId4" Type="http://schemas.openxmlformats.org/officeDocument/2006/relationships/image" Target="../media/image3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6.xml"/><Relationship Id="rId5" Type="http://schemas.openxmlformats.org/officeDocument/2006/relationships/image" Target="../media/image33.jpg"/><Relationship Id="rId4" Type="http://schemas.openxmlformats.org/officeDocument/2006/relationships/image" Target="../media/image32.jpg"/></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Master" Target="../slideMasters/slideMaster6.xml"/><Relationship Id="rId6" Type="http://schemas.openxmlformats.org/officeDocument/2006/relationships/image" Target="../media/image43.jpg"/><Relationship Id="rId5" Type="http://schemas.openxmlformats.org/officeDocument/2006/relationships/image" Target="../media/image33.jpg"/><Relationship Id="rId4" Type="http://schemas.openxmlformats.org/officeDocument/2006/relationships/image" Target="../media/image32.jp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E969-4CDC-7A8C-E225-5E36CAC18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786E17-90B0-28C3-B71B-5A0F7358B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15CED0-0BF0-D7DF-5488-E2C252DA9712}"/>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5" name="Footer Placeholder 4">
            <a:extLst>
              <a:ext uri="{FF2B5EF4-FFF2-40B4-BE49-F238E27FC236}">
                <a16:creationId xmlns:a16="http://schemas.microsoft.com/office/drawing/2014/main" id="{1DCEE8F1-3AF3-D118-BF84-5534C719D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A96D57-DE9D-A548-B2AB-A54C96A209F5}"/>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135876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9B0C-BC78-C370-7831-3A514D58B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470DF2-FCEE-EB96-0A19-D24A9F3B01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F52DD-DD95-7B82-A053-DA9EF1CA71EB}"/>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5" name="Footer Placeholder 4">
            <a:extLst>
              <a:ext uri="{FF2B5EF4-FFF2-40B4-BE49-F238E27FC236}">
                <a16:creationId xmlns:a16="http://schemas.microsoft.com/office/drawing/2014/main" id="{BD5DB07C-B481-C40B-AC1A-A542E4FBF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64B07-B53A-3CB7-0672-3BE10E281D15}"/>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34562350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ection title - Risk mitig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5" name="Group 4">
            <a:extLst>
              <a:ext uri="{FF2B5EF4-FFF2-40B4-BE49-F238E27FC236}">
                <a16:creationId xmlns:a16="http://schemas.microsoft.com/office/drawing/2014/main" id="{F7B937E4-A358-4B11-9343-395C11D76927}"/>
              </a:ext>
            </a:extLst>
          </p:cNvPr>
          <p:cNvGrpSpPr/>
          <p:nvPr userDrawn="1"/>
        </p:nvGrpSpPr>
        <p:grpSpPr>
          <a:xfrm>
            <a:off x="5270500" y="0"/>
            <a:ext cx="6921500" cy="6858000"/>
            <a:chOff x="5270500" y="0"/>
            <a:chExt cx="6921500" cy="6858000"/>
          </a:xfrm>
        </p:grpSpPr>
        <p:sp>
          <p:nvSpPr>
            <p:cNvPr id="3" name="Rectangle 2">
              <a:extLst>
                <a:ext uri="{FF2B5EF4-FFF2-40B4-BE49-F238E27FC236}">
                  <a16:creationId xmlns:a16="http://schemas.microsoft.com/office/drawing/2014/main" id="{A17F4E50-58F5-45B4-9A86-E3F871698E67}"/>
                </a:ext>
              </a:extLst>
            </p:cNvPr>
            <p:cNvSpPr/>
            <p:nvPr userDrawn="1"/>
          </p:nvSpPr>
          <p:spPr bwMode="auto">
            <a:xfrm>
              <a:off x="5270500" y="0"/>
              <a:ext cx="69215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4" name="Picture 3">
              <a:extLst>
                <a:ext uri="{FF2B5EF4-FFF2-40B4-BE49-F238E27FC236}">
                  <a16:creationId xmlns:a16="http://schemas.microsoft.com/office/drawing/2014/main" id="{F3223FD1-A9C9-46E0-84ED-3608084FA7CE}"/>
                </a:ext>
              </a:extLst>
            </p:cNvPr>
            <p:cNvPicPr>
              <a:picLocks noChangeAspect="1"/>
            </p:cNvPicPr>
            <p:nvPr userDrawn="1"/>
          </p:nvPicPr>
          <p:blipFill rotWithShape="1">
            <a:blip r:embed="rId2"/>
            <a:srcRect l="9710" t="632" r="15754" b="11957"/>
            <a:stretch/>
          </p:blipFill>
          <p:spPr>
            <a:xfrm>
              <a:off x="5270500" y="373743"/>
              <a:ext cx="6921500" cy="5181600"/>
            </a:xfrm>
            <a:prstGeom prst="rect">
              <a:avLst/>
            </a:prstGeom>
          </p:spPr>
        </p:pic>
      </p:grpSp>
    </p:spTree>
    <p:extLst>
      <p:ext uri="{BB962C8B-B14F-4D97-AF65-F5344CB8AC3E}">
        <p14:creationId xmlns:p14="http://schemas.microsoft.com/office/powerpoint/2010/main" val="4081461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quare photo">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31FDC4B1-0785-4203-90B0-3586BA98650F}"/>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17791070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descr="Group of people in an office working." title="Microsoft Brand Photo">
            <a:extLst>
              <a:ext uri="{FF2B5EF4-FFF2-40B4-BE49-F238E27FC236}">
                <a16:creationId xmlns:a16="http://schemas.microsoft.com/office/drawing/2014/main" id="{D112DACC-3558-4EAF-B807-7C520DCF912B}"/>
              </a:ext>
            </a:extLst>
          </p:cNvPr>
          <p:cNvPicPr>
            <a:picLocks noChangeAspect="1"/>
          </p:cNvPicPr>
          <p:nvPr userDrawn="1"/>
        </p:nvPicPr>
        <p:blipFill rotWithShape="1">
          <a:blip r:embed="rId3"/>
          <a:srcRect l="15779" t="15162" r="28893" b="1845"/>
          <a:stretch/>
        </p:blipFill>
        <p:spPr>
          <a:xfrm>
            <a:off x="5334000" y="0"/>
            <a:ext cx="6858000" cy="6858000"/>
          </a:xfrm>
          <a:prstGeom prst="rect">
            <a:avLst/>
          </a:prstGeom>
        </p:spPr>
      </p:pic>
    </p:spTree>
    <p:extLst>
      <p:ext uri="{BB962C8B-B14F-4D97-AF65-F5344CB8AC3E}">
        <p14:creationId xmlns:p14="http://schemas.microsoft.com/office/powerpoint/2010/main" val="4021423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D0D0D"/>
        </a:solidFill>
        <a:effectLst/>
      </p:bgPr>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3370755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22794986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00093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169588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1567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4121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200864"/>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DDF910-125B-2292-3ABE-0ED500B6EA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64B3A6-E443-4A54-1462-921FFA61D1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F1A6F1-6A24-622C-E3BF-31E0C10F8698}"/>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5" name="Footer Placeholder 4">
            <a:extLst>
              <a:ext uri="{FF2B5EF4-FFF2-40B4-BE49-F238E27FC236}">
                <a16:creationId xmlns:a16="http://schemas.microsoft.com/office/drawing/2014/main" id="{E6D3874C-964F-99DE-F8DC-95EBA00D6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64C27-AFD4-4FD0-AF3A-19187E1AE58A}"/>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33377584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80689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9695647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5452384"/>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236410657"/>
      </p:ext>
    </p:extLst>
  </p:cSld>
  <p:clrMapOvr>
    <a:masterClrMapping/>
  </p:clrMapOvr>
  <p:transition>
    <p:fade/>
  </p:transition>
  <p:extLst>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1869333243"/>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3703776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874104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8232226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Video</a:t>
            </a:r>
          </a:p>
        </p:txBody>
      </p:sp>
    </p:spTree>
    <p:extLst>
      <p:ext uri="{BB962C8B-B14F-4D97-AF65-F5344CB8AC3E}">
        <p14:creationId xmlns:p14="http://schemas.microsoft.com/office/powerpoint/2010/main" val="2510882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75118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861262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49711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692976"/>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7185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70881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gradFill>
                  <a:gsLst>
                    <a:gs pos="0">
                      <a:schemeClr val="tx1"/>
                    </a:gs>
                    <a:gs pos="100000">
                      <a:schemeClr val="tx1"/>
                    </a:gs>
                  </a:gsLst>
                  <a:lin ang="5400000" scaled="0"/>
                </a:gra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961889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58565441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F6C141-64FD-47F3-91C4-DCD2FE0B565A}"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AF2A-5203-4635-9C66-4510BD46BF4C}" type="slidenum">
              <a:rPr lang="en-US" smtClean="0"/>
              <a:t>‹#›</a:t>
            </a:fld>
            <a:endParaRPr lang="en-US"/>
          </a:p>
        </p:txBody>
      </p:sp>
    </p:spTree>
    <p:extLst>
      <p:ext uri="{BB962C8B-B14F-4D97-AF65-F5344CB8AC3E}">
        <p14:creationId xmlns:p14="http://schemas.microsoft.com/office/powerpoint/2010/main" val="7608410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_Title &amp; body slide (with 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latin typeface="+mj-lt"/>
              </a:defRPr>
            </a:lvl1pPr>
          </a:lstStyle>
          <a:p>
            <a:r>
              <a:rPr lang="en-US"/>
              <a:t>Heading Segoe UI </a:t>
            </a:r>
            <a:r>
              <a:rPr lang="en-US" err="1"/>
              <a:t>Semibold</a:t>
            </a:r>
            <a:r>
              <a:rPr lang="en-US"/>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423" y="1198517"/>
            <a:ext cx="11339774" cy="298752"/>
          </a:xfrm>
        </p:spPr>
        <p:txBody>
          <a:bodyPr wrap="square" lIns="0" tIns="0" rIns="0" bIns="0">
            <a:spAutoFit/>
          </a:bodyPr>
          <a:lstStyle>
            <a:lvl1pPr marL="0" indent="0">
              <a:lnSpc>
                <a:spcPct val="90000"/>
              </a:lnSpc>
              <a:spcBef>
                <a:spcPts val="0"/>
              </a:spcBef>
              <a:spcAft>
                <a:spcPts val="1274"/>
              </a:spcAft>
              <a:buNone/>
              <a:defRPr sz="2157" b="0" i="0">
                <a:solidFill>
                  <a:srgbClr val="000000"/>
                </a:solidFill>
                <a:latin typeface="+mn-lt"/>
              </a:defRPr>
            </a:lvl1pPr>
            <a:lvl2pPr marL="224097" indent="0">
              <a:lnSpc>
                <a:spcPct val="90000"/>
              </a:lnSpc>
              <a:spcBef>
                <a:spcPts val="0"/>
              </a:spcBef>
              <a:spcAft>
                <a:spcPts val="1274"/>
              </a:spcAft>
              <a:buNone/>
              <a:defRPr sz="1961">
                <a:solidFill>
                  <a:schemeClr val="tx2"/>
                </a:solidFill>
              </a:defRPr>
            </a:lvl2pPr>
            <a:lvl3pPr marL="448193" indent="0">
              <a:spcBef>
                <a:spcPts val="0"/>
              </a:spcBef>
              <a:spcAft>
                <a:spcPts val="1274"/>
              </a:spcAft>
              <a:buNone/>
              <a:defRPr sz="1961"/>
            </a:lvl3pPr>
            <a:lvl4pPr marL="672290" indent="0">
              <a:spcBef>
                <a:spcPts val="0"/>
              </a:spcBef>
              <a:spcAft>
                <a:spcPts val="1274"/>
              </a:spcAft>
              <a:buNone/>
              <a:defRPr sz="1961"/>
            </a:lvl4pPr>
            <a:lvl5pPr marL="896386" indent="0">
              <a:buNone/>
              <a:defRPr/>
            </a:lvl5pPr>
          </a:lstStyle>
          <a:p>
            <a:pPr lvl="0"/>
            <a:r>
              <a:rPr lang="en-US"/>
              <a:t>Subtitle Segoe UI 22pt</a:t>
            </a:r>
          </a:p>
        </p:txBody>
      </p:sp>
    </p:spTree>
    <p:extLst>
      <p:ext uri="{BB962C8B-B14F-4D97-AF65-F5344CB8AC3E}">
        <p14:creationId xmlns:p14="http://schemas.microsoft.com/office/powerpoint/2010/main" val="960269869"/>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2788016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405505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 Risk manag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7" y="3035808"/>
            <a:ext cx="3948684" cy="498598"/>
          </a:xfrm>
          <a:prstGeom prst="rect">
            <a:avLst/>
          </a:prstGeom>
          <a:noFill/>
        </p:spPr>
        <p:txBody>
          <a:bodyPr wrap="square"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9" name="Group 8">
            <a:extLst>
              <a:ext uri="{FF2B5EF4-FFF2-40B4-BE49-F238E27FC236}">
                <a16:creationId xmlns:a16="http://schemas.microsoft.com/office/drawing/2014/main" id="{F9F43E7E-094F-41CE-96D2-A42B3A2564EA}"/>
              </a:ext>
            </a:extLst>
          </p:cNvPr>
          <p:cNvGrpSpPr/>
          <p:nvPr userDrawn="1"/>
        </p:nvGrpSpPr>
        <p:grpSpPr>
          <a:xfrm>
            <a:off x="5270500" y="-1"/>
            <a:ext cx="6921500" cy="6858001"/>
            <a:chOff x="5270500" y="-1"/>
            <a:chExt cx="6921500" cy="6858001"/>
          </a:xfrm>
        </p:grpSpPr>
        <p:pic>
          <p:nvPicPr>
            <p:cNvPr id="8" name="Picture 7">
              <a:extLst>
                <a:ext uri="{FF2B5EF4-FFF2-40B4-BE49-F238E27FC236}">
                  <a16:creationId xmlns:a16="http://schemas.microsoft.com/office/drawing/2014/main" id="{4D623B13-D778-48B7-B529-67930B464B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0500" y="5939162"/>
              <a:ext cx="6921500" cy="918838"/>
            </a:xfrm>
            <a:prstGeom prst="rect">
              <a:avLst/>
            </a:prstGeom>
          </p:spPr>
        </p:pic>
        <p:pic>
          <p:nvPicPr>
            <p:cNvPr id="6" name="Picture 5">
              <a:extLst>
                <a:ext uri="{FF2B5EF4-FFF2-40B4-BE49-F238E27FC236}">
                  <a16:creationId xmlns:a16="http://schemas.microsoft.com/office/drawing/2014/main" id="{86ED9C96-2961-412C-ACA1-F889F61399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70500" y="-1"/>
              <a:ext cx="6921500" cy="828676"/>
            </a:xfrm>
            <a:prstGeom prst="rect">
              <a:avLst/>
            </a:prstGeom>
          </p:spPr>
        </p:pic>
        <p:pic>
          <p:nvPicPr>
            <p:cNvPr id="5" name="Picture 4">
              <a:extLst>
                <a:ext uri="{FF2B5EF4-FFF2-40B4-BE49-F238E27FC236}">
                  <a16:creationId xmlns:a16="http://schemas.microsoft.com/office/drawing/2014/main" id="{47FAB522-96EC-483D-8F3E-A4F4BE24D35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270500" y="676275"/>
              <a:ext cx="6921500" cy="5431562"/>
            </a:xfrm>
            <a:prstGeom prst="rect">
              <a:avLst/>
            </a:prstGeom>
          </p:spPr>
        </p:pic>
      </p:grpSp>
    </p:spTree>
    <p:extLst>
      <p:ext uri="{BB962C8B-B14F-4D97-AF65-F5344CB8AC3E}">
        <p14:creationId xmlns:p14="http://schemas.microsoft.com/office/powerpoint/2010/main" val="384539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2089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545106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986867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26160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40219850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441392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dirty="0"/>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2577619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615487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30205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1857742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 Threat det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4" name="Picture 3">
            <a:extLst>
              <a:ext uri="{FF2B5EF4-FFF2-40B4-BE49-F238E27FC236}">
                <a16:creationId xmlns:a16="http://schemas.microsoft.com/office/drawing/2014/main" id="{01376047-A7C2-4F1A-A40A-BC5DE2E251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52" b="-8952"/>
          <a:stretch/>
        </p:blipFill>
        <p:spPr>
          <a:xfrm>
            <a:off x="5270500" y="0"/>
            <a:ext cx="6921500" cy="6858000"/>
          </a:xfrm>
          <a:prstGeom prst="rect">
            <a:avLst/>
          </a:prstGeom>
          <a:solidFill>
            <a:srgbClr val="FFB900"/>
          </a:solidFill>
        </p:spPr>
      </p:pic>
    </p:spTree>
    <p:extLst>
      <p:ext uri="{BB962C8B-B14F-4D97-AF65-F5344CB8AC3E}">
        <p14:creationId xmlns:p14="http://schemas.microsoft.com/office/powerpoint/2010/main" val="3241546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533233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736102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2048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200427"/>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1300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dirty="0"/>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8514384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03011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endParaRPr lang="en-US" dirty="0"/>
          </a:p>
        </p:txBody>
      </p:sp>
    </p:spTree>
    <p:extLst>
      <p:ext uri="{BB962C8B-B14F-4D97-AF65-F5344CB8AC3E}">
        <p14:creationId xmlns:p14="http://schemas.microsoft.com/office/powerpoint/2010/main" val="7045688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321090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51760517"/>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a:stretch>
            <a:fillRect/>
          </a:stretch>
        </p:blipFill>
        <p:spPr bwMode="black">
          <a:xfrm>
            <a:off x="584201" y="585789"/>
            <a:ext cx="1366245"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13" name="Picture 12" descr="A person standing in front of a computer&#10;&#10;Description automatically generated">
            <a:extLst>
              <a:ext uri="{FF2B5EF4-FFF2-40B4-BE49-F238E27FC236}">
                <a16:creationId xmlns:a16="http://schemas.microsoft.com/office/drawing/2014/main" id="{69D0BDDE-0A2F-4B50-BD88-7B82A42CF539}"/>
              </a:ext>
            </a:extLst>
          </p:cNvPr>
          <p:cNvPicPr>
            <a:picLocks noChangeAspect="1"/>
          </p:cNvPicPr>
          <p:nvPr/>
        </p:nvPicPr>
        <p:blipFill>
          <a:blip r:embed="rId3"/>
          <a:stretch>
            <a:fillRect/>
          </a:stretch>
        </p:blipFill>
        <p:spPr>
          <a:xfrm>
            <a:off x="5337068" y="0"/>
            <a:ext cx="6854932" cy="6854932"/>
          </a:xfrm>
          <a:prstGeom prst="rect">
            <a:avLst/>
          </a:prstGeom>
        </p:spPr>
      </p:pic>
    </p:spTree>
    <p:extLst>
      <p:ext uri="{BB962C8B-B14F-4D97-AF65-F5344CB8AC3E}">
        <p14:creationId xmlns:p14="http://schemas.microsoft.com/office/powerpoint/2010/main" val="4035223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233356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0617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98249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42026997"/>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38128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899977"/>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487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00812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1508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6748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p:nvPicPr>
        <p:blipFill>
          <a:blip r:embed="rId2"/>
          <a:stretch>
            <a:fillRect/>
          </a:stretch>
        </p:blipFill>
        <p:spPr bwMode="black">
          <a:xfrm>
            <a:off x="584200" y="585789"/>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13" name="Picture 12" descr="A person standing in front of a computer&#10;&#10;Description automatically generated">
            <a:extLst>
              <a:ext uri="{FF2B5EF4-FFF2-40B4-BE49-F238E27FC236}">
                <a16:creationId xmlns:a16="http://schemas.microsoft.com/office/drawing/2014/main" id="{678A4FEE-880E-4575-8B90-F2F225336B52}"/>
              </a:ext>
            </a:extLst>
          </p:cNvPr>
          <p:cNvPicPr>
            <a:picLocks noChangeAspect="1"/>
          </p:cNvPicPr>
          <p:nvPr/>
        </p:nvPicPr>
        <p:blipFill>
          <a:blip r:embed="rId3"/>
          <a:stretch>
            <a:fillRect/>
          </a:stretch>
        </p:blipFill>
        <p:spPr>
          <a:xfrm>
            <a:off x="5337068" y="0"/>
            <a:ext cx="6854932" cy="6854932"/>
          </a:xfrm>
          <a:prstGeom prst="rect">
            <a:avLst/>
          </a:prstGeom>
        </p:spPr>
      </p:pic>
    </p:spTree>
    <p:extLst>
      <p:ext uri="{BB962C8B-B14F-4D97-AF65-F5344CB8AC3E}">
        <p14:creationId xmlns:p14="http://schemas.microsoft.com/office/powerpoint/2010/main" val="7292399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76315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83579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8473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dirty="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dirty="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631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dirty="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40769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dirty="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5179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119851372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endParaRPr lang="en-US" dirty="0"/>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dirty="0"/>
              <a:t>Label</a:t>
            </a:r>
          </a:p>
        </p:txBody>
      </p:sp>
    </p:spTree>
    <p:extLst>
      <p:ext uri="{BB962C8B-B14F-4D97-AF65-F5344CB8AC3E}">
        <p14:creationId xmlns:p14="http://schemas.microsoft.com/office/powerpoint/2010/main" val="247652346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endParaRPr lang="en-US" dirty="0"/>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dirty="0"/>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433691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84544958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2"/>
          <a:stretch>
            <a:fillRect/>
          </a:stretch>
        </p:blipFill>
        <p:spPr bwMode="black">
          <a:xfrm>
            <a:off x="584201" y="585789"/>
            <a:ext cx="1366245"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3604596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2740420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dirty="0"/>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43272328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661510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48198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141272640"/>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747551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449290178"/>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endParaRPr lang="en-US" dirty="0"/>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endParaRPr lang="en-US" dirty="0"/>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7928914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dirty="0"/>
              <a:t>Click to edit </a:t>
            </a:r>
            <a:br>
              <a:rPr lang="en-US" dirty="0"/>
            </a:br>
            <a:r>
              <a:rPr lang="en-US" dirty="0"/>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56773980"/>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1552303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1"/>
      </p:bgRef>
    </p:bg>
    <p:spTree>
      <p:nvGrpSpPr>
        <p:cNvPr id="1" name=""/>
        <p:cNvGrpSpPr/>
        <p:nvPr/>
      </p:nvGrpSpPr>
      <p:grpSpPr>
        <a:xfrm>
          <a:off x="0" y="0"/>
          <a:ext cx="0" cy="0"/>
          <a:chOff x="0" y="0"/>
          <a:chExt cx="0" cy="0"/>
        </a:xfrm>
      </p:grpSpPr>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p:nvPicPr>
        <p:blipFill>
          <a:blip r:embed="rId2"/>
          <a:stretch>
            <a:fillRect/>
          </a:stretch>
        </p:blipFill>
        <p:spPr bwMode="black">
          <a:xfrm>
            <a:off x="584200" y="585789"/>
            <a:ext cx="1366440" cy="292608"/>
          </a:xfrm>
          <a:prstGeom prst="rect">
            <a:avLst/>
          </a:prstGeom>
        </p:spPr>
      </p:pic>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1328684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45784071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40206173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6474321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5757260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72642371"/>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06976332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0007581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2366872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5648732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49624855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5752496"/>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123718022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endParaRPr lang="en-US" dirty="0"/>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dirty="0"/>
              <a:t>Drag &amp; drop your photo </a:t>
            </a:r>
            <a:br>
              <a:rPr lang="en-US" dirty="0"/>
            </a:br>
            <a:r>
              <a:rPr lang="en-US" dirty="0"/>
              <a:t>here or click or tap icon </a:t>
            </a:r>
            <a:br>
              <a:rPr lang="en-US" dirty="0"/>
            </a:br>
            <a:r>
              <a:rPr lang="en-US" dirty="0"/>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24149971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dirty="0"/>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dirty="0"/>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dirty="0"/>
              <a:t>Add quote text here Add quote text here Add quote text here Add quote text here Add quote text here</a:t>
            </a:r>
          </a:p>
        </p:txBody>
      </p:sp>
    </p:spTree>
    <p:extLst>
      <p:ext uri="{BB962C8B-B14F-4D97-AF65-F5344CB8AC3E}">
        <p14:creationId xmlns:p14="http://schemas.microsoft.com/office/powerpoint/2010/main" val="12406390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dirty="0"/>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dirty="0"/>
              <a:t>Add quote text here</a:t>
            </a:r>
          </a:p>
        </p:txBody>
      </p:sp>
    </p:spTree>
    <p:extLst>
      <p:ext uri="{BB962C8B-B14F-4D97-AF65-F5344CB8AC3E}">
        <p14:creationId xmlns:p14="http://schemas.microsoft.com/office/powerpoint/2010/main" val="16318470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dirty="0"/>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endParaRPr lang="en-US" dirty="0"/>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dirty="0"/>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dirty="0"/>
              <a:t>Add quote text here</a:t>
            </a:r>
          </a:p>
        </p:txBody>
      </p:sp>
    </p:spTree>
    <p:extLst>
      <p:ext uri="{BB962C8B-B14F-4D97-AF65-F5344CB8AC3E}">
        <p14:creationId xmlns:p14="http://schemas.microsoft.com/office/powerpoint/2010/main" val="163090006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dirty="0"/>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9779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4611435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71202109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6462887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dirty="0"/>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67065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63DE-BE61-D736-A7C2-2D064B5915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67B90-5A89-813A-290D-1753FDED50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D3D47-E964-9674-5467-AEB692CF814A}"/>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5" name="Footer Placeholder 4">
            <a:extLst>
              <a:ext uri="{FF2B5EF4-FFF2-40B4-BE49-F238E27FC236}">
                <a16:creationId xmlns:a16="http://schemas.microsoft.com/office/drawing/2014/main" id="{A70ADABC-D2C0-8434-388F-9F002F391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A0220-D4A3-322F-7EA3-0991E73A4100}"/>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19222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6236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93607224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dirty="0" err="1"/>
              <a:t>Firstname</a:t>
            </a:r>
            <a:r>
              <a:rPr lang="en-US" dirty="0"/>
              <a:t> </a:t>
            </a:r>
            <a:r>
              <a:rPr lang="en-US" dirty="0" err="1"/>
              <a:t>Lastname</a:t>
            </a:r>
            <a:endParaRPr lang="en-US" dirty="0"/>
          </a:p>
          <a:p>
            <a:pPr lvl="1"/>
            <a:r>
              <a:rPr lang="en-US" dirty="0"/>
              <a:t>Title</a:t>
            </a:r>
          </a:p>
          <a:p>
            <a:pPr lvl="1"/>
            <a:endParaRPr lang="en-US" dirty="0"/>
          </a:p>
          <a:p>
            <a:pPr lvl="1"/>
            <a:r>
              <a:rPr lang="en-US" dirty="0"/>
              <a:t>m: xxx-xxx-</a:t>
            </a:r>
            <a:r>
              <a:rPr lang="en-US" dirty="0" err="1"/>
              <a:t>xxxx</a:t>
            </a:r>
            <a:endParaRPr lang="en-US" dirty="0"/>
          </a:p>
          <a:p>
            <a:pPr lvl="1"/>
            <a:r>
              <a:rPr lang="en-US" dirty="0"/>
              <a:t>t: xxx-xxx-</a:t>
            </a:r>
            <a:r>
              <a:rPr lang="en-US" dirty="0" err="1"/>
              <a:t>xxxx</a:t>
            </a:r>
            <a:endParaRPr lang="en-US" dirty="0"/>
          </a:p>
          <a:p>
            <a:pPr lvl="1"/>
            <a:r>
              <a:rPr lang="en-US" dirty="0"/>
              <a:t>e: </a:t>
            </a:r>
            <a:r>
              <a:rPr lang="en-US" dirty="0" err="1"/>
              <a:t>xxxxxxxxxxxxxxxxx@microsoft.com</a:t>
            </a:r>
            <a:endParaRPr lang="en-US" dirty="0"/>
          </a:p>
        </p:txBody>
      </p:sp>
    </p:spTree>
    <p:extLst>
      <p:ext uri="{BB962C8B-B14F-4D97-AF65-F5344CB8AC3E}">
        <p14:creationId xmlns:p14="http://schemas.microsoft.com/office/powerpoint/2010/main" val="62176012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dirty="0"/>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dirty="0"/>
              <a:t>Resource name</a:t>
            </a:r>
          </a:p>
          <a:p>
            <a:pPr lvl="0"/>
            <a:r>
              <a:rPr lang="en-US" dirty="0"/>
              <a:t>Resource name</a:t>
            </a:r>
          </a:p>
        </p:txBody>
      </p:sp>
    </p:spTree>
    <p:extLst>
      <p:ext uri="{BB962C8B-B14F-4D97-AF65-F5344CB8AC3E}">
        <p14:creationId xmlns:p14="http://schemas.microsoft.com/office/powerpoint/2010/main" val="214995539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dirty="0"/>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23553018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683974611"/>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Tree>
    <p:extLst>
      <p:ext uri="{BB962C8B-B14F-4D97-AF65-F5344CB8AC3E}">
        <p14:creationId xmlns:p14="http://schemas.microsoft.com/office/powerpoint/2010/main" val="33267691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dirty="0"/>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3806761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dirty="0"/>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dirty="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dirty="0">
              <a:solidFill>
                <a:schemeClr val="bg1"/>
              </a:solidFill>
              <a:latin typeface="Segoe UI" panose="020B0502040204020203" pitchFamily="34" charset="0"/>
              <a:cs typeface="Segoe UI" panose="020B0502040204020203" pitchFamily="34" charset="0"/>
            </a:endParaRPr>
          </a:p>
          <a:p>
            <a:pPr>
              <a:lnSpc>
                <a:spcPct val="100000"/>
              </a:lnSpc>
            </a:pPr>
            <a:r>
              <a:rPr lang="en-US" sz="1800" b="0" dirty="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dirty="0"/>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Financial</a:t>
            </a:r>
          </a:p>
          <a:p>
            <a:pPr lvl="0"/>
            <a:r>
              <a:rPr lang="en-US" dirty="0"/>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Percentage</a:t>
            </a:r>
          </a:p>
          <a:p>
            <a:pPr lvl="0"/>
            <a:r>
              <a:rPr lang="en-US" dirty="0"/>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Additional</a:t>
            </a:r>
          </a:p>
          <a:p>
            <a:pPr lvl="0"/>
            <a:r>
              <a:rPr lang="en-US" dirty="0"/>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dirty="0"/>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dirty="0"/>
              <a:t>Descriptive text</a:t>
            </a:r>
          </a:p>
        </p:txBody>
      </p:sp>
    </p:spTree>
    <p:extLst>
      <p:ext uri="{BB962C8B-B14F-4D97-AF65-F5344CB8AC3E}">
        <p14:creationId xmlns:p14="http://schemas.microsoft.com/office/powerpoint/2010/main" val="3014364923"/>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dirty="0"/>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quis</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nostrud</a:t>
            </a:r>
            <a:r>
              <a:rPr lang="en-US" sz="1200" b="0" dirty="0">
                <a:solidFill>
                  <a:srgbClr val="505050"/>
                </a:solidFill>
                <a:latin typeface="Segoe UI" panose="020B0502040204020203" pitchFamily="34" charset="0"/>
                <a:cs typeface="Segoe UI" panose="020B0502040204020203" pitchFamily="34" charset="0"/>
              </a:rPr>
              <a:t> exercitation </a:t>
            </a:r>
            <a:r>
              <a:rPr lang="en-US" sz="1200" b="0" dirty="0" err="1">
                <a:solidFill>
                  <a:srgbClr val="505050"/>
                </a:solidFill>
                <a:latin typeface="Segoe UI" panose="020B0502040204020203" pitchFamily="34" charset="0"/>
                <a:cs typeface="Segoe UI" panose="020B0502040204020203" pitchFamily="34" charset="0"/>
              </a:rPr>
              <a:t>ullamco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laboris</a:t>
            </a:r>
            <a:r>
              <a:rPr lang="en-US" sz="1200" b="0" dirty="0">
                <a:solidFill>
                  <a:srgbClr val="505050"/>
                </a:solidFill>
                <a:latin typeface="Segoe UI" panose="020B0502040204020203" pitchFamily="34" charset="0"/>
                <a:cs typeface="Segoe UI" panose="020B0502040204020203" pitchFamily="34" charset="0"/>
              </a:rPr>
              <a:t> nisi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aliquip</a:t>
            </a:r>
            <a:r>
              <a:rPr lang="en-US" sz="1200" b="0" dirty="0">
                <a:solidFill>
                  <a:srgbClr val="505050"/>
                </a:solidFill>
                <a:latin typeface="Segoe UI" panose="020B0502040204020203" pitchFamily="34" charset="0"/>
                <a:cs typeface="Segoe UI" panose="020B0502040204020203" pitchFamily="34" charset="0"/>
              </a:rPr>
              <a:t> ex </a:t>
            </a:r>
            <a:r>
              <a:rPr lang="en-US" sz="1200" b="0" dirty="0" err="1">
                <a:solidFill>
                  <a:srgbClr val="505050"/>
                </a:solidFill>
                <a:latin typeface="Segoe UI" panose="020B0502040204020203" pitchFamily="34" charset="0"/>
                <a:cs typeface="Segoe UI" panose="020B0502040204020203" pitchFamily="34" charset="0"/>
              </a:rPr>
              <a:t>ea</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commodo</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consequat</a:t>
            </a:r>
            <a:r>
              <a:rPr lang="en-US" sz="1200" b="0" dirty="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endParaRPr lang="en-US" dirty="0"/>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endParaRPr lang="en-US" dirty="0"/>
          </a:p>
        </p:txBody>
      </p:sp>
    </p:spTree>
    <p:extLst>
      <p:ext uri="{BB962C8B-B14F-4D97-AF65-F5344CB8AC3E}">
        <p14:creationId xmlns:p14="http://schemas.microsoft.com/office/powerpoint/2010/main" val="3310211881"/>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dirty="0"/>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dirty="0" err="1"/>
              <a:t>Firstname</a:t>
            </a:r>
            <a:r>
              <a:rPr lang="en-US" dirty="0"/>
              <a:t> </a:t>
            </a:r>
            <a:r>
              <a:rPr lang="en-US" dirty="0" err="1"/>
              <a:t>Lastname</a:t>
            </a:r>
            <a:endParaRPr lang="en-US" dirty="0"/>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dirty="0"/>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dirty="0">
                <a:solidFill>
                  <a:srgbClr val="505050"/>
                </a:solidFill>
                <a:latin typeface="Segoe UI" panose="020B0502040204020203" pitchFamily="34" charset="0"/>
                <a:cs typeface="Segoe UI" panose="020B0502040204020203" pitchFamily="34" charset="0"/>
              </a:rPr>
              <a:t>About: Lorem ipsum dolor sit </a:t>
            </a:r>
            <a:r>
              <a:rPr lang="en-US" sz="1200" b="0" dirty="0" err="1">
                <a:solidFill>
                  <a:srgbClr val="505050"/>
                </a:solidFill>
                <a:latin typeface="Segoe UI" panose="020B0502040204020203" pitchFamily="34" charset="0"/>
                <a:cs typeface="Segoe UI" panose="020B0502040204020203" pitchFamily="34" charset="0"/>
              </a:rPr>
              <a:t>amet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consectetur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adipiscing</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elit</a:t>
            </a:r>
            <a:r>
              <a:rPr lang="en-US" sz="1200" b="0" dirty="0">
                <a:solidFill>
                  <a:srgbClr val="505050"/>
                </a:solidFill>
                <a:latin typeface="Segoe UI" panose="020B0502040204020203" pitchFamily="34" charset="0"/>
                <a:cs typeface="Segoe UI" panose="020B0502040204020203" pitchFamily="34" charset="0"/>
              </a:rPr>
              <a:t>, sed do </a:t>
            </a:r>
            <a:r>
              <a:rPr lang="en-US" sz="1200" b="0" dirty="0" err="1">
                <a:solidFill>
                  <a:srgbClr val="505050"/>
                </a:solidFill>
                <a:latin typeface="Segoe UI" panose="020B0502040204020203" pitchFamily="34" charset="0"/>
                <a:cs typeface="Segoe UI" panose="020B0502040204020203" pitchFamily="34" charset="0"/>
              </a:rPr>
              <a:t>eiusmod</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tempor</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incididunt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ut</a:t>
            </a:r>
            <a:r>
              <a:rPr lang="en-US" sz="1200" b="0" dirty="0">
                <a:solidFill>
                  <a:srgbClr val="505050"/>
                </a:solidFill>
                <a:latin typeface="Segoe UI" panose="020B0502040204020203" pitchFamily="34" charset="0"/>
                <a:cs typeface="Segoe UI" panose="020B0502040204020203" pitchFamily="34" charset="0"/>
              </a:rPr>
              <a:t> </a:t>
            </a:r>
            <a:r>
              <a:rPr lang="en-US" sz="1200" b="0" dirty="0" err="1">
                <a:solidFill>
                  <a:srgbClr val="505050"/>
                </a:solidFill>
                <a:latin typeface="Segoe UI" panose="020B0502040204020203" pitchFamily="34" charset="0"/>
                <a:cs typeface="Segoe UI" panose="020B0502040204020203" pitchFamily="34" charset="0"/>
              </a:rPr>
              <a:t>labore</a:t>
            </a:r>
            <a:r>
              <a:rPr lang="en-US" sz="1200" b="0" dirty="0">
                <a:solidFill>
                  <a:srgbClr val="505050"/>
                </a:solidFill>
                <a:latin typeface="Segoe UI" panose="020B0502040204020203" pitchFamily="34" charset="0"/>
                <a:cs typeface="Segoe UI" panose="020B0502040204020203" pitchFamily="34" charset="0"/>
              </a:rPr>
              <a:t> et dolore magna </a:t>
            </a:r>
            <a:r>
              <a:rPr lang="en-US" sz="1200" b="0" dirty="0" err="1">
                <a:solidFill>
                  <a:srgbClr val="505050"/>
                </a:solidFill>
                <a:latin typeface="Segoe UI" panose="020B0502040204020203" pitchFamily="34" charset="0"/>
                <a:cs typeface="Segoe UI" panose="020B0502040204020203" pitchFamily="34" charset="0"/>
              </a:rPr>
              <a:t>aliqua</a:t>
            </a:r>
            <a:r>
              <a:rPr lang="en-US" sz="1200" b="0" dirty="0">
                <a:solidFill>
                  <a:srgbClr val="505050"/>
                </a:solidFill>
                <a:latin typeface="Segoe UI" panose="020B0502040204020203" pitchFamily="34" charset="0"/>
                <a:cs typeface="Segoe UI" panose="020B0502040204020203" pitchFamily="34" charset="0"/>
              </a:rPr>
              <a:t>. Ut </a:t>
            </a:r>
            <a:r>
              <a:rPr lang="en-US" sz="1200" b="0" dirty="0" err="1">
                <a:solidFill>
                  <a:srgbClr val="505050"/>
                </a:solidFill>
                <a:latin typeface="Segoe UI" panose="020B0502040204020203" pitchFamily="34" charset="0"/>
                <a:cs typeface="Segoe UI" panose="020B0502040204020203" pitchFamily="34" charset="0"/>
              </a:rPr>
              <a:t>enim</a:t>
            </a:r>
            <a:r>
              <a:rPr lang="en-US" sz="1200" b="0" dirty="0">
                <a:solidFill>
                  <a:srgbClr val="505050"/>
                </a:solidFill>
                <a:latin typeface="Segoe UI" panose="020B0502040204020203" pitchFamily="34" charset="0"/>
                <a:cs typeface="Segoe UI" panose="020B0502040204020203" pitchFamily="34" charset="0"/>
              </a:rPr>
              <a:t> ad minim </a:t>
            </a:r>
            <a:r>
              <a:rPr lang="en-US" sz="1200" b="0" dirty="0" err="1">
                <a:solidFill>
                  <a:srgbClr val="505050"/>
                </a:solidFill>
                <a:latin typeface="Segoe UI" panose="020B0502040204020203" pitchFamily="34" charset="0"/>
                <a:cs typeface="Segoe UI" panose="020B0502040204020203" pitchFamily="34" charset="0"/>
              </a:rPr>
              <a:t>veniam</a:t>
            </a:r>
            <a:r>
              <a:rPr lang="en-US" sz="1200" b="0" dirty="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endParaRPr lang="en-US" dirty="0"/>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endParaRPr lang="en-US" dirty="0"/>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endParaRPr lang="en-US" dirty="0"/>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endParaRPr lang="en-US" dirty="0"/>
          </a:p>
        </p:txBody>
      </p:sp>
    </p:spTree>
    <p:extLst>
      <p:ext uri="{BB962C8B-B14F-4D97-AF65-F5344CB8AC3E}">
        <p14:creationId xmlns:p14="http://schemas.microsoft.com/office/powerpoint/2010/main" val="4134913552"/>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71204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3864136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dirty="0" err="1"/>
              <a:t>Firstname</a:t>
            </a:r>
            <a:r>
              <a:rPr lang="en-US" dirty="0"/>
              <a:t> </a:t>
            </a:r>
            <a:r>
              <a:rPr lang="en-US" dirty="0" err="1"/>
              <a:t>Lastname</a:t>
            </a:r>
            <a:endParaRPr lang="en-US" dirty="0"/>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dirty="0"/>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dirty="0"/>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dirty="0"/>
              <a:t>One</a:t>
            </a:r>
          </a:p>
          <a:p>
            <a:pPr lvl="0"/>
            <a:r>
              <a:rPr lang="en-US" dirty="0"/>
              <a:t>Two</a:t>
            </a:r>
          </a:p>
          <a:p>
            <a:pPr lvl="0"/>
            <a:r>
              <a:rPr lang="en-US" dirty="0"/>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dirty="0"/>
              <a:t>Four</a:t>
            </a:r>
          </a:p>
          <a:p>
            <a:pPr lvl="0"/>
            <a:r>
              <a:rPr lang="en-US" dirty="0"/>
              <a:t>Five</a:t>
            </a:r>
          </a:p>
          <a:p>
            <a:pPr lvl="0"/>
            <a:r>
              <a:rPr lang="en-US" dirty="0"/>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dirty="0"/>
              <a:t>Seven</a:t>
            </a:r>
          </a:p>
          <a:p>
            <a:pPr lvl="0"/>
            <a:r>
              <a:rPr lang="en-US" dirty="0"/>
              <a:t>Eight</a:t>
            </a:r>
          </a:p>
          <a:p>
            <a:pPr lvl="0"/>
            <a:r>
              <a:rPr lang="en-US" dirty="0"/>
              <a:t>Nine</a:t>
            </a:r>
          </a:p>
        </p:txBody>
      </p:sp>
    </p:spTree>
    <p:extLst>
      <p:ext uri="{BB962C8B-B14F-4D97-AF65-F5344CB8AC3E}">
        <p14:creationId xmlns:p14="http://schemas.microsoft.com/office/powerpoint/2010/main" val="23409909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dirty="0"/>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Tree>
    <p:extLst>
      <p:ext uri="{BB962C8B-B14F-4D97-AF65-F5344CB8AC3E}">
        <p14:creationId xmlns:p14="http://schemas.microsoft.com/office/powerpoint/2010/main" val="38948038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6824127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83398428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65649958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2603475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1705749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5354501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1508491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314879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5152143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dirty="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dirty="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dirty="0"/>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7412819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7224552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endParaRPr lang="en-US" dirty="0"/>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4728610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24738866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endParaRPr lang="en-US" dirty="0"/>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198166655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dirty="0"/>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Tree>
    <p:extLst>
      <p:ext uri="{BB962C8B-B14F-4D97-AF65-F5344CB8AC3E}">
        <p14:creationId xmlns:p14="http://schemas.microsoft.com/office/powerpoint/2010/main" val="5986722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dirty="0"/>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dirty="0"/>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dirty="0"/>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dirty="0"/>
              <a:t>Click to edit text</a:t>
            </a:r>
          </a:p>
        </p:txBody>
      </p:sp>
    </p:spTree>
    <p:extLst>
      <p:ext uri="{BB962C8B-B14F-4D97-AF65-F5344CB8AC3E}">
        <p14:creationId xmlns:p14="http://schemas.microsoft.com/office/powerpoint/2010/main" val="22378094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14666736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Speaker name</a:t>
            </a:r>
          </a:p>
        </p:txBody>
      </p:sp>
    </p:spTree>
    <p:extLst>
      <p:ext uri="{BB962C8B-B14F-4D97-AF65-F5344CB8AC3E}">
        <p14:creationId xmlns:p14="http://schemas.microsoft.com/office/powerpoint/2010/main" val="261126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482511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24847429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3282010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dirty="0"/>
              <a:t>Subtitle</a:t>
            </a:r>
          </a:p>
        </p:txBody>
      </p:sp>
    </p:spTree>
    <p:extLst>
      <p:ext uri="{BB962C8B-B14F-4D97-AF65-F5344CB8AC3E}">
        <p14:creationId xmlns:p14="http://schemas.microsoft.com/office/powerpoint/2010/main" val="20360656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dirty="0"/>
              <a:t>Section Name</a:t>
            </a:r>
          </a:p>
        </p:txBody>
      </p:sp>
    </p:spTree>
    <p:extLst>
      <p:ext uri="{BB962C8B-B14F-4D97-AF65-F5344CB8AC3E}">
        <p14:creationId xmlns:p14="http://schemas.microsoft.com/office/powerpoint/2010/main" val="4187959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9672982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 with no subtitle</a:t>
            </a:r>
          </a:p>
        </p:txBody>
      </p:sp>
    </p:spTree>
    <p:extLst>
      <p:ext uri="{BB962C8B-B14F-4D97-AF65-F5344CB8AC3E}">
        <p14:creationId xmlns:p14="http://schemas.microsoft.com/office/powerpoint/2010/main" val="16973885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1032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228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dirty="0"/>
              <a:t>Appendix</a:t>
            </a:r>
          </a:p>
        </p:txBody>
      </p:sp>
    </p:spTree>
    <p:extLst>
      <p:ext uri="{BB962C8B-B14F-4D97-AF65-F5344CB8AC3E}">
        <p14:creationId xmlns:p14="http://schemas.microsoft.com/office/powerpoint/2010/main" val="292266044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06859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4287008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591478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Section title - Risk mitig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39486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grpSp>
        <p:nvGrpSpPr>
          <p:cNvPr id="5" name="Group 4">
            <a:extLst>
              <a:ext uri="{FF2B5EF4-FFF2-40B4-BE49-F238E27FC236}">
                <a16:creationId xmlns:a16="http://schemas.microsoft.com/office/drawing/2014/main" id="{F7B937E4-A358-4B11-9343-395C11D76927}"/>
              </a:ext>
            </a:extLst>
          </p:cNvPr>
          <p:cNvGrpSpPr/>
          <p:nvPr userDrawn="1"/>
        </p:nvGrpSpPr>
        <p:grpSpPr>
          <a:xfrm>
            <a:off x="5270500" y="0"/>
            <a:ext cx="6921500" cy="6858000"/>
            <a:chOff x="5270500" y="0"/>
            <a:chExt cx="6921500" cy="6858000"/>
          </a:xfrm>
        </p:grpSpPr>
        <p:sp>
          <p:nvSpPr>
            <p:cNvPr id="3" name="Rectangle 2">
              <a:extLst>
                <a:ext uri="{FF2B5EF4-FFF2-40B4-BE49-F238E27FC236}">
                  <a16:creationId xmlns:a16="http://schemas.microsoft.com/office/drawing/2014/main" id="{A17F4E50-58F5-45B4-9A86-E3F871698E67}"/>
                </a:ext>
              </a:extLst>
            </p:cNvPr>
            <p:cNvSpPr/>
            <p:nvPr userDrawn="1"/>
          </p:nvSpPr>
          <p:spPr bwMode="auto">
            <a:xfrm>
              <a:off x="5270500" y="0"/>
              <a:ext cx="6921500"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4" name="Picture 3">
              <a:extLst>
                <a:ext uri="{FF2B5EF4-FFF2-40B4-BE49-F238E27FC236}">
                  <a16:creationId xmlns:a16="http://schemas.microsoft.com/office/drawing/2014/main" id="{F3223FD1-A9C9-46E0-84ED-3608084FA7CE}"/>
                </a:ext>
              </a:extLst>
            </p:cNvPr>
            <p:cNvPicPr>
              <a:picLocks noChangeAspect="1"/>
            </p:cNvPicPr>
            <p:nvPr userDrawn="1"/>
          </p:nvPicPr>
          <p:blipFill rotWithShape="1">
            <a:blip r:embed="rId2"/>
            <a:srcRect l="9710" t="632" r="15754" b="11957"/>
            <a:stretch/>
          </p:blipFill>
          <p:spPr>
            <a:xfrm>
              <a:off x="5270500" y="373743"/>
              <a:ext cx="6921500" cy="5181600"/>
            </a:xfrm>
            <a:prstGeom prst="rect">
              <a:avLst/>
            </a:prstGeom>
          </p:spPr>
        </p:pic>
      </p:grpSp>
    </p:spTree>
    <p:extLst>
      <p:ext uri="{BB962C8B-B14F-4D97-AF65-F5344CB8AC3E}">
        <p14:creationId xmlns:p14="http://schemas.microsoft.com/office/powerpoint/2010/main" val="2841562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079"/>
            <a:ext cx="4158362" cy="1108121"/>
          </a:xfrm>
        </p:spPr>
        <p:txBody>
          <a:bodyPr anchor="b"/>
          <a:lstStyle>
            <a:lvl1pPr>
              <a:defRPr/>
            </a:lvl1pPr>
          </a:lstStyle>
          <a:p>
            <a:r>
              <a:rPr lang="en-US" dirty="0"/>
              <a:t>Title square photo layout </a:t>
            </a:r>
          </a:p>
        </p:txBody>
      </p:sp>
    </p:spTree>
    <p:extLst>
      <p:ext uri="{BB962C8B-B14F-4D97-AF65-F5344CB8AC3E}">
        <p14:creationId xmlns:p14="http://schemas.microsoft.com/office/powerpoint/2010/main" val="336329510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353"/>
            <a:ext cx="4159950" cy="1108121"/>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4212971925"/>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96526"/>
            <a:ext cx="4163125" cy="861803"/>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5276953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1"/>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097"/>
            <a:ext cx="11018520" cy="554061"/>
          </a:xfrm>
        </p:spPr>
        <p:txBody>
          <a:bodyPr anchor="ct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007401339"/>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556" lvl="0" indent="-228556" algn="ctr"/>
            <a:r>
              <a:rPr lang="en-US" dirty="0"/>
              <a:t>Drag &amp; drop your photo here </a:t>
            </a:r>
            <a:br>
              <a:rPr lang="en-US" dirty="0"/>
            </a:br>
            <a:r>
              <a:rPr lang="en-US" dirty="0"/>
              <a:t>or click or tap icon below </a:t>
            </a:r>
            <a:br>
              <a:rPr lang="en-US" dirty="0"/>
            </a:br>
            <a:r>
              <a:rPr lang="en-US" dirty="0"/>
              <a:t>to insert</a:t>
            </a:r>
          </a:p>
        </p:txBody>
      </p:sp>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56"/>
            <a:ext cx="11018520" cy="554061"/>
          </a:xfrm>
        </p:spPr>
        <p:txBody>
          <a:bodyPr anchor="ct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2054453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A08-2609-CB21-60BF-F7E16DF07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84B37B-3211-A05A-75D6-FDC3C11C70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289F2C-109B-3151-69CC-E0BAF5D13276}"/>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5" name="Footer Placeholder 4">
            <a:extLst>
              <a:ext uri="{FF2B5EF4-FFF2-40B4-BE49-F238E27FC236}">
                <a16:creationId xmlns:a16="http://schemas.microsoft.com/office/drawing/2014/main" id="{4EA4B209-2E74-E779-7B11-2C73049B8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EA7C3-A5A7-8B9D-2A7C-CE7F9C607FAA}"/>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14607135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307804"/>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307804"/>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556" lvl="0" indent="-228556" algn="ctr"/>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554061"/>
          </a:xfrm>
        </p:spPr>
        <p:txBody>
          <a:bodyPr/>
          <a:lstStyle/>
          <a:p>
            <a:r>
              <a:rPr lang="en-US"/>
              <a:t>Click to edit Master title style</a:t>
            </a:r>
            <a:endParaRPr lang="en-US" dirty="0"/>
          </a:p>
        </p:txBody>
      </p:sp>
    </p:spTree>
    <p:extLst>
      <p:ext uri="{BB962C8B-B14F-4D97-AF65-F5344CB8AC3E}">
        <p14:creationId xmlns:p14="http://schemas.microsoft.com/office/powerpoint/2010/main" val="3676293842"/>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307804"/>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4061"/>
          </a:xfrm>
        </p:spPr>
        <p:txBody>
          <a:bodyPr/>
          <a:lstStyle/>
          <a:p>
            <a:r>
              <a:rPr lang="en-US"/>
              <a:t>Click to edit Master title style</a:t>
            </a:r>
            <a:endParaRPr lang="en-US" dirty="0"/>
          </a:p>
        </p:txBody>
      </p:sp>
    </p:spTree>
    <p:extLst>
      <p:ext uri="{BB962C8B-B14F-4D97-AF65-F5344CB8AC3E}">
        <p14:creationId xmlns:p14="http://schemas.microsoft.com/office/powerpoint/2010/main" val="41108201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7"/>
            <a:ext cx="2532888" cy="615609"/>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4061"/>
          </a:xfrm>
        </p:spPr>
        <p:txBody>
          <a:bodyPr/>
          <a:lstStyle/>
          <a:p>
            <a:r>
              <a:rPr lang="en-US"/>
              <a:t>Click to edit Master title style</a:t>
            </a:r>
            <a:endParaRPr lang="en-US" dirty="0"/>
          </a:p>
        </p:txBody>
      </p:sp>
    </p:spTree>
    <p:extLst>
      <p:ext uri="{BB962C8B-B14F-4D97-AF65-F5344CB8AC3E}">
        <p14:creationId xmlns:p14="http://schemas.microsoft.com/office/powerpoint/2010/main" val="3238227374"/>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4"/>
            <a:ext cx="3494088" cy="307804"/>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1055647650"/>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1"/>
            <a:ext cx="3468956" cy="1108121"/>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9"/>
            <a:ext cx="6961188" cy="369353"/>
          </a:xfrm>
        </p:spPr>
        <p:txBody>
          <a:bodyPr/>
          <a:lstStyle>
            <a:lvl1pPr marL="0" indent="0">
              <a:spcAft>
                <a:spcPts val="1200"/>
              </a:spcAft>
              <a:buNone/>
              <a:defRPr sz="2400"/>
            </a:lvl1pPr>
            <a:lvl2pPr marL="228556"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p:nvCxnSpPr>
        <p:spPr>
          <a:xfrm>
            <a:off x="588264"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207051"/>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1"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3211963"/>
            <a:ext cx="6669658" cy="430901"/>
          </a:xfrm>
        </p:spPr>
        <p:txBody>
          <a:bodyPr anchor="ctr" anchorCtr="0"/>
          <a:lstStyle>
            <a:lvl1pPr marL="0" indent="0">
              <a:spcAft>
                <a:spcPts val="1200"/>
              </a:spcAft>
              <a:buNone/>
              <a:defRPr sz="2800"/>
            </a:lvl1pPr>
            <a:lvl2pPr marL="228556"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383"/>
            <a:ext cx="3183637" cy="554061"/>
          </a:xfrm>
        </p:spPr>
        <p:txBody>
          <a:bodyPr anchor="ctr"/>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45622601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p:nvSpPr>
        <p:spPr bwMode="blackWhite">
          <a:xfrm>
            <a:off x="1"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3211963"/>
            <a:ext cx="6669658" cy="430901"/>
          </a:xfrm>
        </p:spPr>
        <p:txBody>
          <a:bodyPr anchor="ctr" anchorCtr="0"/>
          <a:lstStyle>
            <a:lvl1pPr marL="0" indent="0">
              <a:spcAft>
                <a:spcPts val="1200"/>
              </a:spcAft>
              <a:buNone/>
              <a:defRPr sz="2800"/>
            </a:lvl1pPr>
            <a:lvl2pPr marL="228556" indent="0">
              <a:buNone/>
              <a:defRPr/>
            </a:lvl2pPr>
          </a:lstStyle>
          <a:p>
            <a:pPr lvl="0"/>
            <a:r>
              <a:rPr lang="en-US"/>
              <a:t>Click to edit Master text styles</a:t>
            </a: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383"/>
            <a:ext cx="3183637" cy="554061"/>
          </a:xfrm>
        </p:spPr>
        <p:txBody>
          <a:bodyPr anchor="ctr"/>
          <a:lstStyle>
            <a:lvl1pPr>
              <a:defRPr>
                <a:solidFill>
                  <a:schemeClr val="tx1"/>
                </a:solidFill>
              </a:defRPr>
            </a:lvl1pPr>
          </a:lstStyle>
          <a:p>
            <a:r>
              <a:rPr lang="en-US" dirty="0"/>
              <a:t>Title</a:t>
            </a:r>
          </a:p>
        </p:txBody>
      </p:sp>
    </p:spTree>
    <p:extLst>
      <p:ext uri="{BB962C8B-B14F-4D97-AF65-F5344CB8AC3E}">
        <p14:creationId xmlns:p14="http://schemas.microsoft.com/office/powerpoint/2010/main" val="147769577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0" indent="0">
              <a:buNone/>
              <a:defRPr/>
            </a:lvl1pPr>
          </a:lstStyle>
          <a:p>
            <a:pPr lvl="0"/>
            <a:r>
              <a:rPr lang="en-US"/>
              <a:t>Click to edit Master text styles</a:t>
            </a: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50383"/>
            <a:ext cx="3182027" cy="554061"/>
          </a:xfrm>
        </p:spPr>
        <p:txBody>
          <a:bodyPr anchor="ctr"/>
          <a:lstStyle>
            <a:lvl1pPr>
              <a:defRPr/>
            </a:lvl1pPr>
          </a:lstStyle>
          <a:p>
            <a:r>
              <a:rPr lang="en-US" dirty="0"/>
              <a:t>Title</a:t>
            </a:r>
          </a:p>
        </p:txBody>
      </p:sp>
    </p:spTree>
    <p:extLst>
      <p:ext uri="{BB962C8B-B14F-4D97-AF65-F5344CB8AC3E}">
        <p14:creationId xmlns:p14="http://schemas.microsoft.com/office/powerpoint/2010/main" val="21350941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78702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32714733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3000A-08F9-9103-79B8-CFA1F1410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22FD3-54E9-6C71-DF91-16CD517528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CA249F-82C2-5261-3D2C-F51ABC40F2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BD5580-8712-F32C-F0BA-012D8B16757F}"/>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6" name="Footer Placeholder 5">
            <a:extLst>
              <a:ext uri="{FF2B5EF4-FFF2-40B4-BE49-F238E27FC236}">
                <a16:creationId xmlns:a16="http://schemas.microsoft.com/office/drawing/2014/main" id="{83FC18CA-1A5A-D444-07D3-DC042EB9A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2D93D-8B2D-71CB-A064-9A61F3BF7E33}"/>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1896848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677508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593387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55293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05920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486"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95"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40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795"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8770741"/>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a:stretch>
            <a:fillRect/>
          </a:stretch>
        </p:blipFill>
        <p:spPr bwMode="black">
          <a:xfrm>
            <a:off x="584201" y="585789"/>
            <a:ext cx="1366245" cy="292608"/>
          </a:xfrm>
          <a:prstGeom prst="rect">
            <a:avLst/>
          </a:prstGeom>
        </p:spPr>
      </p:pic>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spTree>
    <p:extLst>
      <p:ext uri="{BB962C8B-B14F-4D97-AF65-F5344CB8AC3E}">
        <p14:creationId xmlns:p14="http://schemas.microsoft.com/office/powerpoint/2010/main" val="42485793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76681167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996" y="620429"/>
            <a:ext cx="11306469" cy="403137"/>
          </a:xfrm>
        </p:spPr>
        <p:txBody>
          <a:bodyPr wrap="square" lIns="0" tIns="0" rIns="0" bIns="0">
            <a:spAutoFit/>
          </a:bodyPr>
          <a:lstStyle>
            <a:lvl1pPr>
              <a:lnSpc>
                <a:spcPts val="3136"/>
              </a:lnSpc>
              <a:defRPr sz="2745" strike="noStrike">
                <a:solidFill>
                  <a:schemeClr val="tx1"/>
                </a:solidFill>
              </a:defRPr>
            </a:lvl1pPr>
          </a:lstStyle>
          <a:p>
            <a:r>
              <a:rPr lang="en-US"/>
              <a:t>Title</a:t>
            </a:r>
          </a:p>
        </p:txBody>
      </p:sp>
      <p:sp>
        <p:nvSpPr>
          <p:cNvPr id="5" name="Footer Placeholder 14">
            <a:extLst>
              <a:ext uri="{FF2B5EF4-FFF2-40B4-BE49-F238E27FC236}">
                <a16:creationId xmlns:a16="http://schemas.microsoft.com/office/drawing/2014/main" id="{95231FD8-80B3-7243-A07F-7383027E4426}"/>
              </a:ext>
            </a:extLst>
          </p:cNvPr>
          <p:cNvSpPr>
            <a:spLocks noGrp="1"/>
          </p:cNvSpPr>
          <p:nvPr>
            <p:ph type="ftr" sz="quarter" idx="3"/>
          </p:nvPr>
        </p:nvSpPr>
        <p:spPr>
          <a:xfrm>
            <a:off x="361839" y="6450195"/>
            <a:ext cx="11586711" cy="118296"/>
          </a:xfrm>
          <a:prstGeom prst="rect">
            <a:avLst/>
          </a:prstGeom>
        </p:spPr>
        <p:txBody>
          <a:bodyPr vert="horz" lIns="91440" tIns="45720" rIns="91440" bIns="45720" numCol="2" rtlCol="0" anchor="ctr"/>
          <a:lstStyle>
            <a:lvl1pPr algn="l">
              <a:defRPr sz="686">
                <a:solidFill>
                  <a:schemeClr val="tx1">
                    <a:tint val="75000"/>
                  </a:schemeClr>
                </a:solidFill>
              </a:defRPr>
            </a:lvl1pPr>
          </a:lstStyle>
          <a:p>
            <a:endParaRPr lang="en-US"/>
          </a:p>
        </p:txBody>
      </p:sp>
    </p:spTree>
    <p:extLst>
      <p:ext uri="{BB962C8B-B14F-4D97-AF65-F5344CB8AC3E}">
        <p14:creationId xmlns:p14="http://schemas.microsoft.com/office/powerpoint/2010/main" val="338183310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2" y="2979540"/>
            <a:ext cx="5943600" cy="553998"/>
          </a:xfrm>
        </p:spPr>
        <p:txBody>
          <a:bodyPr anchor="b" anchorCtr="0">
            <a:spAutoFit/>
          </a:bodyPr>
          <a:lstStyle>
            <a:lvl1pPr>
              <a:defRPr/>
            </a:lvl1pPr>
          </a:lstStyle>
          <a:p>
            <a:r>
              <a:rPr lang="en-US"/>
              <a:t>Presentation title </a:t>
            </a:r>
          </a:p>
        </p:txBody>
      </p:sp>
      <p:sp>
        <p:nvSpPr>
          <p:cNvPr id="5" name="Text Placeholder 4"/>
          <p:cNvSpPr>
            <a:spLocks noGrp="1"/>
          </p:cNvSpPr>
          <p:nvPr>
            <p:ph type="body" sz="quarter" idx="12" hasCustomPrompt="1"/>
          </p:nvPr>
        </p:nvSpPr>
        <p:spPr>
          <a:xfrm>
            <a:off x="582041" y="3962401"/>
            <a:ext cx="59436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spTree>
    <p:extLst>
      <p:ext uri="{BB962C8B-B14F-4D97-AF65-F5344CB8AC3E}">
        <p14:creationId xmlns:p14="http://schemas.microsoft.com/office/powerpoint/2010/main" val="173547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01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E68E0-DFBC-460B-F598-A43B960F23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E66596-FE0D-4CCB-3DE1-3B913559E3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7D9618-A1CC-58CB-E364-2F8D4D085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E02091-12F9-5972-6F05-9E3B40C92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041FBF-CFE1-F595-8007-020544A9ED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598CC1-2B4C-7196-578F-1D7B6931D7C0}"/>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8" name="Footer Placeholder 7">
            <a:extLst>
              <a:ext uri="{FF2B5EF4-FFF2-40B4-BE49-F238E27FC236}">
                <a16:creationId xmlns:a16="http://schemas.microsoft.com/office/drawing/2014/main" id="{34662CD9-B08E-8E5A-6245-BFA88C0104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045256-A0F1-E874-2F5B-AD8AD2BEEDD9}"/>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2340233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33DE-BA20-4A46-B3B8-105068F7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79EBF2-C53A-4076-BAB4-2339E1D84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DF371-5328-4D64-8F6A-87741C1A1AB9}"/>
              </a:ext>
            </a:extLst>
          </p:cNvPr>
          <p:cNvSpPr>
            <a:spLocks noGrp="1"/>
          </p:cNvSpPr>
          <p:nvPr>
            <p:ph type="dt" sz="half" idx="10"/>
          </p:nvPr>
        </p:nvSpPr>
        <p:spPr/>
        <p:txBody>
          <a:bodyPr/>
          <a:lstStyle/>
          <a:p>
            <a:fld id="{ADBED158-FF5C-4E09-9935-653B21C69685}" type="datetimeFigureOut">
              <a:rPr lang="en-US" smtClean="0"/>
              <a:t>3/27/2023</a:t>
            </a:fld>
            <a:endParaRPr lang="en-US"/>
          </a:p>
        </p:txBody>
      </p:sp>
      <p:sp>
        <p:nvSpPr>
          <p:cNvPr id="5" name="Footer Placeholder 4">
            <a:extLst>
              <a:ext uri="{FF2B5EF4-FFF2-40B4-BE49-F238E27FC236}">
                <a16:creationId xmlns:a16="http://schemas.microsoft.com/office/drawing/2014/main" id="{CA09A2BF-BA7C-431B-9C66-9A98D89DB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B885B-17CA-40B4-8BEF-193E9C0B261A}"/>
              </a:ext>
            </a:extLst>
          </p:cNvPr>
          <p:cNvSpPr>
            <a:spLocks noGrp="1"/>
          </p:cNvSpPr>
          <p:nvPr>
            <p:ph type="sldNum" sz="quarter" idx="12"/>
          </p:nvPr>
        </p:nvSpPr>
        <p:spPr/>
        <p:txBody>
          <a:bodyPr/>
          <a:lstStyle/>
          <a:p>
            <a:fld id="{FE74003B-DDF1-4BDD-9DBE-2F04F1E5648F}" type="slidenum">
              <a:rPr lang="en-US" smtClean="0"/>
              <a:t>‹#›</a:t>
            </a:fld>
            <a:endParaRPr lang="en-US"/>
          </a:p>
        </p:txBody>
      </p:sp>
    </p:spTree>
    <p:extLst>
      <p:ext uri="{BB962C8B-B14F-4D97-AF65-F5344CB8AC3E}">
        <p14:creationId xmlns:p14="http://schemas.microsoft.com/office/powerpoint/2010/main" val="361745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424" y="440495"/>
            <a:ext cx="11336039" cy="758022"/>
          </a:xfrm>
          <a:prstGeom prst="rect">
            <a:avLst/>
          </a:prstGeom>
        </p:spPr>
        <p:txBody>
          <a:bodyPr vert="horz" wrap="square" lIns="0" tIns="164592" rIns="0" bIns="0" rtlCol="0" anchor="t">
            <a:noAutofit/>
          </a:bodyPr>
          <a:lstStyle>
            <a:lvl1pPr>
              <a:defRPr>
                <a:solidFill>
                  <a:srgbClr val="000000"/>
                </a:solidFill>
              </a:defRPr>
            </a:lvl1pPr>
          </a:lstStyle>
          <a:p>
            <a:r>
              <a:rPr lang="en-US"/>
              <a:t>Title</a:t>
            </a:r>
          </a:p>
        </p:txBody>
      </p:sp>
      <p:sp>
        <p:nvSpPr>
          <p:cNvPr id="4" name="TextBox 3">
            <a:extLst>
              <a:ext uri="{FF2B5EF4-FFF2-40B4-BE49-F238E27FC236}">
                <a16:creationId xmlns:a16="http://schemas.microsoft.com/office/drawing/2014/main" id="{ACE62AAB-AE06-4DCA-9BE3-D98AE2BE3063}"/>
              </a:ext>
            </a:extLst>
          </p:cNvPr>
          <p:cNvSpPr txBox="1"/>
          <p:nvPr userDrawn="1"/>
        </p:nvSpPr>
        <p:spPr>
          <a:xfrm>
            <a:off x="-56614" y="6486361"/>
            <a:ext cx="3958035" cy="411915"/>
          </a:xfrm>
          <a:prstGeom prst="rect">
            <a:avLst/>
          </a:prstGeom>
          <a:noFill/>
        </p:spPr>
        <p:txBody>
          <a:bodyPr wrap="square" lIns="179285" tIns="143428" rIns="179285" bIns="143428" rtlCol="0">
            <a:spAutoFit/>
          </a:bodyPr>
          <a:lstStyle/>
          <a:p>
            <a:pPr>
              <a:lnSpc>
                <a:spcPct val="90000"/>
              </a:lnSpc>
              <a:spcAft>
                <a:spcPts val="588"/>
              </a:spcAft>
            </a:pPr>
            <a:r>
              <a:rPr lang="en-US" sz="882">
                <a:solidFill>
                  <a:schemeClr val="tx1"/>
                </a:solidFill>
              </a:rPr>
              <a:t>Microsoft Internal Use and Microsoft Partners Only</a:t>
            </a:r>
          </a:p>
        </p:txBody>
      </p:sp>
      <p:pic>
        <p:nvPicPr>
          <p:cNvPr id="2" name="Picture 1">
            <a:extLst>
              <a:ext uri="{FF2B5EF4-FFF2-40B4-BE49-F238E27FC236}">
                <a16:creationId xmlns:a16="http://schemas.microsoft.com/office/drawing/2014/main" id="{4E9B9240-F7BF-46FD-85BC-40CC2D8A5A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6038" y="440497"/>
            <a:ext cx="896425" cy="190218"/>
          </a:xfrm>
          <a:prstGeom prst="rect">
            <a:avLst/>
          </a:prstGeom>
        </p:spPr>
      </p:pic>
    </p:spTree>
    <p:extLst>
      <p:ext uri="{BB962C8B-B14F-4D97-AF65-F5344CB8AC3E}">
        <p14:creationId xmlns:p14="http://schemas.microsoft.com/office/powerpoint/2010/main" val="415449688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2">
    <p:bg>
      <p:bgRef idx="1001">
        <a:schemeClr val="bg2"/>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B483D14-DC3C-45F3-855E-02B5FD4CDF8D}"/>
              </a:ext>
            </a:extLst>
          </p:cNvPr>
          <p:cNvPicPr>
            <a:picLocks noChangeAspect="1"/>
          </p:cNvPicPr>
          <p:nvPr userDrawn="1"/>
        </p:nvPicPr>
        <p:blipFill>
          <a:blip r:embed="rId2"/>
          <a:stretch>
            <a:fillRect/>
          </a:stretch>
        </p:blipFill>
        <p:spPr>
          <a:xfrm>
            <a:off x="582044" y="58578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dirty="0"/>
              <a:t>Speaker name or subtitle</a:t>
            </a:r>
          </a:p>
        </p:txBody>
      </p:sp>
      <p:pic>
        <p:nvPicPr>
          <p:cNvPr id="19" name="Graphic 18">
            <a:extLst>
              <a:ext uri="{FF2B5EF4-FFF2-40B4-BE49-F238E27FC236}">
                <a16:creationId xmlns:a16="http://schemas.microsoft.com/office/drawing/2014/main" id="{3FBDEDB6-A84F-40BC-B54B-238AED6B041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invGray">
          <a:xfrm>
            <a:off x="4393916" y="0"/>
            <a:ext cx="7798085" cy="6858000"/>
          </a:xfrm>
          <a:prstGeom prst="rect">
            <a:avLst/>
          </a:prstGeom>
        </p:spPr>
      </p:pic>
      <p:sp>
        <p:nvSpPr>
          <p:cNvPr id="25" name="Freeform: Shape 24">
            <a:extLst>
              <a:ext uri="{FF2B5EF4-FFF2-40B4-BE49-F238E27FC236}">
                <a16:creationId xmlns:a16="http://schemas.microsoft.com/office/drawing/2014/main" id="{72B44542-6FEA-4633-9FA4-2E7E2381276D}"/>
              </a:ext>
            </a:extLst>
          </p:cNvPr>
          <p:cNvSpPr/>
          <p:nvPr userDrawn="1"/>
        </p:nvSpPr>
        <p:spPr bwMode="auto">
          <a:xfrm rot="17674506">
            <a:off x="10794396" y="4611777"/>
            <a:ext cx="635802" cy="2665253"/>
          </a:xfrm>
          <a:custGeom>
            <a:avLst/>
            <a:gdLst>
              <a:gd name="connsiteX0" fmla="*/ 610820 w 635802"/>
              <a:gd name="connsiteY0" fmla="*/ 194160 h 2665253"/>
              <a:gd name="connsiteX1" fmla="*/ 635802 w 635802"/>
              <a:gd name="connsiteY1" fmla="*/ 317901 h 2665253"/>
              <a:gd name="connsiteX2" fmla="*/ 635802 w 635802"/>
              <a:gd name="connsiteY2" fmla="*/ 2374494 h 2665253"/>
              <a:gd name="connsiteX3" fmla="*/ 0 w 635802"/>
              <a:gd name="connsiteY3" fmla="*/ 2665253 h 2665253"/>
              <a:gd name="connsiteX4" fmla="*/ 0 w 635802"/>
              <a:gd name="connsiteY4" fmla="*/ 317901 h 2665253"/>
              <a:gd name="connsiteX5" fmla="*/ 317901 w 635802"/>
              <a:gd name="connsiteY5" fmla="*/ 0 h 2665253"/>
              <a:gd name="connsiteX6" fmla="*/ 610820 w 635802"/>
              <a:gd name="connsiteY6" fmla="*/ 194160 h 266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802" h="2665253">
                <a:moveTo>
                  <a:pt x="610820" y="194160"/>
                </a:moveTo>
                <a:cubicBezTo>
                  <a:pt x="626906" y="232193"/>
                  <a:pt x="635802" y="274008"/>
                  <a:pt x="635802" y="317901"/>
                </a:cubicBezTo>
                <a:lnTo>
                  <a:pt x="635802" y="2374494"/>
                </a:lnTo>
                <a:lnTo>
                  <a:pt x="0" y="2665253"/>
                </a:lnTo>
                <a:lnTo>
                  <a:pt x="0" y="317901"/>
                </a:lnTo>
                <a:cubicBezTo>
                  <a:pt x="-1" y="142329"/>
                  <a:pt x="142328" y="0"/>
                  <a:pt x="317901" y="0"/>
                </a:cubicBezTo>
                <a:cubicBezTo>
                  <a:pt x="449580" y="0"/>
                  <a:pt x="562559" y="80060"/>
                  <a:pt x="610820" y="194160"/>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1" name="Freeform: Shape 20">
            <a:extLst>
              <a:ext uri="{FF2B5EF4-FFF2-40B4-BE49-F238E27FC236}">
                <a16:creationId xmlns:a16="http://schemas.microsoft.com/office/drawing/2014/main" id="{F3335884-C023-4224-A943-917B878BC8D4}"/>
              </a:ext>
            </a:extLst>
          </p:cNvPr>
          <p:cNvSpPr/>
          <p:nvPr userDrawn="1"/>
        </p:nvSpPr>
        <p:spPr bwMode="auto">
          <a:xfrm>
            <a:off x="4410931" y="1"/>
            <a:ext cx="3165243" cy="1270495"/>
          </a:xfrm>
          <a:custGeom>
            <a:avLst/>
            <a:gdLst>
              <a:gd name="connsiteX0" fmla="*/ 0 w 3165243"/>
              <a:gd name="connsiteY0" fmla="*/ 0 h 1270495"/>
              <a:gd name="connsiteX1" fmla="*/ 1528791 w 3165243"/>
              <a:gd name="connsiteY1" fmla="*/ 0 h 1270495"/>
              <a:gd name="connsiteX2" fmla="*/ 2979476 w 3165243"/>
              <a:gd name="connsiteY2" fmla="*/ 663413 h 1270495"/>
              <a:gd name="connsiteX3" fmla="*/ 3136370 w 3165243"/>
              <a:gd name="connsiteY3" fmla="*/ 1084728 h 1270495"/>
              <a:gd name="connsiteX4" fmla="*/ 2715055 w 3165243"/>
              <a:gd name="connsiteY4" fmla="*/ 1241622 h 1270495"/>
              <a:gd name="connsiteX5" fmla="*/ 0 w 3165243"/>
              <a:gd name="connsiteY5" fmla="*/ 0 h 127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5243" h="1270495">
                <a:moveTo>
                  <a:pt x="0" y="0"/>
                </a:moveTo>
                <a:lnTo>
                  <a:pt x="1528791" y="0"/>
                </a:lnTo>
                <a:lnTo>
                  <a:pt x="2979476" y="663413"/>
                </a:lnTo>
                <a:cubicBezTo>
                  <a:pt x="3139144" y="736431"/>
                  <a:pt x="3209388" y="925060"/>
                  <a:pt x="3136370" y="1084728"/>
                </a:cubicBezTo>
                <a:cubicBezTo>
                  <a:pt x="3063352" y="1244396"/>
                  <a:pt x="2874723" y="1314640"/>
                  <a:pt x="2715055" y="1241622"/>
                </a:cubicBezTo>
                <a:lnTo>
                  <a:pt x="0" y="0"/>
                </a:ln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785349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l" defTabSz="932293"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endParaRPr lang="en-US" dirty="0"/>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8"/>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6" y="2504387"/>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9" y="1666188"/>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9" y="2511028"/>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8"/>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4" y="2504387"/>
            <a:ext cx="2532063" cy="1698927"/>
          </a:xfrm>
        </p:spPr>
        <p:txBody>
          <a:bodyPr wrap="square">
            <a:spAutoFit/>
          </a:bodyPr>
          <a:lstStyle>
            <a:lvl1pPr marL="141261" indent="-141261">
              <a:defRPr lang="en-US" sz="1800" dirty="0"/>
            </a:lvl1pPr>
            <a:lvl2pPr marL="285695" indent="-125389">
              <a:defRPr lang="en-US" sz="1600" dirty="0"/>
            </a:lvl2pPr>
            <a:lvl3pPr marL="438066" indent="-133325">
              <a:defRPr lang="en-US" dirty="0"/>
            </a:lvl3pPr>
            <a:lvl4pPr marL="566629" indent="-114278">
              <a:defRPr lang="en-US" dirty="0"/>
            </a:lvl4pPr>
            <a:lvl5pPr marL="685668" indent="-109517">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dirty="0"/>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sz="1800"/>
            </a:p>
          </p:txBody>
        </p:sp>
      </p:grpSp>
    </p:spTree>
    <p:extLst>
      <p:ext uri="{BB962C8B-B14F-4D97-AF65-F5344CB8AC3E}">
        <p14:creationId xmlns:p14="http://schemas.microsoft.com/office/powerpoint/2010/main" val="224556977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84200" y="1435498"/>
            <a:ext cx="11018520" cy="16127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4F23FFB5-365D-4C73-8E63-D2903C1A37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6038" y="440497"/>
            <a:ext cx="896425" cy="190218"/>
          </a:xfrm>
          <a:prstGeom prst="rect">
            <a:avLst/>
          </a:prstGeom>
        </p:spPr>
      </p:pic>
    </p:spTree>
    <p:extLst>
      <p:ext uri="{BB962C8B-B14F-4D97-AF65-F5344CB8AC3E}">
        <p14:creationId xmlns:p14="http://schemas.microsoft.com/office/powerpoint/2010/main" val="126861075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pic>
        <p:nvPicPr>
          <p:cNvPr id="9" name="Picture 8" descr="A meeting in a conference room.">
            <a:extLst>
              <a:ext uri="{FF2B5EF4-FFF2-40B4-BE49-F238E27FC236}">
                <a16:creationId xmlns:a16="http://schemas.microsoft.com/office/drawing/2014/main" id="{E4286AF1-448E-4DFE-9CAF-FD93F65F04BE}"/>
              </a:ext>
            </a:extLst>
          </p:cNvPr>
          <p:cNvPicPr>
            <a:picLocks noChangeAspect="1"/>
          </p:cNvPicPr>
          <p:nvPr userDrawn="1"/>
        </p:nvPicPr>
        <p:blipFill rotWithShape="1">
          <a:blip r:embed="rId3"/>
          <a:srcRect l="32559" r="10791"/>
          <a:stretch/>
        </p:blipFill>
        <p:spPr>
          <a:xfrm>
            <a:off x="5334001" y="0"/>
            <a:ext cx="6858000" cy="6858000"/>
          </a:xfrm>
          <a:prstGeom prst="rect">
            <a:avLst/>
          </a:prstGeom>
        </p:spPr>
      </p:pic>
    </p:spTree>
    <p:extLst>
      <p:ext uri="{BB962C8B-B14F-4D97-AF65-F5344CB8AC3E}">
        <p14:creationId xmlns:p14="http://schemas.microsoft.com/office/powerpoint/2010/main" val="21157328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8" name="MS logo white - EMF" descr="Microsoft logo white text version">
            <a:extLst>
              <a:ext uri="{FF2B5EF4-FFF2-40B4-BE49-F238E27FC236}">
                <a16:creationId xmlns:a16="http://schemas.microsoft.com/office/drawing/2014/main" id="{D2BBF83B-AB94-4635-A784-5E8484DEC774}"/>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pic>
        <p:nvPicPr>
          <p:cNvPr id="3" name="Picture 2" descr="A meeting in a conference room.">
            <a:extLst>
              <a:ext uri="{FF2B5EF4-FFF2-40B4-BE49-F238E27FC236}">
                <a16:creationId xmlns:a16="http://schemas.microsoft.com/office/drawing/2014/main" id="{85A24E5A-A589-444B-A12E-6729B21E6E45}"/>
              </a:ext>
            </a:extLst>
          </p:cNvPr>
          <p:cNvPicPr>
            <a:picLocks noChangeAspect="1"/>
          </p:cNvPicPr>
          <p:nvPr userDrawn="1"/>
        </p:nvPicPr>
        <p:blipFill rotWithShape="1">
          <a:blip r:embed="rId3"/>
          <a:srcRect l="32559" r="10791"/>
          <a:stretch/>
        </p:blipFill>
        <p:spPr>
          <a:xfrm>
            <a:off x="5334001" y="0"/>
            <a:ext cx="6858000" cy="6858000"/>
          </a:xfrm>
          <a:prstGeom prst="rect">
            <a:avLst/>
          </a:prstGeom>
        </p:spPr>
      </p:pic>
    </p:spTree>
    <p:extLst>
      <p:ext uri="{BB962C8B-B14F-4D97-AF65-F5344CB8AC3E}">
        <p14:creationId xmlns:p14="http://schemas.microsoft.com/office/powerpoint/2010/main" val="39472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1902395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EB02FAD1-E14D-41F9-A1BC-FCCF46262910}"/>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212683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9121006B-09FA-4F62-9542-4F6479B0897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3002070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E3AC-64D3-D217-6C67-61C700D5EF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C4B899-25FE-B97F-FA52-E1D93290AF4C}"/>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4" name="Footer Placeholder 3">
            <a:extLst>
              <a:ext uri="{FF2B5EF4-FFF2-40B4-BE49-F238E27FC236}">
                <a16:creationId xmlns:a16="http://schemas.microsoft.com/office/drawing/2014/main" id="{5E5EB124-964F-E315-2EF7-3324069595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12682-A590-A2E8-2820-66C32B830FAD}"/>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1534372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69"/>
            <a:ext cx="11018520" cy="1612768"/>
          </a:xfrm>
        </p:spPr>
        <p:txBody>
          <a:bodyPr wrap="square">
            <a:spAutoFit/>
          </a:bodyPr>
          <a:lstStyle>
            <a:lvl1pPr marL="0" indent="0">
              <a:buNone/>
              <a:defRPr/>
            </a:lvl1pPr>
            <a:lvl2pPr marL="228556" indent="0">
              <a:buNone/>
              <a:defRPr/>
            </a:lvl2pPr>
            <a:lvl3pPr marL="457112" indent="0">
              <a:buNone/>
              <a:defRPr/>
            </a:lvl3pPr>
            <a:lvl4pPr marL="685668" indent="0">
              <a:buNone/>
              <a:defRPr/>
            </a:lvl4pPr>
            <a:lvl5pPr marL="91422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1858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1" y="1435100"/>
            <a:ext cx="5211763"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1612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480818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2" y="1435100"/>
            <a:ext cx="5212080" cy="1649682"/>
          </a:xfrm>
        </p:spPr>
        <p:txBody>
          <a:bodyPr wrap="square">
            <a:spAutoFit/>
          </a:bodyPr>
          <a:lstStyle>
            <a:lvl1pPr marL="0" indent="0">
              <a:spcBef>
                <a:spcPts val="1223"/>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39" indent="0">
              <a:buFont typeface="Wingdings" panose="05000000000000000000" pitchFamily="2" charset="2"/>
              <a:buNone/>
              <a:defRPr sz="2000" b="0"/>
            </a:lvl2pPr>
            <a:lvl3pPr marL="450764" indent="0">
              <a:buFont typeface="Wingdings" panose="05000000000000000000" pitchFamily="2" charset="2"/>
              <a:buNone/>
              <a:tabLst/>
              <a:defRPr sz="1600" b="0"/>
            </a:lvl3pPr>
            <a:lvl4pPr marL="652337" indent="0">
              <a:buFont typeface="Wingdings" panose="05000000000000000000" pitchFamily="2" charset="2"/>
              <a:buNone/>
              <a:defRPr sz="1400" b="0"/>
            </a:lvl4pPr>
            <a:lvl5pPr marL="853911"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61085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23298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1209300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2016079"/>
            <a:ext cx="4158362" cy="1108121"/>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38610"/>
          </a:xfrm>
        </p:spPr>
        <p:txBody>
          <a:bodyPr/>
          <a:lstStyle>
            <a:lvl1pPr marL="0" indent="0">
              <a:buNone/>
              <a:defRPr sz="2200">
                <a:latin typeface="+mn-lt"/>
              </a:defRPr>
            </a:lvl1pPr>
            <a:lvl2pPr marL="228556" indent="0">
              <a:buNone/>
              <a:defRPr/>
            </a:lvl2pPr>
            <a:lvl3pPr marL="457112" indent="0">
              <a:buNone/>
              <a:defRPr/>
            </a:lvl3pPr>
            <a:lvl4pPr marL="661861" indent="0">
              <a:buNone/>
              <a:defRPr/>
            </a:lvl4pPr>
            <a:lvl5pPr marL="855499"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2A8B3ECF-E4A4-4BBE-8FC7-9B89BFA966A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732755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2873353"/>
            <a:ext cx="4159950" cy="1108121"/>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585688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4" y="2979739"/>
            <a:ext cx="4163125" cy="861803"/>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1"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213E2564-B248-4307-9647-3860A1D1F957}"/>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249702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67585223"/>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2"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89193962"/>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1C460F-0D95-8363-23FD-D1AC24CDE71B}"/>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3" name="Footer Placeholder 2">
            <a:extLst>
              <a:ext uri="{FF2B5EF4-FFF2-40B4-BE49-F238E27FC236}">
                <a16:creationId xmlns:a16="http://schemas.microsoft.com/office/drawing/2014/main" id="{ABC765F2-E662-6194-96FC-3C2A6D90F3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5E882B-A950-5B3F-9700-E43FE34BAFD9}"/>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3732272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34610237"/>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436097"/>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1"/>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EE0325E-4E70-4338-BF4C-7AFCB34D09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939064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56"/>
            <a:ext cx="11018520" cy="554061"/>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AACE723B-35DC-425C-8962-F4599190EE4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8899000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556" lvl="0" indent="-228556"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A39C78D3-0313-4B8D-88E0-883765889810}"/>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3351365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4"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1"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2" y="5689600"/>
            <a:ext cx="3475037" cy="276999"/>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B2F9ED1A-9FCE-462D-B16F-2A263C5EA46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1531601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4061"/>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553997"/>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1"/>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F8455F91-F643-4C10-B5F5-E0C9FA397E4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7236252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7" y="2309813"/>
            <a:ext cx="3182027" cy="554061"/>
          </a:xfrm>
        </p:spPr>
        <p:txBody>
          <a:bodyPr anchor="t"/>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354524" y="2309812"/>
            <a:ext cx="7254865" cy="430901"/>
          </a:xfrm>
        </p:spPr>
        <p:txBody>
          <a:bodyPr anchor="t"/>
          <a:lstStyle>
            <a:lvl1pPr marL="0" indent="0">
              <a:spcAft>
                <a:spcPts val="800"/>
              </a:spcAft>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4"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49288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4" y="3150383"/>
            <a:ext cx="3182027" cy="554061"/>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3"/>
            <a:ext cx="6667500" cy="430901"/>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723456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00193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016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C75B-7DA8-1301-1B06-22210DFDF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4AC4E1-3ADE-8D4C-BE0B-F7AEADFBE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03A505-9493-2A37-D3FA-DD73CFD5BE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999041-9582-B033-1FAF-BADF7BA03865}"/>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6" name="Footer Placeholder 5">
            <a:extLst>
              <a:ext uri="{FF2B5EF4-FFF2-40B4-BE49-F238E27FC236}">
                <a16:creationId xmlns:a16="http://schemas.microsoft.com/office/drawing/2014/main" id="{9F0C36E2-51CF-C403-8D79-513B1572E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D3F093-A96B-FFA7-6A01-0FCDAE20AE6C}"/>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26777259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5187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563"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6919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6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622952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solidFill>
                  <a:schemeClr val="tx1"/>
                </a:solidFill>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9"/>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486" indent="0">
              <a:buNone/>
              <a:defRPr sz="2400">
                <a:solidFill>
                  <a:schemeClr val="tx1"/>
                </a:solidFill>
                <a:latin typeface="Consolas" panose="020B0609020204030204" pitchFamily="49" charset="0"/>
                <a:cs typeface="Consolas" panose="020B0609020204030204" pitchFamily="49" charset="0"/>
              </a:defRPr>
            </a:lvl2pPr>
            <a:lvl3pPr marL="584495" indent="0">
              <a:buNone/>
              <a:defRPr sz="2000">
                <a:solidFill>
                  <a:schemeClr val="tx1"/>
                </a:solidFill>
                <a:latin typeface="Consolas" panose="020B0609020204030204" pitchFamily="49" charset="0"/>
                <a:cs typeface="Consolas" panose="020B0609020204030204" pitchFamily="49" charset="0"/>
              </a:defRPr>
            </a:lvl3pPr>
            <a:lvl4pPr marL="814407" indent="0">
              <a:buNone/>
              <a:defRPr sz="1800">
                <a:solidFill>
                  <a:schemeClr val="tx1"/>
                </a:solidFill>
                <a:latin typeface="Consolas" panose="020B0609020204030204" pitchFamily="49" charset="0"/>
                <a:cs typeface="Consolas" panose="020B0609020204030204" pitchFamily="49" charset="0"/>
              </a:defRPr>
            </a:lvl4pPr>
            <a:lvl5pPr marL="1050795"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45475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111"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1" y="585789"/>
            <a:ext cx="1366245" cy="292608"/>
          </a:xfrm>
          <a:prstGeom prst="rect">
            <a:avLst/>
          </a:prstGeom>
        </p:spPr>
      </p:pic>
    </p:spTree>
    <p:extLst>
      <p:ext uri="{BB962C8B-B14F-4D97-AF65-F5344CB8AC3E}">
        <p14:creationId xmlns:p14="http://schemas.microsoft.com/office/powerpoint/2010/main" val="2745780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solidFill>
                  <a:schemeClr val="tx1"/>
                </a:solidFill>
                <a:latin typeface="+mn-lt"/>
              </a:defRPr>
            </a:lvl1pPr>
            <a:lvl2pPr>
              <a:defRPr sz="2800">
                <a:solidFill>
                  <a:schemeClr val="tx1"/>
                </a:solidFill>
                <a:latin typeface="+mn-lt"/>
              </a:defRPr>
            </a:lvl2pPr>
            <a:lvl3pPr>
              <a:defRPr sz="2400">
                <a:solidFill>
                  <a:schemeClr val="tx1"/>
                </a:solidFill>
                <a:latin typeface="+mn-lt"/>
              </a:defRPr>
            </a:lvl3pPr>
            <a:lvl4pPr>
              <a:defRPr sz="2000">
                <a:solidFill>
                  <a:schemeClr val="tx1"/>
                </a:solidFill>
                <a:latin typeface="+mn-lt"/>
              </a:defRPr>
            </a:lvl4pPr>
            <a:lvl5pPr>
              <a:defRPr sz="18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2" y="6269039"/>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82825046"/>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E64B7-7C8F-074E-9CAB-108433607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42D9BF-688D-7E43-A6B3-BE162163A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FB69A-B801-BB4C-B45C-3F4F6B8E792B}"/>
              </a:ext>
            </a:extLst>
          </p:cNvPr>
          <p:cNvSpPr>
            <a:spLocks noGrp="1"/>
          </p:cNvSpPr>
          <p:nvPr>
            <p:ph type="dt" sz="half" idx="10"/>
          </p:nvPr>
        </p:nvSpPr>
        <p:spPr/>
        <p:txBody>
          <a:bodyPr/>
          <a:lstStyle/>
          <a:p>
            <a:fld id="{7C5B76DA-FCC2-6146-AFC9-E5F180670763}" type="datetimeFigureOut">
              <a:rPr lang="en-US" smtClean="0"/>
              <a:t>3/27/2023</a:t>
            </a:fld>
            <a:endParaRPr lang="en-US"/>
          </a:p>
        </p:txBody>
      </p:sp>
      <p:sp>
        <p:nvSpPr>
          <p:cNvPr id="5" name="Footer Placeholder 4">
            <a:extLst>
              <a:ext uri="{FF2B5EF4-FFF2-40B4-BE49-F238E27FC236}">
                <a16:creationId xmlns:a16="http://schemas.microsoft.com/office/drawing/2014/main" id="{2FCDA7CF-A6DA-764E-9D97-4BBD91F2BF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6E91-E281-EE45-99C0-CF8419420C35}"/>
              </a:ext>
            </a:extLst>
          </p:cNvPr>
          <p:cNvSpPr>
            <a:spLocks noGrp="1"/>
          </p:cNvSpPr>
          <p:nvPr>
            <p:ph type="sldNum" sz="quarter" idx="12"/>
          </p:nvPr>
        </p:nvSpPr>
        <p:spPr/>
        <p:txBody>
          <a:bodyPr/>
          <a:lstStyle/>
          <a:p>
            <a:fld id="{5B529444-F807-E748-98D8-DF37094D95C9}" type="slidenum">
              <a:rPr lang="en-US" smtClean="0"/>
              <a:t>‹#›</a:t>
            </a:fld>
            <a:endParaRPr lang="en-US"/>
          </a:p>
        </p:txBody>
      </p:sp>
    </p:spTree>
    <p:extLst>
      <p:ext uri="{BB962C8B-B14F-4D97-AF65-F5344CB8AC3E}">
        <p14:creationId xmlns:p14="http://schemas.microsoft.com/office/powerpoint/2010/main" val="1299400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CENTER &amp; SUB">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7B2D66C-ED12-49C4-87B3-971271683801}"/>
              </a:ext>
            </a:extLst>
          </p:cNvPr>
          <p:cNvSpPr>
            <a:spLocks noGrp="1"/>
          </p:cNvSpPr>
          <p:nvPr>
            <p:ph type="title"/>
          </p:nvPr>
        </p:nvSpPr>
        <p:spPr>
          <a:xfrm>
            <a:off x="588263" y="457200"/>
            <a:ext cx="11018520" cy="553998"/>
          </a:xfrm>
        </p:spPr>
        <p:txBody>
          <a:bodyPr/>
          <a:lstStyle>
            <a:lvl1pPr algn="ctr">
              <a:defRPr>
                <a:solidFill>
                  <a:schemeClr val="tx1"/>
                </a:solidFill>
              </a:defRPr>
            </a:lvl1pPr>
          </a:lstStyle>
          <a:p>
            <a:r>
              <a:rPr lang="en-US"/>
              <a:t>Click to edit Master title style</a:t>
            </a:r>
          </a:p>
        </p:txBody>
      </p:sp>
      <p:sp>
        <p:nvSpPr>
          <p:cNvPr id="3" name="Text Placeholder 4">
            <a:extLst>
              <a:ext uri="{FF2B5EF4-FFF2-40B4-BE49-F238E27FC236}">
                <a16:creationId xmlns:a16="http://schemas.microsoft.com/office/drawing/2014/main" id="{00261B27-8650-E446-8F03-BBF1C43C279A}"/>
              </a:ext>
            </a:extLst>
          </p:cNvPr>
          <p:cNvSpPr>
            <a:spLocks noGrp="1"/>
          </p:cNvSpPr>
          <p:nvPr>
            <p:ph type="body" sz="quarter" idx="12" hasCustomPrompt="1"/>
          </p:nvPr>
        </p:nvSpPr>
        <p:spPr>
          <a:xfrm>
            <a:off x="584200" y="1128911"/>
            <a:ext cx="11018520" cy="307777"/>
          </a:xfrm>
          <a:noFill/>
        </p:spPr>
        <p:txBody>
          <a:bodyPr wrap="square" lIns="0" tIns="0" rIns="0" bIns="0">
            <a:spAutoFit/>
          </a:bodyPr>
          <a:lstStyle>
            <a:lvl1pPr marL="0" indent="0" algn="ctr">
              <a:spcBef>
                <a:spcPts val="0"/>
              </a:spcBef>
              <a:spcAft>
                <a:spcPts val="0"/>
              </a:spcAft>
              <a:buFont typeface="Arial" panose="020B0604020202020204" pitchFamily="34" charset="0"/>
              <a:buNone/>
              <a:defRPr sz="2000" spc="0" baseline="0">
                <a:solidFill>
                  <a:schemeClr val="accent2"/>
                </a:solidFill>
                <a:latin typeface="+mn-lt"/>
              </a:defRPr>
            </a:lvl1pPr>
          </a:lstStyle>
          <a:p>
            <a:pPr lvl="0"/>
            <a:r>
              <a:rPr lang="en-US" err="1"/>
              <a:t>Subheader</a:t>
            </a:r>
            <a:endParaRPr lang="en-US"/>
          </a:p>
        </p:txBody>
      </p:sp>
    </p:spTree>
    <p:extLst>
      <p:ext uri="{BB962C8B-B14F-4D97-AF65-F5344CB8AC3E}">
        <p14:creationId xmlns:p14="http://schemas.microsoft.com/office/powerpoint/2010/main" val="2538226243"/>
      </p:ext>
    </p:extLst>
  </p:cSld>
  <p:clrMapOvr>
    <a:masterClrMapping/>
  </p:clrMapOvr>
  <p:transition>
    <p:fade/>
  </p:transition>
  <p:extLst>
    <p:ext uri="{DCECCB84-F9BA-43D5-87BE-67443E8EF086}">
      <p15:sldGuideLst xmlns:p15="http://schemas.microsoft.com/office/powerpoint/2012/main">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0EAF5D-D79C-4326-879C-9E6AF018E76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338275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C35A1-FE92-D71D-6F41-8A9B87F85B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9F3A14-40A8-B9F5-3702-FAAC4FA7D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D8F0AC-60C2-826D-55F8-DBAA1C38BE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71C32-3877-8159-65D2-198EF230E0A6}"/>
              </a:ext>
            </a:extLst>
          </p:cNvPr>
          <p:cNvSpPr>
            <a:spLocks noGrp="1"/>
          </p:cNvSpPr>
          <p:nvPr>
            <p:ph type="dt" sz="half" idx="10"/>
          </p:nvPr>
        </p:nvSpPr>
        <p:spPr/>
        <p:txBody>
          <a:bodyPr/>
          <a:lstStyle/>
          <a:p>
            <a:fld id="{C0BC3023-3A14-4DD4-B6EC-DAFABA493B7B}" type="datetimeFigureOut">
              <a:rPr lang="en-US" smtClean="0"/>
              <a:t>3/27/2023</a:t>
            </a:fld>
            <a:endParaRPr lang="en-US"/>
          </a:p>
        </p:txBody>
      </p:sp>
      <p:sp>
        <p:nvSpPr>
          <p:cNvPr id="6" name="Footer Placeholder 5">
            <a:extLst>
              <a:ext uri="{FF2B5EF4-FFF2-40B4-BE49-F238E27FC236}">
                <a16:creationId xmlns:a16="http://schemas.microsoft.com/office/drawing/2014/main" id="{C9C2B55C-A52B-538B-A661-83989275A9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5C1B6-3927-03BD-F0CA-B644E495A403}"/>
              </a:ext>
            </a:extLst>
          </p:cNvPr>
          <p:cNvSpPr>
            <a:spLocks noGrp="1"/>
          </p:cNvSpPr>
          <p:nvPr>
            <p:ph type="sldNum" sz="quarter" idx="12"/>
          </p:nvPr>
        </p:nvSpPr>
        <p:spPr/>
        <p:txBody>
          <a:bodyPr/>
          <a:lstStyle/>
          <a:p>
            <a:fld id="{9340643E-B93A-416B-BB86-A31C8561CDC2}" type="slidenum">
              <a:rPr lang="en-US" smtClean="0"/>
              <a:t>‹#›</a:t>
            </a:fld>
            <a:endParaRPr lang="en-US"/>
          </a:p>
        </p:txBody>
      </p:sp>
    </p:spTree>
    <p:extLst>
      <p:ext uri="{BB962C8B-B14F-4D97-AF65-F5344CB8AC3E}">
        <p14:creationId xmlns:p14="http://schemas.microsoft.com/office/powerpoint/2010/main" val="2021118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EAF5D-D79C-4326-879C-9E6AF018E76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16809690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12" indent="0">
              <a:buNone/>
              <a:defRPr sz="2000">
                <a:solidFill>
                  <a:schemeClr val="tx1">
                    <a:tint val="75000"/>
                  </a:schemeClr>
                </a:solidFill>
              </a:defRPr>
            </a:lvl2pPr>
            <a:lvl3pPr marL="914225" indent="0">
              <a:buNone/>
              <a:defRPr sz="1800">
                <a:solidFill>
                  <a:schemeClr val="tx1">
                    <a:tint val="75000"/>
                  </a:schemeClr>
                </a:solidFill>
              </a:defRPr>
            </a:lvl3pPr>
            <a:lvl4pPr marL="1371337" indent="0">
              <a:buNone/>
              <a:defRPr sz="1600">
                <a:solidFill>
                  <a:schemeClr val="tx1">
                    <a:tint val="75000"/>
                  </a:schemeClr>
                </a:solidFill>
              </a:defRPr>
            </a:lvl4pPr>
            <a:lvl5pPr marL="1828449" indent="0">
              <a:buNone/>
              <a:defRPr sz="1600">
                <a:solidFill>
                  <a:schemeClr val="tx1">
                    <a:tint val="75000"/>
                  </a:schemeClr>
                </a:solidFill>
              </a:defRPr>
            </a:lvl5pPr>
            <a:lvl6pPr marL="2285561" indent="0">
              <a:buNone/>
              <a:defRPr sz="1600">
                <a:solidFill>
                  <a:schemeClr val="tx1">
                    <a:tint val="75000"/>
                  </a:schemeClr>
                </a:solidFill>
              </a:defRPr>
            </a:lvl6pPr>
            <a:lvl7pPr marL="2742674" indent="0">
              <a:buNone/>
              <a:defRPr sz="1600">
                <a:solidFill>
                  <a:schemeClr val="tx1">
                    <a:tint val="75000"/>
                  </a:schemeClr>
                </a:solidFill>
              </a:defRPr>
            </a:lvl7pPr>
            <a:lvl8pPr marL="3199785" indent="0">
              <a:buNone/>
              <a:defRPr sz="1600">
                <a:solidFill>
                  <a:schemeClr val="tx1">
                    <a:tint val="75000"/>
                  </a:schemeClr>
                </a:solidFill>
              </a:defRPr>
            </a:lvl8pPr>
            <a:lvl9pPr marL="365689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0EAF5D-D79C-4326-879C-9E6AF018E76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35034730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0EAF5D-D79C-4326-879C-9E6AF018E766}"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24879625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12" indent="0">
              <a:buNone/>
              <a:defRPr sz="2000" b="1"/>
            </a:lvl2pPr>
            <a:lvl3pPr marL="914225" indent="0">
              <a:buNone/>
              <a:defRPr sz="1800" b="1"/>
            </a:lvl3pPr>
            <a:lvl4pPr marL="1371337" indent="0">
              <a:buNone/>
              <a:defRPr sz="1600" b="1"/>
            </a:lvl4pPr>
            <a:lvl5pPr marL="1828449" indent="0">
              <a:buNone/>
              <a:defRPr sz="1600" b="1"/>
            </a:lvl5pPr>
            <a:lvl6pPr marL="2285561" indent="0">
              <a:buNone/>
              <a:defRPr sz="1600" b="1"/>
            </a:lvl6pPr>
            <a:lvl7pPr marL="2742674" indent="0">
              <a:buNone/>
              <a:defRPr sz="1600" b="1"/>
            </a:lvl7pPr>
            <a:lvl8pPr marL="3199785" indent="0">
              <a:buNone/>
              <a:defRPr sz="1600" b="1"/>
            </a:lvl8pPr>
            <a:lvl9pPr marL="36568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0EAF5D-D79C-4326-879C-9E6AF018E766}"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19152049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0EAF5D-D79C-4326-879C-9E6AF018E766}"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37992627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0EAF5D-D79C-4326-879C-9E6AF018E766}"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13972925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0EAF5D-D79C-4326-879C-9E6AF018E766}"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22872963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6"/>
            <a:ext cx="6172200" cy="4873625"/>
          </a:xfrm>
        </p:spPr>
        <p:txBody>
          <a:bodyPr anchor="t"/>
          <a:lstStyle>
            <a:lvl1pPr marL="0" indent="0">
              <a:buNone/>
              <a:defRPr sz="3200"/>
            </a:lvl1pPr>
            <a:lvl2pPr marL="457112" indent="0">
              <a:buNone/>
              <a:defRPr sz="2800"/>
            </a:lvl2pPr>
            <a:lvl3pPr marL="914225" indent="0">
              <a:buNone/>
              <a:defRPr sz="2400"/>
            </a:lvl3pPr>
            <a:lvl4pPr marL="1371337" indent="0">
              <a:buNone/>
              <a:defRPr sz="2000"/>
            </a:lvl4pPr>
            <a:lvl5pPr marL="1828449" indent="0">
              <a:buNone/>
              <a:defRPr sz="2000"/>
            </a:lvl5pPr>
            <a:lvl6pPr marL="2285561" indent="0">
              <a:buNone/>
              <a:defRPr sz="2000"/>
            </a:lvl6pPr>
            <a:lvl7pPr marL="2742674" indent="0">
              <a:buNone/>
              <a:defRPr sz="2000"/>
            </a:lvl7pPr>
            <a:lvl8pPr marL="3199785" indent="0">
              <a:buNone/>
              <a:defRPr sz="2000"/>
            </a:lvl8pPr>
            <a:lvl9pPr marL="36568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12" indent="0">
              <a:buNone/>
              <a:defRPr sz="1400"/>
            </a:lvl2pPr>
            <a:lvl3pPr marL="914225" indent="0">
              <a:buNone/>
              <a:defRPr sz="1200"/>
            </a:lvl3pPr>
            <a:lvl4pPr marL="1371337" indent="0">
              <a:buNone/>
              <a:defRPr sz="1000"/>
            </a:lvl4pPr>
            <a:lvl5pPr marL="1828449" indent="0">
              <a:buNone/>
              <a:defRPr sz="1000"/>
            </a:lvl5pPr>
            <a:lvl6pPr marL="2285561" indent="0">
              <a:buNone/>
              <a:defRPr sz="1000"/>
            </a:lvl6pPr>
            <a:lvl7pPr marL="2742674" indent="0">
              <a:buNone/>
              <a:defRPr sz="1000"/>
            </a:lvl7pPr>
            <a:lvl8pPr marL="3199785" indent="0">
              <a:buNone/>
              <a:defRPr sz="1000"/>
            </a:lvl8pPr>
            <a:lvl9pPr marL="365689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0EAF5D-D79C-4326-879C-9E6AF018E766}"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40823589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EAF5D-D79C-4326-879C-9E6AF018E76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31277940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EAF5D-D79C-4326-879C-9E6AF018E766}"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555EE1-43C2-43CA-A8A4-BB13CC044278}" type="slidenum">
              <a:rPr lang="en-US" smtClean="0"/>
              <a:t>‹#›</a:t>
            </a:fld>
            <a:endParaRPr lang="en-US"/>
          </a:p>
        </p:txBody>
      </p:sp>
    </p:spTree>
    <p:extLst>
      <p:ext uri="{BB962C8B-B14F-4D97-AF65-F5344CB8AC3E}">
        <p14:creationId xmlns:p14="http://schemas.microsoft.com/office/powerpoint/2010/main" val="2406943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image" Target="../media/image6.emf"/><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41"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slideLayout" Target="../slideLayouts/slideLayout8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image" Target="../media/image6.emf"/><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theme" Target="../theme/theme3.xml"/><Relationship Id="rId8"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4.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image" Target="../media/image23.emf"/><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theme" Target="../theme/theme5.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53.xml"/><Relationship Id="rId21" Type="http://schemas.openxmlformats.org/officeDocument/2006/relationships/slideLayout" Target="../slideLayouts/slideLayout148.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63" Type="http://schemas.openxmlformats.org/officeDocument/2006/relationships/slideLayout" Target="../slideLayouts/slideLayout190.xml"/><Relationship Id="rId68" Type="http://schemas.openxmlformats.org/officeDocument/2006/relationships/slideLayout" Target="../slideLayouts/slideLayout195.xml"/><Relationship Id="rId84" Type="http://schemas.openxmlformats.org/officeDocument/2006/relationships/slideLayout" Target="../slideLayouts/slideLayout211.xml"/><Relationship Id="rId89" Type="http://schemas.openxmlformats.org/officeDocument/2006/relationships/slideLayout" Target="../slideLayouts/slideLayout216.xml"/><Relationship Id="rId112" Type="http://schemas.openxmlformats.org/officeDocument/2006/relationships/slideLayout" Target="../slideLayouts/slideLayout239.xml"/><Relationship Id="rId16" Type="http://schemas.openxmlformats.org/officeDocument/2006/relationships/slideLayout" Target="../slideLayouts/slideLayout143.xml"/><Relationship Id="rId107" Type="http://schemas.openxmlformats.org/officeDocument/2006/relationships/slideLayout" Target="../slideLayouts/slideLayout234.xml"/><Relationship Id="rId11" Type="http://schemas.openxmlformats.org/officeDocument/2006/relationships/slideLayout" Target="../slideLayouts/slideLayout138.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53" Type="http://schemas.openxmlformats.org/officeDocument/2006/relationships/slideLayout" Target="../slideLayouts/slideLayout180.xml"/><Relationship Id="rId58" Type="http://schemas.openxmlformats.org/officeDocument/2006/relationships/slideLayout" Target="../slideLayouts/slideLayout185.xml"/><Relationship Id="rId74" Type="http://schemas.openxmlformats.org/officeDocument/2006/relationships/slideLayout" Target="../slideLayouts/slideLayout201.xml"/><Relationship Id="rId79" Type="http://schemas.openxmlformats.org/officeDocument/2006/relationships/slideLayout" Target="../slideLayouts/slideLayout206.xml"/><Relationship Id="rId102" Type="http://schemas.openxmlformats.org/officeDocument/2006/relationships/slideLayout" Target="../slideLayouts/slideLayout229.xml"/><Relationship Id="rId5" Type="http://schemas.openxmlformats.org/officeDocument/2006/relationships/slideLayout" Target="../slideLayouts/slideLayout132.xml"/><Relationship Id="rId90" Type="http://schemas.openxmlformats.org/officeDocument/2006/relationships/slideLayout" Target="../slideLayouts/slideLayout217.xml"/><Relationship Id="rId95" Type="http://schemas.openxmlformats.org/officeDocument/2006/relationships/slideLayout" Target="../slideLayouts/slideLayout222.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64" Type="http://schemas.openxmlformats.org/officeDocument/2006/relationships/slideLayout" Target="../slideLayouts/slideLayout191.xml"/><Relationship Id="rId69" Type="http://schemas.openxmlformats.org/officeDocument/2006/relationships/slideLayout" Target="../slideLayouts/slideLayout196.xml"/><Relationship Id="rId113" Type="http://schemas.openxmlformats.org/officeDocument/2006/relationships/slideLayout" Target="../slideLayouts/slideLayout240.xml"/><Relationship Id="rId80" Type="http://schemas.openxmlformats.org/officeDocument/2006/relationships/slideLayout" Target="../slideLayouts/slideLayout207.xml"/><Relationship Id="rId85" Type="http://schemas.openxmlformats.org/officeDocument/2006/relationships/slideLayout" Target="../slideLayouts/slideLayout212.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59" Type="http://schemas.openxmlformats.org/officeDocument/2006/relationships/slideLayout" Target="../slideLayouts/slideLayout186.xml"/><Relationship Id="rId103" Type="http://schemas.openxmlformats.org/officeDocument/2006/relationships/slideLayout" Target="../slideLayouts/slideLayout230.xml"/><Relationship Id="rId108" Type="http://schemas.openxmlformats.org/officeDocument/2006/relationships/slideLayout" Target="../slideLayouts/slideLayout235.xml"/><Relationship Id="rId54" Type="http://schemas.openxmlformats.org/officeDocument/2006/relationships/slideLayout" Target="../slideLayouts/slideLayout181.xml"/><Relationship Id="rId70" Type="http://schemas.openxmlformats.org/officeDocument/2006/relationships/slideLayout" Target="../slideLayouts/slideLayout197.xml"/><Relationship Id="rId75" Type="http://schemas.openxmlformats.org/officeDocument/2006/relationships/slideLayout" Target="../slideLayouts/slideLayout202.xml"/><Relationship Id="rId91" Type="http://schemas.openxmlformats.org/officeDocument/2006/relationships/slideLayout" Target="../slideLayouts/slideLayout218.xml"/><Relationship Id="rId96" Type="http://schemas.openxmlformats.org/officeDocument/2006/relationships/slideLayout" Target="../slideLayouts/slideLayout22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57" Type="http://schemas.openxmlformats.org/officeDocument/2006/relationships/slideLayout" Target="../slideLayouts/slideLayout184.xml"/><Relationship Id="rId106" Type="http://schemas.openxmlformats.org/officeDocument/2006/relationships/slideLayout" Target="../slideLayouts/slideLayout233.xml"/><Relationship Id="rId114" Type="http://schemas.openxmlformats.org/officeDocument/2006/relationships/slideLayout" Target="../slideLayouts/slideLayout241.xml"/><Relationship Id="rId10" Type="http://schemas.openxmlformats.org/officeDocument/2006/relationships/slideLayout" Target="../slideLayouts/slideLayout137.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60" Type="http://schemas.openxmlformats.org/officeDocument/2006/relationships/slideLayout" Target="../slideLayouts/slideLayout187.xml"/><Relationship Id="rId65" Type="http://schemas.openxmlformats.org/officeDocument/2006/relationships/slideLayout" Target="../slideLayouts/slideLayout192.xml"/><Relationship Id="rId73" Type="http://schemas.openxmlformats.org/officeDocument/2006/relationships/slideLayout" Target="../slideLayouts/slideLayout200.xml"/><Relationship Id="rId78" Type="http://schemas.openxmlformats.org/officeDocument/2006/relationships/slideLayout" Target="../slideLayouts/slideLayout205.xml"/><Relationship Id="rId81" Type="http://schemas.openxmlformats.org/officeDocument/2006/relationships/slideLayout" Target="../slideLayouts/slideLayout208.xml"/><Relationship Id="rId86" Type="http://schemas.openxmlformats.org/officeDocument/2006/relationships/slideLayout" Target="../slideLayouts/slideLayout213.xml"/><Relationship Id="rId94" Type="http://schemas.openxmlformats.org/officeDocument/2006/relationships/slideLayout" Target="../slideLayouts/slideLayout221.xml"/><Relationship Id="rId99" Type="http://schemas.openxmlformats.org/officeDocument/2006/relationships/slideLayout" Target="../slideLayouts/slideLayout226.xml"/><Relationship Id="rId101" Type="http://schemas.openxmlformats.org/officeDocument/2006/relationships/slideLayout" Target="../slideLayouts/slideLayout228.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9" Type="http://schemas.openxmlformats.org/officeDocument/2006/relationships/slideLayout" Target="../slideLayouts/slideLayout166.xml"/><Relationship Id="rId109" Type="http://schemas.openxmlformats.org/officeDocument/2006/relationships/slideLayout" Target="../slideLayouts/slideLayout236.xml"/><Relationship Id="rId34" Type="http://schemas.openxmlformats.org/officeDocument/2006/relationships/slideLayout" Target="../slideLayouts/slideLayout161.xml"/><Relationship Id="rId50" Type="http://schemas.openxmlformats.org/officeDocument/2006/relationships/slideLayout" Target="../slideLayouts/slideLayout177.xml"/><Relationship Id="rId55" Type="http://schemas.openxmlformats.org/officeDocument/2006/relationships/slideLayout" Target="../slideLayouts/slideLayout182.xml"/><Relationship Id="rId76" Type="http://schemas.openxmlformats.org/officeDocument/2006/relationships/slideLayout" Target="../slideLayouts/slideLayout203.xml"/><Relationship Id="rId97" Type="http://schemas.openxmlformats.org/officeDocument/2006/relationships/slideLayout" Target="../slideLayouts/slideLayout224.xml"/><Relationship Id="rId104" Type="http://schemas.openxmlformats.org/officeDocument/2006/relationships/slideLayout" Target="../slideLayouts/slideLayout231.xml"/><Relationship Id="rId7" Type="http://schemas.openxmlformats.org/officeDocument/2006/relationships/slideLayout" Target="../slideLayouts/slideLayout134.xml"/><Relationship Id="rId71" Type="http://schemas.openxmlformats.org/officeDocument/2006/relationships/slideLayout" Target="../slideLayouts/slideLayout198.xml"/><Relationship Id="rId92" Type="http://schemas.openxmlformats.org/officeDocument/2006/relationships/slideLayout" Target="../slideLayouts/slideLayout219.xml"/><Relationship Id="rId2" Type="http://schemas.openxmlformats.org/officeDocument/2006/relationships/slideLayout" Target="../slideLayouts/slideLayout129.xml"/><Relationship Id="rId29" Type="http://schemas.openxmlformats.org/officeDocument/2006/relationships/slideLayout" Target="../slideLayouts/slideLayout156.xml"/><Relationship Id="rId24" Type="http://schemas.openxmlformats.org/officeDocument/2006/relationships/slideLayout" Target="../slideLayouts/slideLayout151.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66" Type="http://schemas.openxmlformats.org/officeDocument/2006/relationships/slideLayout" Target="../slideLayouts/slideLayout193.xml"/><Relationship Id="rId87" Type="http://schemas.openxmlformats.org/officeDocument/2006/relationships/slideLayout" Target="../slideLayouts/slideLayout214.xml"/><Relationship Id="rId110" Type="http://schemas.openxmlformats.org/officeDocument/2006/relationships/slideLayout" Target="../slideLayouts/slideLayout237.xml"/><Relationship Id="rId115" Type="http://schemas.openxmlformats.org/officeDocument/2006/relationships/theme" Target="../theme/theme6.xml"/><Relationship Id="rId61" Type="http://schemas.openxmlformats.org/officeDocument/2006/relationships/slideLayout" Target="../slideLayouts/slideLayout188.xml"/><Relationship Id="rId82" Type="http://schemas.openxmlformats.org/officeDocument/2006/relationships/slideLayout" Target="../slideLayouts/slideLayout209.xml"/><Relationship Id="rId19" Type="http://schemas.openxmlformats.org/officeDocument/2006/relationships/slideLayout" Target="../slideLayouts/slideLayout146.xml"/><Relationship Id="rId14" Type="http://schemas.openxmlformats.org/officeDocument/2006/relationships/slideLayout" Target="../slideLayouts/slideLayout141.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56" Type="http://schemas.openxmlformats.org/officeDocument/2006/relationships/slideLayout" Target="../slideLayouts/slideLayout183.xml"/><Relationship Id="rId77" Type="http://schemas.openxmlformats.org/officeDocument/2006/relationships/slideLayout" Target="../slideLayouts/slideLayout204.xml"/><Relationship Id="rId100" Type="http://schemas.openxmlformats.org/officeDocument/2006/relationships/slideLayout" Target="../slideLayouts/slideLayout227.xml"/><Relationship Id="rId105" Type="http://schemas.openxmlformats.org/officeDocument/2006/relationships/slideLayout" Target="../slideLayouts/slideLayout232.xml"/><Relationship Id="rId8" Type="http://schemas.openxmlformats.org/officeDocument/2006/relationships/slideLayout" Target="../slideLayouts/slideLayout135.xml"/><Relationship Id="rId51" Type="http://schemas.openxmlformats.org/officeDocument/2006/relationships/slideLayout" Target="../slideLayouts/slideLayout178.xml"/><Relationship Id="rId72" Type="http://schemas.openxmlformats.org/officeDocument/2006/relationships/slideLayout" Target="../slideLayouts/slideLayout199.xml"/><Relationship Id="rId93" Type="http://schemas.openxmlformats.org/officeDocument/2006/relationships/slideLayout" Target="../slideLayouts/slideLayout220.xml"/><Relationship Id="rId98" Type="http://schemas.openxmlformats.org/officeDocument/2006/relationships/slideLayout" Target="../slideLayouts/slideLayout225.xml"/><Relationship Id="rId3" Type="http://schemas.openxmlformats.org/officeDocument/2006/relationships/slideLayout" Target="../slideLayouts/slideLayout130.xml"/><Relationship Id="rId25" Type="http://schemas.openxmlformats.org/officeDocument/2006/relationships/slideLayout" Target="../slideLayouts/slideLayout152.xml"/><Relationship Id="rId46" Type="http://schemas.openxmlformats.org/officeDocument/2006/relationships/slideLayout" Target="../slideLayouts/slideLayout173.xml"/><Relationship Id="rId67" Type="http://schemas.openxmlformats.org/officeDocument/2006/relationships/slideLayout" Target="../slideLayouts/slideLayout194.xml"/><Relationship Id="rId116" Type="http://schemas.openxmlformats.org/officeDocument/2006/relationships/image" Target="../media/image6.emf"/><Relationship Id="rId20" Type="http://schemas.openxmlformats.org/officeDocument/2006/relationships/slideLayout" Target="../slideLayouts/slideLayout147.xml"/><Relationship Id="rId41" Type="http://schemas.openxmlformats.org/officeDocument/2006/relationships/slideLayout" Target="../slideLayouts/slideLayout168.xml"/><Relationship Id="rId62" Type="http://schemas.openxmlformats.org/officeDocument/2006/relationships/slideLayout" Target="../slideLayouts/slideLayout189.xml"/><Relationship Id="rId83" Type="http://schemas.openxmlformats.org/officeDocument/2006/relationships/slideLayout" Target="../slideLayouts/slideLayout210.xml"/><Relationship Id="rId88" Type="http://schemas.openxmlformats.org/officeDocument/2006/relationships/slideLayout" Target="../slideLayouts/slideLayout215.xml"/><Relationship Id="rId111" Type="http://schemas.openxmlformats.org/officeDocument/2006/relationships/slideLayout" Target="../slideLayouts/slideLayout2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02B62-04C2-6A8B-252E-0B8205639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E8451D-C04C-0F25-DB80-902D6D8A0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44BA4-D93C-76CD-43A8-528C5FB72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C3023-3A14-4DD4-B6EC-DAFABA493B7B}" type="datetimeFigureOut">
              <a:rPr lang="en-US" smtClean="0"/>
              <a:t>3/27/2023</a:t>
            </a:fld>
            <a:endParaRPr lang="en-US"/>
          </a:p>
        </p:txBody>
      </p:sp>
      <p:sp>
        <p:nvSpPr>
          <p:cNvPr id="5" name="Footer Placeholder 4">
            <a:extLst>
              <a:ext uri="{FF2B5EF4-FFF2-40B4-BE49-F238E27FC236}">
                <a16:creationId xmlns:a16="http://schemas.microsoft.com/office/drawing/2014/main" id="{759FE2C9-0050-66F8-4964-E065D8900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F330AC-8E17-D837-A37D-DD2556E27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0643E-B93A-416B-BB86-A31C8561CDC2}" type="slidenum">
              <a:rPr lang="en-US" smtClean="0"/>
              <a:t>‹#›</a:t>
            </a:fld>
            <a:endParaRPr lang="en-US"/>
          </a:p>
        </p:txBody>
      </p:sp>
    </p:spTree>
    <p:extLst>
      <p:ext uri="{BB962C8B-B14F-4D97-AF65-F5344CB8AC3E}">
        <p14:creationId xmlns:p14="http://schemas.microsoft.com/office/powerpoint/2010/main" val="197739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91" r:id="rId12"/>
    <p:sldLayoutId id="2147483892" r:id="rId13"/>
    <p:sldLayoutId id="214748389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42"/>
          <a:srcRect l="762"/>
          <a:stretch/>
        </p:blipFill>
        <p:spPr>
          <a:xfrm rot="5400000">
            <a:off x="9464500" y="2843774"/>
            <a:ext cx="6858000" cy="1170455"/>
          </a:xfrm>
          <a:prstGeom prst="rect">
            <a:avLst/>
          </a:prstGeom>
        </p:spPr>
      </p:pic>
    </p:spTree>
    <p:extLst>
      <p:ext uri="{BB962C8B-B14F-4D97-AF65-F5344CB8AC3E}">
        <p14:creationId xmlns:p14="http://schemas.microsoft.com/office/powerpoint/2010/main" val="321758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Lst>
  <p:transition>
    <p:fade/>
  </p:transition>
  <p:txStyles>
    <p:titleStyle>
      <a:lvl1pPr algn="l" defTabSz="932563"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4"/>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6"/>
          <a:srcRect l="762"/>
          <a:stretch/>
        </p:blipFill>
        <p:spPr>
          <a:xfrm rot="5400000">
            <a:off x="9509761" y="2843774"/>
            <a:ext cx="6858000" cy="1170455"/>
          </a:xfrm>
          <a:prstGeom prst="rect">
            <a:avLst/>
          </a:prstGeom>
        </p:spPr>
      </p:pic>
    </p:spTree>
    <p:extLst>
      <p:ext uri="{BB962C8B-B14F-4D97-AF65-F5344CB8AC3E}">
        <p14:creationId xmlns:p14="http://schemas.microsoft.com/office/powerpoint/2010/main" val="42984300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Lst>
  <p:transition>
    <p:fade/>
  </p:transition>
  <p:hf sldNum="0" hdr="0" ftr="0" dt="0"/>
  <p:txStyles>
    <p:titleStyle>
      <a:lvl1pPr algn="l" defTabSz="932563"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556"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112" marR="0" indent="-22855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099" marR="0" indent="-199986"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801" marR="0" indent="-180940"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741" marR="0" indent="-168243" algn="l" defTabSz="932563"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4547"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1"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2"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2" algn="l" defTabSz="9325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EAF5D-D79C-4326-879C-9E6AF018E766}" type="datetimeFigureOut">
              <a:rPr lang="en-US" smtClean="0"/>
              <a:t>3/27/2023</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55EE1-43C2-43CA-A8A4-BB13CC044278}" type="slidenum">
              <a:rPr lang="en-US" smtClean="0"/>
              <a:t>‹#›</a:t>
            </a:fld>
            <a:endParaRPr lang="en-US"/>
          </a:p>
        </p:txBody>
      </p:sp>
    </p:spTree>
    <p:extLst>
      <p:ext uri="{BB962C8B-B14F-4D97-AF65-F5344CB8AC3E}">
        <p14:creationId xmlns:p14="http://schemas.microsoft.com/office/powerpoint/2010/main" val="1375366782"/>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95" r:id="rId12"/>
  </p:sldLayoutIdLst>
  <p:txStyles>
    <p:titleStyle>
      <a:lvl1pPr algn="l" defTabSz="91422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56" indent="-228556" algn="l" defTabSz="91422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68" indent="-228556" algn="l" defTabSz="91422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81" indent="-228556" algn="l" defTabSz="91422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9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05"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118"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30"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41"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53" indent="-228556" algn="l" defTabSz="9142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25" rtl="0" eaLnBrk="1" latinLnBrk="0" hangingPunct="1">
        <a:defRPr sz="1800" kern="1200">
          <a:solidFill>
            <a:schemeClr val="tx1"/>
          </a:solidFill>
          <a:latin typeface="+mn-lt"/>
          <a:ea typeface="+mn-ea"/>
          <a:cs typeface="+mn-cs"/>
        </a:defRPr>
      </a:lvl1pPr>
      <a:lvl2pPr marL="457112" algn="l" defTabSz="914225" rtl="0" eaLnBrk="1" latinLnBrk="0" hangingPunct="1">
        <a:defRPr sz="1800" kern="1200">
          <a:solidFill>
            <a:schemeClr val="tx1"/>
          </a:solidFill>
          <a:latin typeface="+mn-lt"/>
          <a:ea typeface="+mn-ea"/>
          <a:cs typeface="+mn-cs"/>
        </a:defRPr>
      </a:lvl2pPr>
      <a:lvl3pPr marL="914225" algn="l" defTabSz="914225" rtl="0" eaLnBrk="1" latinLnBrk="0" hangingPunct="1">
        <a:defRPr sz="1800" kern="1200">
          <a:solidFill>
            <a:schemeClr val="tx1"/>
          </a:solidFill>
          <a:latin typeface="+mn-lt"/>
          <a:ea typeface="+mn-ea"/>
          <a:cs typeface="+mn-cs"/>
        </a:defRPr>
      </a:lvl3pPr>
      <a:lvl4pPr marL="1371337" algn="l" defTabSz="914225" rtl="0" eaLnBrk="1" latinLnBrk="0" hangingPunct="1">
        <a:defRPr sz="1800" kern="1200">
          <a:solidFill>
            <a:schemeClr val="tx1"/>
          </a:solidFill>
          <a:latin typeface="+mn-lt"/>
          <a:ea typeface="+mn-ea"/>
          <a:cs typeface="+mn-cs"/>
        </a:defRPr>
      </a:lvl4pPr>
      <a:lvl5pPr marL="1828449" algn="l" defTabSz="914225" rtl="0" eaLnBrk="1" latinLnBrk="0" hangingPunct="1">
        <a:defRPr sz="1800" kern="1200">
          <a:solidFill>
            <a:schemeClr val="tx1"/>
          </a:solidFill>
          <a:latin typeface="+mn-lt"/>
          <a:ea typeface="+mn-ea"/>
          <a:cs typeface="+mn-cs"/>
        </a:defRPr>
      </a:lvl5pPr>
      <a:lvl6pPr marL="2285561" algn="l" defTabSz="914225" rtl="0" eaLnBrk="1" latinLnBrk="0" hangingPunct="1">
        <a:defRPr sz="1800" kern="1200">
          <a:solidFill>
            <a:schemeClr val="tx1"/>
          </a:solidFill>
          <a:latin typeface="+mn-lt"/>
          <a:ea typeface="+mn-ea"/>
          <a:cs typeface="+mn-cs"/>
        </a:defRPr>
      </a:lvl6pPr>
      <a:lvl7pPr marL="2742674" algn="l" defTabSz="914225" rtl="0" eaLnBrk="1" latinLnBrk="0" hangingPunct="1">
        <a:defRPr sz="1800" kern="1200">
          <a:solidFill>
            <a:schemeClr val="tx1"/>
          </a:solidFill>
          <a:latin typeface="+mn-lt"/>
          <a:ea typeface="+mn-ea"/>
          <a:cs typeface="+mn-cs"/>
        </a:defRPr>
      </a:lvl7pPr>
      <a:lvl8pPr marL="3199785" algn="l" defTabSz="914225" rtl="0" eaLnBrk="1" latinLnBrk="0" hangingPunct="1">
        <a:defRPr sz="1800" kern="1200">
          <a:solidFill>
            <a:schemeClr val="tx1"/>
          </a:solidFill>
          <a:latin typeface="+mn-lt"/>
          <a:ea typeface="+mn-ea"/>
          <a:cs typeface="+mn-cs"/>
        </a:defRPr>
      </a:lvl8pPr>
      <a:lvl9pPr marL="3656897" algn="l" defTabSz="91422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9"/>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9760971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6"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32446834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39" r:id="rId62"/>
    <p:sldLayoutId id="2147483840" r:id="rId63"/>
    <p:sldLayoutId id="2147483841" r:id="rId64"/>
    <p:sldLayoutId id="2147483842" r:id="rId65"/>
    <p:sldLayoutId id="2147483843" r:id="rId66"/>
    <p:sldLayoutId id="2147483844" r:id="rId67"/>
    <p:sldLayoutId id="2147483845" r:id="rId68"/>
    <p:sldLayoutId id="2147483846" r:id="rId69"/>
    <p:sldLayoutId id="2147483847" r:id="rId70"/>
    <p:sldLayoutId id="2147483848" r:id="rId71"/>
    <p:sldLayoutId id="2147483849" r:id="rId72"/>
    <p:sldLayoutId id="2147483850" r:id="rId73"/>
    <p:sldLayoutId id="2147483851" r:id="rId74"/>
    <p:sldLayoutId id="2147483852" r:id="rId75"/>
    <p:sldLayoutId id="2147483853" r:id="rId76"/>
    <p:sldLayoutId id="2147483854" r:id="rId77"/>
    <p:sldLayoutId id="2147483855" r:id="rId78"/>
    <p:sldLayoutId id="2147483856" r:id="rId79"/>
    <p:sldLayoutId id="2147483857" r:id="rId80"/>
    <p:sldLayoutId id="2147483858" r:id="rId81"/>
    <p:sldLayoutId id="2147483859" r:id="rId82"/>
    <p:sldLayoutId id="2147483860" r:id="rId83"/>
    <p:sldLayoutId id="2147483861" r:id="rId84"/>
    <p:sldLayoutId id="2147483862" r:id="rId85"/>
    <p:sldLayoutId id="2147483863" r:id="rId86"/>
    <p:sldLayoutId id="2147483864" r:id="rId87"/>
    <p:sldLayoutId id="2147483865" r:id="rId88"/>
    <p:sldLayoutId id="2147483866" r:id="rId89"/>
    <p:sldLayoutId id="2147483867" r:id="rId90"/>
    <p:sldLayoutId id="2147483868" r:id="rId91"/>
    <p:sldLayoutId id="2147483869" r:id="rId92"/>
    <p:sldLayoutId id="2147483870" r:id="rId93"/>
    <p:sldLayoutId id="2147483871" r:id="rId94"/>
    <p:sldLayoutId id="2147483872" r:id="rId95"/>
    <p:sldLayoutId id="2147483873" r:id="rId96"/>
    <p:sldLayoutId id="2147483874" r:id="rId97"/>
    <p:sldLayoutId id="2147483875" r:id="rId98"/>
    <p:sldLayoutId id="2147483876" r:id="rId99"/>
    <p:sldLayoutId id="2147483877" r:id="rId100"/>
    <p:sldLayoutId id="2147483878" r:id="rId101"/>
    <p:sldLayoutId id="2147483879" r:id="rId102"/>
    <p:sldLayoutId id="2147483880" r:id="rId103"/>
    <p:sldLayoutId id="2147483881" r:id="rId104"/>
    <p:sldLayoutId id="2147483882" r:id="rId105"/>
    <p:sldLayoutId id="2147483883" r:id="rId106"/>
    <p:sldLayoutId id="2147483884" r:id="rId107"/>
    <p:sldLayoutId id="2147483885" r:id="rId108"/>
    <p:sldLayoutId id="2147483886" r:id="rId109"/>
    <p:sldLayoutId id="2147483887" r:id="rId110"/>
    <p:sldLayoutId id="2147483888" r:id="rId111"/>
    <p:sldLayoutId id="2147483889" r:id="rId112"/>
    <p:sldLayoutId id="2147483890" r:id="rId113"/>
    <p:sldLayoutId id="2147483893" r:id="rId11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0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63.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106.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diagramData" Target="../diagrams/data1.xml"/><Relationship Id="rId21" Type="http://schemas.openxmlformats.org/officeDocument/2006/relationships/diagramLayout" Target="../diagrams/layout4.xml"/><Relationship Id="rId7" Type="http://schemas.microsoft.com/office/2007/relationships/diagramDrawing" Target="../diagrams/drawing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2.xml"/><Relationship Id="rId16" Type="http://schemas.openxmlformats.org/officeDocument/2006/relationships/diagramQuickStyle" Target="../diagrams/quickStyle3.xml"/><Relationship Id="rId20" Type="http://schemas.openxmlformats.org/officeDocument/2006/relationships/diagramData" Target="../diagrams/data4.xml"/><Relationship Id="rId1" Type="http://schemas.openxmlformats.org/officeDocument/2006/relationships/slideLayout" Target="../slideLayouts/slideLayout127.xml"/><Relationship Id="rId6" Type="http://schemas.openxmlformats.org/officeDocument/2006/relationships/diagramColors" Target="../diagrams/colors1.xml"/><Relationship Id="rId11" Type="http://schemas.openxmlformats.org/officeDocument/2006/relationships/diagramQuickStyle" Target="../diagrams/quickStyle2.xml"/><Relationship Id="rId24" Type="http://schemas.microsoft.com/office/2007/relationships/diagramDrawing" Target="../diagrams/drawing4.xml"/><Relationship Id="rId5" Type="http://schemas.openxmlformats.org/officeDocument/2006/relationships/diagramQuickStyle" Target="../diagrams/quickStyle1.xml"/><Relationship Id="rId15" Type="http://schemas.openxmlformats.org/officeDocument/2006/relationships/diagramLayout" Target="../diagrams/layout3.xml"/><Relationship Id="rId23" Type="http://schemas.openxmlformats.org/officeDocument/2006/relationships/diagramColors" Target="../diagrams/colors4.xml"/><Relationship Id="rId10" Type="http://schemas.openxmlformats.org/officeDocument/2006/relationships/diagramLayout" Target="../diagrams/layout2.xml"/><Relationship Id="rId19" Type="http://schemas.openxmlformats.org/officeDocument/2006/relationships/image" Target="../media/image68.png"/><Relationship Id="rId4" Type="http://schemas.openxmlformats.org/officeDocument/2006/relationships/diagramLayout" Target="../diagrams/layout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63.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svg"/></Relationships>
</file>

<file path=ppt/slides/_rels/slide15.xml.rels><?xml version="1.0" encoding="UTF-8" standalone="yes"?>
<Relationships xmlns="http://schemas.openxmlformats.org/package/2006/relationships"><Relationship Id="rId8" Type="http://schemas.openxmlformats.org/officeDocument/2006/relationships/image" Target="../media/image74.sv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63.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svg"/></Relationships>
</file>

<file path=ppt/slides/_rels/slide16.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6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svg"/></Relationships>
</file>

<file path=ppt/slides/_rels/slide17.xml.rels><?xml version="1.0" encoding="UTF-8" standalone="yes"?>
<Relationships xmlns="http://schemas.openxmlformats.org/package/2006/relationships"><Relationship Id="rId13" Type="http://schemas.openxmlformats.org/officeDocument/2006/relationships/image" Target="../media/image93.svg"/><Relationship Id="rId18" Type="http://schemas.openxmlformats.org/officeDocument/2006/relationships/image" Target="../media/image98.svg"/><Relationship Id="rId26" Type="http://schemas.openxmlformats.org/officeDocument/2006/relationships/image" Target="../media/image106.svg"/><Relationship Id="rId39" Type="http://schemas.openxmlformats.org/officeDocument/2006/relationships/image" Target="../media/image115.png"/><Relationship Id="rId21" Type="http://schemas.openxmlformats.org/officeDocument/2006/relationships/image" Target="../media/image101.png"/><Relationship Id="rId34" Type="http://schemas.openxmlformats.org/officeDocument/2006/relationships/image" Target="../media/image112.svg"/><Relationship Id="rId42" Type="http://schemas.openxmlformats.org/officeDocument/2006/relationships/image" Target="../media/image118.svg"/><Relationship Id="rId47" Type="http://schemas.openxmlformats.org/officeDocument/2006/relationships/image" Target="../media/image69.png"/><Relationship Id="rId50" Type="http://schemas.openxmlformats.org/officeDocument/2006/relationships/image" Target="../media/image124.png"/><Relationship Id="rId7" Type="http://schemas.openxmlformats.org/officeDocument/2006/relationships/image" Target="../media/image87.png"/><Relationship Id="rId2" Type="http://schemas.openxmlformats.org/officeDocument/2006/relationships/notesSlide" Target="../notesSlides/notesSlide17.xml"/><Relationship Id="rId16" Type="http://schemas.openxmlformats.org/officeDocument/2006/relationships/image" Target="../media/image96.svg"/><Relationship Id="rId29" Type="http://schemas.openxmlformats.org/officeDocument/2006/relationships/image" Target="../media/image107.png"/><Relationship Id="rId11" Type="http://schemas.openxmlformats.org/officeDocument/2006/relationships/image" Target="../media/image91.png"/><Relationship Id="rId24" Type="http://schemas.openxmlformats.org/officeDocument/2006/relationships/image" Target="../media/image104.png"/><Relationship Id="rId32" Type="http://schemas.openxmlformats.org/officeDocument/2006/relationships/image" Target="../media/image110.svg"/><Relationship Id="rId37" Type="http://schemas.openxmlformats.org/officeDocument/2006/relationships/image" Target="../media/image113.png"/><Relationship Id="rId40" Type="http://schemas.openxmlformats.org/officeDocument/2006/relationships/image" Target="../media/image116.svg"/><Relationship Id="rId45" Type="http://schemas.openxmlformats.org/officeDocument/2006/relationships/image" Target="../media/image121.png"/><Relationship Id="rId5" Type="http://schemas.openxmlformats.org/officeDocument/2006/relationships/image" Target="../media/image85.png"/><Relationship Id="rId15" Type="http://schemas.openxmlformats.org/officeDocument/2006/relationships/image" Target="../media/image95.png"/><Relationship Id="rId23" Type="http://schemas.openxmlformats.org/officeDocument/2006/relationships/image" Target="../media/image103.png"/><Relationship Id="rId28" Type="http://schemas.openxmlformats.org/officeDocument/2006/relationships/image" Target="../media/image74.svg"/><Relationship Id="rId36" Type="http://schemas.openxmlformats.org/officeDocument/2006/relationships/image" Target="../media/image76.svg"/><Relationship Id="rId49" Type="http://schemas.openxmlformats.org/officeDocument/2006/relationships/image" Target="../media/image123.png"/><Relationship Id="rId10" Type="http://schemas.openxmlformats.org/officeDocument/2006/relationships/image" Target="../media/image90.svg"/><Relationship Id="rId19" Type="http://schemas.openxmlformats.org/officeDocument/2006/relationships/image" Target="../media/image99.png"/><Relationship Id="rId31" Type="http://schemas.openxmlformats.org/officeDocument/2006/relationships/image" Target="../media/image109.png"/><Relationship Id="rId44" Type="http://schemas.openxmlformats.org/officeDocument/2006/relationships/image" Target="../media/image120.svg"/><Relationship Id="rId4" Type="http://schemas.openxmlformats.org/officeDocument/2006/relationships/image" Target="../media/image80.svg"/><Relationship Id="rId9" Type="http://schemas.openxmlformats.org/officeDocument/2006/relationships/image" Target="../media/image89.png"/><Relationship Id="rId14" Type="http://schemas.openxmlformats.org/officeDocument/2006/relationships/image" Target="../media/image94.png"/><Relationship Id="rId22" Type="http://schemas.openxmlformats.org/officeDocument/2006/relationships/image" Target="../media/image102.svg"/><Relationship Id="rId27" Type="http://schemas.openxmlformats.org/officeDocument/2006/relationships/image" Target="../media/image73.png"/><Relationship Id="rId30" Type="http://schemas.openxmlformats.org/officeDocument/2006/relationships/image" Target="../media/image108.svg"/><Relationship Id="rId35" Type="http://schemas.openxmlformats.org/officeDocument/2006/relationships/image" Target="../media/image75.png"/><Relationship Id="rId43" Type="http://schemas.openxmlformats.org/officeDocument/2006/relationships/image" Target="../media/image119.png"/><Relationship Id="rId48" Type="http://schemas.openxmlformats.org/officeDocument/2006/relationships/image" Target="../media/image70.png"/><Relationship Id="rId8" Type="http://schemas.openxmlformats.org/officeDocument/2006/relationships/image" Target="../media/image88.svg"/><Relationship Id="rId3" Type="http://schemas.openxmlformats.org/officeDocument/2006/relationships/image" Target="../media/image79.png"/><Relationship Id="rId12" Type="http://schemas.openxmlformats.org/officeDocument/2006/relationships/image" Target="../media/image92.png"/><Relationship Id="rId17" Type="http://schemas.openxmlformats.org/officeDocument/2006/relationships/image" Target="../media/image97.png"/><Relationship Id="rId25" Type="http://schemas.openxmlformats.org/officeDocument/2006/relationships/image" Target="../media/image105.png"/><Relationship Id="rId33" Type="http://schemas.openxmlformats.org/officeDocument/2006/relationships/image" Target="../media/image111.png"/><Relationship Id="rId38" Type="http://schemas.openxmlformats.org/officeDocument/2006/relationships/image" Target="../media/image114.svg"/><Relationship Id="rId46" Type="http://schemas.openxmlformats.org/officeDocument/2006/relationships/image" Target="../media/image122.svg"/><Relationship Id="rId20" Type="http://schemas.openxmlformats.org/officeDocument/2006/relationships/image" Target="../media/image100.svg"/><Relationship Id="rId41" Type="http://schemas.openxmlformats.org/officeDocument/2006/relationships/image" Target="../media/image117.png"/><Relationship Id="rId1" Type="http://schemas.openxmlformats.org/officeDocument/2006/relationships/slideLayout" Target="../slideLayouts/slideLayout82.xml"/><Relationship Id="rId6" Type="http://schemas.openxmlformats.org/officeDocument/2006/relationships/image" Target="../media/image86.svg"/></Relationships>
</file>

<file path=ppt/slides/_rels/slide18.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44.png"/><Relationship Id="rId7" Type="http://schemas.openxmlformats.org/officeDocument/2006/relationships/image" Target="../media/image119.png"/><Relationship Id="rId12"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63.xml"/><Relationship Id="rId6" Type="http://schemas.openxmlformats.org/officeDocument/2006/relationships/image" Target="../media/image126.svg"/><Relationship Id="rId11" Type="http://schemas.openxmlformats.org/officeDocument/2006/relationships/image" Target="../media/image69.png"/><Relationship Id="rId5" Type="http://schemas.openxmlformats.org/officeDocument/2006/relationships/image" Target="../media/image125.png"/><Relationship Id="rId10" Type="http://schemas.openxmlformats.org/officeDocument/2006/relationships/image" Target="../media/image128.svg"/><Relationship Id="rId4" Type="http://schemas.openxmlformats.org/officeDocument/2006/relationships/image" Target="../media/image45.svg"/><Relationship Id="rId9" Type="http://schemas.openxmlformats.org/officeDocument/2006/relationships/image" Target="../media/image1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2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hyperlink" Target="https://support.microsoft.com/en-us/help/3045939/digital-partner-of-record-dpor" TargetMode="External"/><Relationship Id="rId2" Type="http://schemas.openxmlformats.org/officeDocument/2006/relationships/hyperlink" Target="https://www.microsoftpartnercommunity.com/t5/Partnership-101/What-is-the-Cloud-Solution-Provider-CSP-program/td-p/2453" TargetMode="Externa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62.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hyperlink" Target="https://learn.microsoft.com/en-us/partner-center/csp-security-best-practices#identity-isolation" TargetMode="Externa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4.xml"/><Relationship Id="rId1" Type="http://schemas.openxmlformats.org/officeDocument/2006/relationships/slideLayout" Target="../slideLayouts/slideLayout16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5.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5.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62.xml"/><Relationship Id="rId6" Type="http://schemas.openxmlformats.org/officeDocument/2006/relationships/image" Target="../media/image47.svg"/><Relationship Id="rId11" Type="http://schemas.openxmlformats.org/officeDocument/2006/relationships/hyperlink" Target="https://learn.microsoft.com/en-us/azure/active-directory/fundamentals/protect-m365-from-on-premises-attacks" TargetMode="External"/><Relationship Id="rId5" Type="http://schemas.openxmlformats.org/officeDocument/2006/relationships/image" Target="../media/image46.png"/><Relationship Id="rId10" Type="http://schemas.openxmlformats.org/officeDocument/2006/relationships/image" Target="../media/image53.svg"/><Relationship Id="rId4" Type="http://schemas.openxmlformats.org/officeDocument/2006/relationships/image" Target="../media/image45.svg"/><Relationship Id="rId9" Type="http://schemas.openxmlformats.org/officeDocument/2006/relationships/image" Target="../media/image5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1.xml"/></Relationships>
</file>

<file path=ppt/slides/_rels/slide7.xml.rels><?xml version="1.0" encoding="UTF-8" standalone="yes"?>
<Relationships xmlns="http://schemas.openxmlformats.org/package/2006/relationships"><Relationship Id="rId8" Type="http://schemas.openxmlformats.org/officeDocument/2006/relationships/hyperlink" Target="https://portal.azure.com/" TargetMode="External"/><Relationship Id="rId3" Type="http://schemas.openxmlformats.org/officeDocument/2006/relationships/image" Target="../media/image56.emf"/><Relationship Id="rId7" Type="http://schemas.openxmlformats.org/officeDocument/2006/relationships/hyperlink" Target="https://compliance.microsoft.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entra.microsoft.com/" TargetMode="External"/><Relationship Id="rId5" Type="http://schemas.openxmlformats.org/officeDocument/2006/relationships/hyperlink" Target="https://security.microsoft.com/" TargetMode="Externa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126.xml"/><Relationship Id="rId4" Type="http://schemas.openxmlformats.org/officeDocument/2006/relationships/hyperlink" Target="https://learn.microsoft.com/en-us/partner-center/gdap-supported-workload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406" y="1975025"/>
            <a:ext cx="11279188" cy="997196"/>
          </a:xfrm>
        </p:spPr>
        <p:txBody>
          <a:bodyPr/>
          <a:lstStyle/>
          <a:p>
            <a:r>
              <a:rPr lang="en-US" b="0" dirty="0">
                <a:cs typeface="Segoe UI"/>
              </a:rPr>
              <a:t>MSSPs &amp; Identity</a:t>
            </a:r>
            <a:br>
              <a:rPr lang="en-US" b="0" dirty="0">
                <a:cs typeface="Segoe UI"/>
              </a:rPr>
            </a:br>
            <a:r>
              <a:rPr lang="en-US" b="0" dirty="0">
                <a:cs typeface="Segoe UI"/>
              </a:rPr>
              <a:t>w/ Azure Lighthouse</a:t>
            </a:r>
          </a:p>
        </p:txBody>
      </p:sp>
      <p:sp>
        <p:nvSpPr>
          <p:cNvPr id="2" name="Text Placeholder 1">
            <a:extLst>
              <a:ext uri="{FF2B5EF4-FFF2-40B4-BE49-F238E27FC236}">
                <a16:creationId xmlns:a16="http://schemas.microsoft.com/office/drawing/2014/main" id="{8E683C06-6392-478A-8965-7D2E337CB43B}"/>
              </a:ext>
            </a:extLst>
          </p:cNvPr>
          <p:cNvSpPr>
            <a:spLocks noGrp="1"/>
          </p:cNvSpPr>
          <p:nvPr>
            <p:ph type="body" sz="quarter" idx="12"/>
          </p:nvPr>
        </p:nvSpPr>
        <p:spPr>
          <a:xfrm>
            <a:off x="584200" y="3962400"/>
            <a:ext cx="9144000" cy="553998"/>
          </a:xfrm>
        </p:spPr>
        <p:txBody>
          <a:bodyPr vert="horz" wrap="square" lIns="0" tIns="0" rIns="0" bIns="0" rtlCol="0" anchor="t">
            <a:spAutoFit/>
          </a:bodyPr>
          <a:lstStyle/>
          <a:p>
            <a:r>
              <a:rPr lang="en-US" dirty="0">
                <a:cs typeface="Segoe UI"/>
              </a:rPr>
              <a:t>Angelica Faber</a:t>
            </a:r>
          </a:p>
          <a:p>
            <a:r>
              <a:rPr lang="en-US" dirty="0">
                <a:cs typeface="Segoe UI"/>
              </a:rPr>
              <a:t>Principal Security Architect</a:t>
            </a:r>
          </a:p>
        </p:txBody>
      </p:sp>
    </p:spTree>
    <p:extLst>
      <p:ext uri="{BB962C8B-B14F-4D97-AF65-F5344CB8AC3E}">
        <p14:creationId xmlns:p14="http://schemas.microsoft.com/office/powerpoint/2010/main" val="31822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Admin Relationship – </a:t>
            </a:r>
            <a:r>
              <a:rPr lang="en-US">
                <a:solidFill>
                  <a:srgbClr val="00B050"/>
                </a:solidFill>
              </a:rPr>
              <a:t>New</a:t>
            </a:r>
            <a:endParaRPr lang="en-US"/>
          </a:p>
        </p:txBody>
      </p:sp>
      <p:sp>
        <p:nvSpPr>
          <p:cNvPr id="6" name="Text Placeholder 5"/>
          <p:cNvSpPr>
            <a:spLocks noGrp="1"/>
          </p:cNvSpPr>
          <p:nvPr>
            <p:ph sz="quarter" idx="10"/>
          </p:nvPr>
        </p:nvSpPr>
        <p:spPr>
          <a:xfrm>
            <a:off x="4321892" y="1074711"/>
            <a:ext cx="7791562" cy="3471720"/>
          </a:xfrm>
        </p:spPr>
        <p:txBody>
          <a:bodyPr/>
          <a:lstStyle/>
          <a:p>
            <a:r>
              <a:rPr lang="en-US" sz="2400" dirty="0"/>
              <a:t>Consists of AAD role(s) and duration</a:t>
            </a:r>
          </a:p>
          <a:p>
            <a:r>
              <a:rPr lang="en-US" sz="2400" dirty="0"/>
              <a:t>Can be multiple between you and customer tenant</a:t>
            </a:r>
          </a:p>
          <a:p>
            <a:r>
              <a:rPr lang="en-US" sz="2400" dirty="0"/>
              <a:t>Customer can approve whole unit</a:t>
            </a:r>
          </a:p>
          <a:p>
            <a:r>
              <a:rPr lang="en-US" sz="2400" dirty="0"/>
              <a:t>Roles cannot be selectively approved</a:t>
            </a:r>
          </a:p>
          <a:p>
            <a:r>
              <a:rPr lang="en-US" sz="2400" dirty="0"/>
              <a:t>Auto expires and access is removed </a:t>
            </a:r>
          </a:p>
          <a:p>
            <a:r>
              <a:rPr lang="en-US" sz="2400" dirty="0"/>
              <a:t>Cannot be edited once approved by customer</a:t>
            </a:r>
          </a:p>
          <a:p>
            <a:r>
              <a:rPr lang="en-US" sz="2400" dirty="0"/>
              <a:t>Can be terminated by either you or customer </a:t>
            </a:r>
          </a:p>
          <a:p>
            <a:r>
              <a:rPr lang="en-US" sz="2400" dirty="0"/>
              <a:t>Independent of existing DAP or Reseller relationship</a:t>
            </a:r>
          </a:p>
        </p:txBody>
      </p:sp>
      <p:sp>
        <p:nvSpPr>
          <p:cNvPr id="19" name="Rectangle: Rounded Corners 18">
            <a:extLst>
              <a:ext uri="{FF2B5EF4-FFF2-40B4-BE49-F238E27FC236}">
                <a16:creationId xmlns:a16="http://schemas.microsoft.com/office/drawing/2014/main" id="{ECB96324-BA63-49BB-B4B8-FB7B13B1AEFD}"/>
              </a:ext>
            </a:extLst>
          </p:cNvPr>
          <p:cNvSpPr/>
          <p:nvPr/>
        </p:nvSpPr>
        <p:spPr bwMode="auto">
          <a:xfrm>
            <a:off x="515766" y="2126262"/>
            <a:ext cx="2587201" cy="1792099"/>
          </a:xfrm>
          <a:prstGeom prst="roundRect">
            <a:avLst>
              <a:gd name="adj" fmla="val 6290"/>
            </a:avLst>
          </a:prstGeom>
          <a:solidFill>
            <a:srgbClr val="E9EEF7"/>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21" name="Rectangle: Rounded Corners 20">
            <a:extLst>
              <a:ext uri="{FF2B5EF4-FFF2-40B4-BE49-F238E27FC236}">
                <a16:creationId xmlns:a16="http://schemas.microsoft.com/office/drawing/2014/main" id="{753B0829-E480-4429-A4AA-47C04BCBCD7C}"/>
              </a:ext>
            </a:extLst>
          </p:cNvPr>
          <p:cNvSpPr/>
          <p:nvPr/>
        </p:nvSpPr>
        <p:spPr bwMode="auto">
          <a:xfrm>
            <a:off x="799721" y="3154057"/>
            <a:ext cx="2013548" cy="182880"/>
          </a:xfrm>
          <a:prstGeom prst="roundRect">
            <a:avLst/>
          </a:prstGeom>
          <a:solidFill>
            <a:schemeClr val="accent4"/>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Teams Admin</a:t>
            </a:r>
          </a:p>
        </p:txBody>
      </p:sp>
      <p:sp>
        <p:nvSpPr>
          <p:cNvPr id="23" name="Rectangle: Rounded Corners 22">
            <a:extLst>
              <a:ext uri="{FF2B5EF4-FFF2-40B4-BE49-F238E27FC236}">
                <a16:creationId xmlns:a16="http://schemas.microsoft.com/office/drawing/2014/main" id="{FDC1EE70-43AF-4F7E-B24A-B36040164990}"/>
              </a:ext>
            </a:extLst>
          </p:cNvPr>
          <p:cNvSpPr/>
          <p:nvPr/>
        </p:nvSpPr>
        <p:spPr bwMode="auto">
          <a:xfrm>
            <a:off x="799720" y="2764931"/>
            <a:ext cx="2013549" cy="223847"/>
          </a:xfrm>
          <a:prstGeom prst="round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Exchange admin</a:t>
            </a:r>
          </a:p>
        </p:txBody>
      </p:sp>
      <p:sp>
        <p:nvSpPr>
          <p:cNvPr id="25" name="Rectangle: Rounded Corners 24">
            <a:extLst>
              <a:ext uri="{FF2B5EF4-FFF2-40B4-BE49-F238E27FC236}">
                <a16:creationId xmlns:a16="http://schemas.microsoft.com/office/drawing/2014/main" id="{02A90147-5BED-402A-A6AF-8BA807788B89}"/>
              </a:ext>
            </a:extLst>
          </p:cNvPr>
          <p:cNvSpPr/>
          <p:nvPr/>
        </p:nvSpPr>
        <p:spPr bwMode="auto">
          <a:xfrm>
            <a:off x="790229" y="3502215"/>
            <a:ext cx="2023040" cy="182880"/>
          </a:xfrm>
          <a:prstGeom prst="roundRect">
            <a:avLst/>
          </a:prstGeom>
          <a:solidFill>
            <a:schemeClr val="accent5"/>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Intune Admin</a:t>
            </a:r>
          </a:p>
        </p:txBody>
      </p:sp>
      <p:sp>
        <p:nvSpPr>
          <p:cNvPr id="27" name="TextBox 26">
            <a:extLst>
              <a:ext uri="{FF2B5EF4-FFF2-40B4-BE49-F238E27FC236}">
                <a16:creationId xmlns:a16="http://schemas.microsoft.com/office/drawing/2014/main" id="{F00801AA-36DA-4F3E-B61E-354F19508342}"/>
              </a:ext>
            </a:extLst>
          </p:cNvPr>
          <p:cNvSpPr txBox="1"/>
          <p:nvPr/>
        </p:nvSpPr>
        <p:spPr>
          <a:xfrm>
            <a:off x="515766" y="2126262"/>
            <a:ext cx="1874387" cy="704808"/>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Duration </a:t>
            </a: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6 Months</a:t>
            </a:r>
          </a:p>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AAD Role(s)</a:t>
            </a: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  </a:t>
            </a:r>
          </a:p>
        </p:txBody>
      </p:sp>
      <p:sp>
        <p:nvSpPr>
          <p:cNvPr id="2" name="Rectangle: Rounded Corners 1">
            <a:extLst>
              <a:ext uri="{FF2B5EF4-FFF2-40B4-BE49-F238E27FC236}">
                <a16:creationId xmlns:a16="http://schemas.microsoft.com/office/drawing/2014/main" id="{DC654A7A-8CC5-49D1-B7FD-15D4D048E293}"/>
              </a:ext>
            </a:extLst>
          </p:cNvPr>
          <p:cNvSpPr/>
          <p:nvPr/>
        </p:nvSpPr>
        <p:spPr bwMode="auto">
          <a:xfrm>
            <a:off x="515766" y="1275927"/>
            <a:ext cx="2587201" cy="560812"/>
          </a:xfrm>
          <a:prstGeom prst="round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Rectangle: Rounded Corners 2">
            <a:extLst>
              <a:ext uri="{FF2B5EF4-FFF2-40B4-BE49-F238E27FC236}">
                <a16:creationId xmlns:a16="http://schemas.microsoft.com/office/drawing/2014/main" id="{6C5C234E-7E44-40EB-9E0F-06CD85849DC2}"/>
              </a:ext>
            </a:extLst>
          </p:cNvPr>
          <p:cNvSpPr/>
          <p:nvPr/>
        </p:nvSpPr>
        <p:spPr bwMode="auto">
          <a:xfrm>
            <a:off x="617782" y="1379562"/>
            <a:ext cx="1092849" cy="316760"/>
          </a:xfrm>
          <a:prstGeom prst="round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AAD Role(s)</a:t>
            </a:r>
          </a:p>
        </p:txBody>
      </p:sp>
      <p:sp>
        <p:nvSpPr>
          <p:cNvPr id="4" name="Rectangle: Rounded Corners 3">
            <a:extLst>
              <a:ext uri="{FF2B5EF4-FFF2-40B4-BE49-F238E27FC236}">
                <a16:creationId xmlns:a16="http://schemas.microsoft.com/office/drawing/2014/main" id="{63C608A4-6443-4725-A8A3-FE5884CB00A3}"/>
              </a:ext>
            </a:extLst>
          </p:cNvPr>
          <p:cNvSpPr/>
          <p:nvPr/>
        </p:nvSpPr>
        <p:spPr bwMode="auto">
          <a:xfrm>
            <a:off x="1862696" y="1368342"/>
            <a:ext cx="1092849" cy="327980"/>
          </a:xfrm>
          <a:prstGeom prst="round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Duration</a:t>
            </a:r>
          </a:p>
        </p:txBody>
      </p:sp>
      <p:pic>
        <p:nvPicPr>
          <p:cNvPr id="7" name="Graphic 6" descr="Clock">
            <a:extLst>
              <a:ext uri="{FF2B5EF4-FFF2-40B4-BE49-F238E27FC236}">
                <a16:creationId xmlns:a16="http://schemas.microsoft.com/office/drawing/2014/main" id="{802AB068-E44B-468C-942D-6516A78E01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17739" y="1292981"/>
            <a:ext cx="543758" cy="543758"/>
          </a:xfrm>
          <a:prstGeom prst="rect">
            <a:avLst/>
          </a:prstGeom>
        </p:spPr>
      </p:pic>
      <p:pic>
        <p:nvPicPr>
          <p:cNvPr id="9" name="Picture 8">
            <a:extLst>
              <a:ext uri="{FF2B5EF4-FFF2-40B4-BE49-F238E27FC236}">
                <a16:creationId xmlns:a16="http://schemas.microsoft.com/office/drawing/2014/main" id="{AEAB32AE-C857-40B1-BB20-D4E418CCA8AB}"/>
              </a:ext>
            </a:extLst>
          </p:cNvPr>
          <p:cNvPicPr>
            <a:picLocks noChangeAspect="1"/>
          </p:cNvPicPr>
          <p:nvPr/>
        </p:nvPicPr>
        <p:blipFill>
          <a:blip r:embed="rId5"/>
          <a:stretch>
            <a:fillRect/>
          </a:stretch>
        </p:blipFill>
        <p:spPr>
          <a:xfrm>
            <a:off x="218792" y="4316360"/>
            <a:ext cx="3995277" cy="2225715"/>
          </a:xfrm>
          <a:prstGeom prst="rect">
            <a:avLst/>
          </a:prstGeom>
        </p:spPr>
      </p:pic>
      <p:pic>
        <p:nvPicPr>
          <p:cNvPr id="11" name="Picture 10">
            <a:extLst>
              <a:ext uri="{FF2B5EF4-FFF2-40B4-BE49-F238E27FC236}">
                <a16:creationId xmlns:a16="http://schemas.microsoft.com/office/drawing/2014/main" id="{3563A2A9-2009-4FB1-A443-0ECEF077336E}"/>
              </a:ext>
            </a:extLst>
          </p:cNvPr>
          <p:cNvPicPr>
            <a:picLocks noChangeAspect="1"/>
          </p:cNvPicPr>
          <p:nvPr/>
        </p:nvPicPr>
        <p:blipFill>
          <a:blip r:embed="rId6">
            <a:alphaModFix/>
          </a:blip>
          <a:stretch>
            <a:fillRect/>
          </a:stretch>
        </p:blipFill>
        <p:spPr>
          <a:xfrm>
            <a:off x="3167351" y="2860385"/>
            <a:ext cx="357190" cy="323852"/>
          </a:xfrm>
          <a:prstGeom prst="rect">
            <a:avLst/>
          </a:prstGeom>
          <a:solidFill>
            <a:srgbClr val="DEE6F2">
              <a:alpha val="0"/>
            </a:srgbClr>
          </a:solidFill>
        </p:spPr>
      </p:pic>
      <p:sp>
        <p:nvSpPr>
          <p:cNvPr id="26" name="TextBox 25">
            <a:extLst>
              <a:ext uri="{FF2B5EF4-FFF2-40B4-BE49-F238E27FC236}">
                <a16:creationId xmlns:a16="http://schemas.microsoft.com/office/drawing/2014/main" id="{12090618-4E48-4855-8F8F-D74E03D8BB20}"/>
              </a:ext>
            </a:extLst>
          </p:cNvPr>
          <p:cNvSpPr txBox="1"/>
          <p:nvPr/>
        </p:nvSpPr>
        <p:spPr>
          <a:xfrm>
            <a:off x="3386921" y="2837645"/>
            <a:ext cx="6762750"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A1A1A"/>
                </a:solidFill>
                <a:effectLst/>
                <a:uLnTx/>
                <a:uFillTx/>
                <a:latin typeface="Segoe UI"/>
                <a:ea typeface="+mn-ea"/>
                <a:cs typeface="+mn-cs"/>
              </a:rPr>
              <a:t>approve</a:t>
            </a: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Tree>
    <p:extLst>
      <p:ext uri="{BB962C8B-B14F-4D97-AF65-F5344CB8AC3E}">
        <p14:creationId xmlns:p14="http://schemas.microsoft.com/office/powerpoint/2010/main" val="337875715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Rectangle: Rounded Corners 254">
            <a:extLst>
              <a:ext uri="{FF2B5EF4-FFF2-40B4-BE49-F238E27FC236}">
                <a16:creationId xmlns:a16="http://schemas.microsoft.com/office/drawing/2014/main" id="{B5A182D1-7F43-4199-9B7B-D7498A859E20}"/>
              </a:ext>
            </a:extLst>
          </p:cNvPr>
          <p:cNvSpPr/>
          <p:nvPr/>
        </p:nvSpPr>
        <p:spPr bwMode="auto">
          <a:xfrm>
            <a:off x="4565962" y="4826172"/>
            <a:ext cx="4149671" cy="2008885"/>
          </a:xfrm>
          <a:prstGeom prst="roundRect">
            <a:avLst>
              <a:gd name="adj" fmla="val 3111"/>
            </a:avLst>
          </a:prstGeom>
          <a:solidFill>
            <a:srgbClr val="E8E8E8"/>
          </a:solid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1A1A"/>
                </a:solidFill>
                <a:effectLst/>
                <a:uLnTx/>
                <a:uFillTx/>
                <a:latin typeface="Segoe UI"/>
                <a:ea typeface="+mn-ea"/>
                <a:cs typeface="+mn-cs"/>
              </a:rPr>
              <a:t>Partner Tenant</a:t>
            </a: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1A1A"/>
                </a:solidFill>
                <a:effectLst/>
                <a:uLnTx/>
                <a:uFillTx/>
                <a:latin typeface="Segoe UI"/>
                <a:ea typeface="+mn-ea"/>
                <a:cs typeface="+mn-cs"/>
              </a:rPr>
              <a:t>Customer Tenant</a:t>
            </a: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a:ea typeface="+mn-ea"/>
                <a:cs typeface="+mn-cs"/>
              </a:rPr>
              <a:t>Customer 2 Tenant</a:t>
            </a: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p:txBody>
      </p:sp>
      <p:sp>
        <p:nvSpPr>
          <p:cNvPr id="253" name="Rectangle: Rounded Corners 252">
            <a:extLst>
              <a:ext uri="{FF2B5EF4-FFF2-40B4-BE49-F238E27FC236}">
                <a16:creationId xmlns:a16="http://schemas.microsoft.com/office/drawing/2014/main" id="{35A030C4-88EC-4A81-8E88-2785346DA6F1}"/>
              </a:ext>
            </a:extLst>
          </p:cNvPr>
          <p:cNvSpPr/>
          <p:nvPr/>
        </p:nvSpPr>
        <p:spPr bwMode="auto">
          <a:xfrm>
            <a:off x="4565962" y="525946"/>
            <a:ext cx="4157434" cy="4192485"/>
          </a:xfrm>
          <a:prstGeom prst="roundRect">
            <a:avLst>
              <a:gd name="adj" fmla="val 3111"/>
            </a:avLst>
          </a:prstGeom>
          <a:solidFill>
            <a:srgbClr val="DEE6F2"/>
          </a:solid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1A1A1A"/>
                </a:solidFill>
                <a:effectLst/>
                <a:uLnTx/>
                <a:uFillTx/>
                <a:latin typeface="Segoe UI"/>
                <a:ea typeface="+mn-ea"/>
                <a:cs typeface="+mn-cs"/>
              </a:rPr>
              <a:t>Customer 1 Tenant</a:t>
            </a: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1A1A1A"/>
              </a:solidFill>
              <a:effectLst/>
              <a:uLnTx/>
              <a:uFillTx/>
              <a:latin typeface="Segoe UI"/>
              <a:ea typeface="+mn-ea"/>
              <a:cs typeface="+mn-cs"/>
            </a:endParaRPr>
          </a:p>
        </p:txBody>
      </p:sp>
      <p:sp>
        <p:nvSpPr>
          <p:cNvPr id="251" name="Rectangle: Rounded Corners 250">
            <a:extLst>
              <a:ext uri="{FF2B5EF4-FFF2-40B4-BE49-F238E27FC236}">
                <a16:creationId xmlns:a16="http://schemas.microsoft.com/office/drawing/2014/main" id="{01D24F67-F8B8-49E0-A0AC-443575120054}"/>
              </a:ext>
            </a:extLst>
          </p:cNvPr>
          <p:cNvSpPr/>
          <p:nvPr/>
        </p:nvSpPr>
        <p:spPr bwMode="auto">
          <a:xfrm>
            <a:off x="64209" y="521355"/>
            <a:ext cx="3906183" cy="4232739"/>
          </a:xfrm>
          <a:prstGeom prst="roundRect">
            <a:avLst>
              <a:gd name="adj" fmla="val 3111"/>
            </a:avLst>
          </a:prstGeom>
          <a:solidFill>
            <a:srgbClr val="E6F2F1"/>
          </a:solidFill>
          <a:ln>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a:ea typeface="+mn-ea"/>
                <a:cs typeface="+mn-cs"/>
              </a:rPr>
              <a:t>Partner Tenant</a:t>
            </a: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1A1A1A"/>
              </a:solidFill>
              <a:effectLst/>
              <a:uLnTx/>
              <a:uFillTx/>
              <a:latin typeface="Segoe UI"/>
              <a:ea typeface="+mn-ea"/>
              <a:cs typeface="+mn-cs"/>
            </a:endParaRPr>
          </a:p>
        </p:txBody>
      </p:sp>
      <p:sp>
        <p:nvSpPr>
          <p:cNvPr id="127" name="Rectangle: Rounded Corners 126">
            <a:extLst>
              <a:ext uri="{FF2B5EF4-FFF2-40B4-BE49-F238E27FC236}">
                <a16:creationId xmlns:a16="http://schemas.microsoft.com/office/drawing/2014/main" id="{5634A656-8999-459B-9AD2-348277FEED65}"/>
              </a:ext>
            </a:extLst>
          </p:cNvPr>
          <p:cNvSpPr/>
          <p:nvPr/>
        </p:nvSpPr>
        <p:spPr bwMode="auto">
          <a:xfrm>
            <a:off x="4765114" y="5107477"/>
            <a:ext cx="1874387" cy="1625098"/>
          </a:xfrm>
          <a:prstGeom prst="roundRect">
            <a:avLst>
              <a:gd name="adj" fmla="val 6290"/>
            </a:avLst>
          </a:prstGeom>
          <a:solidFill>
            <a:srgbClr val="E9EEF7"/>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66" name="Rectangle: Rounded Corners 65">
            <a:extLst>
              <a:ext uri="{FF2B5EF4-FFF2-40B4-BE49-F238E27FC236}">
                <a16:creationId xmlns:a16="http://schemas.microsoft.com/office/drawing/2014/main" id="{8E6BAB7F-7973-43B8-8A23-223B62BB3153}"/>
              </a:ext>
            </a:extLst>
          </p:cNvPr>
          <p:cNvSpPr/>
          <p:nvPr/>
        </p:nvSpPr>
        <p:spPr bwMode="auto">
          <a:xfrm>
            <a:off x="4771821" y="3242580"/>
            <a:ext cx="1874387" cy="1318281"/>
          </a:xfrm>
          <a:prstGeom prst="roundRect">
            <a:avLst>
              <a:gd name="adj" fmla="val 6290"/>
            </a:avLst>
          </a:prstGeom>
          <a:solidFill>
            <a:srgbClr val="E9EEF7"/>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14367" rtl="0" eaLnBrk="1" fontAlgn="auto" latinLnBrk="0" hangingPunct="1">
              <a:lnSpc>
                <a:spcPct val="90000"/>
              </a:lnSpc>
              <a:spcBef>
                <a:spcPts val="0"/>
              </a:spcBef>
              <a:spcAft>
                <a:spcPts val="600"/>
              </a:spcAft>
              <a:buClrTx/>
              <a:buSzTx/>
              <a:buFontTx/>
              <a:buNone/>
              <a:tabLst/>
              <a:defRPr/>
            </a:pPr>
            <a:endPar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endParaRPr>
          </a:p>
        </p:txBody>
      </p:sp>
      <p:sp>
        <p:nvSpPr>
          <p:cNvPr id="50" name="Rectangle: Rounded Corners 49">
            <a:extLst>
              <a:ext uri="{FF2B5EF4-FFF2-40B4-BE49-F238E27FC236}">
                <a16:creationId xmlns:a16="http://schemas.microsoft.com/office/drawing/2014/main" id="{6159ED87-27D3-44C7-AFBD-F6A5D13D9397}"/>
              </a:ext>
            </a:extLst>
          </p:cNvPr>
          <p:cNvSpPr/>
          <p:nvPr/>
        </p:nvSpPr>
        <p:spPr bwMode="auto">
          <a:xfrm>
            <a:off x="4751709" y="1367841"/>
            <a:ext cx="1874387" cy="1792099"/>
          </a:xfrm>
          <a:prstGeom prst="roundRect">
            <a:avLst>
              <a:gd name="adj" fmla="val 6290"/>
            </a:avLst>
          </a:prstGeom>
          <a:solidFill>
            <a:srgbClr val="E9EEF7"/>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endParaRPr>
          </a:p>
        </p:txBody>
      </p:sp>
      <p:sp>
        <p:nvSpPr>
          <p:cNvPr id="17" name="Title 16"/>
          <p:cNvSpPr>
            <a:spLocks noGrp="1"/>
          </p:cNvSpPr>
          <p:nvPr>
            <p:ph type="title"/>
          </p:nvPr>
        </p:nvSpPr>
        <p:spPr>
          <a:xfrm>
            <a:off x="85037" y="-32643"/>
            <a:ext cx="11018520" cy="553998"/>
          </a:xfrm>
        </p:spPr>
        <p:txBody>
          <a:bodyPr/>
          <a:lstStyle/>
          <a:p>
            <a:r>
              <a:rPr lang="en-US"/>
              <a:t>GDAP Model</a:t>
            </a:r>
          </a:p>
        </p:txBody>
      </p:sp>
      <p:pic>
        <p:nvPicPr>
          <p:cNvPr id="4" name="Graphic 3" descr="User">
            <a:extLst>
              <a:ext uri="{FF2B5EF4-FFF2-40B4-BE49-F238E27FC236}">
                <a16:creationId xmlns:a16="http://schemas.microsoft.com/office/drawing/2014/main" id="{041487C8-520E-431A-8CC9-720809F309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560" y="2003511"/>
            <a:ext cx="708455" cy="708455"/>
          </a:xfrm>
          <a:prstGeom prst="rect">
            <a:avLst/>
          </a:prstGeom>
        </p:spPr>
      </p:pic>
      <p:pic>
        <p:nvPicPr>
          <p:cNvPr id="5" name="Graphic 4" descr="User">
            <a:extLst>
              <a:ext uri="{FF2B5EF4-FFF2-40B4-BE49-F238E27FC236}">
                <a16:creationId xmlns:a16="http://schemas.microsoft.com/office/drawing/2014/main" id="{9982B5C7-A23A-4E43-9373-7824A6F90B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20288" y="2060139"/>
            <a:ext cx="1356687" cy="1356687"/>
          </a:xfrm>
          <a:prstGeom prst="rect">
            <a:avLst/>
          </a:prstGeom>
        </p:spPr>
      </p:pic>
      <p:sp>
        <p:nvSpPr>
          <p:cNvPr id="7" name="Rectangle: Rounded Corners 6">
            <a:extLst>
              <a:ext uri="{FF2B5EF4-FFF2-40B4-BE49-F238E27FC236}">
                <a16:creationId xmlns:a16="http://schemas.microsoft.com/office/drawing/2014/main" id="{4FAE73EE-ED05-486C-8731-83FFD3993105}"/>
              </a:ext>
            </a:extLst>
          </p:cNvPr>
          <p:cNvSpPr/>
          <p:nvPr/>
        </p:nvSpPr>
        <p:spPr bwMode="auto">
          <a:xfrm>
            <a:off x="2050689" y="2086714"/>
            <a:ext cx="1828800" cy="274320"/>
          </a:xfrm>
          <a:prstGeom prst="roundRect">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Alpha security group</a:t>
            </a:r>
          </a:p>
        </p:txBody>
      </p:sp>
      <p:sp>
        <p:nvSpPr>
          <p:cNvPr id="8" name="Rectangle: Rounded Corners 7">
            <a:extLst>
              <a:ext uri="{FF2B5EF4-FFF2-40B4-BE49-F238E27FC236}">
                <a16:creationId xmlns:a16="http://schemas.microsoft.com/office/drawing/2014/main" id="{7484415A-1714-4F40-8B3D-898702D0E5BA}"/>
              </a:ext>
            </a:extLst>
          </p:cNvPr>
          <p:cNvSpPr/>
          <p:nvPr/>
        </p:nvSpPr>
        <p:spPr bwMode="auto">
          <a:xfrm>
            <a:off x="5035664" y="2395636"/>
            <a:ext cx="1280160" cy="182880"/>
          </a:xfrm>
          <a:prstGeom prst="roundRect">
            <a:avLst/>
          </a:prstGeom>
          <a:solidFill>
            <a:schemeClr val="accent4"/>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SPO Admin</a:t>
            </a:r>
          </a:p>
        </p:txBody>
      </p:sp>
      <p:sp>
        <p:nvSpPr>
          <p:cNvPr id="10" name="TextBox 9">
            <a:extLst>
              <a:ext uri="{FF2B5EF4-FFF2-40B4-BE49-F238E27FC236}">
                <a16:creationId xmlns:a16="http://schemas.microsoft.com/office/drawing/2014/main" id="{39B45441-F65A-4820-BA38-BD6FE8724916}"/>
              </a:ext>
            </a:extLst>
          </p:cNvPr>
          <p:cNvSpPr txBox="1"/>
          <p:nvPr/>
        </p:nvSpPr>
        <p:spPr>
          <a:xfrm>
            <a:off x="-358839" y="2573925"/>
            <a:ext cx="2343316" cy="461665"/>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user 1</a:t>
            </a:r>
          </a:p>
        </p:txBody>
      </p:sp>
      <p:cxnSp>
        <p:nvCxnSpPr>
          <p:cNvPr id="11" name="Straight Arrow Connector 10">
            <a:extLst>
              <a:ext uri="{FF2B5EF4-FFF2-40B4-BE49-F238E27FC236}">
                <a16:creationId xmlns:a16="http://schemas.microsoft.com/office/drawing/2014/main" id="{E444826F-4C5D-4E5F-90CE-E105D3BD7128}"/>
              </a:ext>
            </a:extLst>
          </p:cNvPr>
          <p:cNvCxnSpPr>
            <a:cxnSpLocks/>
            <a:stCxn id="4" idx="3"/>
            <a:endCxn id="7" idx="1"/>
          </p:cNvCxnSpPr>
          <p:nvPr/>
        </p:nvCxnSpPr>
        <p:spPr>
          <a:xfrm flipV="1">
            <a:off x="1114015" y="2223874"/>
            <a:ext cx="936674" cy="13386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59CDA84-8D31-4A28-AA59-D469D8479494}"/>
              </a:ext>
            </a:extLst>
          </p:cNvPr>
          <p:cNvCxnSpPr>
            <a:cxnSpLocks/>
            <a:stCxn id="50" idx="3"/>
            <a:endCxn id="5" idx="1"/>
          </p:cNvCxnSpPr>
          <p:nvPr/>
        </p:nvCxnSpPr>
        <p:spPr>
          <a:xfrm>
            <a:off x="6626096" y="2263891"/>
            <a:ext cx="694192" cy="47459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15FD53EC-79DB-42C0-82BA-3237939F60E6}"/>
              </a:ext>
            </a:extLst>
          </p:cNvPr>
          <p:cNvSpPr/>
          <p:nvPr/>
        </p:nvSpPr>
        <p:spPr bwMode="auto">
          <a:xfrm>
            <a:off x="5035664" y="2006511"/>
            <a:ext cx="1280160" cy="182880"/>
          </a:xfrm>
          <a:prstGeom prst="round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EXO admin</a:t>
            </a:r>
          </a:p>
        </p:txBody>
      </p:sp>
      <p:sp>
        <p:nvSpPr>
          <p:cNvPr id="16" name="Rectangle: Rounded Corners 15">
            <a:extLst>
              <a:ext uri="{FF2B5EF4-FFF2-40B4-BE49-F238E27FC236}">
                <a16:creationId xmlns:a16="http://schemas.microsoft.com/office/drawing/2014/main" id="{C8B89FD5-4FA4-4A23-983B-C6D238949703}"/>
              </a:ext>
            </a:extLst>
          </p:cNvPr>
          <p:cNvSpPr/>
          <p:nvPr/>
        </p:nvSpPr>
        <p:spPr bwMode="auto">
          <a:xfrm>
            <a:off x="5026172" y="2743794"/>
            <a:ext cx="1280160" cy="182880"/>
          </a:xfrm>
          <a:prstGeom prst="roundRect">
            <a:avLst/>
          </a:prstGeom>
          <a:solidFill>
            <a:schemeClr val="accent5"/>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Intune Admin</a:t>
            </a:r>
          </a:p>
        </p:txBody>
      </p:sp>
      <p:cxnSp>
        <p:nvCxnSpPr>
          <p:cNvPr id="18" name="Straight Arrow Connector 17">
            <a:extLst>
              <a:ext uri="{FF2B5EF4-FFF2-40B4-BE49-F238E27FC236}">
                <a16:creationId xmlns:a16="http://schemas.microsoft.com/office/drawing/2014/main" id="{AA29DE37-54FD-4E5F-BF58-13FC4E47A67D}"/>
              </a:ext>
            </a:extLst>
          </p:cNvPr>
          <p:cNvCxnSpPr>
            <a:cxnSpLocks/>
            <a:stCxn id="7" idx="3"/>
            <a:endCxn id="15" idx="1"/>
          </p:cNvCxnSpPr>
          <p:nvPr/>
        </p:nvCxnSpPr>
        <p:spPr>
          <a:xfrm flipV="1">
            <a:off x="3879489" y="2097951"/>
            <a:ext cx="1156175" cy="12592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281B13F-F1B7-47A2-8DD1-E9F309AF6346}"/>
              </a:ext>
            </a:extLst>
          </p:cNvPr>
          <p:cNvCxnSpPr>
            <a:cxnSpLocks/>
            <a:stCxn id="7" idx="3"/>
            <a:endCxn id="8" idx="1"/>
          </p:cNvCxnSpPr>
          <p:nvPr/>
        </p:nvCxnSpPr>
        <p:spPr>
          <a:xfrm>
            <a:off x="3879489" y="2223874"/>
            <a:ext cx="1156175" cy="2632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085EB689-924B-4949-A4EF-CC5E83E7351D}"/>
              </a:ext>
            </a:extLst>
          </p:cNvPr>
          <p:cNvSpPr/>
          <p:nvPr/>
        </p:nvSpPr>
        <p:spPr bwMode="auto">
          <a:xfrm>
            <a:off x="2058298" y="3148703"/>
            <a:ext cx="1828800" cy="274320"/>
          </a:xfrm>
          <a:prstGeom prst="roundRect">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Beta security group</a:t>
            </a:r>
          </a:p>
        </p:txBody>
      </p:sp>
      <p:cxnSp>
        <p:nvCxnSpPr>
          <p:cNvPr id="28" name="Straight Arrow Connector 27">
            <a:extLst>
              <a:ext uri="{FF2B5EF4-FFF2-40B4-BE49-F238E27FC236}">
                <a16:creationId xmlns:a16="http://schemas.microsoft.com/office/drawing/2014/main" id="{1ADA823C-E146-42F4-93FC-AD0905D4DDA1}"/>
              </a:ext>
            </a:extLst>
          </p:cNvPr>
          <p:cNvCxnSpPr>
            <a:cxnSpLocks/>
            <a:stCxn id="21" idx="3"/>
            <a:endCxn id="16" idx="1"/>
          </p:cNvCxnSpPr>
          <p:nvPr/>
        </p:nvCxnSpPr>
        <p:spPr>
          <a:xfrm flipV="1">
            <a:off x="3887098" y="2835234"/>
            <a:ext cx="1139074" cy="45062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4938E9F-931F-4428-871C-410702F2F40C}"/>
              </a:ext>
            </a:extLst>
          </p:cNvPr>
          <p:cNvCxnSpPr>
            <a:cxnSpLocks/>
            <a:stCxn id="21" idx="3"/>
            <a:endCxn id="69" idx="1"/>
          </p:cNvCxnSpPr>
          <p:nvPr/>
        </p:nvCxnSpPr>
        <p:spPr>
          <a:xfrm>
            <a:off x="3887098" y="3285863"/>
            <a:ext cx="1143741" cy="65694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02938DA-DDD0-4AA3-AA63-5EAF7867FBCB}"/>
              </a:ext>
            </a:extLst>
          </p:cNvPr>
          <p:cNvCxnSpPr>
            <a:cxnSpLocks/>
            <a:stCxn id="21" idx="3"/>
            <a:endCxn id="67" idx="1"/>
          </p:cNvCxnSpPr>
          <p:nvPr/>
        </p:nvCxnSpPr>
        <p:spPr>
          <a:xfrm>
            <a:off x="3887098" y="3285863"/>
            <a:ext cx="1154591" cy="105510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8BF7383-23B2-49A8-87CD-E756B63C5C15}"/>
              </a:ext>
            </a:extLst>
          </p:cNvPr>
          <p:cNvCxnSpPr>
            <a:cxnSpLocks/>
            <a:stCxn id="4" idx="3"/>
            <a:endCxn id="21" idx="1"/>
          </p:cNvCxnSpPr>
          <p:nvPr/>
        </p:nvCxnSpPr>
        <p:spPr>
          <a:xfrm>
            <a:off x="1114015" y="2357739"/>
            <a:ext cx="944283" cy="92812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5" name="Graphic 34" descr="User">
            <a:extLst>
              <a:ext uri="{FF2B5EF4-FFF2-40B4-BE49-F238E27FC236}">
                <a16:creationId xmlns:a16="http://schemas.microsoft.com/office/drawing/2014/main" id="{39F33781-DFD2-4012-8900-54B229540E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32270" y="4905296"/>
            <a:ext cx="1391125" cy="1356687"/>
          </a:xfrm>
          <a:prstGeom prst="rect">
            <a:avLst/>
          </a:prstGeom>
        </p:spPr>
      </p:pic>
      <p:sp>
        <p:nvSpPr>
          <p:cNvPr id="39" name="Rectangle: Rounded Corners 38">
            <a:extLst>
              <a:ext uri="{FF2B5EF4-FFF2-40B4-BE49-F238E27FC236}">
                <a16:creationId xmlns:a16="http://schemas.microsoft.com/office/drawing/2014/main" id="{5534CE98-BE8B-432F-BC69-FC7C62FA7B0A}"/>
              </a:ext>
            </a:extLst>
          </p:cNvPr>
          <p:cNvSpPr/>
          <p:nvPr/>
        </p:nvSpPr>
        <p:spPr bwMode="auto">
          <a:xfrm>
            <a:off x="2057124" y="4255378"/>
            <a:ext cx="1828800" cy="274320"/>
          </a:xfrm>
          <a:prstGeom prst="roundRect">
            <a:avLst/>
          </a:prstGeom>
          <a:solidFill>
            <a:schemeClr val="tx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Gamma security group</a:t>
            </a:r>
          </a:p>
        </p:txBody>
      </p:sp>
      <p:cxnSp>
        <p:nvCxnSpPr>
          <p:cNvPr id="109" name="Straight Arrow Connector 108">
            <a:extLst>
              <a:ext uri="{FF2B5EF4-FFF2-40B4-BE49-F238E27FC236}">
                <a16:creationId xmlns:a16="http://schemas.microsoft.com/office/drawing/2014/main" id="{F656A2EC-5B36-41E6-B5C8-447FE532B342}"/>
              </a:ext>
            </a:extLst>
          </p:cNvPr>
          <p:cNvCxnSpPr>
            <a:cxnSpLocks/>
            <a:stCxn id="39" idx="3"/>
            <a:endCxn id="135" idx="1"/>
          </p:cNvCxnSpPr>
          <p:nvPr/>
        </p:nvCxnSpPr>
        <p:spPr>
          <a:xfrm>
            <a:off x="3885924" y="4392538"/>
            <a:ext cx="1153653" cy="21823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0B1D4E3-671F-4ECC-A8BD-3021D2D54B00}"/>
              </a:ext>
            </a:extLst>
          </p:cNvPr>
          <p:cNvSpPr txBox="1"/>
          <p:nvPr/>
        </p:nvSpPr>
        <p:spPr>
          <a:xfrm>
            <a:off x="1351897" y="955338"/>
            <a:ext cx="3100659" cy="947952"/>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AAD security groups</a:t>
            </a:r>
          </a:p>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1"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in partner’s tenant</a:t>
            </a:r>
          </a:p>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1"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created by partner</a:t>
            </a:r>
          </a:p>
        </p:txBody>
      </p:sp>
      <p:sp>
        <p:nvSpPr>
          <p:cNvPr id="3" name="TextBox 2">
            <a:extLst>
              <a:ext uri="{FF2B5EF4-FFF2-40B4-BE49-F238E27FC236}">
                <a16:creationId xmlns:a16="http://schemas.microsoft.com/office/drawing/2014/main" id="{E3378CD4-941D-47C1-B090-35EFB7EEE784}"/>
              </a:ext>
            </a:extLst>
          </p:cNvPr>
          <p:cNvSpPr txBox="1"/>
          <p:nvPr/>
        </p:nvSpPr>
        <p:spPr>
          <a:xfrm>
            <a:off x="4751709" y="1367841"/>
            <a:ext cx="1874387" cy="704808"/>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Relationship 1 </a:t>
            </a:r>
          </a:p>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6 Months      </a:t>
            </a:r>
          </a:p>
        </p:txBody>
      </p:sp>
      <p:sp>
        <p:nvSpPr>
          <p:cNvPr id="67" name="Rectangle: Rounded Corners 66">
            <a:extLst>
              <a:ext uri="{FF2B5EF4-FFF2-40B4-BE49-F238E27FC236}">
                <a16:creationId xmlns:a16="http://schemas.microsoft.com/office/drawing/2014/main" id="{2B3E11A1-46C7-456B-8D43-A96E6DE57DE6}"/>
              </a:ext>
            </a:extLst>
          </p:cNvPr>
          <p:cNvSpPr/>
          <p:nvPr/>
        </p:nvSpPr>
        <p:spPr bwMode="auto">
          <a:xfrm>
            <a:off x="5041689" y="4249526"/>
            <a:ext cx="1280160" cy="182880"/>
          </a:xfrm>
          <a:prstGeom prst="round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Help desk admin</a:t>
            </a:r>
          </a:p>
        </p:txBody>
      </p:sp>
      <p:cxnSp>
        <p:nvCxnSpPr>
          <p:cNvPr id="68" name="Straight Arrow Connector 67">
            <a:extLst>
              <a:ext uri="{FF2B5EF4-FFF2-40B4-BE49-F238E27FC236}">
                <a16:creationId xmlns:a16="http://schemas.microsoft.com/office/drawing/2014/main" id="{34E16F97-2DE1-422C-B7E3-148D49BE9C25}"/>
              </a:ext>
            </a:extLst>
          </p:cNvPr>
          <p:cNvCxnSpPr>
            <a:cxnSpLocks/>
            <a:stCxn id="66" idx="3"/>
            <a:endCxn id="5" idx="1"/>
          </p:cNvCxnSpPr>
          <p:nvPr/>
        </p:nvCxnSpPr>
        <p:spPr>
          <a:xfrm flipV="1">
            <a:off x="6646208" y="2738483"/>
            <a:ext cx="674080" cy="116323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Rectangle: Rounded Corners 68">
            <a:extLst>
              <a:ext uri="{FF2B5EF4-FFF2-40B4-BE49-F238E27FC236}">
                <a16:creationId xmlns:a16="http://schemas.microsoft.com/office/drawing/2014/main" id="{127E684E-1D17-45CB-B2CE-AA1BB4E0E75F}"/>
              </a:ext>
            </a:extLst>
          </p:cNvPr>
          <p:cNvSpPr/>
          <p:nvPr/>
        </p:nvSpPr>
        <p:spPr bwMode="auto">
          <a:xfrm>
            <a:off x="5030839" y="3851363"/>
            <a:ext cx="1280160" cy="182880"/>
          </a:xfrm>
          <a:prstGeom prst="roundRect">
            <a:avLst/>
          </a:prstGeom>
          <a:solidFill>
            <a:schemeClr val="accent6"/>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1A1A1A"/>
                </a:solidFill>
                <a:effectLst/>
                <a:uLnTx/>
                <a:uFillTx/>
                <a:latin typeface="Segoe UI"/>
                <a:ea typeface="+mn-ea"/>
                <a:cs typeface="+mn-cs"/>
              </a:rPr>
              <a:t>Global Reader</a:t>
            </a:r>
          </a:p>
        </p:txBody>
      </p:sp>
      <p:sp>
        <p:nvSpPr>
          <p:cNvPr id="85" name="TextBox 84">
            <a:extLst>
              <a:ext uri="{FF2B5EF4-FFF2-40B4-BE49-F238E27FC236}">
                <a16:creationId xmlns:a16="http://schemas.microsoft.com/office/drawing/2014/main" id="{4C420EF4-4083-4666-9D1D-0B1D30E18666}"/>
              </a:ext>
            </a:extLst>
          </p:cNvPr>
          <p:cNvSpPr txBox="1"/>
          <p:nvPr/>
        </p:nvSpPr>
        <p:spPr>
          <a:xfrm>
            <a:off x="4779728" y="3178916"/>
            <a:ext cx="1807178" cy="704808"/>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Relationship 2 </a:t>
            </a:r>
          </a:p>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2 Months      </a:t>
            </a:r>
          </a:p>
        </p:txBody>
      </p:sp>
      <p:sp>
        <p:nvSpPr>
          <p:cNvPr id="129" name="Rectangle: Rounded Corners 128">
            <a:extLst>
              <a:ext uri="{FF2B5EF4-FFF2-40B4-BE49-F238E27FC236}">
                <a16:creationId xmlns:a16="http://schemas.microsoft.com/office/drawing/2014/main" id="{F2837781-DFAD-443E-8A4E-EF88323DE029}"/>
              </a:ext>
            </a:extLst>
          </p:cNvPr>
          <p:cNvSpPr/>
          <p:nvPr/>
        </p:nvSpPr>
        <p:spPr bwMode="auto">
          <a:xfrm>
            <a:off x="5049069" y="6135272"/>
            <a:ext cx="1280160" cy="182880"/>
          </a:xfrm>
          <a:prstGeom prst="roundRect">
            <a:avLst/>
          </a:prstGeom>
          <a:solidFill>
            <a:schemeClr val="accent3">
              <a:lumMod val="50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Teams Admin</a:t>
            </a:r>
          </a:p>
        </p:txBody>
      </p:sp>
      <p:cxnSp>
        <p:nvCxnSpPr>
          <p:cNvPr id="131" name="Straight Arrow Connector 130">
            <a:extLst>
              <a:ext uri="{FF2B5EF4-FFF2-40B4-BE49-F238E27FC236}">
                <a16:creationId xmlns:a16="http://schemas.microsoft.com/office/drawing/2014/main" id="{6E2F4A59-D2ED-4CDB-9AEC-E9B02028385F}"/>
              </a:ext>
            </a:extLst>
          </p:cNvPr>
          <p:cNvCxnSpPr>
            <a:cxnSpLocks/>
            <a:stCxn id="127" idx="3"/>
          </p:cNvCxnSpPr>
          <p:nvPr/>
        </p:nvCxnSpPr>
        <p:spPr>
          <a:xfrm flipV="1">
            <a:off x="6639501" y="5907507"/>
            <a:ext cx="734311" cy="1251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3" name="Rectangle: Rounded Corners 132">
            <a:extLst>
              <a:ext uri="{FF2B5EF4-FFF2-40B4-BE49-F238E27FC236}">
                <a16:creationId xmlns:a16="http://schemas.microsoft.com/office/drawing/2014/main" id="{705AEA46-A3A4-4862-825A-F7BE9A45BE8D}"/>
              </a:ext>
            </a:extLst>
          </p:cNvPr>
          <p:cNvSpPr/>
          <p:nvPr/>
        </p:nvSpPr>
        <p:spPr bwMode="auto">
          <a:xfrm>
            <a:off x="5049069" y="5746147"/>
            <a:ext cx="1280160" cy="182880"/>
          </a:xfrm>
          <a:prstGeom prst="roundRect">
            <a:avLst/>
          </a:prstGeom>
          <a:solidFill>
            <a:schemeClr val="accent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EXO admin</a:t>
            </a:r>
          </a:p>
        </p:txBody>
      </p:sp>
      <p:sp>
        <p:nvSpPr>
          <p:cNvPr id="135" name="Rectangle: Rounded Corners 134">
            <a:extLst>
              <a:ext uri="{FF2B5EF4-FFF2-40B4-BE49-F238E27FC236}">
                <a16:creationId xmlns:a16="http://schemas.microsoft.com/office/drawing/2014/main" id="{97498741-D79D-467F-B15E-47135A516E59}"/>
              </a:ext>
            </a:extLst>
          </p:cNvPr>
          <p:cNvSpPr/>
          <p:nvPr/>
        </p:nvSpPr>
        <p:spPr bwMode="auto">
          <a:xfrm>
            <a:off x="5039577" y="6483430"/>
            <a:ext cx="1280160" cy="182880"/>
          </a:xfrm>
          <a:prstGeom prst="roundRect">
            <a:avLst/>
          </a:prstGeom>
          <a:solidFill>
            <a:schemeClr val="accent5"/>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gradFill>
                  <a:gsLst>
                    <a:gs pos="16814">
                      <a:srgbClr val="FFFFFF"/>
                    </a:gs>
                    <a:gs pos="46000">
                      <a:srgbClr val="FFFFFF"/>
                    </a:gs>
                  </a:gsLst>
                  <a:lin ang="5400000" scaled="0"/>
                </a:gradFill>
                <a:effectLst/>
                <a:uLnTx/>
                <a:uFillTx/>
                <a:latin typeface="Segoe UI"/>
                <a:ea typeface="+mn-ea"/>
                <a:cs typeface="+mn-cs"/>
              </a:rPr>
              <a:t>Intune Admin</a:t>
            </a:r>
          </a:p>
        </p:txBody>
      </p:sp>
      <p:sp>
        <p:nvSpPr>
          <p:cNvPr id="137" name="TextBox 136">
            <a:extLst>
              <a:ext uri="{FF2B5EF4-FFF2-40B4-BE49-F238E27FC236}">
                <a16:creationId xmlns:a16="http://schemas.microsoft.com/office/drawing/2014/main" id="{94E86558-69B2-4852-A901-89FDC0543178}"/>
              </a:ext>
            </a:extLst>
          </p:cNvPr>
          <p:cNvSpPr txBox="1"/>
          <p:nvPr/>
        </p:nvSpPr>
        <p:spPr>
          <a:xfrm>
            <a:off x="4765114" y="5107477"/>
            <a:ext cx="1874387" cy="704808"/>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Relationship 3 </a:t>
            </a:r>
          </a:p>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3 Months      </a:t>
            </a:r>
          </a:p>
        </p:txBody>
      </p:sp>
      <p:sp>
        <p:nvSpPr>
          <p:cNvPr id="146" name="TextBox 145">
            <a:extLst>
              <a:ext uri="{FF2B5EF4-FFF2-40B4-BE49-F238E27FC236}">
                <a16:creationId xmlns:a16="http://schemas.microsoft.com/office/drawing/2014/main" id="{80D2AE3A-C737-4CA7-9A49-502D1307D50F}"/>
              </a:ext>
            </a:extLst>
          </p:cNvPr>
          <p:cNvSpPr txBox="1"/>
          <p:nvPr/>
        </p:nvSpPr>
        <p:spPr>
          <a:xfrm>
            <a:off x="4311743" y="894473"/>
            <a:ext cx="2699147" cy="461665"/>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Admin Relationships</a:t>
            </a:r>
          </a:p>
        </p:txBody>
      </p:sp>
      <p:pic>
        <p:nvPicPr>
          <p:cNvPr id="154" name="Graphic 153" descr="User">
            <a:extLst>
              <a:ext uri="{FF2B5EF4-FFF2-40B4-BE49-F238E27FC236}">
                <a16:creationId xmlns:a16="http://schemas.microsoft.com/office/drawing/2014/main" id="{A2C5BCB1-2A8C-4A49-8956-4E60D97F30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560" y="3553049"/>
            <a:ext cx="708455" cy="708455"/>
          </a:xfrm>
          <a:prstGeom prst="rect">
            <a:avLst/>
          </a:prstGeom>
        </p:spPr>
      </p:pic>
      <p:sp>
        <p:nvSpPr>
          <p:cNvPr id="156" name="TextBox 155">
            <a:extLst>
              <a:ext uri="{FF2B5EF4-FFF2-40B4-BE49-F238E27FC236}">
                <a16:creationId xmlns:a16="http://schemas.microsoft.com/office/drawing/2014/main" id="{DDA7854F-1563-4402-8490-C97D6CEAA06C}"/>
              </a:ext>
            </a:extLst>
          </p:cNvPr>
          <p:cNvSpPr txBox="1"/>
          <p:nvPr/>
        </p:nvSpPr>
        <p:spPr>
          <a:xfrm>
            <a:off x="-406601" y="4147690"/>
            <a:ext cx="2343316" cy="461665"/>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user 2</a:t>
            </a:r>
          </a:p>
        </p:txBody>
      </p:sp>
      <p:cxnSp>
        <p:nvCxnSpPr>
          <p:cNvPr id="159" name="Straight Arrow Connector 158">
            <a:extLst>
              <a:ext uri="{FF2B5EF4-FFF2-40B4-BE49-F238E27FC236}">
                <a16:creationId xmlns:a16="http://schemas.microsoft.com/office/drawing/2014/main" id="{442761BF-D760-487B-9311-37EAAB3641ED}"/>
              </a:ext>
            </a:extLst>
          </p:cNvPr>
          <p:cNvCxnSpPr>
            <a:cxnSpLocks/>
            <a:stCxn id="39" idx="3"/>
            <a:endCxn id="133" idx="1"/>
          </p:cNvCxnSpPr>
          <p:nvPr/>
        </p:nvCxnSpPr>
        <p:spPr>
          <a:xfrm>
            <a:off x="3885924" y="4392538"/>
            <a:ext cx="1163145" cy="14450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FCB1C28-C086-4AC0-8985-305D9C516391}"/>
              </a:ext>
            </a:extLst>
          </p:cNvPr>
          <p:cNvCxnSpPr>
            <a:cxnSpLocks/>
            <a:stCxn id="39" idx="3"/>
            <a:endCxn id="129" idx="1"/>
          </p:cNvCxnSpPr>
          <p:nvPr/>
        </p:nvCxnSpPr>
        <p:spPr>
          <a:xfrm>
            <a:off x="3885924" y="4392538"/>
            <a:ext cx="1163145" cy="183417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E6E5A4B4-B8ED-42E4-BE9B-AFF72CF9796A}"/>
              </a:ext>
            </a:extLst>
          </p:cNvPr>
          <p:cNvCxnSpPr>
            <a:cxnSpLocks/>
            <a:stCxn id="154" idx="3"/>
            <a:endCxn id="21" idx="1"/>
          </p:cNvCxnSpPr>
          <p:nvPr/>
        </p:nvCxnSpPr>
        <p:spPr>
          <a:xfrm flipV="1">
            <a:off x="1114015" y="3285863"/>
            <a:ext cx="944283" cy="62141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7619F51C-157A-4B22-80E0-1F7C1B56C14E}"/>
              </a:ext>
            </a:extLst>
          </p:cNvPr>
          <p:cNvCxnSpPr>
            <a:cxnSpLocks/>
            <a:stCxn id="154" idx="3"/>
            <a:endCxn id="39" idx="1"/>
          </p:cNvCxnSpPr>
          <p:nvPr/>
        </p:nvCxnSpPr>
        <p:spPr>
          <a:xfrm>
            <a:off x="1114015" y="3907277"/>
            <a:ext cx="943109" cy="48526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480374E8-8314-498B-9119-ADA6F3808734}"/>
              </a:ext>
            </a:extLst>
          </p:cNvPr>
          <p:cNvSpPr txBox="1"/>
          <p:nvPr/>
        </p:nvSpPr>
        <p:spPr>
          <a:xfrm>
            <a:off x="-772484" y="939845"/>
            <a:ext cx="3100659" cy="461665"/>
          </a:xfrm>
          <a:prstGeom prst="rect">
            <a:avLst/>
          </a:prstGeom>
          <a:noFill/>
        </p:spPr>
        <p:txBody>
          <a:bodyPr wrap="square" lIns="182880" tIns="146304" rIns="182880" bIns="146304" rtlCol="0">
            <a:spAutoFit/>
          </a:bodyPr>
          <a:lstStyle/>
          <a:p>
            <a:pPr marL="0" marR="0" lvl="0" indent="0" algn="ctr" defTabSz="914367" rtl="0" eaLnBrk="1" fontAlgn="auto" latinLnBrk="0" hangingPunct="1">
              <a:lnSpc>
                <a:spcPct val="90000"/>
              </a:lnSpc>
              <a:spcBef>
                <a:spcPts val="0"/>
              </a:spcBef>
              <a:spcAft>
                <a:spcPts val="600"/>
              </a:spcAft>
              <a:buClrTx/>
              <a:buSzTx/>
              <a:buFontTx/>
              <a:buNone/>
              <a:tabLst/>
              <a:defRPr/>
            </a:pPr>
            <a:r>
              <a:rPr kumimoji="0" lang="en-US" sz="1200" b="1"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Partner user agents</a:t>
            </a:r>
          </a:p>
        </p:txBody>
      </p:sp>
      <p:pic>
        <p:nvPicPr>
          <p:cNvPr id="261" name="Graphic 260" descr="Clock">
            <a:extLst>
              <a:ext uri="{FF2B5EF4-FFF2-40B4-BE49-F238E27FC236}">
                <a16:creationId xmlns:a16="http://schemas.microsoft.com/office/drawing/2014/main" id="{E499DAC8-CFD6-4C74-A4D7-277025CFDB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39192" y="1662066"/>
            <a:ext cx="324455" cy="324455"/>
          </a:xfrm>
          <a:prstGeom prst="rect">
            <a:avLst/>
          </a:prstGeom>
        </p:spPr>
      </p:pic>
      <p:cxnSp>
        <p:nvCxnSpPr>
          <p:cNvPr id="272" name="Straight Arrow Connector 271">
            <a:extLst>
              <a:ext uri="{FF2B5EF4-FFF2-40B4-BE49-F238E27FC236}">
                <a16:creationId xmlns:a16="http://schemas.microsoft.com/office/drawing/2014/main" id="{82180CB1-3C7B-4759-A741-1C536BEE83B7}"/>
              </a:ext>
            </a:extLst>
          </p:cNvPr>
          <p:cNvCxnSpPr>
            <a:cxnSpLocks/>
            <a:stCxn id="21" idx="3"/>
          </p:cNvCxnSpPr>
          <p:nvPr/>
        </p:nvCxnSpPr>
        <p:spPr>
          <a:xfrm>
            <a:off x="3887098" y="3285863"/>
            <a:ext cx="1161971" cy="2534935"/>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lock">
            <a:extLst>
              <a:ext uri="{FF2B5EF4-FFF2-40B4-BE49-F238E27FC236}">
                <a16:creationId xmlns:a16="http://schemas.microsoft.com/office/drawing/2014/main" id="{E6C337A5-9F28-4D83-82D6-FEC9D08C33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43434" y="3495076"/>
            <a:ext cx="324455" cy="324455"/>
          </a:xfrm>
          <a:prstGeom prst="rect">
            <a:avLst/>
          </a:prstGeom>
        </p:spPr>
      </p:pic>
      <p:pic>
        <p:nvPicPr>
          <p:cNvPr id="20" name="Graphic 19" descr="Clock">
            <a:extLst>
              <a:ext uri="{FF2B5EF4-FFF2-40B4-BE49-F238E27FC236}">
                <a16:creationId xmlns:a16="http://schemas.microsoft.com/office/drawing/2014/main" id="{350D83D5-6F0C-47FB-81E8-30EC3E2C47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39191" y="5408242"/>
            <a:ext cx="324455" cy="324455"/>
          </a:xfrm>
          <a:prstGeom prst="rect">
            <a:avLst/>
          </a:prstGeom>
        </p:spPr>
      </p:pic>
      <p:sp>
        <p:nvSpPr>
          <p:cNvPr id="63" name="Text Placeholder 5">
            <a:extLst>
              <a:ext uri="{FF2B5EF4-FFF2-40B4-BE49-F238E27FC236}">
                <a16:creationId xmlns:a16="http://schemas.microsoft.com/office/drawing/2014/main" id="{A619D489-CCAD-49F5-86D5-BABC5D177182}"/>
              </a:ext>
            </a:extLst>
          </p:cNvPr>
          <p:cNvSpPr>
            <a:spLocks noGrp="1"/>
          </p:cNvSpPr>
          <p:nvPr>
            <p:ph sz="quarter" idx="10"/>
          </p:nvPr>
        </p:nvSpPr>
        <p:spPr>
          <a:xfrm>
            <a:off x="8959436" y="467589"/>
            <a:ext cx="2971311" cy="5786199"/>
          </a:xfrm>
        </p:spPr>
        <p:txBody>
          <a:bodyPr/>
          <a:lstStyle/>
          <a:p>
            <a:r>
              <a:rPr lang="en-US" sz="2000" dirty="0"/>
              <a:t>Customer approves Admin Relationship(s)</a:t>
            </a:r>
          </a:p>
          <a:p>
            <a:r>
              <a:rPr lang="en-US" sz="2000" dirty="0"/>
              <a:t>Organize users and Security groups (SG) for full customization</a:t>
            </a:r>
          </a:p>
          <a:p>
            <a:r>
              <a:rPr lang="en-US" sz="2000" dirty="0"/>
              <a:t>No customer reapproval needed for SG to approved roles assignment </a:t>
            </a:r>
          </a:p>
          <a:p>
            <a:r>
              <a:rPr lang="en-US" sz="2000" dirty="0"/>
              <a:t>Restrict access at</a:t>
            </a:r>
          </a:p>
          <a:p>
            <a:pPr lvl="1"/>
            <a:r>
              <a:rPr lang="en-US" dirty="0"/>
              <a:t>Customer level</a:t>
            </a:r>
          </a:p>
          <a:p>
            <a:pPr lvl="1"/>
            <a:r>
              <a:rPr lang="en-US" dirty="0"/>
              <a:t>Partner tenant level </a:t>
            </a:r>
          </a:p>
          <a:p>
            <a:pPr lvl="1"/>
            <a:r>
              <a:rPr lang="en-US" dirty="0"/>
              <a:t>Partner user level</a:t>
            </a:r>
          </a:p>
          <a:p>
            <a:pPr lvl="1"/>
            <a:r>
              <a:rPr lang="en-US" dirty="0"/>
              <a:t>Workload level </a:t>
            </a:r>
          </a:p>
          <a:p>
            <a:r>
              <a:rPr lang="en-US" sz="2000" dirty="0"/>
              <a:t>Access auto expires at the end of duration</a:t>
            </a:r>
          </a:p>
          <a:p>
            <a:endParaRPr lang="en-US" sz="2000" dirty="0"/>
          </a:p>
        </p:txBody>
      </p:sp>
      <p:pic>
        <p:nvPicPr>
          <p:cNvPr id="36" name="Picture 35">
            <a:extLst>
              <a:ext uri="{FF2B5EF4-FFF2-40B4-BE49-F238E27FC236}">
                <a16:creationId xmlns:a16="http://schemas.microsoft.com/office/drawing/2014/main" id="{7BB3B31D-ACED-46B5-A758-0AD6DB31B1BB}"/>
              </a:ext>
            </a:extLst>
          </p:cNvPr>
          <p:cNvPicPr>
            <a:picLocks noChangeAspect="1"/>
          </p:cNvPicPr>
          <p:nvPr/>
        </p:nvPicPr>
        <p:blipFill>
          <a:blip r:embed="rId9">
            <a:alphaModFix/>
          </a:blip>
          <a:stretch>
            <a:fillRect/>
          </a:stretch>
        </p:blipFill>
        <p:spPr>
          <a:xfrm>
            <a:off x="6691713" y="1921773"/>
            <a:ext cx="357190" cy="323852"/>
          </a:xfrm>
          <a:prstGeom prst="rect">
            <a:avLst/>
          </a:prstGeom>
          <a:solidFill>
            <a:srgbClr val="DEE6F2">
              <a:alpha val="0"/>
            </a:srgbClr>
          </a:solidFill>
        </p:spPr>
      </p:pic>
      <p:pic>
        <p:nvPicPr>
          <p:cNvPr id="40" name="Picture 39">
            <a:extLst>
              <a:ext uri="{FF2B5EF4-FFF2-40B4-BE49-F238E27FC236}">
                <a16:creationId xmlns:a16="http://schemas.microsoft.com/office/drawing/2014/main" id="{C04A7170-AA54-4386-A64C-267A82C93F99}"/>
              </a:ext>
            </a:extLst>
          </p:cNvPr>
          <p:cNvPicPr>
            <a:picLocks noChangeAspect="1"/>
          </p:cNvPicPr>
          <p:nvPr/>
        </p:nvPicPr>
        <p:blipFill>
          <a:blip r:embed="rId9"/>
          <a:stretch>
            <a:fillRect/>
          </a:stretch>
        </p:blipFill>
        <p:spPr>
          <a:xfrm>
            <a:off x="6704062" y="3889330"/>
            <a:ext cx="357190" cy="323852"/>
          </a:xfrm>
          <a:prstGeom prst="rect">
            <a:avLst/>
          </a:prstGeom>
        </p:spPr>
      </p:pic>
      <p:pic>
        <p:nvPicPr>
          <p:cNvPr id="42" name="Picture 41">
            <a:extLst>
              <a:ext uri="{FF2B5EF4-FFF2-40B4-BE49-F238E27FC236}">
                <a16:creationId xmlns:a16="http://schemas.microsoft.com/office/drawing/2014/main" id="{9D82E33C-1DE4-4F37-B882-01A9E9C6BA53}"/>
              </a:ext>
            </a:extLst>
          </p:cNvPr>
          <p:cNvPicPr>
            <a:picLocks noChangeAspect="1"/>
          </p:cNvPicPr>
          <p:nvPr/>
        </p:nvPicPr>
        <p:blipFill>
          <a:blip r:embed="rId9"/>
          <a:stretch>
            <a:fillRect/>
          </a:stretch>
        </p:blipFill>
        <p:spPr>
          <a:xfrm>
            <a:off x="6704062" y="5997457"/>
            <a:ext cx="357190" cy="323852"/>
          </a:xfrm>
          <a:prstGeom prst="rect">
            <a:avLst/>
          </a:prstGeom>
        </p:spPr>
      </p:pic>
    </p:spTree>
    <p:extLst>
      <p:ext uri="{BB962C8B-B14F-4D97-AF65-F5344CB8AC3E}">
        <p14:creationId xmlns:p14="http://schemas.microsoft.com/office/powerpoint/2010/main" val="42843560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696218A-F6A8-4A01-AA85-170B630D97C4}"/>
              </a:ext>
            </a:extLst>
          </p:cNvPr>
          <p:cNvSpPr/>
          <p:nvPr/>
        </p:nvSpPr>
        <p:spPr bwMode="auto">
          <a:xfrm>
            <a:off x="47985" y="2676618"/>
            <a:ext cx="10336647" cy="404651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a:extLst>
              <a:ext uri="{FF2B5EF4-FFF2-40B4-BE49-F238E27FC236}">
                <a16:creationId xmlns:a16="http://schemas.microsoft.com/office/drawing/2014/main" id="{EFF35E17-4CF1-4506-B1AE-4A0205EB056F}"/>
              </a:ext>
            </a:extLst>
          </p:cNvPr>
          <p:cNvSpPr/>
          <p:nvPr/>
        </p:nvSpPr>
        <p:spPr bwMode="auto">
          <a:xfrm>
            <a:off x="75824" y="483208"/>
            <a:ext cx="10336647" cy="214623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C6051383-7F7D-4CA7-AB58-B60FF9B811DF}"/>
              </a:ext>
            </a:extLst>
          </p:cNvPr>
          <p:cNvSpPr>
            <a:spLocks noGrp="1"/>
          </p:cNvSpPr>
          <p:nvPr>
            <p:ph type="title"/>
          </p:nvPr>
        </p:nvSpPr>
        <p:spPr>
          <a:xfrm>
            <a:off x="75825" y="-161209"/>
            <a:ext cx="11336039" cy="758022"/>
          </a:xfrm>
        </p:spPr>
        <p:txBody>
          <a:bodyPr/>
          <a:lstStyle/>
          <a:p>
            <a:r>
              <a:rPr lang="en-US" sz="2400"/>
              <a:t>Partner and customer journey</a:t>
            </a:r>
          </a:p>
        </p:txBody>
      </p:sp>
      <p:graphicFrame>
        <p:nvGraphicFramePr>
          <p:cNvPr id="5" name="Diagram 4">
            <a:extLst>
              <a:ext uri="{FF2B5EF4-FFF2-40B4-BE49-F238E27FC236}">
                <a16:creationId xmlns:a16="http://schemas.microsoft.com/office/drawing/2014/main" id="{A0590901-F3E4-4765-848E-E1D0A6B6F0E6}"/>
              </a:ext>
            </a:extLst>
          </p:cNvPr>
          <p:cNvGraphicFramePr/>
          <p:nvPr/>
        </p:nvGraphicFramePr>
        <p:xfrm>
          <a:off x="207938" y="3897857"/>
          <a:ext cx="6391105" cy="73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5E8A8626-8AF3-40DA-9CFA-879B25251798}"/>
              </a:ext>
            </a:extLst>
          </p:cNvPr>
          <p:cNvPicPr>
            <a:picLocks noChangeAspect="1"/>
          </p:cNvPicPr>
          <p:nvPr/>
        </p:nvPicPr>
        <p:blipFill rotWithShape="1">
          <a:blip r:embed="rId8"/>
          <a:srcRect t="978" r="-12666" b="15590"/>
          <a:stretch/>
        </p:blipFill>
        <p:spPr>
          <a:xfrm>
            <a:off x="1533315" y="556076"/>
            <a:ext cx="619198" cy="786382"/>
          </a:xfrm>
          <a:prstGeom prst="rect">
            <a:avLst/>
          </a:prstGeom>
        </p:spPr>
      </p:pic>
      <p:graphicFrame>
        <p:nvGraphicFramePr>
          <p:cNvPr id="16" name="Diagram 15">
            <a:extLst>
              <a:ext uri="{FF2B5EF4-FFF2-40B4-BE49-F238E27FC236}">
                <a16:creationId xmlns:a16="http://schemas.microsoft.com/office/drawing/2014/main" id="{C4350C36-E700-4F99-AAC7-501F88109BE3}"/>
              </a:ext>
            </a:extLst>
          </p:cNvPr>
          <p:cNvGraphicFramePr/>
          <p:nvPr/>
        </p:nvGraphicFramePr>
        <p:xfrm>
          <a:off x="207938" y="1650609"/>
          <a:ext cx="3274362" cy="7580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8" name="Diagram 17">
            <a:extLst>
              <a:ext uri="{FF2B5EF4-FFF2-40B4-BE49-F238E27FC236}">
                <a16:creationId xmlns:a16="http://schemas.microsoft.com/office/drawing/2014/main" id="{2CC1BE10-8037-4ED6-A709-F58DBFD9BF3B}"/>
              </a:ext>
            </a:extLst>
          </p:cNvPr>
          <p:cNvGraphicFramePr/>
          <p:nvPr/>
        </p:nvGraphicFramePr>
        <p:xfrm>
          <a:off x="5372671" y="1658002"/>
          <a:ext cx="1155766" cy="7374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20" name="Picture 19">
            <a:extLst>
              <a:ext uri="{FF2B5EF4-FFF2-40B4-BE49-F238E27FC236}">
                <a16:creationId xmlns:a16="http://schemas.microsoft.com/office/drawing/2014/main" id="{7A56B748-0CA5-46A2-822B-EB44F42FC3B5}"/>
              </a:ext>
            </a:extLst>
          </p:cNvPr>
          <p:cNvPicPr>
            <a:picLocks noChangeAspect="1"/>
          </p:cNvPicPr>
          <p:nvPr/>
        </p:nvPicPr>
        <p:blipFill>
          <a:blip r:embed="rId19"/>
          <a:stretch>
            <a:fillRect/>
          </a:stretch>
        </p:blipFill>
        <p:spPr>
          <a:xfrm>
            <a:off x="5640955" y="554140"/>
            <a:ext cx="619198" cy="942558"/>
          </a:xfrm>
          <a:prstGeom prst="rect">
            <a:avLst/>
          </a:prstGeom>
        </p:spPr>
      </p:pic>
      <p:sp>
        <p:nvSpPr>
          <p:cNvPr id="22" name="TextBox 21">
            <a:extLst>
              <a:ext uri="{FF2B5EF4-FFF2-40B4-BE49-F238E27FC236}">
                <a16:creationId xmlns:a16="http://schemas.microsoft.com/office/drawing/2014/main" id="{9557087A-6B41-47E4-A67D-94B93C24CAC7}"/>
              </a:ext>
            </a:extLst>
          </p:cNvPr>
          <p:cNvSpPr txBox="1"/>
          <p:nvPr/>
        </p:nvSpPr>
        <p:spPr>
          <a:xfrm>
            <a:off x="1196894" y="1308539"/>
            <a:ext cx="1604619" cy="369332"/>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A1A1A"/>
                </a:solidFill>
                <a:effectLst/>
                <a:uLnTx/>
                <a:uFillTx/>
                <a:latin typeface="Segoe UI"/>
                <a:ea typeface="+mn-ea"/>
                <a:cs typeface="+mn-cs"/>
              </a:rPr>
              <a:t>Partner Admin Agent</a:t>
            </a:r>
            <a:endParaRPr kumimoji="0" lang="en-US" sz="1765" b="1" i="0" u="none" strike="noStrike" kern="1200" cap="none" spc="0" normalizeH="0" baseline="0" noProof="0">
              <a:ln>
                <a:noFill/>
              </a:ln>
              <a:solidFill>
                <a:srgbClr val="1A1A1A"/>
              </a:solidFill>
              <a:effectLst/>
              <a:uLnTx/>
              <a:uFillTx/>
              <a:latin typeface="Segoe UI"/>
              <a:ea typeface="+mn-ea"/>
              <a:cs typeface="+mn-cs"/>
            </a:endParaRPr>
          </a:p>
        </p:txBody>
      </p:sp>
      <p:pic>
        <p:nvPicPr>
          <p:cNvPr id="24" name="Picture 23">
            <a:extLst>
              <a:ext uri="{FF2B5EF4-FFF2-40B4-BE49-F238E27FC236}">
                <a16:creationId xmlns:a16="http://schemas.microsoft.com/office/drawing/2014/main" id="{3CDB7957-8EF6-4EC0-B584-BAC22B63D9B4}"/>
              </a:ext>
            </a:extLst>
          </p:cNvPr>
          <p:cNvPicPr>
            <a:picLocks noChangeAspect="1"/>
          </p:cNvPicPr>
          <p:nvPr/>
        </p:nvPicPr>
        <p:blipFill rotWithShape="1">
          <a:blip r:embed="rId8"/>
          <a:srcRect t="12806" r="-12666" b="15590"/>
          <a:stretch/>
        </p:blipFill>
        <p:spPr>
          <a:xfrm>
            <a:off x="4065616" y="2828313"/>
            <a:ext cx="619198" cy="674898"/>
          </a:xfrm>
          <a:prstGeom prst="rect">
            <a:avLst/>
          </a:prstGeom>
        </p:spPr>
      </p:pic>
      <p:sp>
        <p:nvSpPr>
          <p:cNvPr id="26" name="TextBox 25">
            <a:extLst>
              <a:ext uri="{FF2B5EF4-FFF2-40B4-BE49-F238E27FC236}">
                <a16:creationId xmlns:a16="http://schemas.microsoft.com/office/drawing/2014/main" id="{4CD3743F-0D7C-4509-A5DA-78B0968DB15A}"/>
              </a:ext>
            </a:extLst>
          </p:cNvPr>
          <p:cNvSpPr txBox="1"/>
          <p:nvPr/>
        </p:nvSpPr>
        <p:spPr>
          <a:xfrm>
            <a:off x="3683486" y="3467377"/>
            <a:ext cx="1713320" cy="230832"/>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A1A1A"/>
                </a:solidFill>
                <a:effectLst/>
                <a:uLnTx/>
                <a:uFillTx/>
                <a:latin typeface="Segoe UI"/>
                <a:ea typeface="+mn-ea"/>
                <a:cs typeface="+mn-cs"/>
              </a:rPr>
              <a:t>Partner Admin Agent</a:t>
            </a:r>
            <a:endParaRPr kumimoji="0" lang="en-US" sz="1765" b="1" i="0" u="none" strike="noStrike" kern="1200" cap="none" spc="0" normalizeH="0" baseline="0" noProof="0">
              <a:ln>
                <a:noFill/>
              </a:ln>
              <a:solidFill>
                <a:srgbClr val="1A1A1A"/>
              </a:solidFill>
              <a:effectLst/>
              <a:uLnTx/>
              <a:uFillTx/>
              <a:latin typeface="Segoe UI"/>
              <a:ea typeface="+mn-ea"/>
              <a:cs typeface="+mn-cs"/>
            </a:endParaRPr>
          </a:p>
        </p:txBody>
      </p:sp>
      <p:pic>
        <p:nvPicPr>
          <p:cNvPr id="34" name="Picture 33">
            <a:extLst>
              <a:ext uri="{FF2B5EF4-FFF2-40B4-BE49-F238E27FC236}">
                <a16:creationId xmlns:a16="http://schemas.microsoft.com/office/drawing/2014/main" id="{513C854C-EEDA-4C0E-A62F-401101B640D2}"/>
              </a:ext>
            </a:extLst>
          </p:cNvPr>
          <p:cNvPicPr>
            <a:picLocks noChangeAspect="1"/>
          </p:cNvPicPr>
          <p:nvPr/>
        </p:nvPicPr>
        <p:blipFill rotWithShape="1">
          <a:blip r:embed="rId8"/>
          <a:srcRect t="978" r="-12666" b="15590"/>
          <a:stretch/>
        </p:blipFill>
        <p:spPr>
          <a:xfrm>
            <a:off x="2443753" y="5145018"/>
            <a:ext cx="347407" cy="441207"/>
          </a:xfrm>
          <a:prstGeom prst="rect">
            <a:avLst/>
          </a:prstGeom>
        </p:spPr>
      </p:pic>
      <p:sp>
        <p:nvSpPr>
          <p:cNvPr id="36" name="TextBox 35">
            <a:extLst>
              <a:ext uri="{FF2B5EF4-FFF2-40B4-BE49-F238E27FC236}">
                <a16:creationId xmlns:a16="http://schemas.microsoft.com/office/drawing/2014/main" id="{5640E8FE-F68D-4AC3-8981-B420F823AA09}"/>
              </a:ext>
            </a:extLst>
          </p:cNvPr>
          <p:cNvSpPr txBox="1"/>
          <p:nvPr/>
        </p:nvSpPr>
        <p:spPr>
          <a:xfrm>
            <a:off x="1533315" y="5586225"/>
            <a:ext cx="2389718" cy="230832"/>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1A1A1A"/>
                </a:solidFill>
                <a:effectLst/>
                <a:uLnTx/>
                <a:uFillTx/>
                <a:latin typeface="Segoe UI"/>
                <a:ea typeface="+mn-ea"/>
                <a:cs typeface="+mn-cs"/>
              </a:rPr>
              <a:t>Partner user belonging to security group </a:t>
            </a:r>
            <a:endParaRPr kumimoji="0" lang="en-US" sz="1765" b="1" i="0" u="none" strike="noStrike" kern="1200" cap="none" spc="0" normalizeH="0" baseline="0" noProof="0">
              <a:ln>
                <a:noFill/>
              </a:ln>
              <a:solidFill>
                <a:srgbClr val="1A1A1A"/>
              </a:solidFill>
              <a:effectLst/>
              <a:uLnTx/>
              <a:uFillTx/>
              <a:latin typeface="Segoe UI"/>
              <a:ea typeface="+mn-ea"/>
              <a:cs typeface="+mn-cs"/>
            </a:endParaRPr>
          </a:p>
        </p:txBody>
      </p:sp>
      <p:graphicFrame>
        <p:nvGraphicFramePr>
          <p:cNvPr id="38" name="Diagram 37">
            <a:extLst>
              <a:ext uri="{FF2B5EF4-FFF2-40B4-BE49-F238E27FC236}">
                <a16:creationId xmlns:a16="http://schemas.microsoft.com/office/drawing/2014/main" id="{241DC541-610C-4842-B808-C1D296971654}"/>
              </a:ext>
            </a:extLst>
          </p:cNvPr>
          <p:cNvGraphicFramePr/>
          <p:nvPr/>
        </p:nvGraphicFramePr>
        <p:xfrm>
          <a:off x="207937" y="5945086"/>
          <a:ext cx="4705185" cy="644744"/>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6" name="TextBox 45">
            <a:extLst>
              <a:ext uri="{FF2B5EF4-FFF2-40B4-BE49-F238E27FC236}">
                <a16:creationId xmlns:a16="http://schemas.microsoft.com/office/drawing/2014/main" id="{0C07B98F-38B7-42C8-BDD7-949A38C70BB3}"/>
              </a:ext>
            </a:extLst>
          </p:cNvPr>
          <p:cNvSpPr txBox="1"/>
          <p:nvPr/>
        </p:nvSpPr>
        <p:spPr>
          <a:xfrm>
            <a:off x="6778857" y="523187"/>
            <a:ext cx="3091284" cy="307777"/>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A1A1A"/>
                </a:solidFill>
                <a:effectLst/>
                <a:uLnTx/>
                <a:uFillTx/>
                <a:latin typeface="Segoe UI"/>
                <a:ea typeface="+mn-ea"/>
                <a:cs typeface="+mn-cs"/>
              </a:rPr>
              <a:t>Onetime Org to Org </a:t>
            </a:r>
            <a:r>
              <a:rPr kumimoji="0" lang="en-US" sz="1400" b="0" i="0" u="none" strike="noStrike" kern="1200" cap="none" spc="0" normalizeH="0" baseline="0" noProof="0">
                <a:ln>
                  <a:noFill/>
                </a:ln>
                <a:solidFill>
                  <a:srgbClr val="1A1A1A"/>
                </a:solidFill>
                <a:effectLst/>
                <a:uLnTx/>
                <a:uFillTx/>
                <a:latin typeface="Segoe UI"/>
                <a:ea typeface="+mn-ea"/>
                <a:cs typeface="+mn-cs"/>
              </a:rPr>
              <a:t>setup </a:t>
            </a:r>
            <a:endParaRPr kumimoji="0" lang="en-US" sz="1400" b="1" i="0" u="none" strike="noStrike" kern="1200" cap="none" spc="0" normalizeH="0" baseline="0" noProof="0">
              <a:ln>
                <a:noFill/>
              </a:ln>
              <a:solidFill>
                <a:srgbClr val="1A1A1A"/>
              </a:solidFill>
              <a:effectLst/>
              <a:uLnTx/>
              <a:uFillTx/>
              <a:latin typeface="Segoe UI"/>
              <a:ea typeface="+mn-ea"/>
              <a:cs typeface="+mn-cs"/>
            </a:endParaRPr>
          </a:p>
        </p:txBody>
      </p:sp>
      <p:sp>
        <p:nvSpPr>
          <p:cNvPr id="48" name="TextBox 47">
            <a:extLst>
              <a:ext uri="{FF2B5EF4-FFF2-40B4-BE49-F238E27FC236}">
                <a16:creationId xmlns:a16="http://schemas.microsoft.com/office/drawing/2014/main" id="{B7EB8003-2EBC-4DAF-8DBC-1A6FD8FC6C36}"/>
              </a:ext>
            </a:extLst>
          </p:cNvPr>
          <p:cNvSpPr txBox="1"/>
          <p:nvPr/>
        </p:nvSpPr>
        <p:spPr>
          <a:xfrm>
            <a:off x="6644644" y="2869223"/>
            <a:ext cx="3322316" cy="307777"/>
          </a:xfrm>
          <a:prstGeom prst="rect">
            <a:avLst/>
          </a:prstGeom>
          <a:noFill/>
        </p:spPr>
        <p:txBody>
          <a:bodyPr wrap="square">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A1A1A"/>
                </a:solidFill>
                <a:effectLst/>
                <a:uLnTx/>
                <a:uFillTx/>
                <a:latin typeface="Segoe UI"/>
                <a:ea typeface="+mn-ea"/>
                <a:cs typeface="+mn-cs"/>
              </a:rPr>
              <a:t>Multiple</a:t>
            </a:r>
            <a:r>
              <a:rPr kumimoji="0" lang="en-US" sz="1400" b="0" i="0" u="none" strike="noStrike" kern="1200" cap="none" spc="0" normalizeH="0" baseline="0" noProof="0">
                <a:ln>
                  <a:noFill/>
                </a:ln>
                <a:solidFill>
                  <a:srgbClr val="1A1A1A"/>
                </a:solidFill>
                <a:effectLst/>
                <a:uLnTx/>
                <a:uFillTx/>
                <a:latin typeface="Segoe UI"/>
                <a:ea typeface="+mn-ea"/>
                <a:cs typeface="+mn-cs"/>
              </a:rPr>
              <a:t> times (Ongoing as needed)</a:t>
            </a:r>
          </a:p>
        </p:txBody>
      </p:sp>
      <p:sp>
        <p:nvSpPr>
          <p:cNvPr id="19" name="TextBox 18">
            <a:extLst>
              <a:ext uri="{FF2B5EF4-FFF2-40B4-BE49-F238E27FC236}">
                <a16:creationId xmlns:a16="http://schemas.microsoft.com/office/drawing/2014/main" id="{B998CB99-4912-4626-8F08-7D022528D79C}"/>
              </a:ext>
            </a:extLst>
          </p:cNvPr>
          <p:cNvSpPr txBox="1"/>
          <p:nvPr/>
        </p:nvSpPr>
        <p:spPr>
          <a:xfrm>
            <a:off x="6840911" y="830964"/>
            <a:ext cx="3407990" cy="954107"/>
          </a:xfrm>
          <a:prstGeom prst="rect">
            <a:avLst/>
          </a:prstGeom>
          <a:noFill/>
        </p:spPr>
        <p:txBody>
          <a:bodyPr wrap="square">
            <a:spAutoFit/>
          </a:bodyPr>
          <a:lstStyle/>
          <a:p>
            <a:pPr marL="285750" marR="0" lvl="0" indent="-2857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A1A1A"/>
                </a:solidFill>
                <a:effectLst/>
                <a:uLnTx/>
                <a:uFillTx/>
                <a:latin typeface="Segoe UI"/>
                <a:ea typeface="+mn-ea"/>
                <a:cs typeface="+mn-cs"/>
              </a:rPr>
              <a:t>Cannot</a:t>
            </a:r>
            <a:r>
              <a:rPr kumimoji="0" lang="en-US" sz="1400" b="0" i="0" u="none" strike="noStrike" kern="1200" cap="none" spc="0" normalizeH="0" baseline="0" noProof="0">
                <a:ln>
                  <a:noFill/>
                </a:ln>
                <a:solidFill>
                  <a:srgbClr val="1A1A1A"/>
                </a:solidFill>
                <a:effectLst/>
                <a:uLnTx/>
                <a:uFillTx/>
                <a:latin typeface="Segoe UI"/>
                <a:ea typeface="+mn-ea"/>
                <a:cs typeface="+mn-cs"/>
              </a:rPr>
              <a:t> change </a:t>
            </a:r>
            <a:r>
              <a:rPr kumimoji="0" lang="en-US" sz="1400" b="1" i="0" u="none" strike="noStrike" kern="1200" cap="none" spc="0" normalizeH="0" baseline="0" noProof="0">
                <a:ln>
                  <a:noFill/>
                </a:ln>
                <a:solidFill>
                  <a:srgbClr val="1A1A1A"/>
                </a:solidFill>
                <a:effectLst/>
                <a:uLnTx/>
                <a:uFillTx/>
                <a:latin typeface="Segoe UI"/>
                <a:ea typeface="+mn-ea"/>
                <a:cs typeface="+mn-cs"/>
              </a:rPr>
              <a:t>definition</a:t>
            </a:r>
            <a:r>
              <a:rPr kumimoji="0" lang="en-US" sz="1400" b="0" i="0" u="none" strike="noStrike" kern="1200" cap="none" spc="0" normalizeH="0" baseline="0" noProof="0">
                <a:ln>
                  <a:noFill/>
                </a:ln>
                <a:solidFill>
                  <a:srgbClr val="1A1A1A"/>
                </a:solidFill>
                <a:effectLst/>
                <a:uLnTx/>
                <a:uFillTx/>
                <a:latin typeface="Segoe UI"/>
                <a:ea typeface="+mn-ea"/>
                <a:cs typeface="+mn-cs"/>
              </a:rPr>
              <a:t> of GDAP request (roles and duration) once customer approves (Contract)</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A1A1A"/>
              </a:solidFill>
              <a:effectLst/>
              <a:uLnTx/>
              <a:uFillTx/>
              <a:latin typeface="Segoe UI"/>
              <a:ea typeface="+mn-ea"/>
              <a:cs typeface="+mn-cs"/>
            </a:endParaRPr>
          </a:p>
        </p:txBody>
      </p:sp>
      <p:sp>
        <p:nvSpPr>
          <p:cNvPr id="4" name="TextBox 3">
            <a:extLst>
              <a:ext uri="{FF2B5EF4-FFF2-40B4-BE49-F238E27FC236}">
                <a16:creationId xmlns:a16="http://schemas.microsoft.com/office/drawing/2014/main" id="{E8FB4702-3661-4AF9-9A28-FBC9065F7A99}"/>
              </a:ext>
            </a:extLst>
          </p:cNvPr>
          <p:cNvSpPr txBox="1"/>
          <p:nvPr/>
        </p:nvSpPr>
        <p:spPr>
          <a:xfrm>
            <a:off x="6705180" y="3132059"/>
            <a:ext cx="3679452" cy="738664"/>
          </a:xfrm>
          <a:prstGeom prst="rect">
            <a:avLst/>
          </a:prstGeom>
          <a:noFill/>
        </p:spPr>
        <p:txBody>
          <a:bodyPr wrap="square">
            <a:spAutoFit/>
          </a:bodyPr>
          <a:lstStyle/>
          <a:p>
            <a:pPr marL="285750" marR="0" lvl="0" indent="-2857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1A1A1A"/>
                </a:solidFill>
                <a:effectLst/>
                <a:uLnTx/>
                <a:uFillTx/>
                <a:latin typeface="Segoe UI"/>
                <a:ea typeface="+mn-ea"/>
                <a:cs typeface="+mn-cs"/>
              </a:rPr>
              <a:t>Can be changed by partner </a:t>
            </a:r>
          </a:p>
          <a:p>
            <a:pPr marL="742933" marR="0" lvl="1" indent="-2857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A1A1A"/>
                </a:solidFill>
                <a:effectLst/>
                <a:uLnTx/>
                <a:uFillTx/>
                <a:latin typeface="Segoe UI"/>
                <a:ea typeface="+mn-ea"/>
                <a:cs typeface="+mn-cs"/>
              </a:rPr>
              <a:t>multiple</a:t>
            </a:r>
            <a:r>
              <a:rPr kumimoji="0" lang="en-US" sz="1400" b="0" i="0" u="none" strike="noStrike" kern="1200" cap="none" spc="0" normalizeH="0" baseline="0" noProof="0">
                <a:ln>
                  <a:noFill/>
                </a:ln>
                <a:solidFill>
                  <a:srgbClr val="1A1A1A"/>
                </a:solidFill>
                <a:effectLst/>
                <a:uLnTx/>
                <a:uFillTx/>
                <a:latin typeface="Segoe UI"/>
                <a:ea typeface="+mn-ea"/>
                <a:cs typeface="+mn-cs"/>
              </a:rPr>
              <a:t> times as needed</a:t>
            </a:r>
          </a:p>
          <a:p>
            <a:pPr marL="742933" marR="0" lvl="1" indent="-2857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1A1A1A"/>
                </a:solidFill>
                <a:effectLst/>
                <a:uLnTx/>
                <a:uFillTx/>
                <a:latin typeface="Segoe UI"/>
                <a:ea typeface="+mn-ea"/>
                <a:cs typeface="+mn-cs"/>
              </a:rPr>
              <a:t>customer reapproval </a:t>
            </a:r>
            <a:r>
              <a:rPr kumimoji="0" lang="en-US" sz="1400" b="1" i="0" u="none" strike="noStrike" kern="1200" cap="none" spc="0" normalizeH="0" baseline="0" noProof="0">
                <a:ln>
                  <a:noFill/>
                </a:ln>
                <a:solidFill>
                  <a:srgbClr val="1A1A1A"/>
                </a:solidFill>
                <a:effectLst/>
                <a:uLnTx/>
                <a:uFillTx/>
                <a:latin typeface="Segoe UI"/>
                <a:ea typeface="+mn-ea"/>
                <a:cs typeface="+mn-cs"/>
              </a:rPr>
              <a:t>not required </a:t>
            </a:r>
          </a:p>
        </p:txBody>
      </p:sp>
      <p:sp>
        <p:nvSpPr>
          <p:cNvPr id="6" name="Arrow: Right 5">
            <a:extLst>
              <a:ext uri="{FF2B5EF4-FFF2-40B4-BE49-F238E27FC236}">
                <a16:creationId xmlns:a16="http://schemas.microsoft.com/office/drawing/2014/main" id="{E2221585-ACEF-45A1-858F-7F708268BDE2}"/>
              </a:ext>
            </a:extLst>
          </p:cNvPr>
          <p:cNvSpPr/>
          <p:nvPr/>
        </p:nvSpPr>
        <p:spPr bwMode="auto">
          <a:xfrm>
            <a:off x="4102894" y="1809800"/>
            <a:ext cx="426244" cy="409525"/>
          </a:xfrm>
          <a:prstGeom prst="rightArrow">
            <a:avLst/>
          </a:prstGeom>
          <a:solidFill>
            <a:srgbClr val="AABE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8" name="Arrow: Right 7">
            <a:extLst>
              <a:ext uri="{FF2B5EF4-FFF2-40B4-BE49-F238E27FC236}">
                <a16:creationId xmlns:a16="http://schemas.microsoft.com/office/drawing/2014/main" id="{9CA169D0-5247-4A32-9BA0-D32FC69DA0A0}"/>
              </a:ext>
            </a:extLst>
          </p:cNvPr>
          <p:cNvSpPr/>
          <p:nvPr/>
        </p:nvSpPr>
        <p:spPr bwMode="auto">
          <a:xfrm rot="5400000">
            <a:off x="5735484" y="2521525"/>
            <a:ext cx="426244" cy="409525"/>
          </a:xfrm>
          <a:prstGeom prst="rightArrow">
            <a:avLst/>
          </a:prstGeom>
          <a:solidFill>
            <a:srgbClr val="AABE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0" name="Arrow: Right 9">
            <a:extLst>
              <a:ext uri="{FF2B5EF4-FFF2-40B4-BE49-F238E27FC236}">
                <a16:creationId xmlns:a16="http://schemas.microsoft.com/office/drawing/2014/main" id="{0D905263-F950-4518-B08C-77714C30652C}"/>
              </a:ext>
            </a:extLst>
          </p:cNvPr>
          <p:cNvSpPr/>
          <p:nvPr/>
        </p:nvSpPr>
        <p:spPr bwMode="auto">
          <a:xfrm rot="5400000">
            <a:off x="5759515" y="4727133"/>
            <a:ext cx="426244" cy="409525"/>
          </a:xfrm>
          <a:prstGeom prst="rightArrow">
            <a:avLst/>
          </a:prstGeom>
          <a:solidFill>
            <a:srgbClr val="AABEE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TextBox 10">
            <a:extLst>
              <a:ext uri="{FF2B5EF4-FFF2-40B4-BE49-F238E27FC236}">
                <a16:creationId xmlns:a16="http://schemas.microsoft.com/office/drawing/2014/main" id="{EC919C2E-8B57-482A-A405-978B27DDFF20}"/>
              </a:ext>
            </a:extLst>
          </p:cNvPr>
          <p:cNvSpPr txBox="1"/>
          <p:nvPr/>
        </p:nvSpPr>
        <p:spPr>
          <a:xfrm>
            <a:off x="6644644" y="5779168"/>
            <a:ext cx="3679452" cy="954107"/>
          </a:xfrm>
          <a:prstGeom prst="rect">
            <a:avLst/>
          </a:prstGeom>
          <a:noFill/>
        </p:spPr>
        <p:txBody>
          <a:bodyPr wrap="square">
            <a:spAutoFit/>
          </a:bodyPr>
          <a:lstStyle/>
          <a:p>
            <a:pPr marL="285750" marR="0" lvl="0" indent="-285750" algn="l" defTabSz="91436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srgbClr val="1A1A1A"/>
                </a:solidFill>
                <a:effectLst/>
                <a:uLnTx/>
                <a:uFillTx/>
                <a:latin typeface="Segoe UI"/>
                <a:ea typeface="+mn-ea"/>
                <a:cs typeface="+mn-cs"/>
              </a:rPr>
              <a:t>AOBO links to Admin Centers conditionally enabled </a:t>
            </a:r>
            <a:r>
              <a:rPr kumimoji="0" lang="en-US" sz="1400" b="0" i="0" u="none" strike="noStrike" kern="1200" cap="none" spc="0" normalizeH="0" baseline="0" noProof="0">
                <a:ln>
                  <a:noFill/>
                </a:ln>
                <a:solidFill>
                  <a:srgbClr val="1A1A1A"/>
                </a:solidFill>
                <a:effectLst/>
                <a:uLnTx/>
                <a:uFillTx/>
                <a:latin typeface="Segoe UI"/>
                <a:ea typeface="+mn-ea"/>
                <a:cs typeface="+mn-cs"/>
              </a:rPr>
              <a:t>based on mapping of Security group they are part-of and Roles mapped</a:t>
            </a:r>
          </a:p>
        </p:txBody>
      </p:sp>
      <p:sp>
        <p:nvSpPr>
          <p:cNvPr id="13" name="Oval 12">
            <a:extLst>
              <a:ext uri="{FF2B5EF4-FFF2-40B4-BE49-F238E27FC236}">
                <a16:creationId xmlns:a16="http://schemas.microsoft.com/office/drawing/2014/main" id="{44DB10A1-EE09-45D2-86C2-99BF84351389}"/>
              </a:ext>
            </a:extLst>
          </p:cNvPr>
          <p:cNvSpPr/>
          <p:nvPr/>
        </p:nvSpPr>
        <p:spPr>
          <a:xfrm>
            <a:off x="207937" y="1465425"/>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1</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Oval 16">
            <a:extLst>
              <a:ext uri="{FF2B5EF4-FFF2-40B4-BE49-F238E27FC236}">
                <a16:creationId xmlns:a16="http://schemas.microsoft.com/office/drawing/2014/main" id="{3DE9018C-AC2D-43B3-ACCD-6731E3E81497}"/>
              </a:ext>
            </a:extLst>
          </p:cNvPr>
          <p:cNvSpPr/>
          <p:nvPr/>
        </p:nvSpPr>
        <p:spPr>
          <a:xfrm>
            <a:off x="5351090" y="1497874"/>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2</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21" name="Oval 20">
            <a:extLst>
              <a:ext uri="{FF2B5EF4-FFF2-40B4-BE49-F238E27FC236}">
                <a16:creationId xmlns:a16="http://schemas.microsoft.com/office/drawing/2014/main" id="{7AF43460-6386-405E-8706-464CE058FF6F}"/>
              </a:ext>
            </a:extLst>
          </p:cNvPr>
          <p:cNvSpPr/>
          <p:nvPr/>
        </p:nvSpPr>
        <p:spPr>
          <a:xfrm>
            <a:off x="207937" y="3716446"/>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3</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23" name="Oval 22">
            <a:extLst>
              <a:ext uri="{FF2B5EF4-FFF2-40B4-BE49-F238E27FC236}">
                <a16:creationId xmlns:a16="http://schemas.microsoft.com/office/drawing/2014/main" id="{4D794DB5-344C-4A2D-B185-3EC1E71A6645}"/>
              </a:ext>
            </a:extLst>
          </p:cNvPr>
          <p:cNvSpPr/>
          <p:nvPr/>
        </p:nvSpPr>
        <p:spPr>
          <a:xfrm>
            <a:off x="2015514" y="3725730"/>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4</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25" name="Oval 24">
            <a:extLst>
              <a:ext uri="{FF2B5EF4-FFF2-40B4-BE49-F238E27FC236}">
                <a16:creationId xmlns:a16="http://schemas.microsoft.com/office/drawing/2014/main" id="{FC986867-7B92-4682-9939-D9BE15D5A2E9}"/>
              </a:ext>
            </a:extLst>
          </p:cNvPr>
          <p:cNvSpPr/>
          <p:nvPr/>
        </p:nvSpPr>
        <p:spPr>
          <a:xfrm>
            <a:off x="3642069" y="3717482"/>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5</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3" name="Rectangle 2">
            <a:extLst>
              <a:ext uri="{FF2B5EF4-FFF2-40B4-BE49-F238E27FC236}">
                <a16:creationId xmlns:a16="http://schemas.microsoft.com/office/drawing/2014/main" id="{176CB967-7287-4880-AE56-7B234FB2A1A4}"/>
              </a:ext>
            </a:extLst>
          </p:cNvPr>
          <p:cNvSpPr/>
          <p:nvPr/>
        </p:nvSpPr>
        <p:spPr bwMode="auto">
          <a:xfrm>
            <a:off x="120001" y="3228588"/>
            <a:ext cx="3207309" cy="1852415"/>
          </a:xfrm>
          <a:prstGeom prst="rect">
            <a:avLst/>
          </a:prstGeom>
          <a:solidFill>
            <a:schemeClr val="accent1">
              <a:alpha val="1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AAD Portal</a:t>
            </a:r>
            <a:endParaRPr kumimoji="0" lang="en-US" sz="800" b="1"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a:ln>
                <a:noFill/>
              </a:ln>
              <a:solidFill>
                <a:srgbClr val="1A1A1A"/>
              </a:solidFill>
              <a:effectLst/>
              <a:uLnTx/>
              <a:uFillTx/>
              <a:latin typeface="Segoe UI"/>
              <a:ea typeface="Segoe UI" pitchFamily="34" charset="0"/>
              <a:cs typeface="Segoe UI" pitchFamily="34" charset="0"/>
            </a:endParaRPr>
          </a:p>
        </p:txBody>
      </p:sp>
      <p:sp>
        <p:nvSpPr>
          <p:cNvPr id="28" name="Oval 27">
            <a:extLst>
              <a:ext uri="{FF2B5EF4-FFF2-40B4-BE49-F238E27FC236}">
                <a16:creationId xmlns:a16="http://schemas.microsoft.com/office/drawing/2014/main" id="{199C63DE-FBAE-4C32-92BA-B108159ABA8F}"/>
              </a:ext>
            </a:extLst>
          </p:cNvPr>
          <p:cNvSpPr/>
          <p:nvPr/>
        </p:nvSpPr>
        <p:spPr>
          <a:xfrm>
            <a:off x="5351089" y="3722513"/>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6</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32" name="Oval 31">
            <a:extLst>
              <a:ext uri="{FF2B5EF4-FFF2-40B4-BE49-F238E27FC236}">
                <a16:creationId xmlns:a16="http://schemas.microsoft.com/office/drawing/2014/main" id="{8EA26199-D5F6-4328-9E94-B5FA293A1047}"/>
              </a:ext>
            </a:extLst>
          </p:cNvPr>
          <p:cNvSpPr/>
          <p:nvPr/>
        </p:nvSpPr>
        <p:spPr>
          <a:xfrm>
            <a:off x="207937" y="5757459"/>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7</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40" name="Oval 39">
            <a:extLst>
              <a:ext uri="{FF2B5EF4-FFF2-40B4-BE49-F238E27FC236}">
                <a16:creationId xmlns:a16="http://schemas.microsoft.com/office/drawing/2014/main" id="{FC51C08D-DC5B-4ABD-A4F9-1CAF863191EF}"/>
              </a:ext>
            </a:extLst>
          </p:cNvPr>
          <p:cNvSpPr/>
          <p:nvPr/>
        </p:nvSpPr>
        <p:spPr>
          <a:xfrm>
            <a:off x="1947014" y="5776891"/>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8</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
        <p:nvSpPr>
          <p:cNvPr id="50" name="Oval 49">
            <a:extLst>
              <a:ext uri="{FF2B5EF4-FFF2-40B4-BE49-F238E27FC236}">
                <a16:creationId xmlns:a16="http://schemas.microsoft.com/office/drawing/2014/main" id="{3767C686-21ED-41F9-B0B6-F76AC3F88561}"/>
              </a:ext>
            </a:extLst>
          </p:cNvPr>
          <p:cNvSpPr/>
          <p:nvPr/>
        </p:nvSpPr>
        <p:spPr>
          <a:xfrm>
            <a:off x="3678536" y="5768341"/>
            <a:ext cx="136999" cy="14460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Segoe UI"/>
                <a:ea typeface="+mn-ea"/>
                <a:cs typeface="+mn-cs"/>
              </a:rPr>
              <a:t>9</a:t>
            </a:r>
            <a:endParaRPr kumimoji="0" lang="en-US" sz="10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307288932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1164-2399-AEE5-F0A0-67DD0B0FB58F}"/>
              </a:ext>
            </a:extLst>
          </p:cNvPr>
          <p:cNvSpPr>
            <a:spLocks noGrp="1"/>
          </p:cNvSpPr>
          <p:nvPr>
            <p:ph type="title"/>
          </p:nvPr>
        </p:nvSpPr>
        <p:spPr/>
        <p:txBody>
          <a:bodyPr/>
          <a:lstStyle/>
          <a:p>
            <a:r>
              <a:rPr lang="en-US" dirty="0"/>
              <a:t>Azure Lighthouse</a:t>
            </a:r>
          </a:p>
        </p:txBody>
      </p:sp>
    </p:spTree>
    <p:extLst>
      <p:ext uri="{BB962C8B-B14F-4D97-AF65-F5344CB8AC3E}">
        <p14:creationId xmlns:p14="http://schemas.microsoft.com/office/powerpoint/2010/main" val="350552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7" name="Straight Arrow Connector 186">
            <a:extLst>
              <a:ext uri="{FF2B5EF4-FFF2-40B4-BE49-F238E27FC236}">
                <a16:creationId xmlns:a16="http://schemas.microsoft.com/office/drawing/2014/main" id="{87AF3AED-1284-4C15-A27A-EB89741E6D97}"/>
              </a:ext>
              <a:ext uri="{C183D7F6-B498-43B3-948B-1728B52AA6E4}">
                <adec:decorative xmlns:adec="http://schemas.microsoft.com/office/drawing/2017/decorative" val="1"/>
              </a:ext>
            </a:extLst>
          </p:cNvPr>
          <p:cNvCxnSpPr>
            <a:cxnSpLocks/>
          </p:cNvCxnSpPr>
          <p:nvPr/>
        </p:nvCxnSpPr>
        <p:spPr>
          <a:xfrm>
            <a:off x="5017579" y="2555444"/>
            <a:ext cx="0" cy="710393"/>
          </a:xfrm>
          <a:prstGeom prst="straightConnector1">
            <a:avLst/>
          </a:prstGeom>
          <a:noFill/>
          <a:ln w="12700" cap="flat" cmpd="sng" algn="ctr">
            <a:solidFill>
              <a:schemeClr val="accent1"/>
            </a:solidFill>
            <a:prstDash val="solid"/>
            <a:headEnd type="triangle" w="med" len="sm"/>
            <a:tailEnd type="triangle" w="med" len="sm"/>
          </a:ln>
          <a:effectLst/>
        </p:spPr>
      </p:cxnSp>
      <p:grpSp>
        <p:nvGrpSpPr>
          <p:cNvPr id="119" name="Group 118" descr="Microsoft Azure">
            <a:extLst>
              <a:ext uri="{FF2B5EF4-FFF2-40B4-BE49-F238E27FC236}">
                <a16:creationId xmlns:a16="http://schemas.microsoft.com/office/drawing/2014/main" id="{28F42AD5-ECB1-449F-92A6-3696F3826517}"/>
              </a:ext>
            </a:extLst>
          </p:cNvPr>
          <p:cNvGrpSpPr/>
          <p:nvPr/>
        </p:nvGrpSpPr>
        <p:grpSpPr>
          <a:xfrm>
            <a:off x="4330349" y="2783772"/>
            <a:ext cx="1374459" cy="253736"/>
            <a:chOff x="9047655" y="4267526"/>
            <a:chExt cx="1685927" cy="311236"/>
          </a:xfrm>
          <a:solidFill>
            <a:schemeClr val="bg1"/>
          </a:solidFill>
        </p:grpSpPr>
        <p:pic>
          <p:nvPicPr>
            <p:cNvPr id="120" name="Picture 119" descr="A picture containing drawing&#10;&#10;Description automatically generated">
              <a:extLst>
                <a:ext uri="{FF2B5EF4-FFF2-40B4-BE49-F238E27FC236}">
                  <a16:creationId xmlns:a16="http://schemas.microsoft.com/office/drawing/2014/main" id="{F77282C0-23CB-4FBD-9384-F291A2F2EC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2446" b="108"/>
            <a:stretch/>
          </p:blipFill>
          <p:spPr>
            <a:xfrm>
              <a:off x="9047655" y="4267526"/>
              <a:ext cx="295941" cy="310902"/>
            </a:xfrm>
            <a:prstGeom prst="rect">
              <a:avLst/>
            </a:prstGeom>
            <a:grpFill/>
          </p:spPr>
        </p:pic>
        <p:pic>
          <p:nvPicPr>
            <p:cNvPr id="121" name="Picture 120" descr="A picture containing drawing&#10;&#10;Description automatically generated">
              <a:extLst>
                <a:ext uri="{FF2B5EF4-FFF2-40B4-BE49-F238E27FC236}">
                  <a16:creationId xmlns:a16="http://schemas.microsoft.com/office/drawing/2014/main" id="{A3E6D3C0-703D-48D9-9277-CE8F7ED184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53"/>
            <a:stretch/>
          </p:blipFill>
          <p:spPr>
            <a:xfrm>
              <a:off x="9343597" y="4267526"/>
              <a:ext cx="1389985" cy="311236"/>
            </a:xfrm>
            <a:prstGeom prst="rect">
              <a:avLst/>
            </a:prstGeom>
            <a:grpFill/>
          </p:spPr>
        </p:pic>
      </p:grpSp>
      <p:sp>
        <p:nvSpPr>
          <p:cNvPr id="91" name="Title 1">
            <a:extLst>
              <a:ext uri="{FF2B5EF4-FFF2-40B4-BE49-F238E27FC236}">
                <a16:creationId xmlns:a16="http://schemas.microsoft.com/office/drawing/2014/main" id="{DC5D3F5E-9EA6-4973-BE49-CBE13EA9C3D0}"/>
              </a:ext>
            </a:extLst>
          </p:cNvPr>
          <p:cNvSpPr>
            <a:spLocks noGrp="1"/>
          </p:cNvSpPr>
          <p:nvPr>
            <p:ph type="title"/>
          </p:nvPr>
        </p:nvSpPr>
        <p:spPr/>
        <p:txBody>
          <a:bodyPr/>
          <a:lstStyle/>
          <a:p>
            <a:r>
              <a:rPr lang="en-US"/>
              <a:t>Azure Lighthouse</a:t>
            </a:r>
          </a:p>
        </p:txBody>
      </p:sp>
      <p:sp>
        <p:nvSpPr>
          <p:cNvPr id="122" name="Rectangle 121">
            <a:extLst>
              <a:ext uri="{FF2B5EF4-FFF2-40B4-BE49-F238E27FC236}">
                <a16:creationId xmlns:a16="http://schemas.microsoft.com/office/drawing/2014/main" id="{289DE417-6F5C-475A-BC11-F51E289DDD7B}"/>
              </a:ext>
            </a:extLst>
          </p:cNvPr>
          <p:cNvSpPr/>
          <p:nvPr/>
        </p:nvSpPr>
        <p:spPr>
          <a:xfrm>
            <a:off x="4385729" y="1417600"/>
            <a:ext cx="1263701" cy="1137844"/>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54" tIns="731417" rIns="182854"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Your Practices</a:t>
            </a:r>
          </a:p>
        </p:txBody>
      </p:sp>
      <p:pic>
        <p:nvPicPr>
          <p:cNvPr id="123" name="Graphic 122" descr="Users">
            <a:extLst>
              <a:ext uri="{FF2B5EF4-FFF2-40B4-BE49-F238E27FC236}">
                <a16:creationId xmlns:a16="http://schemas.microsoft.com/office/drawing/2014/main" id="{28CB6233-B709-4373-A3F6-AE002A32CB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4198" y="1373188"/>
            <a:ext cx="746762" cy="746762"/>
          </a:xfrm>
          <a:prstGeom prst="rect">
            <a:avLst/>
          </a:prstGeom>
        </p:spPr>
      </p:pic>
      <p:sp>
        <p:nvSpPr>
          <p:cNvPr id="127" name="Rectangle 126">
            <a:extLst>
              <a:ext uri="{FF2B5EF4-FFF2-40B4-BE49-F238E27FC236}">
                <a16:creationId xmlns:a16="http://schemas.microsoft.com/office/drawing/2014/main" id="{C1B3BF3C-665D-4B70-AB78-09239CC0750B}"/>
              </a:ext>
              <a:ext uri="{C183D7F6-B498-43B3-948B-1728B52AA6E4}">
                <adec:decorative xmlns:adec="http://schemas.microsoft.com/office/drawing/2017/decorative" val="1"/>
              </a:ext>
            </a:extLst>
          </p:cNvPr>
          <p:cNvSpPr/>
          <p:nvPr/>
        </p:nvSpPr>
        <p:spPr>
          <a:xfrm>
            <a:off x="5302128" y="5593058"/>
            <a:ext cx="2832925" cy="53682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28" name="TextBox 127">
            <a:extLst>
              <a:ext uri="{FF2B5EF4-FFF2-40B4-BE49-F238E27FC236}">
                <a16:creationId xmlns:a16="http://schemas.microsoft.com/office/drawing/2014/main" id="{5DBAD2BB-C8EB-4727-A47E-BDCA47159642}"/>
              </a:ext>
            </a:extLst>
          </p:cNvPr>
          <p:cNvSpPr txBox="1"/>
          <p:nvPr/>
        </p:nvSpPr>
        <p:spPr>
          <a:xfrm>
            <a:off x="5359897" y="5777905"/>
            <a:ext cx="750774" cy="153888"/>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3</a:t>
            </a:r>
          </a:p>
        </p:txBody>
      </p:sp>
      <p:grpSp>
        <p:nvGrpSpPr>
          <p:cNvPr id="129" name="Group 128">
            <a:extLst>
              <a:ext uri="{FF2B5EF4-FFF2-40B4-BE49-F238E27FC236}">
                <a16:creationId xmlns:a16="http://schemas.microsoft.com/office/drawing/2014/main" id="{7953751B-8D58-4D7D-8501-3FB1F2A5CA86}"/>
              </a:ext>
              <a:ext uri="{C183D7F6-B498-43B3-948B-1728B52AA6E4}">
                <adec:decorative xmlns:adec="http://schemas.microsoft.com/office/drawing/2017/decorative" val="1"/>
              </a:ext>
            </a:extLst>
          </p:cNvPr>
          <p:cNvGrpSpPr/>
          <p:nvPr/>
        </p:nvGrpSpPr>
        <p:grpSpPr>
          <a:xfrm>
            <a:off x="6348138" y="5666964"/>
            <a:ext cx="1701522" cy="397185"/>
            <a:chOff x="2923163" y="5780424"/>
            <a:chExt cx="1735887" cy="405207"/>
          </a:xfrm>
        </p:grpSpPr>
        <p:pic>
          <p:nvPicPr>
            <p:cNvPr id="130" name="Graphic 129">
              <a:extLst>
                <a:ext uri="{FF2B5EF4-FFF2-40B4-BE49-F238E27FC236}">
                  <a16:creationId xmlns:a16="http://schemas.microsoft.com/office/drawing/2014/main" id="{588F8748-5C87-4A2A-AD5B-AF374D9B4F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3163" y="5780424"/>
              <a:ext cx="405206" cy="405207"/>
            </a:xfrm>
            <a:prstGeom prst="rect">
              <a:avLst/>
            </a:prstGeom>
          </p:spPr>
        </p:pic>
        <p:pic>
          <p:nvPicPr>
            <p:cNvPr id="131" name="Graphic 130">
              <a:extLst>
                <a:ext uri="{FF2B5EF4-FFF2-40B4-BE49-F238E27FC236}">
                  <a16:creationId xmlns:a16="http://schemas.microsoft.com/office/drawing/2014/main" id="{A0D0F62D-6356-4AAE-96AE-F0F253713B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844" y="5780424"/>
              <a:ext cx="405206" cy="405207"/>
            </a:xfrm>
            <a:prstGeom prst="rect">
              <a:avLst/>
            </a:prstGeom>
          </p:spPr>
        </p:pic>
        <p:pic>
          <p:nvPicPr>
            <p:cNvPr id="134" name="Picture 133" descr="A close up of a sign&#10;&#10;Description automatically generated">
              <a:extLst>
                <a:ext uri="{FF2B5EF4-FFF2-40B4-BE49-F238E27FC236}">
                  <a16:creationId xmlns:a16="http://schemas.microsoft.com/office/drawing/2014/main" id="{CE35FE9B-8B36-4986-B554-33384A3F41F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237" y="5780424"/>
              <a:ext cx="417738" cy="405207"/>
            </a:xfrm>
            <a:prstGeom prst="rect">
              <a:avLst/>
            </a:prstGeom>
          </p:spPr>
        </p:pic>
      </p:grpSp>
      <p:sp>
        <p:nvSpPr>
          <p:cNvPr id="135" name="Rectangle 134">
            <a:extLst>
              <a:ext uri="{FF2B5EF4-FFF2-40B4-BE49-F238E27FC236}">
                <a16:creationId xmlns:a16="http://schemas.microsoft.com/office/drawing/2014/main" id="{F9C0AB5F-90F4-4A2C-8336-13211F1700EE}"/>
              </a:ext>
            </a:extLst>
          </p:cNvPr>
          <p:cNvSpPr/>
          <p:nvPr/>
        </p:nvSpPr>
        <p:spPr>
          <a:xfrm>
            <a:off x="4056945" y="3265838"/>
            <a:ext cx="1921269" cy="60255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Azure Lighthouse</a:t>
            </a:r>
          </a:p>
        </p:txBody>
      </p:sp>
      <p:cxnSp>
        <p:nvCxnSpPr>
          <p:cNvPr id="136" name="Straight Arrow Connector 135">
            <a:extLst>
              <a:ext uri="{FF2B5EF4-FFF2-40B4-BE49-F238E27FC236}">
                <a16:creationId xmlns:a16="http://schemas.microsoft.com/office/drawing/2014/main" id="{9FB0C71B-090D-4CBE-A00F-5F0193F4B917}"/>
              </a:ext>
              <a:ext uri="{C183D7F6-B498-43B3-948B-1728B52AA6E4}">
                <adec:decorative xmlns:adec="http://schemas.microsoft.com/office/drawing/2017/decorative" val="1"/>
              </a:ext>
            </a:extLst>
          </p:cNvPr>
          <p:cNvCxnSpPr>
            <a:cxnSpLocks/>
          </p:cNvCxnSpPr>
          <p:nvPr/>
        </p:nvCxnSpPr>
        <p:spPr>
          <a:xfrm flipH="1">
            <a:off x="7666614" y="3867282"/>
            <a:ext cx="1" cy="1124017"/>
          </a:xfrm>
          <a:prstGeom prst="straightConnector1">
            <a:avLst/>
          </a:prstGeom>
          <a:noFill/>
          <a:ln w="12700" cap="flat" cmpd="sng" algn="ctr">
            <a:solidFill>
              <a:schemeClr val="accent1"/>
            </a:solidFill>
            <a:prstDash val="solid"/>
            <a:headEnd type="triangle" w="med" len="sm"/>
            <a:tailEnd type="triangle" w="med" len="sm"/>
          </a:ln>
          <a:effectLst/>
        </p:spPr>
      </p:cxnSp>
      <p:cxnSp>
        <p:nvCxnSpPr>
          <p:cNvPr id="137" name="Straight Arrow Connector 136">
            <a:extLst>
              <a:ext uri="{FF2B5EF4-FFF2-40B4-BE49-F238E27FC236}">
                <a16:creationId xmlns:a16="http://schemas.microsoft.com/office/drawing/2014/main" id="{9BE1B60F-07FE-4FC0-B6F3-256DB5D03639}"/>
              </a:ext>
              <a:ext uri="{C183D7F6-B498-43B3-948B-1728B52AA6E4}">
                <adec:decorative xmlns:adec="http://schemas.microsoft.com/office/drawing/2017/decorative" val="1"/>
              </a:ext>
            </a:extLst>
          </p:cNvPr>
          <p:cNvCxnSpPr>
            <a:cxnSpLocks/>
          </p:cNvCxnSpPr>
          <p:nvPr/>
        </p:nvCxnSpPr>
        <p:spPr>
          <a:xfrm flipH="1">
            <a:off x="7283568" y="3867282"/>
            <a:ext cx="1" cy="503144"/>
          </a:xfrm>
          <a:prstGeom prst="straightConnector1">
            <a:avLst/>
          </a:prstGeom>
          <a:noFill/>
          <a:ln w="12700" cap="flat" cmpd="sng" algn="ctr">
            <a:solidFill>
              <a:schemeClr val="accent1"/>
            </a:solidFill>
            <a:prstDash val="solid"/>
            <a:headEnd type="triangle" w="med" len="sm"/>
            <a:tailEnd type="triangle" w="med" len="sm"/>
          </a:ln>
          <a:effectLst/>
        </p:spPr>
      </p:cxnSp>
      <p:cxnSp>
        <p:nvCxnSpPr>
          <p:cNvPr id="138" name="Straight Arrow Connector 137">
            <a:extLst>
              <a:ext uri="{FF2B5EF4-FFF2-40B4-BE49-F238E27FC236}">
                <a16:creationId xmlns:a16="http://schemas.microsoft.com/office/drawing/2014/main" id="{E01E02FE-2372-41B6-A4F6-CFDC3FB2AA81}"/>
              </a:ext>
              <a:ext uri="{C183D7F6-B498-43B3-948B-1728B52AA6E4}">
                <adec:decorative xmlns:adec="http://schemas.microsoft.com/office/drawing/2017/decorative" val="1"/>
              </a:ext>
            </a:extLst>
          </p:cNvPr>
          <p:cNvCxnSpPr>
            <a:cxnSpLocks/>
          </p:cNvCxnSpPr>
          <p:nvPr/>
        </p:nvCxnSpPr>
        <p:spPr>
          <a:xfrm>
            <a:off x="8049659" y="3866257"/>
            <a:ext cx="0" cy="1713236"/>
          </a:xfrm>
          <a:prstGeom prst="straightConnector1">
            <a:avLst/>
          </a:prstGeom>
          <a:noFill/>
          <a:ln w="12700" cap="flat" cmpd="sng" algn="ctr">
            <a:solidFill>
              <a:schemeClr val="accent1"/>
            </a:solidFill>
            <a:prstDash val="solid"/>
            <a:headEnd type="triangle" w="med" len="sm"/>
            <a:tailEnd type="triangle" w="med" len="sm"/>
          </a:ln>
          <a:effectLst/>
        </p:spPr>
      </p:cxnSp>
      <p:sp>
        <p:nvSpPr>
          <p:cNvPr id="153" name="Rectangle 152">
            <a:extLst>
              <a:ext uri="{FF2B5EF4-FFF2-40B4-BE49-F238E27FC236}">
                <a16:creationId xmlns:a16="http://schemas.microsoft.com/office/drawing/2014/main" id="{80DAC8DB-97B1-46E2-A8E2-B11F6988E3A7}"/>
              </a:ext>
              <a:ext uri="{C183D7F6-B498-43B3-948B-1728B52AA6E4}">
                <adec:decorative xmlns:adec="http://schemas.microsoft.com/office/drawing/2017/decorative" val="1"/>
              </a:ext>
            </a:extLst>
          </p:cNvPr>
          <p:cNvSpPr/>
          <p:nvPr/>
        </p:nvSpPr>
        <p:spPr>
          <a:xfrm>
            <a:off x="4931677" y="4982354"/>
            <a:ext cx="2832925" cy="53682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54" name="TextBox 153">
            <a:extLst>
              <a:ext uri="{FF2B5EF4-FFF2-40B4-BE49-F238E27FC236}">
                <a16:creationId xmlns:a16="http://schemas.microsoft.com/office/drawing/2014/main" id="{4C9CC49E-8A30-4843-8091-718AC475BA8E}"/>
              </a:ext>
            </a:extLst>
          </p:cNvPr>
          <p:cNvSpPr txBox="1"/>
          <p:nvPr/>
        </p:nvSpPr>
        <p:spPr>
          <a:xfrm>
            <a:off x="4989443" y="5167202"/>
            <a:ext cx="750774" cy="153888"/>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2</a:t>
            </a:r>
          </a:p>
        </p:txBody>
      </p:sp>
      <p:grpSp>
        <p:nvGrpSpPr>
          <p:cNvPr id="155" name="Group 154">
            <a:extLst>
              <a:ext uri="{FF2B5EF4-FFF2-40B4-BE49-F238E27FC236}">
                <a16:creationId xmlns:a16="http://schemas.microsoft.com/office/drawing/2014/main" id="{CF683160-E518-438B-95F7-705AF84ED3BC}"/>
              </a:ext>
              <a:ext uri="{C183D7F6-B498-43B3-948B-1728B52AA6E4}">
                <adec:decorative xmlns:adec="http://schemas.microsoft.com/office/drawing/2017/decorative" val="1"/>
              </a:ext>
            </a:extLst>
          </p:cNvPr>
          <p:cNvGrpSpPr/>
          <p:nvPr/>
        </p:nvGrpSpPr>
        <p:grpSpPr>
          <a:xfrm>
            <a:off x="5977685" y="5056261"/>
            <a:ext cx="1701522" cy="397185"/>
            <a:chOff x="2923163" y="5780424"/>
            <a:chExt cx="1735887" cy="405207"/>
          </a:xfrm>
        </p:grpSpPr>
        <p:pic>
          <p:nvPicPr>
            <p:cNvPr id="156" name="Graphic 155">
              <a:extLst>
                <a:ext uri="{FF2B5EF4-FFF2-40B4-BE49-F238E27FC236}">
                  <a16:creationId xmlns:a16="http://schemas.microsoft.com/office/drawing/2014/main" id="{F9884E86-B5F8-4EE0-8094-0C3FA14765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3163" y="5780424"/>
              <a:ext cx="405206" cy="405207"/>
            </a:xfrm>
            <a:prstGeom prst="rect">
              <a:avLst/>
            </a:prstGeom>
          </p:spPr>
        </p:pic>
        <p:pic>
          <p:nvPicPr>
            <p:cNvPr id="157" name="Graphic 156">
              <a:extLst>
                <a:ext uri="{FF2B5EF4-FFF2-40B4-BE49-F238E27FC236}">
                  <a16:creationId xmlns:a16="http://schemas.microsoft.com/office/drawing/2014/main" id="{B7984A5D-52C5-4C65-8B80-316899965A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844" y="5780424"/>
              <a:ext cx="405206" cy="405207"/>
            </a:xfrm>
            <a:prstGeom prst="rect">
              <a:avLst/>
            </a:prstGeom>
          </p:spPr>
        </p:pic>
        <p:pic>
          <p:nvPicPr>
            <p:cNvPr id="158" name="Picture 157" descr="A close up of a sign&#10;&#10;Description automatically generated">
              <a:extLst>
                <a:ext uri="{FF2B5EF4-FFF2-40B4-BE49-F238E27FC236}">
                  <a16:creationId xmlns:a16="http://schemas.microsoft.com/office/drawing/2014/main" id="{03D66A50-DECF-41A2-B460-BC609C2B6E1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237" y="5780424"/>
              <a:ext cx="417738" cy="405207"/>
            </a:xfrm>
            <a:prstGeom prst="rect">
              <a:avLst/>
            </a:prstGeom>
          </p:spPr>
        </p:pic>
      </p:grpSp>
      <p:sp>
        <p:nvSpPr>
          <p:cNvPr id="159" name="Rectangle 158">
            <a:extLst>
              <a:ext uri="{FF2B5EF4-FFF2-40B4-BE49-F238E27FC236}">
                <a16:creationId xmlns:a16="http://schemas.microsoft.com/office/drawing/2014/main" id="{644843AD-5676-426D-B0E3-9D3A0B6CB8E6}"/>
              </a:ext>
              <a:ext uri="{C183D7F6-B498-43B3-948B-1728B52AA6E4}">
                <adec:decorative xmlns:adec="http://schemas.microsoft.com/office/drawing/2017/decorative" val="1"/>
              </a:ext>
            </a:extLst>
          </p:cNvPr>
          <p:cNvSpPr/>
          <p:nvPr/>
        </p:nvSpPr>
        <p:spPr>
          <a:xfrm>
            <a:off x="4535400" y="4387008"/>
            <a:ext cx="2832925" cy="53682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60" name="TextBox 159">
            <a:extLst>
              <a:ext uri="{FF2B5EF4-FFF2-40B4-BE49-F238E27FC236}">
                <a16:creationId xmlns:a16="http://schemas.microsoft.com/office/drawing/2014/main" id="{27AEE862-AB3C-4513-B67C-4A5B304F7B94}"/>
              </a:ext>
            </a:extLst>
          </p:cNvPr>
          <p:cNvSpPr txBox="1"/>
          <p:nvPr/>
        </p:nvSpPr>
        <p:spPr>
          <a:xfrm>
            <a:off x="4593167" y="4571854"/>
            <a:ext cx="750774" cy="153888"/>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dirty="0"/>
              <a:t>Customer 1</a:t>
            </a:r>
          </a:p>
        </p:txBody>
      </p:sp>
      <p:grpSp>
        <p:nvGrpSpPr>
          <p:cNvPr id="161" name="Group 160">
            <a:extLst>
              <a:ext uri="{FF2B5EF4-FFF2-40B4-BE49-F238E27FC236}">
                <a16:creationId xmlns:a16="http://schemas.microsoft.com/office/drawing/2014/main" id="{02233886-9266-4AB0-B2F0-2BCA7390B1CA}"/>
              </a:ext>
              <a:ext uri="{C183D7F6-B498-43B3-948B-1728B52AA6E4}">
                <adec:decorative xmlns:adec="http://schemas.microsoft.com/office/drawing/2017/decorative" val="1"/>
              </a:ext>
            </a:extLst>
          </p:cNvPr>
          <p:cNvGrpSpPr/>
          <p:nvPr/>
        </p:nvGrpSpPr>
        <p:grpSpPr>
          <a:xfrm>
            <a:off x="5581409" y="4460914"/>
            <a:ext cx="1701522" cy="397185"/>
            <a:chOff x="2923163" y="5780424"/>
            <a:chExt cx="1735887" cy="405207"/>
          </a:xfrm>
        </p:grpSpPr>
        <p:pic>
          <p:nvPicPr>
            <p:cNvPr id="162" name="Graphic 161">
              <a:extLst>
                <a:ext uri="{FF2B5EF4-FFF2-40B4-BE49-F238E27FC236}">
                  <a16:creationId xmlns:a16="http://schemas.microsoft.com/office/drawing/2014/main" id="{72366F2F-C835-4CED-9F72-DA5978FF77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3163" y="5780424"/>
              <a:ext cx="405206" cy="405207"/>
            </a:xfrm>
            <a:prstGeom prst="rect">
              <a:avLst/>
            </a:prstGeom>
          </p:spPr>
        </p:pic>
        <p:pic>
          <p:nvPicPr>
            <p:cNvPr id="163" name="Graphic 162">
              <a:extLst>
                <a:ext uri="{FF2B5EF4-FFF2-40B4-BE49-F238E27FC236}">
                  <a16:creationId xmlns:a16="http://schemas.microsoft.com/office/drawing/2014/main" id="{E888698F-07F8-40CB-9510-0FE9348C3E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844" y="5780424"/>
              <a:ext cx="405206" cy="405207"/>
            </a:xfrm>
            <a:prstGeom prst="rect">
              <a:avLst/>
            </a:prstGeom>
          </p:spPr>
        </p:pic>
        <p:pic>
          <p:nvPicPr>
            <p:cNvPr id="164" name="Picture 163" descr="A close up of a sign&#10;&#10;Description automatically generated">
              <a:extLst>
                <a:ext uri="{FF2B5EF4-FFF2-40B4-BE49-F238E27FC236}">
                  <a16:creationId xmlns:a16="http://schemas.microsoft.com/office/drawing/2014/main" id="{B93453D2-488D-4A8A-AEA1-7D2E0A9861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237" y="5780424"/>
              <a:ext cx="417738" cy="405207"/>
            </a:xfrm>
            <a:prstGeom prst="rect">
              <a:avLst/>
            </a:prstGeom>
          </p:spPr>
        </p:pic>
      </p:grpSp>
      <p:sp>
        <p:nvSpPr>
          <p:cNvPr id="194" name="Rectangle 193">
            <a:extLst>
              <a:ext uri="{FF2B5EF4-FFF2-40B4-BE49-F238E27FC236}">
                <a16:creationId xmlns:a16="http://schemas.microsoft.com/office/drawing/2014/main" id="{B9CF05B3-8467-4A2B-8CA7-EB3597E8A0C4}"/>
              </a:ext>
            </a:extLst>
          </p:cNvPr>
          <p:cNvSpPr/>
          <p:nvPr/>
        </p:nvSpPr>
        <p:spPr>
          <a:xfrm>
            <a:off x="6213778" y="3265838"/>
            <a:ext cx="1921269" cy="60255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Azure Management</a:t>
            </a:r>
          </a:p>
        </p:txBody>
      </p:sp>
      <p:cxnSp>
        <p:nvCxnSpPr>
          <p:cNvPr id="30" name="Straight Arrow Connector 29">
            <a:extLst>
              <a:ext uri="{FF2B5EF4-FFF2-40B4-BE49-F238E27FC236}">
                <a16:creationId xmlns:a16="http://schemas.microsoft.com/office/drawing/2014/main" id="{08F2F2F7-B4DF-4FB5-8805-96619391FD3B}"/>
              </a:ext>
              <a:ext uri="{C183D7F6-B498-43B3-948B-1728B52AA6E4}">
                <adec:decorative xmlns:adec="http://schemas.microsoft.com/office/drawing/2017/decorative" val="1"/>
              </a:ext>
            </a:extLst>
          </p:cNvPr>
          <p:cNvCxnSpPr>
            <a:cxnSpLocks/>
            <a:stCxn id="135" idx="3"/>
            <a:endCxn id="194" idx="1"/>
          </p:cNvCxnSpPr>
          <p:nvPr/>
        </p:nvCxnSpPr>
        <p:spPr>
          <a:xfrm>
            <a:off x="5978214" y="3567113"/>
            <a:ext cx="2355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92" name="Group 91" descr="Azure Arc Diagram">
            <a:extLst>
              <a:ext uri="{FF2B5EF4-FFF2-40B4-BE49-F238E27FC236}">
                <a16:creationId xmlns:a16="http://schemas.microsoft.com/office/drawing/2014/main" id="{D5C68C29-2BD9-4238-918F-973D726A7BF6}"/>
              </a:ext>
              <a:ext uri="{C183D7F6-B498-43B3-948B-1728B52AA6E4}">
                <adec:decorative xmlns:adec="http://schemas.microsoft.com/office/drawing/2017/decorative" val="0"/>
              </a:ext>
            </a:extLst>
          </p:cNvPr>
          <p:cNvGrpSpPr/>
          <p:nvPr/>
        </p:nvGrpSpPr>
        <p:grpSpPr>
          <a:xfrm>
            <a:off x="13451090" y="1602712"/>
            <a:ext cx="6727348" cy="4527170"/>
            <a:chOff x="4655611" y="1602453"/>
            <a:chExt cx="6728302" cy="4527812"/>
          </a:xfrm>
        </p:grpSpPr>
        <p:grpSp>
          <p:nvGrpSpPr>
            <p:cNvPr id="93" name="Group 92">
              <a:extLst>
                <a:ext uri="{FF2B5EF4-FFF2-40B4-BE49-F238E27FC236}">
                  <a16:creationId xmlns:a16="http://schemas.microsoft.com/office/drawing/2014/main" id="{C1E7078D-8524-4E67-B1AA-25131FBA3E1A}"/>
                </a:ext>
                <a:ext uri="{C183D7F6-B498-43B3-948B-1728B52AA6E4}">
                  <adec:decorative xmlns:adec="http://schemas.microsoft.com/office/drawing/2017/decorative" val="1"/>
                </a:ext>
              </a:extLst>
            </p:cNvPr>
            <p:cNvGrpSpPr/>
            <p:nvPr/>
          </p:nvGrpSpPr>
          <p:grpSpPr>
            <a:xfrm>
              <a:off x="4655611" y="1602453"/>
              <a:ext cx="6728302" cy="4527812"/>
              <a:chOff x="12403209" y="1602453"/>
              <a:chExt cx="6728302" cy="4527812"/>
            </a:xfrm>
          </p:grpSpPr>
          <p:sp>
            <p:nvSpPr>
              <p:cNvPr id="152" name="Rectangle 151">
                <a:extLst>
                  <a:ext uri="{FF2B5EF4-FFF2-40B4-BE49-F238E27FC236}">
                    <a16:creationId xmlns:a16="http://schemas.microsoft.com/office/drawing/2014/main" id="{FF50FEFE-7AAA-4DEA-A19E-2EA1A0646271}"/>
                  </a:ext>
                </a:extLst>
              </p:cNvPr>
              <p:cNvSpPr/>
              <p:nvPr/>
            </p:nvSpPr>
            <p:spPr>
              <a:xfrm>
                <a:off x="13001060" y="2243290"/>
                <a:ext cx="1135408" cy="307821"/>
              </a:xfrm>
              <a:prstGeom prst="rect">
                <a:avLst/>
              </a:prstGeom>
            </p:spPr>
            <p:txBody>
              <a:bodyPr wrap="none">
                <a:spAutoFit/>
              </a:bodyPr>
              <a:lstStyle/>
              <a:p>
                <a:pPr algn="ctr" defTabSz="913874">
                  <a:defRPr/>
                </a:pPr>
                <a:r>
                  <a:rPr lang="en-US" sz="1400">
                    <a:solidFill>
                      <a:srgbClr val="FFFFFF"/>
                    </a:solidFill>
                    <a:latin typeface="Segoe UI Semibold"/>
                  </a:rPr>
                  <a:t>Multi-cloud</a:t>
                </a:r>
              </a:p>
            </p:txBody>
          </p:sp>
          <p:sp>
            <p:nvSpPr>
              <p:cNvPr id="165" name="Rectangle 164">
                <a:extLst>
                  <a:ext uri="{FF2B5EF4-FFF2-40B4-BE49-F238E27FC236}">
                    <a16:creationId xmlns:a16="http://schemas.microsoft.com/office/drawing/2014/main" id="{F46A2AA1-4997-4726-BB54-D8FEE51CAB6F}"/>
                  </a:ext>
                </a:extLst>
              </p:cNvPr>
              <p:cNvSpPr/>
              <p:nvPr/>
            </p:nvSpPr>
            <p:spPr>
              <a:xfrm>
                <a:off x="12901225" y="3265814"/>
                <a:ext cx="6230286" cy="60263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Azure Arc</a:t>
                </a:r>
              </a:p>
            </p:txBody>
          </p:sp>
          <p:sp>
            <p:nvSpPr>
              <p:cNvPr id="166" name="Rectangle 165">
                <a:extLst>
                  <a:ext uri="{FF2B5EF4-FFF2-40B4-BE49-F238E27FC236}">
                    <a16:creationId xmlns:a16="http://schemas.microsoft.com/office/drawing/2014/main" id="{8C79AAEC-E798-462B-A699-FA65D9DF1E14}"/>
                  </a:ext>
                </a:extLst>
              </p:cNvPr>
              <p:cNvSpPr/>
              <p:nvPr/>
            </p:nvSpPr>
            <p:spPr>
              <a:xfrm>
                <a:off x="12901225" y="4385994"/>
                <a:ext cx="6230284" cy="53690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67" name="Rectangle 166">
                <a:extLst>
                  <a:ext uri="{FF2B5EF4-FFF2-40B4-BE49-F238E27FC236}">
                    <a16:creationId xmlns:a16="http://schemas.microsoft.com/office/drawing/2014/main" id="{4DF6DF1B-0776-478A-BB4E-88DEC4A82FFE}"/>
                  </a:ext>
                </a:extLst>
              </p:cNvPr>
              <p:cNvSpPr/>
              <p:nvPr/>
            </p:nvSpPr>
            <p:spPr>
              <a:xfrm>
                <a:off x="12901225" y="4989679"/>
                <a:ext cx="6230284" cy="53690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68" name="Rectangle 167">
                <a:extLst>
                  <a:ext uri="{FF2B5EF4-FFF2-40B4-BE49-F238E27FC236}">
                    <a16:creationId xmlns:a16="http://schemas.microsoft.com/office/drawing/2014/main" id="{138CACEB-5F56-4F14-9188-E457965055B4}"/>
                  </a:ext>
                </a:extLst>
              </p:cNvPr>
              <p:cNvSpPr/>
              <p:nvPr/>
            </p:nvSpPr>
            <p:spPr>
              <a:xfrm>
                <a:off x="12901225" y="5593364"/>
                <a:ext cx="6230284" cy="53690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69" name="TextBox 168">
                <a:extLst>
                  <a:ext uri="{FF2B5EF4-FFF2-40B4-BE49-F238E27FC236}">
                    <a16:creationId xmlns:a16="http://schemas.microsoft.com/office/drawing/2014/main" id="{AC4916A1-B700-4653-ABE8-4E7D3B0C19D3}"/>
                  </a:ext>
                </a:extLst>
              </p:cNvPr>
              <p:cNvSpPr txBox="1"/>
              <p:nvPr/>
            </p:nvSpPr>
            <p:spPr>
              <a:xfrm>
                <a:off x="13009209" y="5778239"/>
                <a:ext cx="750881" cy="153910"/>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3</a:t>
                </a:r>
              </a:p>
            </p:txBody>
          </p:sp>
          <p:sp>
            <p:nvSpPr>
              <p:cNvPr id="170" name="TextBox 169">
                <a:extLst>
                  <a:ext uri="{FF2B5EF4-FFF2-40B4-BE49-F238E27FC236}">
                    <a16:creationId xmlns:a16="http://schemas.microsoft.com/office/drawing/2014/main" id="{46A5A599-C860-4539-B95B-60C6C84BC379}"/>
                  </a:ext>
                </a:extLst>
              </p:cNvPr>
              <p:cNvSpPr txBox="1"/>
              <p:nvPr/>
            </p:nvSpPr>
            <p:spPr>
              <a:xfrm>
                <a:off x="13009209" y="5167449"/>
                <a:ext cx="750881" cy="153910"/>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2</a:t>
                </a:r>
              </a:p>
            </p:txBody>
          </p:sp>
          <p:sp>
            <p:nvSpPr>
              <p:cNvPr id="171" name="TextBox 170">
                <a:extLst>
                  <a:ext uri="{FF2B5EF4-FFF2-40B4-BE49-F238E27FC236}">
                    <a16:creationId xmlns:a16="http://schemas.microsoft.com/office/drawing/2014/main" id="{0D598181-88D1-432F-80C4-1194B8162293}"/>
                  </a:ext>
                </a:extLst>
              </p:cNvPr>
              <p:cNvSpPr txBox="1"/>
              <p:nvPr/>
            </p:nvSpPr>
            <p:spPr>
              <a:xfrm>
                <a:off x="13009209" y="4572018"/>
                <a:ext cx="750881" cy="153910"/>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dirty="0"/>
                  <a:t>Customer 1</a:t>
                </a:r>
              </a:p>
            </p:txBody>
          </p:sp>
          <p:grpSp>
            <p:nvGrpSpPr>
              <p:cNvPr id="172" name="!!Group 314">
                <a:extLst>
                  <a:ext uri="{FF2B5EF4-FFF2-40B4-BE49-F238E27FC236}">
                    <a16:creationId xmlns:a16="http://schemas.microsoft.com/office/drawing/2014/main" id="{7BC79B46-5FBF-43EB-B7C8-BDFC4C97298F}"/>
                  </a:ext>
                </a:extLst>
              </p:cNvPr>
              <p:cNvGrpSpPr/>
              <p:nvPr/>
            </p:nvGrpSpPr>
            <p:grpSpPr>
              <a:xfrm>
                <a:off x="12403209" y="3567132"/>
                <a:ext cx="498016" cy="2294683"/>
                <a:chOff x="4746169" y="3638163"/>
                <a:chExt cx="508002" cy="2340696"/>
              </a:xfrm>
            </p:grpSpPr>
            <p:cxnSp>
              <p:nvCxnSpPr>
                <p:cNvPr id="186" name="Straight Arrow Connector 185">
                  <a:extLst>
                    <a:ext uri="{FF2B5EF4-FFF2-40B4-BE49-F238E27FC236}">
                      <a16:creationId xmlns:a16="http://schemas.microsoft.com/office/drawing/2014/main" id="{DDE054CA-D37E-4A13-825D-F3E0690BC536}"/>
                    </a:ext>
                  </a:extLst>
                </p:cNvPr>
                <p:cNvCxnSpPr>
                  <a:endCxn id="166" idx="1"/>
                </p:cNvCxnSpPr>
                <p:nvPr/>
              </p:nvCxnSpPr>
              <p:spPr>
                <a:xfrm flipV="1">
                  <a:off x="5009807" y="4747279"/>
                  <a:ext cx="244364" cy="1172"/>
                </a:xfrm>
                <a:prstGeom prst="straightConnector1">
                  <a:avLst/>
                </a:prstGeom>
                <a:noFill/>
                <a:ln w="12700" cap="flat" cmpd="sng" algn="ctr">
                  <a:solidFill>
                    <a:schemeClr val="tx1"/>
                  </a:solidFill>
                  <a:prstDash val="solid"/>
                  <a:headEnd type="none" w="med" len="sm"/>
                  <a:tailEnd type="triangle" w="med" len="sm"/>
                </a:ln>
                <a:effectLst/>
              </p:spPr>
            </p:cxnSp>
            <p:cxnSp>
              <p:nvCxnSpPr>
                <p:cNvPr id="188" name="Straight Arrow Connector 187">
                  <a:extLst>
                    <a:ext uri="{FF2B5EF4-FFF2-40B4-BE49-F238E27FC236}">
                      <a16:creationId xmlns:a16="http://schemas.microsoft.com/office/drawing/2014/main" id="{4AA2C368-CDE6-42FC-A3F2-F95C33B38164}"/>
                    </a:ext>
                  </a:extLst>
                </p:cNvPr>
                <p:cNvCxnSpPr>
                  <a:cxnSpLocks/>
                </p:cNvCxnSpPr>
                <p:nvPr/>
              </p:nvCxnSpPr>
              <p:spPr>
                <a:xfrm flipV="1">
                  <a:off x="5009807" y="5362483"/>
                  <a:ext cx="244364" cy="1171"/>
                </a:xfrm>
                <a:prstGeom prst="straightConnector1">
                  <a:avLst/>
                </a:prstGeom>
                <a:noFill/>
                <a:ln w="12700" cap="flat" cmpd="sng" algn="ctr">
                  <a:solidFill>
                    <a:schemeClr val="tx1"/>
                  </a:solidFill>
                  <a:prstDash val="solid"/>
                  <a:headEnd type="none" w="med" len="sm"/>
                  <a:tailEnd type="triangle" w="med" len="sm"/>
                </a:ln>
                <a:effectLst/>
              </p:spPr>
            </p:cxnSp>
            <p:grpSp>
              <p:nvGrpSpPr>
                <p:cNvPr id="189" name="Group 188">
                  <a:extLst>
                    <a:ext uri="{FF2B5EF4-FFF2-40B4-BE49-F238E27FC236}">
                      <a16:creationId xmlns:a16="http://schemas.microsoft.com/office/drawing/2014/main" id="{1114228A-C303-46FD-A381-E386223AC156}"/>
                    </a:ext>
                  </a:extLst>
                </p:cNvPr>
                <p:cNvGrpSpPr/>
                <p:nvPr/>
              </p:nvGrpSpPr>
              <p:grpSpPr>
                <a:xfrm>
                  <a:off x="4746169" y="3638163"/>
                  <a:ext cx="508000" cy="2340696"/>
                  <a:chOff x="12769293" y="3638163"/>
                  <a:chExt cx="508000" cy="2340696"/>
                </a:xfrm>
              </p:grpSpPr>
              <p:cxnSp>
                <p:nvCxnSpPr>
                  <p:cNvPr id="190" name="Straight Arrow Connector 189">
                    <a:extLst>
                      <a:ext uri="{FF2B5EF4-FFF2-40B4-BE49-F238E27FC236}">
                        <a16:creationId xmlns:a16="http://schemas.microsoft.com/office/drawing/2014/main" id="{B664A0F8-7831-452C-B570-B83BD43CF167}"/>
                      </a:ext>
                    </a:extLst>
                  </p:cNvPr>
                  <p:cNvCxnSpPr>
                    <a:cxnSpLocks/>
                  </p:cNvCxnSpPr>
                  <p:nvPr/>
                </p:nvCxnSpPr>
                <p:spPr>
                  <a:xfrm>
                    <a:off x="13026924" y="5978859"/>
                    <a:ext cx="250369" cy="0"/>
                  </a:xfrm>
                  <a:prstGeom prst="straightConnector1">
                    <a:avLst/>
                  </a:prstGeom>
                  <a:noFill/>
                  <a:ln w="12700" cap="flat" cmpd="sng" algn="ctr">
                    <a:solidFill>
                      <a:schemeClr val="tx1"/>
                    </a:solidFill>
                    <a:prstDash val="solid"/>
                    <a:headEnd type="none" w="med" len="sm"/>
                    <a:tailEnd type="triangle" w="med" len="sm"/>
                  </a:ln>
                  <a:effectLst/>
                </p:spPr>
              </p:cxnSp>
              <p:cxnSp>
                <p:nvCxnSpPr>
                  <p:cNvPr id="192" name="Connector: Elbow 191">
                    <a:extLst>
                      <a:ext uri="{FF2B5EF4-FFF2-40B4-BE49-F238E27FC236}">
                        <a16:creationId xmlns:a16="http://schemas.microsoft.com/office/drawing/2014/main" id="{A44C0C88-C183-4C4B-9AC9-116A4C7C84FC}"/>
                      </a:ext>
                    </a:extLst>
                  </p:cNvPr>
                  <p:cNvCxnSpPr>
                    <a:cxnSpLocks/>
                  </p:cNvCxnSpPr>
                  <p:nvPr/>
                </p:nvCxnSpPr>
                <p:spPr>
                  <a:xfrm rot="16200000" flipV="1">
                    <a:off x="11730765" y="4676691"/>
                    <a:ext cx="2340694" cy="263638"/>
                  </a:xfrm>
                  <a:prstGeom prst="bentConnector2">
                    <a:avLst/>
                  </a:prstGeom>
                  <a:noFill/>
                  <a:ln w="12700" cap="flat" cmpd="sng" algn="ctr">
                    <a:solidFill>
                      <a:schemeClr val="tx1"/>
                    </a:solidFill>
                    <a:prstDash val="solid"/>
                    <a:headEnd type="none" w="med" len="sm"/>
                    <a:tailEnd type="triangle" w="med" len="sm"/>
                  </a:ln>
                  <a:effectLst/>
                </p:spPr>
              </p:cxnSp>
              <p:cxnSp>
                <p:nvCxnSpPr>
                  <p:cNvPr id="193" name="Straight Connector 192">
                    <a:extLst>
                      <a:ext uri="{FF2B5EF4-FFF2-40B4-BE49-F238E27FC236}">
                        <a16:creationId xmlns:a16="http://schemas.microsoft.com/office/drawing/2014/main" id="{C9DA4671-762C-488E-BD6E-C2FE25A72E27}"/>
                      </a:ext>
                    </a:extLst>
                  </p:cNvPr>
                  <p:cNvCxnSpPr/>
                  <p:nvPr/>
                </p:nvCxnSpPr>
                <p:spPr>
                  <a:xfrm flipH="1">
                    <a:off x="13023293" y="3638163"/>
                    <a:ext cx="254000" cy="0"/>
                  </a:xfrm>
                  <a:prstGeom prst="line">
                    <a:avLst/>
                  </a:prstGeom>
                  <a:noFill/>
                  <a:ln w="12700" cap="flat" cmpd="sng" algn="ctr">
                    <a:solidFill>
                      <a:schemeClr val="tx1"/>
                    </a:solidFill>
                    <a:prstDash val="solid"/>
                    <a:headEnd type="none" w="med" len="sm"/>
                    <a:tailEnd type="none" w="med" len="sm"/>
                  </a:ln>
                  <a:effectLst/>
                </p:spPr>
              </p:cxnSp>
            </p:grpSp>
          </p:grpSp>
          <p:sp>
            <p:nvSpPr>
              <p:cNvPr id="173" name="Rectangle 172">
                <a:extLst>
                  <a:ext uri="{FF2B5EF4-FFF2-40B4-BE49-F238E27FC236}">
                    <a16:creationId xmlns:a16="http://schemas.microsoft.com/office/drawing/2014/main" id="{3C2D65D5-D961-40E5-A542-7C9AE4071AE4}"/>
                  </a:ext>
                </a:extLst>
              </p:cNvPr>
              <p:cNvSpPr/>
              <p:nvPr/>
            </p:nvSpPr>
            <p:spPr>
              <a:xfrm>
                <a:off x="15457935" y="2243292"/>
                <a:ext cx="1073459" cy="307821"/>
              </a:xfrm>
              <a:prstGeom prst="rect">
                <a:avLst/>
              </a:prstGeom>
            </p:spPr>
            <p:txBody>
              <a:bodyPr wrap="none">
                <a:spAutoFit/>
              </a:bodyPr>
              <a:lstStyle/>
              <a:p>
                <a:pPr algn="ctr" defTabSz="913874">
                  <a:defRPr/>
                </a:pPr>
                <a:r>
                  <a:rPr lang="en-US" sz="1400">
                    <a:solidFill>
                      <a:srgbClr val="FFFFFF"/>
                    </a:solidFill>
                    <a:latin typeface="Segoe UI Semibold"/>
                  </a:rPr>
                  <a:t>Datacenter</a:t>
                </a:r>
              </a:p>
            </p:txBody>
          </p:sp>
          <p:sp>
            <p:nvSpPr>
              <p:cNvPr id="174" name="Rectangle 173">
                <a:extLst>
                  <a:ext uri="{FF2B5EF4-FFF2-40B4-BE49-F238E27FC236}">
                    <a16:creationId xmlns:a16="http://schemas.microsoft.com/office/drawing/2014/main" id="{6E04E62E-E855-46D5-BA67-440880258897}"/>
                  </a:ext>
                </a:extLst>
              </p:cNvPr>
              <p:cNvSpPr/>
              <p:nvPr/>
            </p:nvSpPr>
            <p:spPr>
              <a:xfrm>
                <a:off x="18187178" y="2243291"/>
                <a:ext cx="598157" cy="312029"/>
              </a:xfrm>
              <a:prstGeom prst="rect">
                <a:avLst/>
              </a:prstGeom>
            </p:spPr>
            <p:txBody>
              <a:bodyPr wrap="none">
                <a:spAutoFit/>
              </a:bodyPr>
              <a:lstStyle/>
              <a:p>
                <a:pPr algn="ctr" defTabSz="913874">
                  <a:defRPr/>
                </a:pPr>
                <a:r>
                  <a:rPr lang="en-US" sz="1400">
                    <a:solidFill>
                      <a:srgbClr val="FFFFFF"/>
                    </a:solidFill>
                    <a:latin typeface="Segoe UI Semibold"/>
                  </a:rPr>
                  <a:t>Edge</a:t>
                </a:r>
              </a:p>
            </p:txBody>
          </p:sp>
          <p:grpSp>
            <p:nvGrpSpPr>
              <p:cNvPr id="175" name="Group 174">
                <a:extLst>
                  <a:ext uri="{FF2B5EF4-FFF2-40B4-BE49-F238E27FC236}">
                    <a16:creationId xmlns:a16="http://schemas.microsoft.com/office/drawing/2014/main" id="{0ED2426A-F8C3-4EEF-A4C4-A20267F81425}"/>
                  </a:ext>
                </a:extLst>
              </p:cNvPr>
              <p:cNvGrpSpPr/>
              <p:nvPr/>
            </p:nvGrpSpPr>
            <p:grpSpPr>
              <a:xfrm>
                <a:off x="13312390" y="1621244"/>
                <a:ext cx="512747" cy="285527"/>
                <a:chOff x="8293891" y="5276034"/>
                <a:chExt cx="575789" cy="320633"/>
              </a:xfrm>
            </p:grpSpPr>
            <p:sp>
              <p:nvSpPr>
                <p:cNvPr id="184" name="Cloud">
                  <a:extLst>
                    <a:ext uri="{FF2B5EF4-FFF2-40B4-BE49-F238E27FC236}">
                      <a16:creationId xmlns:a16="http://schemas.microsoft.com/office/drawing/2014/main" id="{A4D8B10F-FF16-4CF6-AE86-5FE016F22853}"/>
                    </a:ext>
                  </a:extLst>
                </p:cNvPr>
                <p:cNvSpPr>
                  <a:spLocks noChangeAspect="1"/>
                </p:cNvSpPr>
                <p:nvPr/>
              </p:nvSpPr>
              <p:spPr bwMode="auto">
                <a:xfrm flipV="1">
                  <a:off x="8293891" y="5276034"/>
                  <a:ext cx="415769" cy="22919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chemeClr val="accent1"/>
                </a:solidFill>
                <a:ln w="25400" cap="flat">
                  <a:noFill/>
                  <a:prstDash val="solid"/>
                  <a:miter lim="800000"/>
                  <a:headEnd/>
                  <a:tailEnd/>
                </a:ln>
              </p:spPr>
              <p:txBody>
                <a:bodyPr vert="horz" wrap="square" lIns="107554" tIns="53778" rIns="107554" bIns="53778" numCol="1" anchor="t" anchorCtr="0" compatLnSpc="1">
                  <a:prstTxWarp prst="textNoShape">
                    <a:avLst/>
                  </a:prstTxWarp>
                </a:bodyPr>
                <a:lstStyle/>
                <a:p>
                  <a:pPr algn="ctr" defTabSz="1075457">
                    <a:defRPr/>
                  </a:pPr>
                  <a:endParaRPr lang="en-US" sz="2117" kern="0">
                    <a:solidFill>
                      <a:srgbClr val="353535"/>
                    </a:solidFill>
                    <a:latin typeface="Segoe UI Semilight"/>
                  </a:endParaRPr>
                </a:p>
              </p:txBody>
            </p:sp>
            <p:sp>
              <p:nvSpPr>
                <p:cNvPr id="185" name="Cloud">
                  <a:extLst>
                    <a:ext uri="{FF2B5EF4-FFF2-40B4-BE49-F238E27FC236}">
                      <a16:creationId xmlns:a16="http://schemas.microsoft.com/office/drawing/2014/main" id="{C486194E-0D03-4801-ABCC-FEFCE11E6783}"/>
                    </a:ext>
                  </a:extLst>
                </p:cNvPr>
                <p:cNvSpPr>
                  <a:spLocks noChangeAspect="1"/>
                </p:cNvSpPr>
                <p:nvPr/>
              </p:nvSpPr>
              <p:spPr bwMode="auto">
                <a:xfrm flipV="1">
                  <a:off x="8453911" y="5367474"/>
                  <a:ext cx="415769" cy="22919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chemeClr val="accent2"/>
                </a:solidFill>
                <a:ln w="25400" cap="flat">
                  <a:noFill/>
                  <a:prstDash val="solid"/>
                  <a:miter lim="800000"/>
                  <a:headEnd/>
                  <a:tailEnd/>
                </a:ln>
              </p:spPr>
              <p:txBody>
                <a:bodyPr vert="horz" wrap="square" lIns="107554" tIns="53778" rIns="107554" bIns="53778" numCol="1" anchor="t" anchorCtr="0" compatLnSpc="1">
                  <a:prstTxWarp prst="textNoShape">
                    <a:avLst/>
                  </a:prstTxWarp>
                </a:bodyPr>
                <a:lstStyle/>
                <a:p>
                  <a:pPr algn="ctr" defTabSz="1075457">
                    <a:defRPr/>
                  </a:pPr>
                  <a:endParaRPr lang="en-US" sz="2117" kern="0">
                    <a:solidFill>
                      <a:srgbClr val="353535"/>
                    </a:solidFill>
                    <a:latin typeface="Segoe UI Semilight"/>
                  </a:endParaRPr>
                </a:p>
              </p:txBody>
            </p:sp>
          </p:grpSp>
          <p:pic>
            <p:nvPicPr>
              <p:cNvPr id="176" name="Picture 175">
                <a:extLst>
                  <a:ext uri="{FF2B5EF4-FFF2-40B4-BE49-F238E27FC236}">
                    <a16:creationId xmlns:a16="http://schemas.microsoft.com/office/drawing/2014/main" id="{91A657C4-EFB8-4E73-ADED-EF2AAA35F884}"/>
                  </a:ext>
                </a:extLst>
              </p:cNvPr>
              <p:cNvPicPr>
                <a:picLocks noChangeAspect="1"/>
              </p:cNvPicPr>
              <p:nvPr/>
            </p:nvPicPr>
            <p:blipFill>
              <a:blip r:embed="rId12"/>
              <a:srcRect/>
              <a:stretch/>
            </p:blipFill>
            <p:spPr>
              <a:xfrm>
                <a:off x="15833111" y="1602453"/>
                <a:ext cx="323108" cy="323108"/>
              </a:xfrm>
              <a:prstGeom prst="rect">
                <a:avLst/>
              </a:prstGeom>
            </p:spPr>
          </p:pic>
          <p:grpSp>
            <p:nvGrpSpPr>
              <p:cNvPr id="177" name="Group 176" descr="factory, manufacturing">
                <a:extLst>
                  <a:ext uri="{FF2B5EF4-FFF2-40B4-BE49-F238E27FC236}">
                    <a16:creationId xmlns:a16="http://schemas.microsoft.com/office/drawing/2014/main" id="{BDEEA74B-73C3-46DC-9345-7DDAD20F0487}"/>
                  </a:ext>
                </a:extLst>
              </p:cNvPr>
              <p:cNvGrpSpPr/>
              <p:nvPr/>
            </p:nvGrpSpPr>
            <p:grpSpPr>
              <a:xfrm>
                <a:off x="18293683" y="1629114"/>
                <a:ext cx="385145" cy="269787"/>
                <a:chOff x="4298951" y="1169989"/>
                <a:chExt cx="328613" cy="230188"/>
              </a:xfrm>
            </p:grpSpPr>
            <p:sp>
              <p:nvSpPr>
                <p:cNvPr id="178" name="Rectangle 177">
                  <a:extLst>
                    <a:ext uri="{FF2B5EF4-FFF2-40B4-BE49-F238E27FC236}">
                      <a16:creationId xmlns:a16="http://schemas.microsoft.com/office/drawing/2014/main" id="{435341CC-8AD9-4330-B631-775B0A30A51A}"/>
                    </a:ext>
                  </a:extLst>
                </p:cNvPr>
                <p:cNvSpPr>
                  <a:spLocks noChangeArrowheads="1"/>
                </p:cNvSpPr>
                <p:nvPr/>
              </p:nvSpPr>
              <p:spPr bwMode="auto">
                <a:xfrm>
                  <a:off x="4298951" y="1255714"/>
                  <a:ext cx="328613" cy="144463"/>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79" name="Rectangle 178">
                  <a:extLst>
                    <a:ext uri="{FF2B5EF4-FFF2-40B4-BE49-F238E27FC236}">
                      <a16:creationId xmlns:a16="http://schemas.microsoft.com/office/drawing/2014/main" id="{9611DE57-BC46-44E7-9545-94A8FD50B2B7}"/>
                    </a:ext>
                  </a:extLst>
                </p:cNvPr>
                <p:cNvSpPr>
                  <a:spLocks noChangeArrowheads="1"/>
                </p:cNvSpPr>
                <p:nvPr/>
              </p:nvSpPr>
              <p:spPr bwMode="auto">
                <a:xfrm>
                  <a:off x="4473576" y="1169989"/>
                  <a:ext cx="38100" cy="136525"/>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80" name="Rectangle 179">
                  <a:extLst>
                    <a:ext uri="{FF2B5EF4-FFF2-40B4-BE49-F238E27FC236}">
                      <a16:creationId xmlns:a16="http://schemas.microsoft.com/office/drawing/2014/main" id="{03BEF3D9-35AE-4D05-AE1C-436F9FB304E0}"/>
                    </a:ext>
                  </a:extLst>
                </p:cNvPr>
                <p:cNvSpPr>
                  <a:spLocks noChangeArrowheads="1"/>
                </p:cNvSpPr>
                <p:nvPr/>
              </p:nvSpPr>
              <p:spPr bwMode="auto">
                <a:xfrm>
                  <a:off x="4546601" y="1169989"/>
                  <a:ext cx="34925" cy="136525"/>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81" name="Rectangle 180">
                  <a:extLst>
                    <a:ext uri="{FF2B5EF4-FFF2-40B4-BE49-F238E27FC236}">
                      <a16:creationId xmlns:a16="http://schemas.microsoft.com/office/drawing/2014/main" id="{E661F790-F14D-469B-8435-61AA5F96F3C1}"/>
                    </a:ext>
                  </a:extLst>
                </p:cNvPr>
                <p:cNvSpPr>
                  <a:spLocks noChangeArrowheads="1"/>
                </p:cNvSpPr>
                <p:nvPr/>
              </p:nvSpPr>
              <p:spPr bwMode="auto">
                <a:xfrm>
                  <a:off x="4403726" y="1270001"/>
                  <a:ext cx="34925" cy="36513"/>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82" name="Rectangle 181">
                  <a:extLst>
                    <a:ext uri="{FF2B5EF4-FFF2-40B4-BE49-F238E27FC236}">
                      <a16:creationId xmlns:a16="http://schemas.microsoft.com/office/drawing/2014/main" id="{55DBF629-ED31-4801-90C7-2F77B86F69FC}"/>
                    </a:ext>
                  </a:extLst>
                </p:cNvPr>
                <p:cNvSpPr>
                  <a:spLocks noChangeArrowheads="1"/>
                </p:cNvSpPr>
                <p:nvPr/>
              </p:nvSpPr>
              <p:spPr bwMode="auto">
                <a:xfrm>
                  <a:off x="4332289" y="1270001"/>
                  <a:ext cx="36513" cy="36513"/>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grpSp>
        </p:grpSp>
        <p:grpSp>
          <p:nvGrpSpPr>
            <p:cNvPr id="94" name="Group 93">
              <a:extLst>
                <a:ext uri="{FF2B5EF4-FFF2-40B4-BE49-F238E27FC236}">
                  <a16:creationId xmlns:a16="http://schemas.microsoft.com/office/drawing/2014/main" id="{F3488E54-709F-439B-9D21-ADE516659581}"/>
                </a:ext>
              </a:extLst>
            </p:cNvPr>
            <p:cNvGrpSpPr/>
            <p:nvPr/>
          </p:nvGrpSpPr>
          <p:grpSpPr>
            <a:xfrm>
              <a:off x="6139526" y="4526773"/>
              <a:ext cx="5044206" cy="1483241"/>
              <a:chOff x="6139526" y="4526773"/>
              <a:chExt cx="5044206" cy="1483241"/>
            </a:xfrm>
          </p:grpSpPr>
          <p:grpSp>
            <p:nvGrpSpPr>
              <p:cNvPr id="95" name="Group 94">
                <a:extLst>
                  <a:ext uri="{FF2B5EF4-FFF2-40B4-BE49-F238E27FC236}">
                    <a16:creationId xmlns:a16="http://schemas.microsoft.com/office/drawing/2014/main" id="{C17BB669-AE61-4FAA-873D-999A23B94A01}"/>
                  </a:ext>
                </a:extLst>
              </p:cNvPr>
              <p:cNvGrpSpPr/>
              <p:nvPr/>
            </p:nvGrpSpPr>
            <p:grpSpPr>
              <a:xfrm>
                <a:off x="6139526" y="4526773"/>
                <a:ext cx="5044170" cy="281338"/>
                <a:chOff x="6139526" y="4526773"/>
                <a:chExt cx="5044170" cy="281338"/>
              </a:xfrm>
            </p:grpSpPr>
            <p:pic>
              <p:nvPicPr>
                <p:cNvPr id="144" name="Graphic 143">
                  <a:extLst>
                    <a:ext uri="{FF2B5EF4-FFF2-40B4-BE49-F238E27FC236}">
                      <a16:creationId xmlns:a16="http://schemas.microsoft.com/office/drawing/2014/main" id="{53BC98B5-115F-47F4-AFA5-D0F8AF1784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9526" y="4526773"/>
                  <a:ext cx="281337" cy="281338"/>
                </a:xfrm>
                <a:prstGeom prst="rect">
                  <a:avLst/>
                </a:prstGeom>
              </p:spPr>
            </p:pic>
            <p:pic>
              <p:nvPicPr>
                <p:cNvPr id="145" name="Graphic 144">
                  <a:extLst>
                    <a:ext uri="{FF2B5EF4-FFF2-40B4-BE49-F238E27FC236}">
                      <a16:creationId xmlns:a16="http://schemas.microsoft.com/office/drawing/2014/main" id="{73D95827-3A9C-431E-A35D-801E2D9D5A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24442" y="4526773"/>
                  <a:ext cx="281337" cy="281338"/>
                </a:xfrm>
                <a:prstGeom prst="rect">
                  <a:avLst/>
                </a:prstGeom>
              </p:spPr>
            </p:pic>
            <p:pic>
              <p:nvPicPr>
                <p:cNvPr id="146" name="Picture 145" descr="A close up of a sign&#10;&#10;Description automatically generated">
                  <a:extLst>
                    <a:ext uri="{FF2B5EF4-FFF2-40B4-BE49-F238E27FC236}">
                      <a16:creationId xmlns:a16="http://schemas.microsoft.com/office/drawing/2014/main" id="{616CBA78-AB1F-47FF-A393-9E9909DF2E9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51202" y="4526774"/>
                  <a:ext cx="290038" cy="281337"/>
                </a:xfrm>
                <a:prstGeom prst="rect">
                  <a:avLst/>
                </a:prstGeom>
              </p:spPr>
            </p:pic>
            <p:pic>
              <p:nvPicPr>
                <p:cNvPr id="147" name="Picture 146" descr="A close up of a sign&#10;&#10;Description automatically generated">
                  <a:extLst>
                    <a:ext uri="{FF2B5EF4-FFF2-40B4-BE49-F238E27FC236}">
                      <a16:creationId xmlns:a16="http://schemas.microsoft.com/office/drawing/2014/main" id="{C1A6B249-3415-496E-A9B0-5B8F361DB8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37822" y="4526774"/>
                  <a:ext cx="290038" cy="281337"/>
                </a:xfrm>
                <a:prstGeom prst="rect">
                  <a:avLst/>
                </a:prstGeom>
              </p:spPr>
            </p:pic>
            <p:pic>
              <p:nvPicPr>
                <p:cNvPr id="148" name="Graphic 147">
                  <a:extLst>
                    <a:ext uri="{FF2B5EF4-FFF2-40B4-BE49-F238E27FC236}">
                      <a16:creationId xmlns:a16="http://schemas.microsoft.com/office/drawing/2014/main" id="{5DFB7F26-8D5A-466A-83D9-2383A51456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2359" y="4526773"/>
                  <a:ext cx="281337" cy="281338"/>
                </a:xfrm>
                <a:prstGeom prst="rect">
                  <a:avLst/>
                </a:prstGeom>
              </p:spPr>
            </p:pic>
            <p:pic>
              <p:nvPicPr>
                <p:cNvPr id="149" name="Graphic 148">
                  <a:extLst>
                    <a:ext uri="{FF2B5EF4-FFF2-40B4-BE49-F238E27FC236}">
                      <a16:creationId xmlns:a16="http://schemas.microsoft.com/office/drawing/2014/main" id="{5E258721-6C18-47CC-A60B-7F4DEED6FA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17445" y="4526773"/>
                  <a:ext cx="281337" cy="281338"/>
                </a:xfrm>
                <a:prstGeom prst="rect">
                  <a:avLst/>
                </a:prstGeom>
              </p:spPr>
            </p:pic>
            <p:pic>
              <p:nvPicPr>
                <p:cNvPr id="150" name="Graphic 149">
                  <a:extLst>
                    <a:ext uri="{FF2B5EF4-FFF2-40B4-BE49-F238E27FC236}">
                      <a16:creationId xmlns:a16="http://schemas.microsoft.com/office/drawing/2014/main" id="{58D05846-C697-4C4C-9021-DB8657FDB3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95364" y="4526773"/>
                  <a:ext cx="281337" cy="281338"/>
                </a:xfrm>
                <a:prstGeom prst="rect">
                  <a:avLst/>
                </a:prstGeom>
              </p:spPr>
            </p:pic>
            <p:pic>
              <p:nvPicPr>
                <p:cNvPr id="151" name="Graphic 150">
                  <a:extLst>
                    <a:ext uri="{FF2B5EF4-FFF2-40B4-BE49-F238E27FC236}">
                      <a16:creationId xmlns:a16="http://schemas.microsoft.com/office/drawing/2014/main" id="{AC1A94D0-FDE2-4365-9206-68D6DA9D35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283" y="4526773"/>
                  <a:ext cx="281337" cy="281338"/>
                </a:xfrm>
                <a:prstGeom prst="rect">
                  <a:avLst/>
                </a:prstGeom>
              </p:spPr>
            </p:pic>
          </p:grpSp>
          <p:grpSp>
            <p:nvGrpSpPr>
              <p:cNvPr id="96" name="Group 95">
                <a:extLst>
                  <a:ext uri="{FF2B5EF4-FFF2-40B4-BE49-F238E27FC236}">
                    <a16:creationId xmlns:a16="http://schemas.microsoft.com/office/drawing/2014/main" id="{BEC7B551-A79B-4967-9E93-86F673122538}"/>
                  </a:ext>
                </a:extLst>
              </p:cNvPr>
              <p:cNvGrpSpPr/>
              <p:nvPr/>
            </p:nvGrpSpPr>
            <p:grpSpPr>
              <a:xfrm>
                <a:off x="6146773" y="5111254"/>
                <a:ext cx="5036887" cy="286971"/>
                <a:chOff x="6146773" y="5111254"/>
                <a:chExt cx="5036887" cy="286971"/>
              </a:xfrm>
            </p:grpSpPr>
            <p:pic>
              <p:nvPicPr>
                <p:cNvPr id="124" name="Graphic 123">
                  <a:extLst>
                    <a:ext uri="{FF2B5EF4-FFF2-40B4-BE49-F238E27FC236}">
                      <a16:creationId xmlns:a16="http://schemas.microsoft.com/office/drawing/2014/main" id="{47891E1F-B735-4EFF-A685-FAB490EE0C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95827" y="5111254"/>
                  <a:ext cx="281337" cy="281338"/>
                </a:xfrm>
                <a:prstGeom prst="rect">
                  <a:avLst/>
                </a:prstGeom>
              </p:spPr>
            </p:pic>
            <p:pic>
              <p:nvPicPr>
                <p:cNvPr id="125" name="Graphic 124">
                  <a:extLst>
                    <a:ext uri="{FF2B5EF4-FFF2-40B4-BE49-F238E27FC236}">
                      <a16:creationId xmlns:a16="http://schemas.microsoft.com/office/drawing/2014/main" id="{79C564CD-12EA-413C-B5A1-84651E7433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71300" y="5111254"/>
                  <a:ext cx="281337" cy="281338"/>
                </a:xfrm>
                <a:prstGeom prst="rect">
                  <a:avLst/>
                </a:prstGeom>
              </p:spPr>
            </p:pic>
            <p:pic>
              <p:nvPicPr>
                <p:cNvPr id="126" name="Graphic 125">
                  <a:extLst>
                    <a:ext uri="{FF2B5EF4-FFF2-40B4-BE49-F238E27FC236}">
                      <a16:creationId xmlns:a16="http://schemas.microsoft.com/office/drawing/2014/main" id="{5D2922AE-7A84-4514-A7F4-4F2A382F86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6773" y="5116887"/>
                  <a:ext cx="281337" cy="281338"/>
                </a:xfrm>
                <a:prstGeom prst="rect">
                  <a:avLst/>
                </a:prstGeom>
              </p:spPr>
            </p:pic>
            <p:pic>
              <p:nvPicPr>
                <p:cNvPr id="132" name="Graphic 131">
                  <a:extLst>
                    <a:ext uri="{FF2B5EF4-FFF2-40B4-BE49-F238E27FC236}">
                      <a16:creationId xmlns:a16="http://schemas.microsoft.com/office/drawing/2014/main" id="{939A7C2D-B884-45DC-9EE4-3437D79FD7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0354" y="5116887"/>
                  <a:ext cx="281337" cy="281338"/>
                </a:xfrm>
                <a:prstGeom prst="rect">
                  <a:avLst/>
                </a:prstGeom>
              </p:spPr>
            </p:pic>
            <p:pic>
              <p:nvPicPr>
                <p:cNvPr id="133" name="Graphic 132">
                  <a:extLst>
                    <a:ext uri="{FF2B5EF4-FFF2-40B4-BE49-F238E27FC236}">
                      <a16:creationId xmlns:a16="http://schemas.microsoft.com/office/drawing/2014/main" id="{A8F50D4B-4D12-4E31-9507-8FEFA8626B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4881" y="5116887"/>
                  <a:ext cx="281337" cy="281338"/>
                </a:xfrm>
                <a:prstGeom prst="rect">
                  <a:avLst/>
                </a:prstGeom>
              </p:spPr>
            </p:pic>
            <p:pic>
              <p:nvPicPr>
                <p:cNvPr id="139" name="Graphic 138">
                  <a:extLst>
                    <a:ext uri="{FF2B5EF4-FFF2-40B4-BE49-F238E27FC236}">
                      <a16:creationId xmlns:a16="http://schemas.microsoft.com/office/drawing/2014/main" id="{13BF0C3D-5C27-4A81-9202-08872F5FFC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69408" y="5116887"/>
                  <a:ext cx="281337" cy="281338"/>
                </a:xfrm>
                <a:prstGeom prst="rect">
                  <a:avLst/>
                </a:prstGeom>
              </p:spPr>
            </p:pic>
            <p:pic>
              <p:nvPicPr>
                <p:cNvPr id="140" name="Picture 139" descr="A close up of a sign&#10;&#10;Description automatically generated">
                  <a:extLst>
                    <a:ext uri="{FF2B5EF4-FFF2-40B4-BE49-F238E27FC236}">
                      <a16:creationId xmlns:a16="http://schemas.microsoft.com/office/drawing/2014/main" id="{61B1BDF6-D906-486C-AB08-8EABBA95F41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3935" y="5111254"/>
                  <a:ext cx="290038" cy="281337"/>
                </a:xfrm>
                <a:prstGeom prst="rect">
                  <a:avLst/>
                </a:prstGeom>
              </p:spPr>
            </p:pic>
            <p:pic>
              <p:nvPicPr>
                <p:cNvPr id="141" name="Picture 140" descr="A close up of a sign&#10;&#10;Description automatically generated">
                  <a:extLst>
                    <a:ext uri="{FF2B5EF4-FFF2-40B4-BE49-F238E27FC236}">
                      <a16:creationId xmlns:a16="http://schemas.microsoft.com/office/drawing/2014/main" id="{12803993-365B-423C-BAF4-A5A643072B5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27163" y="5111254"/>
                  <a:ext cx="290038" cy="281337"/>
                </a:xfrm>
                <a:prstGeom prst="rect">
                  <a:avLst/>
                </a:prstGeom>
              </p:spPr>
            </p:pic>
            <p:pic>
              <p:nvPicPr>
                <p:cNvPr id="142" name="Picture 141" descr="A close up of a sign&#10;&#10;Description automatically generated">
                  <a:extLst>
                    <a:ext uri="{FF2B5EF4-FFF2-40B4-BE49-F238E27FC236}">
                      <a16:creationId xmlns:a16="http://schemas.microsoft.com/office/drawing/2014/main" id="{41BA9A48-D868-400B-A07C-206937ABB87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0391" y="5111254"/>
                  <a:ext cx="290038" cy="281337"/>
                </a:xfrm>
                <a:prstGeom prst="rect">
                  <a:avLst/>
                </a:prstGeom>
              </p:spPr>
            </p:pic>
            <p:pic>
              <p:nvPicPr>
                <p:cNvPr id="143" name="Picture 142" descr="A close up of a sign&#10;&#10;Description automatically generated">
                  <a:extLst>
                    <a:ext uri="{FF2B5EF4-FFF2-40B4-BE49-F238E27FC236}">
                      <a16:creationId xmlns:a16="http://schemas.microsoft.com/office/drawing/2014/main" id="{ED92C206-1EAF-4B1C-8E20-EB254D2E48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93622" y="5111254"/>
                  <a:ext cx="290038" cy="281337"/>
                </a:xfrm>
                <a:prstGeom prst="rect">
                  <a:avLst/>
                </a:prstGeom>
              </p:spPr>
            </p:pic>
          </p:grpSp>
          <p:grpSp>
            <p:nvGrpSpPr>
              <p:cNvPr id="97" name="Group 96">
                <a:extLst>
                  <a:ext uri="{FF2B5EF4-FFF2-40B4-BE49-F238E27FC236}">
                    <a16:creationId xmlns:a16="http://schemas.microsoft.com/office/drawing/2014/main" id="{C9786708-03E8-4CF0-BEB0-8FA564546B59}"/>
                  </a:ext>
                </a:extLst>
              </p:cNvPr>
              <p:cNvGrpSpPr/>
              <p:nvPr/>
            </p:nvGrpSpPr>
            <p:grpSpPr>
              <a:xfrm>
                <a:off x="6154019" y="5721144"/>
                <a:ext cx="5029713" cy="288870"/>
                <a:chOff x="6154019" y="5721144"/>
                <a:chExt cx="5029713" cy="288870"/>
              </a:xfrm>
            </p:grpSpPr>
            <p:pic>
              <p:nvPicPr>
                <p:cNvPr id="101" name="Graphic 100">
                  <a:extLst>
                    <a:ext uri="{FF2B5EF4-FFF2-40B4-BE49-F238E27FC236}">
                      <a16:creationId xmlns:a16="http://schemas.microsoft.com/office/drawing/2014/main" id="{905085B0-1A48-48F4-83E5-16E8196907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5391" y="5721144"/>
                  <a:ext cx="281337" cy="281338"/>
                </a:xfrm>
                <a:prstGeom prst="rect">
                  <a:avLst/>
                </a:prstGeom>
              </p:spPr>
            </p:pic>
            <p:pic>
              <p:nvPicPr>
                <p:cNvPr id="102" name="Graphic 101">
                  <a:extLst>
                    <a:ext uri="{FF2B5EF4-FFF2-40B4-BE49-F238E27FC236}">
                      <a16:creationId xmlns:a16="http://schemas.microsoft.com/office/drawing/2014/main" id="{88D6FE5C-DDFF-49D3-9091-5D377A00DB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54019" y="5721144"/>
                  <a:ext cx="281337" cy="281338"/>
                </a:xfrm>
                <a:prstGeom prst="rect">
                  <a:avLst/>
                </a:prstGeom>
              </p:spPr>
            </p:pic>
            <p:pic>
              <p:nvPicPr>
                <p:cNvPr id="104" name="Picture 103" descr="A close up of a sign&#10;&#10;Description automatically generated">
                  <a:extLst>
                    <a:ext uri="{FF2B5EF4-FFF2-40B4-BE49-F238E27FC236}">
                      <a16:creationId xmlns:a16="http://schemas.microsoft.com/office/drawing/2014/main" id="{1C94A277-DAE4-4DC1-A0C1-7928395D9B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6763" y="5728677"/>
                  <a:ext cx="290038" cy="281337"/>
                </a:xfrm>
                <a:prstGeom prst="rect">
                  <a:avLst/>
                </a:prstGeom>
              </p:spPr>
            </p:pic>
            <p:pic>
              <p:nvPicPr>
                <p:cNvPr id="105" name="Picture 104" descr="A close up of a sign&#10;&#10;Description automatically generated">
                  <a:extLst>
                    <a:ext uri="{FF2B5EF4-FFF2-40B4-BE49-F238E27FC236}">
                      <a16:creationId xmlns:a16="http://schemas.microsoft.com/office/drawing/2014/main" id="{C4AB96ED-0F1D-4319-95FF-5D450D4854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6836" y="5728677"/>
                  <a:ext cx="290038" cy="281337"/>
                </a:xfrm>
                <a:prstGeom prst="rect">
                  <a:avLst/>
                </a:prstGeom>
              </p:spPr>
            </p:pic>
            <p:pic>
              <p:nvPicPr>
                <p:cNvPr id="112" name="Graphic 111">
                  <a:extLst>
                    <a:ext uri="{FF2B5EF4-FFF2-40B4-BE49-F238E27FC236}">
                      <a16:creationId xmlns:a16="http://schemas.microsoft.com/office/drawing/2014/main" id="{780687C9-1849-4B9F-9CE6-02F5F0F7F5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6909" y="5728570"/>
                  <a:ext cx="281337" cy="281338"/>
                </a:xfrm>
                <a:prstGeom prst="rect">
                  <a:avLst/>
                </a:prstGeom>
              </p:spPr>
            </p:pic>
            <p:pic>
              <p:nvPicPr>
                <p:cNvPr id="113" name="Graphic 112">
                  <a:extLst>
                    <a:ext uri="{FF2B5EF4-FFF2-40B4-BE49-F238E27FC236}">
                      <a16:creationId xmlns:a16="http://schemas.microsoft.com/office/drawing/2014/main" id="{F2CBBC6D-77FC-4CAF-8CFE-8A6898D80AE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28281" y="5728570"/>
                  <a:ext cx="281337" cy="281338"/>
                </a:xfrm>
                <a:prstGeom prst="rect">
                  <a:avLst/>
                </a:prstGeom>
              </p:spPr>
            </p:pic>
            <p:pic>
              <p:nvPicPr>
                <p:cNvPr id="114" name="Graphic 113">
                  <a:extLst>
                    <a:ext uri="{FF2B5EF4-FFF2-40B4-BE49-F238E27FC236}">
                      <a16:creationId xmlns:a16="http://schemas.microsoft.com/office/drawing/2014/main" id="{6492F964-F9AE-4F9A-9BA0-2DAB3731F21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9653" y="5728570"/>
                  <a:ext cx="281337" cy="281338"/>
                </a:xfrm>
                <a:prstGeom prst="rect">
                  <a:avLst/>
                </a:prstGeom>
              </p:spPr>
            </p:pic>
            <p:pic>
              <p:nvPicPr>
                <p:cNvPr id="115" name="Graphic 114">
                  <a:extLst>
                    <a:ext uri="{FF2B5EF4-FFF2-40B4-BE49-F238E27FC236}">
                      <a16:creationId xmlns:a16="http://schemas.microsoft.com/office/drawing/2014/main" id="{E15919F2-5260-4BEE-80B8-1A8A3CD876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1025" y="5728570"/>
                  <a:ext cx="281337" cy="281338"/>
                </a:xfrm>
                <a:prstGeom prst="rect">
                  <a:avLst/>
                </a:prstGeom>
              </p:spPr>
            </p:pic>
            <p:pic>
              <p:nvPicPr>
                <p:cNvPr id="116" name="Graphic 115">
                  <a:extLst>
                    <a:ext uri="{FF2B5EF4-FFF2-40B4-BE49-F238E27FC236}">
                      <a16:creationId xmlns:a16="http://schemas.microsoft.com/office/drawing/2014/main" id="{A950B668-7536-4951-9F76-2C0F31863D8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2395" y="5728570"/>
                  <a:ext cx="281337" cy="281338"/>
                </a:xfrm>
                <a:prstGeom prst="rect">
                  <a:avLst/>
                </a:prstGeom>
              </p:spPr>
            </p:pic>
          </p:grpSp>
        </p:grpSp>
      </p:grpSp>
      <p:pic>
        <p:nvPicPr>
          <p:cNvPr id="3" name="Graphic 2" descr="Azure Arc logo">
            <a:extLst>
              <a:ext uri="{FF2B5EF4-FFF2-40B4-BE49-F238E27FC236}">
                <a16:creationId xmlns:a16="http://schemas.microsoft.com/office/drawing/2014/main" id="{87502FA5-6B4F-47AE-8BAA-F60452CF3DB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081398" y="3321942"/>
            <a:ext cx="490339" cy="490339"/>
          </a:xfrm>
          <a:prstGeom prst="rect">
            <a:avLst/>
          </a:prstGeom>
        </p:spPr>
      </p:pic>
    </p:spTree>
    <p:extLst>
      <p:ext uri="{BB962C8B-B14F-4D97-AF65-F5344CB8AC3E}">
        <p14:creationId xmlns:p14="http://schemas.microsoft.com/office/powerpoint/2010/main" val="28463335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Arrow Connector 98">
            <a:extLst>
              <a:ext uri="{FF2B5EF4-FFF2-40B4-BE49-F238E27FC236}">
                <a16:creationId xmlns:a16="http://schemas.microsoft.com/office/drawing/2014/main" id="{605D9219-16CF-436F-A315-A89CD35F81CD}"/>
              </a:ext>
              <a:ext uri="{C183D7F6-B498-43B3-948B-1728B52AA6E4}">
                <adec:decorative xmlns:adec="http://schemas.microsoft.com/office/drawing/2017/decorative" val="1"/>
              </a:ext>
            </a:extLst>
          </p:cNvPr>
          <p:cNvCxnSpPr>
            <a:cxnSpLocks/>
          </p:cNvCxnSpPr>
          <p:nvPr/>
        </p:nvCxnSpPr>
        <p:spPr>
          <a:xfrm>
            <a:off x="1505276" y="2555444"/>
            <a:ext cx="0" cy="710393"/>
          </a:xfrm>
          <a:prstGeom prst="straightConnector1">
            <a:avLst/>
          </a:prstGeom>
          <a:noFill/>
          <a:ln w="12700" cap="flat" cmpd="sng" algn="ctr">
            <a:solidFill>
              <a:schemeClr val="accent1"/>
            </a:solidFill>
            <a:prstDash val="solid"/>
            <a:headEnd type="triangle" w="med" len="sm"/>
            <a:tailEnd type="triangle" w="med" len="sm"/>
          </a:ln>
          <a:effectLst/>
        </p:spPr>
      </p:cxnSp>
      <p:grpSp>
        <p:nvGrpSpPr>
          <p:cNvPr id="189" name="Group 188" descr="Microsoft Azure&#10;">
            <a:extLst>
              <a:ext uri="{FF2B5EF4-FFF2-40B4-BE49-F238E27FC236}">
                <a16:creationId xmlns:a16="http://schemas.microsoft.com/office/drawing/2014/main" id="{1087A3C1-C966-4E6F-9998-63004A560901}"/>
              </a:ext>
            </a:extLst>
          </p:cNvPr>
          <p:cNvGrpSpPr/>
          <p:nvPr/>
        </p:nvGrpSpPr>
        <p:grpSpPr>
          <a:xfrm>
            <a:off x="860516" y="2807514"/>
            <a:ext cx="1289519" cy="238056"/>
            <a:chOff x="9047655" y="4267526"/>
            <a:chExt cx="1685927" cy="311236"/>
          </a:xfrm>
          <a:solidFill>
            <a:schemeClr val="bg1"/>
          </a:solidFill>
        </p:grpSpPr>
        <p:pic>
          <p:nvPicPr>
            <p:cNvPr id="190" name="Picture 189" descr="A picture containing drawing&#10;&#10;Description automatically generated">
              <a:extLst>
                <a:ext uri="{FF2B5EF4-FFF2-40B4-BE49-F238E27FC236}">
                  <a16:creationId xmlns:a16="http://schemas.microsoft.com/office/drawing/2014/main" id="{351378AB-4403-47D7-9BFA-35D8D54DCF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2446" b="108"/>
            <a:stretch/>
          </p:blipFill>
          <p:spPr>
            <a:xfrm>
              <a:off x="9047655" y="4267526"/>
              <a:ext cx="295941" cy="310902"/>
            </a:xfrm>
            <a:prstGeom prst="rect">
              <a:avLst/>
            </a:prstGeom>
            <a:grpFill/>
          </p:spPr>
        </p:pic>
        <p:pic>
          <p:nvPicPr>
            <p:cNvPr id="193" name="Picture 192" descr="A picture containing drawing&#10;&#10;Description automatically generated">
              <a:extLst>
                <a:ext uri="{FF2B5EF4-FFF2-40B4-BE49-F238E27FC236}">
                  <a16:creationId xmlns:a16="http://schemas.microsoft.com/office/drawing/2014/main" id="{8A7B89D9-BF3E-4081-93A5-58CDA410A3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553"/>
            <a:stretch/>
          </p:blipFill>
          <p:spPr>
            <a:xfrm>
              <a:off x="9343597" y="4267526"/>
              <a:ext cx="1389985" cy="311236"/>
            </a:xfrm>
            <a:prstGeom prst="rect">
              <a:avLst/>
            </a:prstGeom>
            <a:grpFill/>
          </p:spPr>
        </p:pic>
      </p:grpSp>
      <p:sp>
        <p:nvSpPr>
          <p:cNvPr id="89" name="Title 1">
            <a:extLst>
              <a:ext uri="{FF2B5EF4-FFF2-40B4-BE49-F238E27FC236}">
                <a16:creationId xmlns:a16="http://schemas.microsoft.com/office/drawing/2014/main" id="{E8DDC685-79BE-4A43-A703-7AE8C142066C}"/>
              </a:ext>
            </a:extLst>
          </p:cNvPr>
          <p:cNvSpPr>
            <a:spLocks noGrp="1"/>
          </p:cNvSpPr>
          <p:nvPr>
            <p:ph type="title"/>
          </p:nvPr>
        </p:nvSpPr>
        <p:spPr>
          <a:xfrm>
            <a:off x="589044" y="457622"/>
            <a:ext cx="11016957" cy="861774"/>
          </a:xfrm>
        </p:spPr>
        <p:txBody>
          <a:bodyPr/>
          <a:lstStyle/>
          <a:p>
            <a:r>
              <a:rPr lang="en-US"/>
              <a:t>Azure Lighthouse and Azure Arc</a:t>
            </a:r>
            <a:br>
              <a:rPr lang="en-US"/>
            </a:br>
            <a:r>
              <a:rPr lang="en-US" sz="2000">
                <a:latin typeface="+mn-lt"/>
              </a:rPr>
              <a:t>Azure Arc extends Azure management, services, and Azure Lighthouse anywhere</a:t>
            </a:r>
          </a:p>
        </p:txBody>
      </p:sp>
      <p:sp>
        <p:nvSpPr>
          <p:cNvPr id="93" name="Rectangle 92">
            <a:extLst>
              <a:ext uri="{FF2B5EF4-FFF2-40B4-BE49-F238E27FC236}">
                <a16:creationId xmlns:a16="http://schemas.microsoft.com/office/drawing/2014/main" id="{BE3E99F6-A04E-4A9A-8938-6F624F4C0764}"/>
              </a:ext>
            </a:extLst>
          </p:cNvPr>
          <p:cNvSpPr/>
          <p:nvPr/>
        </p:nvSpPr>
        <p:spPr>
          <a:xfrm>
            <a:off x="873425" y="1417600"/>
            <a:ext cx="1263701" cy="1137844"/>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182854" tIns="731417" rIns="182854"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Your Practices</a:t>
            </a:r>
          </a:p>
        </p:txBody>
      </p:sp>
      <p:pic>
        <p:nvPicPr>
          <p:cNvPr id="94" name="Graphic 93" descr="Users">
            <a:extLst>
              <a:ext uri="{FF2B5EF4-FFF2-40B4-BE49-F238E27FC236}">
                <a16:creationId xmlns:a16="http://schemas.microsoft.com/office/drawing/2014/main" id="{92094BE3-862E-43BE-873D-542D153A05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187" y="1373188"/>
            <a:ext cx="746762" cy="746762"/>
          </a:xfrm>
          <a:prstGeom prst="rect">
            <a:avLst/>
          </a:prstGeom>
        </p:spPr>
      </p:pic>
      <p:sp>
        <p:nvSpPr>
          <p:cNvPr id="107" name="Rectangle 106">
            <a:extLst>
              <a:ext uri="{FF2B5EF4-FFF2-40B4-BE49-F238E27FC236}">
                <a16:creationId xmlns:a16="http://schemas.microsoft.com/office/drawing/2014/main" id="{074E6B43-C2CC-42FF-9925-83FEE9E393C5}"/>
              </a:ext>
              <a:ext uri="{C183D7F6-B498-43B3-948B-1728B52AA6E4}">
                <adec:decorative xmlns:adec="http://schemas.microsoft.com/office/drawing/2017/decorative" val="1"/>
              </a:ext>
            </a:extLst>
          </p:cNvPr>
          <p:cNvSpPr/>
          <p:nvPr/>
        </p:nvSpPr>
        <p:spPr>
          <a:xfrm>
            <a:off x="1820150" y="5593058"/>
            <a:ext cx="2832925" cy="53682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10" name="TextBox 109">
            <a:extLst>
              <a:ext uri="{FF2B5EF4-FFF2-40B4-BE49-F238E27FC236}">
                <a16:creationId xmlns:a16="http://schemas.microsoft.com/office/drawing/2014/main" id="{A5FE0DD5-B17D-4E6D-A991-8DB85A1E4DBB}"/>
              </a:ext>
            </a:extLst>
          </p:cNvPr>
          <p:cNvSpPr txBox="1"/>
          <p:nvPr/>
        </p:nvSpPr>
        <p:spPr>
          <a:xfrm>
            <a:off x="1877918" y="5777905"/>
            <a:ext cx="750774" cy="153888"/>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3</a:t>
            </a:r>
          </a:p>
        </p:txBody>
      </p:sp>
      <p:grpSp>
        <p:nvGrpSpPr>
          <p:cNvPr id="12" name="Group 11">
            <a:extLst>
              <a:ext uri="{FF2B5EF4-FFF2-40B4-BE49-F238E27FC236}">
                <a16:creationId xmlns:a16="http://schemas.microsoft.com/office/drawing/2014/main" id="{AF4CFA24-F492-434C-98EE-CE7F656BFD8D}"/>
              </a:ext>
              <a:ext uri="{C183D7F6-B498-43B3-948B-1728B52AA6E4}">
                <adec:decorative xmlns:adec="http://schemas.microsoft.com/office/drawing/2017/decorative" val="1"/>
              </a:ext>
            </a:extLst>
          </p:cNvPr>
          <p:cNvGrpSpPr/>
          <p:nvPr/>
        </p:nvGrpSpPr>
        <p:grpSpPr>
          <a:xfrm>
            <a:off x="2866160" y="5666964"/>
            <a:ext cx="1701522" cy="397185"/>
            <a:chOff x="2923163" y="5780424"/>
            <a:chExt cx="1735887" cy="405207"/>
          </a:xfrm>
        </p:grpSpPr>
        <p:pic>
          <p:nvPicPr>
            <p:cNvPr id="108" name="Graphic 107">
              <a:extLst>
                <a:ext uri="{FF2B5EF4-FFF2-40B4-BE49-F238E27FC236}">
                  <a16:creationId xmlns:a16="http://schemas.microsoft.com/office/drawing/2014/main" id="{5868E051-651F-4FCD-8318-E346EFA4FA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3163" y="5780424"/>
              <a:ext cx="405206" cy="405207"/>
            </a:xfrm>
            <a:prstGeom prst="rect">
              <a:avLst/>
            </a:prstGeom>
          </p:spPr>
        </p:pic>
        <p:pic>
          <p:nvPicPr>
            <p:cNvPr id="109" name="Graphic 108">
              <a:extLst>
                <a:ext uri="{FF2B5EF4-FFF2-40B4-BE49-F238E27FC236}">
                  <a16:creationId xmlns:a16="http://schemas.microsoft.com/office/drawing/2014/main" id="{A9DCD73A-C48B-41F2-8F84-95D3A83C50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844" y="5780424"/>
              <a:ext cx="405206" cy="405207"/>
            </a:xfrm>
            <a:prstGeom prst="rect">
              <a:avLst/>
            </a:prstGeom>
          </p:spPr>
        </p:pic>
        <p:pic>
          <p:nvPicPr>
            <p:cNvPr id="111" name="Picture 110" descr="A close up of a sign&#10;&#10;Description automatically generated">
              <a:extLst>
                <a:ext uri="{FF2B5EF4-FFF2-40B4-BE49-F238E27FC236}">
                  <a16:creationId xmlns:a16="http://schemas.microsoft.com/office/drawing/2014/main" id="{ABF46091-782F-4485-90A1-F14BFBB006C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237" y="5780424"/>
              <a:ext cx="417738" cy="405207"/>
            </a:xfrm>
            <a:prstGeom prst="rect">
              <a:avLst/>
            </a:prstGeom>
          </p:spPr>
        </p:pic>
      </p:grpSp>
      <p:cxnSp>
        <p:nvCxnSpPr>
          <p:cNvPr id="101" name="Straight Arrow Connector 100">
            <a:extLst>
              <a:ext uri="{FF2B5EF4-FFF2-40B4-BE49-F238E27FC236}">
                <a16:creationId xmlns:a16="http://schemas.microsoft.com/office/drawing/2014/main" id="{E4D8F701-36B3-4008-9D21-EF3B61FED6C9}"/>
              </a:ext>
              <a:ext uri="{C183D7F6-B498-43B3-948B-1728B52AA6E4}">
                <adec:decorative xmlns:adec="http://schemas.microsoft.com/office/drawing/2017/decorative" val="1"/>
              </a:ext>
            </a:extLst>
          </p:cNvPr>
          <p:cNvCxnSpPr>
            <a:cxnSpLocks/>
          </p:cNvCxnSpPr>
          <p:nvPr/>
        </p:nvCxnSpPr>
        <p:spPr>
          <a:xfrm flipH="1">
            <a:off x="4184636" y="3867282"/>
            <a:ext cx="1" cy="1124017"/>
          </a:xfrm>
          <a:prstGeom prst="straightConnector1">
            <a:avLst/>
          </a:prstGeom>
          <a:noFill/>
          <a:ln w="12700" cap="flat" cmpd="sng" algn="ctr">
            <a:solidFill>
              <a:schemeClr val="accent1"/>
            </a:solidFill>
            <a:prstDash val="solid"/>
            <a:headEnd type="triangle" w="med" len="sm"/>
            <a:tailEnd type="triangle" w="med" len="sm"/>
          </a:ln>
          <a:effectLst/>
        </p:spPr>
      </p:cxnSp>
      <p:cxnSp>
        <p:nvCxnSpPr>
          <p:cNvPr id="102" name="Straight Arrow Connector 101">
            <a:extLst>
              <a:ext uri="{FF2B5EF4-FFF2-40B4-BE49-F238E27FC236}">
                <a16:creationId xmlns:a16="http://schemas.microsoft.com/office/drawing/2014/main" id="{6D4B06BC-23F7-4103-B2BD-B639D2DCB85D}"/>
              </a:ext>
              <a:ext uri="{C183D7F6-B498-43B3-948B-1728B52AA6E4}">
                <adec:decorative xmlns:adec="http://schemas.microsoft.com/office/drawing/2017/decorative" val="1"/>
              </a:ext>
            </a:extLst>
          </p:cNvPr>
          <p:cNvCxnSpPr>
            <a:cxnSpLocks/>
          </p:cNvCxnSpPr>
          <p:nvPr/>
        </p:nvCxnSpPr>
        <p:spPr>
          <a:xfrm flipH="1">
            <a:off x="3801590" y="3867282"/>
            <a:ext cx="1" cy="503144"/>
          </a:xfrm>
          <a:prstGeom prst="straightConnector1">
            <a:avLst/>
          </a:prstGeom>
          <a:noFill/>
          <a:ln w="12700" cap="flat" cmpd="sng" algn="ctr">
            <a:solidFill>
              <a:schemeClr val="accent1"/>
            </a:solidFill>
            <a:prstDash val="solid"/>
            <a:headEnd type="triangle" w="med" len="sm"/>
            <a:tailEnd type="triangle" w="med" len="sm"/>
          </a:ln>
          <a:effectLst/>
        </p:spPr>
      </p:cxnSp>
      <p:cxnSp>
        <p:nvCxnSpPr>
          <p:cNvPr id="103" name="Straight Arrow Connector 102">
            <a:extLst>
              <a:ext uri="{FF2B5EF4-FFF2-40B4-BE49-F238E27FC236}">
                <a16:creationId xmlns:a16="http://schemas.microsoft.com/office/drawing/2014/main" id="{58802D74-DA9D-4962-BA75-F54849AED658}"/>
              </a:ext>
              <a:ext uri="{C183D7F6-B498-43B3-948B-1728B52AA6E4}">
                <adec:decorative xmlns:adec="http://schemas.microsoft.com/office/drawing/2017/decorative" val="1"/>
              </a:ext>
            </a:extLst>
          </p:cNvPr>
          <p:cNvCxnSpPr>
            <a:cxnSpLocks/>
          </p:cNvCxnSpPr>
          <p:nvPr/>
        </p:nvCxnSpPr>
        <p:spPr>
          <a:xfrm>
            <a:off x="4567680" y="3866257"/>
            <a:ext cx="0" cy="1713236"/>
          </a:xfrm>
          <a:prstGeom prst="straightConnector1">
            <a:avLst/>
          </a:prstGeom>
          <a:noFill/>
          <a:ln w="12700" cap="flat" cmpd="sng" algn="ctr">
            <a:solidFill>
              <a:schemeClr val="accent1"/>
            </a:solidFill>
            <a:prstDash val="solid"/>
            <a:headEnd type="triangle" w="med" len="sm"/>
            <a:tailEnd type="triangle" w="med" len="sm"/>
          </a:ln>
          <a:effectLst/>
        </p:spPr>
      </p:cxnSp>
      <p:sp>
        <p:nvSpPr>
          <p:cNvPr id="163" name="Rectangle 162">
            <a:extLst>
              <a:ext uri="{FF2B5EF4-FFF2-40B4-BE49-F238E27FC236}">
                <a16:creationId xmlns:a16="http://schemas.microsoft.com/office/drawing/2014/main" id="{FF17E02D-DEBD-4A11-A585-2A1036D14C6F}"/>
              </a:ext>
              <a:ext uri="{C183D7F6-B498-43B3-948B-1728B52AA6E4}">
                <adec:decorative xmlns:adec="http://schemas.microsoft.com/office/drawing/2017/decorative" val="1"/>
              </a:ext>
            </a:extLst>
          </p:cNvPr>
          <p:cNvSpPr/>
          <p:nvPr/>
        </p:nvSpPr>
        <p:spPr>
          <a:xfrm>
            <a:off x="1449699" y="4982354"/>
            <a:ext cx="2832925" cy="53682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64" name="TextBox 163">
            <a:extLst>
              <a:ext uri="{FF2B5EF4-FFF2-40B4-BE49-F238E27FC236}">
                <a16:creationId xmlns:a16="http://schemas.microsoft.com/office/drawing/2014/main" id="{E996CA4F-7362-4B30-91C2-92FD5E4B24AB}"/>
              </a:ext>
            </a:extLst>
          </p:cNvPr>
          <p:cNvSpPr txBox="1"/>
          <p:nvPr/>
        </p:nvSpPr>
        <p:spPr>
          <a:xfrm>
            <a:off x="1507465" y="5167202"/>
            <a:ext cx="750774" cy="153888"/>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2</a:t>
            </a:r>
          </a:p>
        </p:txBody>
      </p:sp>
      <p:grpSp>
        <p:nvGrpSpPr>
          <p:cNvPr id="183" name="Group 182">
            <a:extLst>
              <a:ext uri="{FF2B5EF4-FFF2-40B4-BE49-F238E27FC236}">
                <a16:creationId xmlns:a16="http://schemas.microsoft.com/office/drawing/2014/main" id="{2902C996-31A2-4D4A-A3A3-B33330B0FDBE}"/>
              </a:ext>
              <a:ext uri="{C183D7F6-B498-43B3-948B-1728B52AA6E4}">
                <adec:decorative xmlns:adec="http://schemas.microsoft.com/office/drawing/2017/decorative" val="1"/>
              </a:ext>
            </a:extLst>
          </p:cNvPr>
          <p:cNvGrpSpPr/>
          <p:nvPr/>
        </p:nvGrpSpPr>
        <p:grpSpPr>
          <a:xfrm>
            <a:off x="2495707" y="5056261"/>
            <a:ext cx="1701522" cy="397185"/>
            <a:chOff x="2923163" y="5780424"/>
            <a:chExt cx="1735887" cy="405207"/>
          </a:xfrm>
        </p:grpSpPr>
        <p:pic>
          <p:nvPicPr>
            <p:cNvPr id="187" name="Graphic 186">
              <a:extLst>
                <a:ext uri="{FF2B5EF4-FFF2-40B4-BE49-F238E27FC236}">
                  <a16:creationId xmlns:a16="http://schemas.microsoft.com/office/drawing/2014/main" id="{174032C9-F536-4FB8-BB44-23E97151A9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3163" y="5780424"/>
              <a:ext cx="405206" cy="405207"/>
            </a:xfrm>
            <a:prstGeom prst="rect">
              <a:avLst/>
            </a:prstGeom>
          </p:spPr>
        </p:pic>
        <p:pic>
          <p:nvPicPr>
            <p:cNvPr id="191" name="Graphic 190">
              <a:extLst>
                <a:ext uri="{FF2B5EF4-FFF2-40B4-BE49-F238E27FC236}">
                  <a16:creationId xmlns:a16="http://schemas.microsoft.com/office/drawing/2014/main" id="{B820F011-5892-47D2-8170-4BFDF05DA6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844" y="5780424"/>
              <a:ext cx="405206" cy="405207"/>
            </a:xfrm>
            <a:prstGeom prst="rect">
              <a:avLst/>
            </a:prstGeom>
          </p:spPr>
        </p:pic>
        <p:pic>
          <p:nvPicPr>
            <p:cNvPr id="192" name="Picture 191" descr="A close up of a sign&#10;&#10;Description automatically generated">
              <a:extLst>
                <a:ext uri="{FF2B5EF4-FFF2-40B4-BE49-F238E27FC236}">
                  <a16:creationId xmlns:a16="http://schemas.microsoft.com/office/drawing/2014/main" id="{380EF35D-CE1A-4001-9D98-4AD38E0651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237" y="5780424"/>
              <a:ext cx="417738" cy="405207"/>
            </a:xfrm>
            <a:prstGeom prst="rect">
              <a:avLst/>
            </a:prstGeom>
          </p:spPr>
        </p:pic>
      </p:grpSp>
      <p:sp>
        <p:nvSpPr>
          <p:cNvPr id="201" name="Rectangle 200">
            <a:extLst>
              <a:ext uri="{FF2B5EF4-FFF2-40B4-BE49-F238E27FC236}">
                <a16:creationId xmlns:a16="http://schemas.microsoft.com/office/drawing/2014/main" id="{280F88C4-0CC9-42CE-BB29-9692890BD117}"/>
              </a:ext>
              <a:ext uri="{C183D7F6-B498-43B3-948B-1728B52AA6E4}">
                <adec:decorative xmlns:adec="http://schemas.microsoft.com/office/drawing/2017/decorative" val="1"/>
              </a:ext>
            </a:extLst>
          </p:cNvPr>
          <p:cNvSpPr/>
          <p:nvPr/>
        </p:nvSpPr>
        <p:spPr>
          <a:xfrm>
            <a:off x="1053422" y="4387008"/>
            <a:ext cx="2832925" cy="53682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203" name="TextBox 202">
            <a:extLst>
              <a:ext uri="{FF2B5EF4-FFF2-40B4-BE49-F238E27FC236}">
                <a16:creationId xmlns:a16="http://schemas.microsoft.com/office/drawing/2014/main" id="{023D7CA0-BCFC-49B7-83E8-778C134A738C}"/>
              </a:ext>
            </a:extLst>
          </p:cNvPr>
          <p:cNvSpPr txBox="1"/>
          <p:nvPr/>
        </p:nvSpPr>
        <p:spPr>
          <a:xfrm>
            <a:off x="1111189" y="4571854"/>
            <a:ext cx="750774" cy="153888"/>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dirty="0"/>
              <a:t>Customer 1</a:t>
            </a:r>
          </a:p>
        </p:txBody>
      </p:sp>
      <p:grpSp>
        <p:nvGrpSpPr>
          <p:cNvPr id="206" name="Group 205">
            <a:extLst>
              <a:ext uri="{FF2B5EF4-FFF2-40B4-BE49-F238E27FC236}">
                <a16:creationId xmlns:a16="http://schemas.microsoft.com/office/drawing/2014/main" id="{7117338A-371F-4E23-9C17-6EB9EEDFF937}"/>
              </a:ext>
              <a:ext uri="{C183D7F6-B498-43B3-948B-1728B52AA6E4}">
                <adec:decorative xmlns:adec="http://schemas.microsoft.com/office/drawing/2017/decorative" val="1"/>
              </a:ext>
            </a:extLst>
          </p:cNvPr>
          <p:cNvGrpSpPr/>
          <p:nvPr/>
        </p:nvGrpSpPr>
        <p:grpSpPr>
          <a:xfrm>
            <a:off x="2099430" y="4460914"/>
            <a:ext cx="1701522" cy="397185"/>
            <a:chOff x="2923163" y="5780424"/>
            <a:chExt cx="1735887" cy="405207"/>
          </a:xfrm>
        </p:grpSpPr>
        <p:pic>
          <p:nvPicPr>
            <p:cNvPr id="209" name="Graphic 208">
              <a:extLst>
                <a:ext uri="{FF2B5EF4-FFF2-40B4-BE49-F238E27FC236}">
                  <a16:creationId xmlns:a16="http://schemas.microsoft.com/office/drawing/2014/main" id="{12598005-9EDE-43E5-A210-DDAF3F34C4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3163" y="5780424"/>
              <a:ext cx="405206" cy="405207"/>
            </a:xfrm>
            <a:prstGeom prst="rect">
              <a:avLst/>
            </a:prstGeom>
          </p:spPr>
        </p:pic>
        <p:pic>
          <p:nvPicPr>
            <p:cNvPr id="216" name="Graphic 215">
              <a:extLst>
                <a:ext uri="{FF2B5EF4-FFF2-40B4-BE49-F238E27FC236}">
                  <a16:creationId xmlns:a16="http://schemas.microsoft.com/office/drawing/2014/main" id="{315B1BA3-927A-435C-B425-FB88503D5B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53844" y="5780424"/>
              <a:ext cx="405206" cy="405207"/>
            </a:xfrm>
            <a:prstGeom prst="rect">
              <a:avLst/>
            </a:prstGeom>
          </p:spPr>
        </p:pic>
        <p:pic>
          <p:nvPicPr>
            <p:cNvPr id="218" name="Picture 217" descr="A close up of a sign&#10;&#10;Description automatically generated">
              <a:extLst>
                <a:ext uri="{FF2B5EF4-FFF2-40B4-BE49-F238E27FC236}">
                  <a16:creationId xmlns:a16="http://schemas.microsoft.com/office/drawing/2014/main" id="{C33CF45F-987D-4732-8E82-F2E086DC4E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82237" y="5780424"/>
              <a:ext cx="417738" cy="405207"/>
            </a:xfrm>
            <a:prstGeom prst="rect">
              <a:avLst/>
            </a:prstGeom>
          </p:spPr>
        </p:pic>
      </p:grpSp>
      <p:sp>
        <p:nvSpPr>
          <p:cNvPr id="5" name="Rectangle 4">
            <a:extLst>
              <a:ext uri="{FF2B5EF4-FFF2-40B4-BE49-F238E27FC236}">
                <a16:creationId xmlns:a16="http://schemas.microsoft.com/office/drawing/2014/main" id="{1216D328-CD45-4086-9C5D-3713D63A0CE4}"/>
              </a:ext>
            </a:extLst>
          </p:cNvPr>
          <p:cNvSpPr/>
          <p:nvPr/>
        </p:nvSpPr>
        <p:spPr>
          <a:xfrm>
            <a:off x="544642" y="3265838"/>
            <a:ext cx="1921269" cy="60255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Azure Lighthouse</a:t>
            </a:r>
          </a:p>
        </p:txBody>
      </p:sp>
      <p:sp>
        <p:nvSpPr>
          <p:cNvPr id="6" name="Rectangle 5">
            <a:extLst>
              <a:ext uri="{FF2B5EF4-FFF2-40B4-BE49-F238E27FC236}">
                <a16:creationId xmlns:a16="http://schemas.microsoft.com/office/drawing/2014/main" id="{91AAFBD2-C9D7-4D41-BC3A-2C5FE138C5E5}"/>
              </a:ext>
            </a:extLst>
          </p:cNvPr>
          <p:cNvSpPr/>
          <p:nvPr/>
        </p:nvSpPr>
        <p:spPr>
          <a:xfrm>
            <a:off x="2701475" y="3265838"/>
            <a:ext cx="1921269" cy="60255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Azure Management</a:t>
            </a:r>
          </a:p>
        </p:txBody>
      </p:sp>
      <p:cxnSp>
        <p:nvCxnSpPr>
          <p:cNvPr id="7" name="Straight Arrow Connector 6">
            <a:extLst>
              <a:ext uri="{FF2B5EF4-FFF2-40B4-BE49-F238E27FC236}">
                <a16:creationId xmlns:a16="http://schemas.microsoft.com/office/drawing/2014/main" id="{A822D54A-6781-48D2-B014-5DB08C076D5F}"/>
              </a:ext>
              <a:ext uri="{C183D7F6-B498-43B3-948B-1728B52AA6E4}">
                <adec:decorative xmlns:adec="http://schemas.microsoft.com/office/drawing/2017/decorative" val="1"/>
              </a:ext>
            </a:extLst>
          </p:cNvPr>
          <p:cNvCxnSpPr>
            <a:cxnSpLocks/>
            <a:stCxn id="5" idx="3"/>
            <a:endCxn id="6" idx="1"/>
          </p:cNvCxnSpPr>
          <p:nvPr/>
        </p:nvCxnSpPr>
        <p:spPr>
          <a:xfrm>
            <a:off x="2465910" y="3567113"/>
            <a:ext cx="23556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6BD1B9F1-62AB-4DCD-967B-C9B54F64F552}"/>
              </a:ext>
            </a:extLst>
          </p:cNvPr>
          <p:cNvSpPr txBox="1"/>
          <p:nvPr/>
        </p:nvSpPr>
        <p:spPr>
          <a:xfrm>
            <a:off x="5331410" y="6294408"/>
            <a:ext cx="6095551" cy="307604"/>
          </a:xfrm>
          <a:prstGeom prst="rect">
            <a:avLst/>
          </a:prstGeom>
          <a:noFill/>
        </p:spPr>
        <p:txBody>
          <a:bodyPr wrap="square">
            <a:spAutoFit/>
          </a:bodyPr>
          <a:lstStyle/>
          <a:p>
            <a:pPr algn="ctr" defTabSz="914225">
              <a:defRPr/>
            </a:pPr>
            <a:r>
              <a:rPr lang="en-US" sz="1371">
                <a:solidFill>
                  <a:srgbClr val="FFFFFF"/>
                </a:solidFill>
                <a:latin typeface="Segoe UI"/>
              </a:rPr>
              <a:t>Windows Server | Linux | Kubernetes | SQL | Azure data services</a:t>
            </a:r>
          </a:p>
        </p:txBody>
      </p:sp>
      <p:grpSp>
        <p:nvGrpSpPr>
          <p:cNvPr id="16" name="Group 15" descr="Azure Arc Diagram">
            <a:extLst>
              <a:ext uri="{FF2B5EF4-FFF2-40B4-BE49-F238E27FC236}">
                <a16:creationId xmlns:a16="http://schemas.microsoft.com/office/drawing/2014/main" id="{A0DFC70D-C575-44E5-B213-B58CE306ADB7}"/>
              </a:ext>
            </a:extLst>
          </p:cNvPr>
          <p:cNvGrpSpPr/>
          <p:nvPr/>
        </p:nvGrpSpPr>
        <p:grpSpPr>
          <a:xfrm>
            <a:off x="4655816" y="1602712"/>
            <a:ext cx="6727348" cy="4527170"/>
            <a:chOff x="4655611" y="1602453"/>
            <a:chExt cx="6728302" cy="4527812"/>
          </a:xfrm>
        </p:grpSpPr>
        <p:grpSp>
          <p:nvGrpSpPr>
            <p:cNvPr id="97" name="Group 96">
              <a:extLst>
                <a:ext uri="{FF2B5EF4-FFF2-40B4-BE49-F238E27FC236}">
                  <a16:creationId xmlns:a16="http://schemas.microsoft.com/office/drawing/2014/main" id="{25D1E388-DA09-4EE1-991B-D5B3CA84A1C3}"/>
                </a:ext>
                <a:ext uri="{C183D7F6-B498-43B3-948B-1728B52AA6E4}">
                  <adec:decorative xmlns:adec="http://schemas.microsoft.com/office/drawing/2017/decorative" val="1"/>
                </a:ext>
              </a:extLst>
            </p:cNvPr>
            <p:cNvGrpSpPr/>
            <p:nvPr/>
          </p:nvGrpSpPr>
          <p:grpSpPr>
            <a:xfrm>
              <a:off x="4655611" y="1602453"/>
              <a:ext cx="6728302" cy="4527812"/>
              <a:chOff x="12403209" y="1602453"/>
              <a:chExt cx="6728302" cy="4527812"/>
            </a:xfrm>
          </p:grpSpPr>
          <p:sp>
            <p:nvSpPr>
              <p:cNvPr id="98" name="Rectangle 97">
                <a:extLst>
                  <a:ext uri="{FF2B5EF4-FFF2-40B4-BE49-F238E27FC236}">
                    <a16:creationId xmlns:a16="http://schemas.microsoft.com/office/drawing/2014/main" id="{26744B34-BBEF-4F10-AF21-F3D2F7F169A9}"/>
                  </a:ext>
                </a:extLst>
              </p:cNvPr>
              <p:cNvSpPr/>
              <p:nvPr/>
            </p:nvSpPr>
            <p:spPr>
              <a:xfrm>
                <a:off x="13001060" y="2243290"/>
                <a:ext cx="1135408" cy="307821"/>
              </a:xfrm>
              <a:prstGeom prst="rect">
                <a:avLst/>
              </a:prstGeom>
            </p:spPr>
            <p:txBody>
              <a:bodyPr wrap="none">
                <a:spAutoFit/>
              </a:bodyPr>
              <a:lstStyle/>
              <a:p>
                <a:pPr algn="ctr" defTabSz="913874">
                  <a:defRPr/>
                </a:pPr>
                <a:r>
                  <a:rPr lang="en-US" sz="1400">
                    <a:solidFill>
                      <a:srgbClr val="FFFFFF"/>
                    </a:solidFill>
                    <a:latin typeface="Segoe UI Semibold"/>
                  </a:rPr>
                  <a:t>Multi-cloud</a:t>
                </a:r>
              </a:p>
            </p:txBody>
          </p:sp>
          <p:sp>
            <p:nvSpPr>
              <p:cNvPr id="100" name="Rectangle 99">
                <a:extLst>
                  <a:ext uri="{FF2B5EF4-FFF2-40B4-BE49-F238E27FC236}">
                    <a16:creationId xmlns:a16="http://schemas.microsoft.com/office/drawing/2014/main" id="{19CAFBD2-956D-4090-9D40-F628EBC09A5B}"/>
                  </a:ext>
                </a:extLst>
              </p:cNvPr>
              <p:cNvSpPr/>
              <p:nvPr/>
            </p:nvSpPr>
            <p:spPr>
              <a:xfrm>
                <a:off x="12901225" y="3265814"/>
                <a:ext cx="6230286" cy="60263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FFFFFF"/>
                    </a:solidFill>
                    <a:latin typeface="Segoe UI Semibold"/>
                  </a:rPr>
                  <a:t>Azure Arc</a:t>
                </a:r>
              </a:p>
            </p:txBody>
          </p:sp>
          <p:sp>
            <p:nvSpPr>
              <p:cNvPr id="104" name="Rectangle 103">
                <a:extLst>
                  <a:ext uri="{FF2B5EF4-FFF2-40B4-BE49-F238E27FC236}">
                    <a16:creationId xmlns:a16="http://schemas.microsoft.com/office/drawing/2014/main" id="{36359117-194D-4538-BDCE-7133340399AD}"/>
                  </a:ext>
                </a:extLst>
              </p:cNvPr>
              <p:cNvSpPr/>
              <p:nvPr/>
            </p:nvSpPr>
            <p:spPr>
              <a:xfrm>
                <a:off x="12901225" y="4385994"/>
                <a:ext cx="6230284" cy="53690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05" name="Rectangle 104">
                <a:extLst>
                  <a:ext uri="{FF2B5EF4-FFF2-40B4-BE49-F238E27FC236}">
                    <a16:creationId xmlns:a16="http://schemas.microsoft.com/office/drawing/2014/main" id="{3E9F49A7-742A-430C-96DD-57CBFBA9BE0C}"/>
                  </a:ext>
                </a:extLst>
              </p:cNvPr>
              <p:cNvSpPr/>
              <p:nvPr/>
            </p:nvSpPr>
            <p:spPr>
              <a:xfrm>
                <a:off x="12901225" y="4989679"/>
                <a:ext cx="6230284" cy="53690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06" name="Rectangle 105">
                <a:extLst>
                  <a:ext uri="{FF2B5EF4-FFF2-40B4-BE49-F238E27FC236}">
                    <a16:creationId xmlns:a16="http://schemas.microsoft.com/office/drawing/2014/main" id="{FEF01367-CBA3-4F15-89DC-982E67E0EE31}"/>
                  </a:ext>
                </a:extLst>
              </p:cNvPr>
              <p:cNvSpPr/>
              <p:nvPr/>
            </p:nvSpPr>
            <p:spPr>
              <a:xfrm>
                <a:off x="12901225" y="5593364"/>
                <a:ext cx="6230284" cy="53690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114" fontAlgn="base">
                  <a:lnSpc>
                    <a:spcPct val="90000"/>
                  </a:lnSpc>
                  <a:spcBef>
                    <a:spcPct val="0"/>
                  </a:spcBef>
                  <a:spcAft>
                    <a:spcPct val="0"/>
                  </a:spcAft>
                  <a:defRPr/>
                </a:pPr>
                <a:endParaRPr lang="en-US" sz="1400">
                  <a:solidFill>
                    <a:srgbClr val="FFFFFF"/>
                  </a:solidFill>
                  <a:latin typeface="Segoe UI Semibold"/>
                </a:endParaRPr>
              </a:p>
            </p:txBody>
          </p:sp>
          <p:sp>
            <p:nvSpPr>
              <p:cNvPr id="113" name="TextBox 112">
                <a:extLst>
                  <a:ext uri="{FF2B5EF4-FFF2-40B4-BE49-F238E27FC236}">
                    <a16:creationId xmlns:a16="http://schemas.microsoft.com/office/drawing/2014/main" id="{1AD03312-53CC-4774-ABE8-2D300FA455B6}"/>
                  </a:ext>
                </a:extLst>
              </p:cNvPr>
              <p:cNvSpPr txBox="1"/>
              <p:nvPr/>
            </p:nvSpPr>
            <p:spPr>
              <a:xfrm>
                <a:off x="13009209" y="5778239"/>
                <a:ext cx="750881" cy="153910"/>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3</a:t>
                </a:r>
              </a:p>
            </p:txBody>
          </p:sp>
          <p:sp>
            <p:nvSpPr>
              <p:cNvPr id="114" name="TextBox 113">
                <a:extLst>
                  <a:ext uri="{FF2B5EF4-FFF2-40B4-BE49-F238E27FC236}">
                    <a16:creationId xmlns:a16="http://schemas.microsoft.com/office/drawing/2014/main" id="{30028B9C-86A0-4652-944A-100B7C5103F0}"/>
                  </a:ext>
                </a:extLst>
              </p:cNvPr>
              <p:cNvSpPr txBox="1"/>
              <p:nvPr/>
            </p:nvSpPr>
            <p:spPr>
              <a:xfrm>
                <a:off x="13009209" y="5167449"/>
                <a:ext cx="750881" cy="153910"/>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a:t>Customer 2</a:t>
                </a:r>
              </a:p>
            </p:txBody>
          </p:sp>
          <p:sp>
            <p:nvSpPr>
              <p:cNvPr id="115" name="TextBox 114">
                <a:extLst>
                  <a:ext uri="{FF2B5EF4-FFF2-40B4-BE49-F238E27FC236}">
                    <a16:creationId xmlns:a16="http://schemas.microsoft.com/office/drawing/2014/main" id="{63C94AFC-9A09-45D6-AB62-6E53A8C2D68B}"/>
                  </a:ext>
                </a:extLst>
              </p:cNvPr>
              <p:cNvSpPr txBox="1"/>
              <p:nvPr/>
            </p:nvSpPr>
            <p:spPr>
              <a:xfrm>
                <a:off x="13009209" y="4572018"/>
                <a:ext cx="750881" cy="153910"/>
              </a:xfrm>
              <a:prstGeom prst="rect">
                <a:avLst/>
              </a:prstGeom>
              <a:noFill/>
            </p:spPr>
            <p:txBody>
              <a:bodyPr wrap="square" lIns="0" tIns="0" rIns="0" bIns="0" rtlCol="0">
                <a:spAutoFit/>
              </a:bodyPr>
              <a:lstStyle>
                <a:defPPr>
                  <a:defRPr lang="en-US"/>
                </a:defPPr>
                <a:lvl1pPr algn="ctr">
                  <a:defRPr sz="1200">
                    <a:solidFill>
                      <a:srgbClr val="50E6FF"/>
                    </a:solidFill>
                    <a:latin typeface="Segoe UI Semibold"/>
                    <a:cs typeface="Segoe UI" pitchFamily="34" charset="0"/>
                  </a:defRPr>
                </a:lvl1pPr>
              </a:lstStyle>
              <a:p>
                <a:pPr defTabSz="914049">
                  <a:defRPr/>
                </a:pPr>
                <a:r>
                  <a:rPr lang="en-US" sz="1000" dirty="0"/>
                  <a:t>Customer 1</a:t>
                </a:r>
              </a:p>
            </p:txBody>
          </p:sp>
          <p:grpSp>
            <p:nvGrpSpPr>
              <p:cNvPr id="160" name="!!Group 314">
                <a:extLst>
                  <a:ext uri="{FF2B5EF4-FFF2-40B4-BE49-F238E27FC236}">
                    <a16:creationId xmlns:a16="http://schemas.microsoft.com/office/drawing/2014/main" id="{9BD2060D-D4FF-4AE8-81C8-09E014E12680}"/>
                  </a:ext>
                </a:extLst>
              </p:cNvPr>
              <p:cNvGrpSpPr/>
              <p:nvPr/>
            </p:nvGrpSpPr>
            <p:grpSpPr>
              <a:xfrm>
                <a:off x="12403209" y="3567132"/>
                <a:ext cx="498016" cy="2294683"/>
                <a:chOff x="4746169" y="3638163"/>
                <a:chExt cx="508002" cy="2340696"/>
              </a:xfrm>
            </p:grpSpPr>
            <p:cxnSp>
              <p:nvCxnSpPr>
                <p:cNvPr id="175" name="Straight Arrow Connector 174">
                  <a:extLst>
                    <a:ext uri="{FF2B5EF4-FFF2-40B4-BE49-F238E27FC236}">
                      <a16:creationId xmlns:a16="http://schemas.microsoft.com/office/drawing/2014/main" id="{B67EA6E2-3E26-4378-BF90-F7BAE5F1FB23}"/>
                    </a:ext>
                  </a:extLst>
                </p:cNvPr>
                <p:cNvCxnSpPr>
                  <a:endCxn id="104" idx="1"/>
                </p:cNvCxnSpPr>
                <p:nvPr/>
              </p:nvCxnSpPr>
              <p:spPr>
                <a:xfrm flipV="1">
                  <a:off x="5009807" y="4747279"/>
                  <a:ext cx="244364" cy="1172"/>
                </a:xfrm>
                <a:prstGeom prst="straightConnector1">
                  <a:avLst/>
                </a:prstGeom>
                <a:noFill/>
                <a:ln w="12700" cap="flat" cmpd="sng" algn="ctr">
                  <a:solidFill>
                    <a:schemeClr val="tx1"/>
                  </a:solidFill>
                  <a:prstDash val="solid"/>
                  <a:headEnd type="none" w="med" len="sm"/>
                  <a:tailEnd type="triangle" w="med" len="sm"/>
                </a:ln>
                <a:effectLst/>
              </p:spPr>
            </p:cxnSp>
            <p:cxnSp>
              <p:nvCxnSpPr>
                <p:cNvPr id="176" name="Straight Arrow Connector 175">
                  <a:extLst>
                    <a:ext uri="{FF2B5EF4-FFF2-40B4-BE49-F238E27FC236}">
                      <a16:creationId xmlns:a16="http://schemas.microsoft.com/office/drawing/2014/main" id="{0CA110CD-9B81-4238-A645-22327E484CFE}"/>
                    </a:ext>
                  </a:extLst>
                </p:cNvPr>
                <p:cNvCxnSpPr>
                  <a:cxnSpLocks/>
                </p:cNvCxnSpPr>
                <p:nvPr/>
              </p:nvCxnSpPr>
              <p:spPr>
                <a:xfrm flipV="1">
                  <a:off x="5009807" y="5362483"/>
                  <a:ext cx="244364" cy="1171"/>
                </a:xfrm>
                <a:prstGeom prst="straightConnector1">
                  <a:avLst/>
                </a:prstGeom>
                <a:noFill/>
                <a:ln w="12700" cap="flat" cmpd="sng" algn="ctr">
                  <a:solidFill>
                    <a:schemeClr val="tx1"/>
                  </a:solidFill>
                  <a:prstDash val="solid"/>
                  <a:headEnd type="none" w="med" len="sm"/>
                  <a:tailEnd type="triangle" w="med" len="sm"/>
                </a:ln>
                <a:effectLst/>
              </p:spPr>
            </p:cxnSp>
            <p:grpSp>
              <p:nvGrpSpPr>
                <p:cNvPr id="177" name="Group 176">
                  <a:extLst>
                    <a:ext uri="{FF2B5EF4-FFF2-40B4-BE49-F238E27FC236}">
                      <a16:creationId xmlns:a16="http://schemas.microsoft.com/office/drawing/2014/main" id="{7C53B529-D3A7-4B3C-B6BE-AD841022750D}"/>
                    </a:ext>
                  </a:extLst>
                </p:cNvPr>
                <p:cNvGrpSpPr/>
                <p:nvPr/>
              </p:nvGrpSpPr>
              <p:grpSpPr>
                <a:xfrm>
                  <a:off x="4746169" y="3638163"/>
                  <a:ext cx="508000" cy="2340696"/>
                  <a:chOff x="12769293" y="3638163"/>
                  <a:chExt cx="508000" cy="2340696"/>
                </a:xfrm>
              </p:grpSpPr>
              <p:cxnSp>
                <p:nvCxnSpPr>
                  <p:cNvPr id="178" name="Straight Arrow Connector 177">
                    <a:extLst>
                      <a:ext uri="{FF2B5EF4-FFF2-40B4-BE49-F238E27FC236}">
                        <a16:creationId xmlns:a16="http://schemas.microsoft.com/office/drawing/2014/main" id="{486EA7D5-2CD1-4094-9A2E-C9C7C33F8ADF}"/>
                      </a:ext>
                    </a:extLst>
                  </p:cNvPr>
                  <p:cNvCxnSpPr>
                    <a:cxnSpLocks/>
                  </p:cNvCxnSpPr>
                  <p:nvPr/>
                </p:nvCxnSpPr>
                <p:spPr>
                  <a:xfrm>
                    <a:off x="13026924" y="5978859"/>
                    <a:ext cx="250369" cy="0"/>
                  </a:xfrm>
                  <a:prstGeom prst="straightConnector1">
                    <a:avLst/>
                  </a:prstGeom>
                  <a:noFill/>
                  <a:ln w="12700" cap="flat" cmpd="sng" algn="ctr">
                    <a:solidFill>
                      <a:schemeClr val="tx1"/>
                    </a:solidFill>
                    <a:prstDash val="solid"/>
                    <a:headEnd type="none" w="med" len="sm"/>
                    <a:tailEnd type="triangle" w="med" len="sm"/>
                  </a:ln>
                  <a:effectLst/>
                </p:spPr>
              </p:cxnSp>
              <p:cxnSp>
                <p:nvCxnSpPr>
                  <p:cNvPr id="179" name="Connector: Elbow 178">
                    <a:extLst>
                      <a:ext uri="{FF2B5EF4-FFF2-40B4-BE49-F238E27FC236}">
                        <a16:creationId xmlns:a16="http://schemas.microsoft.com/office/drawing/2014/main" id="{7AE152EE-77DD-4052-8332-CBD3010F81E2}"/>
                      </a:ext>
                    </a:extLst>
                  </p:cNvPr>
                  <p:cNvCxnSpPr>
                    <a:cxnSpLocks/>
                  </p:cNvCxnSpPr>
                  <p:nvPr/>
                </p:nvCxnSpPr>
                <p:spPr>
                  <a:xfrm rot="16200000" flipV="1">
                    <a:off x="11730765" y="4676691"/>
                    <a:ext cx="2340694" cy="263638"/>
                  </a:xfrm>
                  <a:prstGeom prst="bentConnector2">
                    <a:avLst/>
                  </a:prstGeom>
                  <a:noFill/>
                  <a:ln w="12700" cap="flat" cmpd="sng" algn="ctr">
                    <a:solidFill>
                      <a:schemeClr val="tx1"/>
                    </a:solidFill>
                    <a:prstDash val="solid"/>
                    <a:headEnd type="none" w="med" len="sm"/>
                    <a:tailEnd type="triangle" w="med" len="sm"/>
                  </a:ln>
                  <a:effectLst/>
                </p:spPr>
              </p:cxnSp>
              <p:cxnSp>
                <p:nvCxnSpPr>
                  <p:cNvPr id="180" name="Straight Connector 179">
                    <a:extLst>
                      <a:ext uri="{FF2B5EF4-FFF2-40B4-BE49-F238E27FC236}">
                        <a16:creationId xmlns:a16="http://schemas.microsoft.com/office/drawing/2014/main" id="{C388BA13-E344-4729-B870-3BCD2B876480}"/>
                      </a:ext>
                    </a:extLst>
                  </p:cNvPr>
                  <p:cNvCxnSpPr/>
                  <p:nvPr/>
                </p:nvCxnSpPr>
                <p:spPr>
                  <a:xfrm flipH="1">
                    <a:off x="13023293" y="3638163"/>
                    <a:ext cx="254000" cy="0"/>
                  </a:xfrm>
                  <a:prstGeom prst="line">
                    <a:avLst/>
                  </a:prstGeom>
                  <a:noFill/>
                  <a:ln w="12700" cap="flat" cmpd="sng" algn="ctr">
                    <a:solidFill>
                      <a:schemeClr val="tx1"/>
                    </a:solidFill>
                    <a:prstDash val="solid"/>
                    <a:headEnd type="none" w="med" len="sm"/>
                    <a:tailEnd type="none" w="med" len="sm"/>
                  </a:ln>
                  <a:effectLst/>
                </p:spPr>
              </p:cxnSp>
            </p:grpSp>
          </p:grpSp>
          <p:sp>
            <p:nvSpPr>
              <p:cNvPr id="161" name="Rectangle 160">
                <a:extLst>
                  <a:ext uri="{FF2B5EF4-FFF2-40B4-BE49-F238E27FC236}">
                    <a16:creationId xmlns:a16="http://schemas.microsoft.com/office/drawing/2014/main" id="{115DA948-E2A3-4C25-B8C0-D6CB977F0FFC}"/>
                  </a:ext>
                </a:extLst>
              </p:cNvPr>
              <p:cNvSpPr/>
              <p:nvPr/>
            </p:nvSpPr>
            <p:spPr>
              <a:xfrm>
                <a:off x="15457935" y="2243292"/>
                <a:ext cx="1073459" cy="307821"/>
              </a:xfrm>
              <a:prstGeom prst="rect">
                <a:avLst/>
              </a:prstGeom>
            </p:spPr>
            <p:txBody>
              <a:bodyPr wrap="none">
                <a:spAutoFit/>
              </a:bodyPr>
              <a:lstStyle/>
              <a:p>
                <a:pPr algn="ctr" defTabSz="913874">
                  <a:defRPr/>
                </a:pPr>
                <a:r>
                  <a:rPr lang="en-US" sz="1400">
                    <a:solidFill>
                      <a:srgbClr val="FFFFFF"/>
                    </a:solidFill>
                    <a:latin typeface="Segoe UI Semibold"/>
                  </a:rPr>
                  <a:t>Datacenter</a:t>
                </a:r>
              </a:p>
            </p:txBody>
          </p:sp>
          <p:sp>
            <p:nvSpPr>
              <p:cNvPr id="162" name="Rectangle 161">
                <a:extLst>
                  <a:ext uri="{FF2B5EF4-FFF2-40B4-BE49-F238E27FC236}">
                    <a16:creationId xmlns:a16="http://schemas.microsoft.com/office/drawing/2014/main" id="{B3974D18-B856-4AE7-B453-BE16E14B2992}"/>
                  </a:ext>
                </a:extLst>
              </p:cNvPr>
              <p:cNvSpPr/>
              <p:nvPr/>
            </p:nvSpPr>
            <p:spPr>
              <a:xfrm>
                <a:off x="18187178" y="2243291"/>
                <a:ext cx="598157" cy="312029"/>
              </a:xfrm>
              <a:prstGeom prst="rect">
                <a:avLst/>
              </a:prstGeom>
            </p:spPr>
            <p:txBody>
              <a:bodyPr wrap="none">
                <a:spAutoFit/>
              </a:bodyPr>
              <a:lstStyle/>
              <a:p>
                <a:pPr algn="ctr" defTabSz="913874">
                  <a:defRPr/>
                </a:pPr>
                <a:r>
                  <a:rPr lang="en-US" sz="1400">
                    <a:solidFill>
                      <a:srgbClr val="FFFFFF"/>
                    </a:solidFill>
                    <a:latin typeface="Segoe UI Semibold"/>
                  </a:rPr>
                  <a:t>Edge</a:t>
                </a:r>
              </a:p>
            </p:txBody>
          </p:sp>
          <p:grpSp>
            <p:nvGrpSpPr>
              <p:cNvPr id="165" name="Group 164">
                <a:extLst>
                  <a:ext uri="{FF2B5EF4-FFF2-40B4-BE49-F238E27FC236}">
                    <a16:creationId xmlns:a16="http://schemas.microsoft.com/office/drawing/2014/main" id="{9274AF1F-4271-48A6-B1BC-EE52760896F3}"/>
                  </a:ext>
                </a:extLst>
              </p:cNvPr>
              <p:cNvGrpSpPr/>
              <p:nvPr/>
            </p:nvGrpSpPr>
            <p:grpSpPr>
              <a:xfrm>
                <a:off x="13312390" y="1621244"/>
                <a:ext cx="512747" cy="285527"/>
                <a:chOff x="8293891" y="5276034"/>
                <a:chExt cx="575789" cy="320633"/>
              </a:xfrm>
            </p:grpSpPr>
            <p:sp>
              <p:nvSpPr>
                <p:cNvPr id="173" name="Cloud">
                  <a:extLst>
                    <a:ext uri="{FF2B5EF4-FFF2-40B4-BE49-F238E27FC236}">
                      <a16:creationId xmlns:a16="http://schemas.microsoft.com/office/drawing/2014/main" id="{8EF87DC1-B660-4E9C-98E9-2FBE226C342D}"/>
                    </a:ext>
                  </a:extLst>
                </p:cNvPr>
                <p:cNvSpPr>
                  <a:spLocks noChangeAspect="1"/>
                </p:cNvSpPr>
                <p:nvPr/>
              </p:nvSpPr>
              <p:spPr bwMode="auto">
                <a:xfrm flipV="1">
                  <a:off x="8293891" y="5276034"/>
                  <a:ext cx="415769" cy="22919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chemeClr val="accent1"/>
                </a:solidFill>
                <a:ln w="25400" cap="flat">
                  <a:noFill/>
                  <a:prstDash val="solid"/>
                  <a:miter lim="800000"/>
                  <a:headEnd/>
                  <a:tailEnd/>
                </a:ln>
              </p:spPr>
              <p:txBody>
                <a:bodyPr vert="horz" wrap="square" lIns="107554" tIns="53778" rIns="107554" bIns="53778" numCol="1" anchor="t" anchorCtr="0" compatLnSpc="1">
                  <a:prstTxWarp prst="textNoShape">
                    <a:avLst/>
                  </a:prstTxWarp>
                </a:bodyPr>
                <a:lstStyle/>
                <a:p>
                  <a:pPr algn="ctr" defTabSz="1075457">
                    <a:defRPr/>
                  </a:pPr>
                  <a:endParaRPr lang="en-US" sz="2117" kern="0">
                    <a:solidFill>
                      <a:srgbClr val="353535"/>
                    </a:solidFill>
                    <a:latin typeface="Segoe UI Semilight"/>
                  </a:endParaRPr>
                </a:p>
              </p:txBody>
            </p:sp>
            <p:sp>
              <p:nvSpPr>
                <p:cNvPr id="174" name="Cloud">
                  <a:extLst>
                    <a:ext uri="{FF2B5EF4-FFF2-40B4-BE49-F238E27FC236}">
                      <a16:creationId xmlns:a16="http://schemas.microsoft.com/office/drawing/2014/main" id="{428BB4A6-3BA6-495A-B26A-996D37376E9F}"/>
                    </a:ext>
                  </a:extLst>
                </p:cNvPr>
                <p:cNvSpPr>
                  <a:spLocks noChangeAspect="1"/>
                </p:cNvSpPr>
                <p:nvPr/>
              </p:nvSpPr>
              <p:spPr bwMode="auto">
                <a:xfrm flipV="1">
                  <a:off x="8453911" y="5367474"/>
                  <a:ext cx="415769" cy="229193"/>
                </a:xfrm>
                <a:custGeom>
                  <a:avLst/>
                  <a:gdLst>
                    <a:gd name="connsiteX0" fmla="*/ 2780439 w 5647350"/>
                    <a:gd name="connsiteY0" fmla="*/ 3113116 h 3113116"/>
                    <a:gd name="connsiteX1" fmla="*/ 4003228 w 5647350"/>
                    <a:gd name="connsiteY1" fmla="*/ 2302597 h 3113116"/>
                    <a:gd name="connsiteX2" fmla="*/ 4014578 w 5647350"/>
                    <a:gd name="connsiteY2" fmla="*/ 2266034 h 3113116"/>
                    <a:gd name="connsiteX3" fmla="*/ 4121367 w 5647350"/>
                    <a:gd name="connsiteY3" fmla="*/ 2305119 h 3113116"/>
                    <a:gd name="connsiteX4" fmla="*/ 4471137 w 5647350"/>
                    <a:gd name="connsiteY4" fmla="*/ 2357999 h 3113116"/>
                    <a:gd name="connsiteX5" fmla="*/ 5647350 w 5647350"/>
                    <a:gd name="connsiteY5" fmla="*/ 1181786 h 3113116"/>
                    <a:gd name="connsiteX6" fmla="*/ 4591398 w 5647350"/>
                    <a:gd name="connsiteY6" fmla="*/ 11645 h 3113116"/>
                    <a:gd name="connsiteX7" fmla="*/ 4501659 w 5647350"/>
                    <a:gd name="connsiteY7" fmla="*/ 7114 h 3113116"/>
                    <a:gd name="connsiteX8" fmla="*/ 4452514 w 5647350"/>
                    <a:gd name="connsiteY8" fmla="*/ 2160 h 3113116"/>
                    <a:gd name="connsiteX9" fmla="*/ 661901 w 5647350"/>
                    <a:gd name="connsiteY9" fmla="*/ 2161 h 3113116"/>
                    <a:gd name="connsiteX10" fmla="*/ 606779 w 5647350"/>
                    <a:gd name="connsiteY10" fmla="*/ 0 h 3113116"/>
                    <a:gd name="connsiteX11" fmla="*/ 477910 w 5647350"/>
                    <a:gd name="connsiteY11" fmla="*/ 20972 h 3113116"/>
                    <a:gd name="connsiteX12" fmla="*/ 22123 w 5647350"/>
                    <a:gd name="connsiteY12" fmla="*/ 810419 h 3113116"/>
                    <a:gd name="connsiteX13" fmla="*/ 682701 w 5647350"/>
                    <a:gd name="connsiteY13" fmla="*/ 1287178 h 3113116"/>
                    <a:gd name="connsiteX14" fmla="*/ 731822 w 5647350"/>
                    <a:gd name="connsiteY14" fmla="*/ 1279184 h 3113116"/>
                    <a:gd name="connsiteX15" fmla="*/ 718255 w 5647350"/>
                    <a:gd name="connsiteY15" fmla="*/ 1360043 h 3113116"/>
                    <a:gd name="connsiteX16" fmla="*/ 818090 w 5647350"/>
                    <a:gd name="connsiteY16" fmla="*/ 1791984 h 3113116"/>
                    <a:gd name="connsiteX17" fmla="*/ 1422047 w 5647350"/>
                    <a:gd name="connsiteY17" fmla="*/ 2169387 h 3113116"/>
                    <a:gd name="connsiteX18" fmla="*/ 1509532 w 5647350"/>
                    <a:gd name="connsiteY18" fmla="*/ 2167085 h 3113116"/>
                    <a:gd name="connsiteX19" fmla="*/ 1513025 w 5647350"/>
                    <a:gd name="connsiteY19" fmla="*/ 2180671 h 3113116"/>
                    <a:gd name="connsiteX20" fmla="*/ 2780439 w 5647350"/>
                    <a:gd name="connsiteY20" fmla="*/ 3113116 h 31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7350" h="3113116">
                      <a:moveTo>
                        <a:pt x="2780439" y="3113116"/>
                      </a:moveTo>
                      <a:cubicBezTo>
                        <a:pt x="3330132" y="3113116"/>
                        <a:pt x="3801767" y="2778905"/>
                        <a:pt x="4003228" y="2302597"/>
                      </a:cubicBezTo>
                      <a:lnTo>
                        <a:pt x="4014578" y="2266034"/>
                      </a:lnTo>
                      <a:lnTo>
                        <a:pt x="4121367" y="2305119"/>
                      </a:lnTo>
                      <a:cubicBezTo>
                        <a:pt x="4231860" y="2339485"/>
                        <a:pt x="4349336" y="2357999"/>
                        <a:pt x="4471137" y="2357999"/>
                      </a:cubicBezTo>
                      <a:cubicBezTo>
                        <a:pt x="5120742" y="2357999"/>
                        <a:pt x="5647350" y="1831391"/>
                        <a:pt x="5647350" y="1181786"/>
                      </a:cubicBezTo>
                      <a:cubicBezTo>
                        <a:pt x="5647350" y="572781"/>
                        <a:pt x="5184511" y="71879"/>
                        <a:pt x="4591398" y="11645"/>
                      </a:cubicBezTo>
                      <a:lnTo>
                        <a:pt x="4501659" y="7114"/>
                      </a:lnTo>
                      <a:lnTo>
                        <a:pt x="4452514" y="2160"/>
                      </a:lnTo>
                      <a:lnTo>
                        <a:pt x="661901" y="2161"/>
                      </a:lnTo>
                      <a:lnTo>
                        <a:pt x="606779" y="0"/>
                      </a:lnTo>
                      <a:cubicBezTo>
                        <a:pt x="564026" y="2566"/>
                        <a:pt x="520893" y="9455"/>
                        <a:pt x="477910" y="20972"/>
                      </a:cubicBezTo>
                      <a:cubicBezTo>
                        <a:pt x="134048" y="113110"/>
                        <a:pt x="-70014" y="466557"/>
                        <a:pt x="22123" y="810419"/>
                      </a:cubicBezTo>
                      <a:cubicBezTo>
                        <a:pt x="102744" y="1111298"/>
                        <a:pt x="383429" y="1305143"/>
                        <a:pt x="682701" y="1287178"/>
                      </a:cubicBezTo>
                      <a:lnTo>
                        <a:pt x="731822" y="1279184"/>
                      </a:lnTo>
                      <a:lnTo>
                        <a:pt x="718255" y="1360043"/>
                      </a:lnTo>
                      <a:cubicBezTo>
                        <a:pt x="707958" y="1505742"/>
                        <a:pt x="739562" y="1655971"/>
                        <a:pt x="818090" y="1791984"/>
                      </a:cubicBezTo>
                      <a:cubicBezTo>
                        <a:pt x="948969" y="2018674"/>
                        <a:pt x="1179216" y="2152226"/>
                        <a:pt x="1422047" y="2169387"/>
                      </a:cubicBezTo>
                      <a:lnTo>
                        <a:pt x="1509532" y="2167085"/>
                      </a:lnTo>
                      <a:lnTo>
                        <a:pt x="1513025" y="2180671"/>
                      </a:lnTo>
                      <a:cubicBezTo>
                        <a:pt x="1681048" y="2720882"/>
                        <a:pt x="2184939" y="3113116"/>
                        <a:pt x="2780439" y="3113116"/>
                      </a:cubicBezTo>
                      <a:close/>
                    </a:path>
                  </a:pathLst>
                </a:custGeom>
                <a:solidFill>
                  <a:schemeClr val="accent2"/>
                </a:solidFill>
                <a:ln w="25400" cap="flat">
                  <a:noFill/>
                  <a:prstDash val="solid"/>
                  <a:miter lim="800000"/>
                  <a:headEnd/>
                  <a:tailEnd/>
                </a:ln>
              </p:spPr>
              <p:txBody>
                <a:bodyPr vert="horz" wrap="square" lIns="107554" tIns="53778" rIns="107554" bIns="53778" numCol="1" anchor="t" anchorCtr="0" compatLnSpc="1">
                  <a:prstTxWarp prst="textNoShape">
                    <a:avLst/>
                  </a:prstTxWarp>
                </a:bodyPr>
                <a:lstStyle/>
                <a:p>
                  <a:pPr algn="ctr" defTabSz="1075457">
                    <a:defRPr/>
                  </a:pPr>
                  <a:endParaRPr lang="en-US" sz="2117" kern="0">
                    <a:solidFill>
                      <a:srgbClr val="353535"/>
                    </a:solidFill>
                    <a:latin typeface="Segoe UI Semilight"/>
                  </a:endParaRPr>
                </a:p>
              </p:txBody>
            </p:sp>
          </p:grpSp>
          <p:pic>
            <p:nvPicPr>
              <p:cNvPr id="166" name="Picture 165">
                <a:extLst>
                  <a:ext uri="{FF2B5EF4-FFF2-40B4-BE49-F238E27FC236}">
                    <a16:creationId xmlns:a16="http://schemas.microsoft.com/office/drawing/2014/main" id="{67252E57-E6F8-47D0-AC50-A7FA48FF8CAA}"/>
                  </a:ext>
                </a:extLst>
              </p:cNvPr>
              <p:cNvPicPr>
                <a:picLocks noChangeAspect="1"/>
              </p:cNvPicPr>
              <p:nvPr/>
            </p:nvPicPr>
            <p:blipFill>
              <a:blip r:embed="rId12"/>
              <a:srcRect/>
              <a:stretch/>
            </p:blipFill>
            <p:spPr>
              <a:xfrm>
                <a:off x="15833111" y="1602453"/>
                <a:ext cx="323108" cy="323108"/>
              </a:xfrm>
              <a:prstGeom prst="rect">
                <a:avLst/>
              </a:prstGeom>
            </p:spPr>
          </p:pic>
          <p:grpSp>
            <p:nvGrpSpPr>
              <p:cNvPr id="167" name="Group 166" descr="factory, manufacturing">
                <a:extLst>
                  <a:ext uri="{FF2B5EF4-FFF2-40B4-BE49-F238E27FC236}">
                    <a16:creationId xmlns:a16="http://schemas.microsoft.com/office/drawing/2014/main" id="{DFECAB46-7A33-4CDB-B14B-A9019FDE4DA3}"/>
                  </a:ext>
                </a:extLst>
              </p:cNvPr>
              <p:cNvGrpSpPr/>
              <p:nvPr/>
            </p:nvGrpSpPr>
            <p:grpSpPr>
              <a:xfrm>
                <a:off x="18293683" y="1629114"/>
                <a:ext cx="385145" cy="269787"/>
                <a:chOff x="4298951" y="1169989"/>
                <a:chExt cx="328613" cy="230188"/>
              </a:xfrm>
            </p:grpSpPr>
            <p:sp>
              <p:nvSpPr>
                <p:cNvPr id="168" name="Rectangle 167">
                  <a:extLst>
                    <a:ext uri="{FF2B5EF4-FFF2-40B4-BE49-F238E27FC236}">
                      <a16:creationId xmlns:a16="http://schemas.microsoft.com/office/drawing/2014/main" id="{BB1D366C-38C9-4CCF-9349-DABFADD9F71B}"/>
                    </a:ext>
                  </a:extLst>
                </p:cNvPr>
                <p:cNvSpPr>
                  <a:spLocks noChangeArrowheads="1"/>
                </p:cNvSpPr>
                <p:nvPr/>
              </p:nvSpPr>
              <p:spPr bwMode="auto">
                <a:xfrm>
                  <a:off x="4298951" y="1255714"/>
                  <a:ext cx="328613" cy="144463"/>
                </a:xfrm>
                <a:prstGeom prst="rect">
                  <a:avLst/>
                </a:prstGeom>
                <a:solidFill>
                  <a:srgbClr val="007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69" name="Rectangle 168">
                  <a:extLst>
                    <a:ext uri="{FF2B5EF4-FFF2-40B4-BE49-F238E27FC236}">
                      <a16:creationId xmlns:a16="http://schemas.microsoft.com/office/drawing/2014/main" id="{2F32A16F-D84B-4B5B-9597-3359F125C77D}"/>
                    </a:ext>
                  </a:extLst>
                </p:cNvPr>
                <p:cNvSpPr>
                  <a:spLocks noChangeArrowheads="1"/>
                </p:cNvSpPr>
                <p:nvPr/>
              </p:nvSpPr>
              <p:spPr bwMode="auto">
                <a:xfrm>
                  <a:off x="4473576" y="1169989"/>
                  <a:ext cx="38100" cy="136525"/>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70" name="Rectangle 169">
                  <a:extLst>
                    <a:ext uri="{FF2B5EF4-FFF2-40B4-BE49-F238E27FC236}">
                      <a16:creationId xmlns:a16="http://schemas.microsoft.com/office/drawing/2014/main" id="{F65B380A-FC3A-4CAE-BAC4-0F5C52A4E008}"/>
                    </a:ext>
                  </a:extLst>
                </p:cNvPr>
                <p:cNvSpPr>
                  <a:spLocks noChangeArrowheads="1"/>
                </p:cNvSpPr>
                <p:nvPr/>
              </p:nvSpPr>
              <p:spPr bwMode="auto">
                <a:xfrm>
                  <a:off x="4546601" y="1169989"/>
                  <a:ext cx="34925" cy="136525"/>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71" name="Rectangle 170">
                  <a:extLst>
                    <a:ext uri="{FF2B5EF4-FFF2-40B4-BE49-F238E27FC236}">
                      <a16:creationId xmlns:a16="http://schemas.microsoft.com/office/drawing/2014/main" id="{14183797-C20A-4371-8274-CFFD3581A280}"/>
                    </a:ext>
                  </a:extLst>
                </p:cNvPr>
                <p:cNvSpPr>
                  <a:spLocks noChangeArrowheads="1"/>
                </p:cNvSpPr>
                <p:nvPr/>
              </p:nvSpPr>
              <p:spPr bwMode="auto">
                <a:xfrm>
                  <a:off x="4403726" y="1270001"/>
                  <a:ext cx="34925" cy="36513"/>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sp>
              <p:nvSpPr>
                <p:cNvPr id="172" name="Rectangle 171">
                  <a:extLst>
                    <a:ext uri="{FF2B5EF4-FFF2-40B4-BE49-F238E27FC236}">
                      <a16:creationId xmlns:a16="http://schemas.microsoft.com/office/drawing/2014/main" id="{00467410-D459-4DCD-9E58-6AC041126C09}"/>
                    </a:ext>
                  </a:extLst>
                </p:cNvPr>
                <p:cNvSpPr>
                  <a:spLocks noChangeArrowheads="1"/>
                </p:cNvSpPr>
                <p:nvPr/>
              </p:nvSpPr>
              <p:spPr bwMode="auto">
                <a:xfrm>
                  <a:off x="4332289" y="1270001"/>
                  <a:ext cx="36513" cy="36513"/>
                </a:xfrm>
                <a:prstGeom prst="rect">
                  <a:avLst/>
                </a:prstGeom>
                <a:solidFill>
                  <a:srgbClr val="4FE4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7554" tIns="53778" rIns="107554" bIns="53778" numCol="1" anchor="t" anchorCtr="0" compatLnSpc="1">
                  <a:prstTxWarp prst="textNoShape">
                    <a:avLst/>
                  </a:prstTxWarp>
                </a:bodyPr>
                <a:lstStyle/>
                <a:p>
                  <a:pPr algn="ctr" defTabSz="1075457" fontAlgn="base">
                    <a:defRPr/>
                  </a:pPr>
                  <a:endParaRPr lang="en-US" sz="2000">
                    <a:solidFill>
                      <a:srgbClr val="505050"/>
                    </a:solidFill>
                    <a:latin typeface="Segoe UI"/>
                  </a:endParaRPr>
                </a:p>
              </p:txBody>
            </p:sp>
          </p:grpSp>
        </p:grpSp>
        <p:grpSp>
          <p:nvGrpSpPr>
            <p:cNvPr id="14" name="Group 13">
              <a:extLst>
                <a:ext uri="{FF2B5EF4-FFF2-40B4-BE49-F238E27FC236}">
                  <a16:creationId xmlns:a16="http://schemas.microsoft.com/office/drawing/2014/main" id="{52018AAD-C3D8-468C-9F94-E1969C8B1AC1}"/>
                </a:ext>
              </a:extLst>
            </p:cNvPr>
            <p:cNvGrpSpPr/>
            <p:nvPr/>
          </p:nvGrpSpPr>
          <p:grpSpPr>
            <a:xfrm>
              <a:off x="6139526" y="4526773"/>
              <a:ext cx="5044206" cy="1483241"/>
              <a:chOff x="6139526" y="4526773"/>
              <a:chExt cx="5044206" cy="1483241"/>
            </a:xfrm>
          </p:grpSpPr>
          <p:grpSp>
            <p:nvGrpSpPr>
              <p:cNvPr id="11" name="Group 10">
                <a:extLst>
                  <a:ext uri="{FF2B5EF4-FFF2-40B4-BE49-F238E27FC236}">
                    <a16:creationId xmlns:a16="http://schemas.microsoft.com/office/drawing/2014/main" id="{F44868C3-AB03-45AA-9FF6-FA5B702F8F80}"/>
                  </a:ext>
                </a:extLst>
              </p:cNvPr>
              <p:cNvGrpSpPr/>
              <p:nvPr/>
            </p:nvGrpSpPr>
            <p:grpSpPr>
              <a:xfrm>
                <a:off x="6139526" y="4526773"/>
                <a:ext cx="5044170" cy="281338"/>
                <a:chOff x="6139526" y="4526773"/>
                <a:chExt cx="5044170" cy="281338"/>
              </a:xfrm>
            </p:grpSpPr>
            <p:pic>
              <p:nvPicPr>
                <p:cNvPr id="3" name="Graphic 2">
                  <a:extLst>
                    <a:ext uri="{FF2B5EF4-FFF2-40B4-BE49-F238E27FC236}">
                      <a16:creationId xmlns:a16="http://schemas.microsoft.com/office/drawing/2014/main" id="{09A0C781-5FBC-4544-B007-4A6621E7FA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39526" y="4526773"/>
                  <a:ext cx="281337" cy="281338"/>
                </a:xfrm>
                <a:prstGeom prst="rect">
                  <a:avLst/>
                </a:prstGeom>
              </p:spPr>
            </p:pic>
            <p:pic>
              <p:nvPicPr>
                <p:cNvPr id="4" name="Graphic 3">
                  <a:extLst>
                    <a:ext uri="{FF2B5EF4-FFF2-40B4-BE49-F238E27FC236}">
                      <a16:creationId xmlns:a16="http://schemas.microsoft.com/office/drawing/2014/main" id="{8A211F5A-4DD7-4D94-A207-C07F5D1EF9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24442" y="4526773"/>
                  <a:ext cx="281337" cy="281338"/>
                </a:xfrm>
                <a:prstGeom prst="rect">
                  <a:avLst/>
                </a:prstGeom>
              </p:spPr>
            </p:pic>
            <p:pic>
              <p:nvPicPr>
                <p:cNvPr id="8" name="Picture 7" descr="A close up of a sign&#10;&#10;Description automatically generated">
                  <a:extLst>
                    <a:ext uri="{FF2B5EF4-FFF2-40B4-BE49-F238E27FC236}">
                      <a16:creationId xmlns:a16="http://schemas.microsoft.com/office/drawing/2014/main" id="{AED20613-FA4E-472A-8FFF-A958434EB27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851202" y="4526774"/>
                  <a:ext cx="290038" cy="281337"/>
                </a:xfrm>
                <a:prstGeom prst="rect">
                  <a:avLst/>
                </a:prstGeom>
              </p:spPr>
            </p:pic>
            <p:pic>
              <p:nvPicPr>
                <p:cNvPr id="129" name="Picture 128" descr="A close up of a sign&#10;&#10;Description automatically generated">
                  <a:extLst>
                    <a:ext uri="{FF2B5EF4-FFF2-40B4-BE49-F238E27FC236}">
                      <a16:creationId xmlns:a16="http://schemas.microsoft.com/office/drawing/2014/main" id="{F8BE0A3B-91FE-4E1E-831E-FD5E010428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37822" y="4526774"/>
                  <a:ext cx="290038" cy="281337"/>
                </a:xfrm>
                <a:prstGeom prst="rect">
                  <a:avLst/>
                </a:prstGeom>
              </p:spPr>
            </p:pic>
            <p:pic>
              <p:nvPicPr>
                <p:cNvPr id="130" name="Graphic 129">
                  <a:extLst>
                    <a:ext uri="{FF2B5EF4-FFF2-40B4-BE49-F238E27FC236}">
                      <a16:creationId xmlns:a16="http://schemas.microsoft.com/office/drawing/2014/main" id="{EB19EDCE-A9EC-4AD3-81FE-0DF93BB0D4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02359" y="4526773"/>
                  <a:ext cx="281337" cy="281338"/>
                </a:xfrm>
                <a:prstGeom prst="rect">
                  <a:avLst/>
                </a:prstGeom>
              </p:spPr>
            </p:pic>
            <p:pic>
              <p:nvPicPr>
                <p:cNvPr id="133" name="Graphic 132">
                  <a:extLst>
                    <a:ext uri="{FF2B5EF4-FFF2-40B4-BE49-F238E27FC236}">
                      <a16:creationId xmlns:a16="http://schemas.microsoft.com/office/drawing/2014/main" id="{6DC16CD1-71AF-4775-A726-9C72F8C467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17445" y="4526773"/>
                  <a:ext cx="281337" cy="281338"/>
                </a:xfrm>
                <a:prstGeom prst="rect">
                  <a:avLst/>
                </a:prstGeom>
              </p:spPr>
            </p:pic>
            <p:pic>
              <p:nvPicPr>
                <p:cNvPr id="134" name="Graphic 133">
                  <a:extLst>
                    <a:ext uri="{FF2B5EF4-FFF2-40B4-BE49-F238E27FC236}">
                      <a16:creationId xmlns:a16="http://schemas.microsoft.com/office/drawing/2014/main" id="{81B469CA-056F-4F29-9935-C40901EBEB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95364" y="4526773"/>
                  <a:ext cx="281337" cy="281338"/>
                </a:xfrm>
                <a:prstGeom prst="rect">
                  <a:avLst/>
                </a:prstGeom>
              </p:spPr>
            </p:pic>
            <p:pic>
              <p:nvPicPr>
                <p:cNvPr id="135" name="Graphic 134">
                  <a:extLst>
                    <a:ext uri="{FF2B5EF4-FFF2-40B4-BE49-F238E27FC236}">
                      <a16:creationId xmlns:a16="http://schemas.microsoft.com/office/drawing/2014/main" id="{195C123E-7941-4201-8233-9E60A8363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283" y="4526773"/>
                  <a:ext cx="281337" cy="281338"/>
                </a:xfrm>
                <a:prstGeom prst="rect">
                  <a:avLst/>
                </a:prstGeom>
              </p:spPr>
            </p:pic>
          </p:grpSp>
          <p:grpSp>
            <p:nvGrpSpPr>
              <p:cNvPr id="10" name="Group 9">
                <a:extLst>
                  <a:ext uri="{FF2B5EF4-FFF2-40B4-BE49-F238E27FC236}">
                    <a16:creationId xmlns:a16="http://schemas.microsoft.com/office/drawing/2014/main" id="{6908E992-C2DE-4794-BDD8-B132841415BD}"/>
                  </a:ext>
                </a:extLst>
              </p:cNvPr>
              <p:cNvGrpSpPr/>
              <p:nvPr/>
            </p:nvGrpSpPr>
            <p:grpSpPr>
              <a:xfrm>
                <a:off x="6146773" y="5111254"/>
                <a:ext cx="5036887" cy="286971"/>
                <a:chOff x="6146773" y="5111254"/>
                <a:chExt cx="5036887" cy="286971"/>
              </a:xfrm>
            </p:grpSpPr>
            <p:pic>
              <p:nvPicPr>
                <p:cNvPr id="131" name="Graphic 130">
                  <a:extLst>
                    <a:ext uri="{FF2B5EF4-FFF2-40B4-BE49-F238E27FC236}">
                      <a16:creationId xmlns:a16="http://schemas.microsoft.com/office/drawing/2014/main" id="{14CFE519-6802-410B-A856-0CD69D5BCA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95827" y="5111254"/>
                  <a:ext cx="281337" cy="281338"/>
                </a:xfrm>
                <a:prstGeom prst="rect">
                  <a:avLst/>
                </a:prstGeom>
              </p:spPr>
            </p:pic>
            <p:pic>
              <p:nvPicPr>
                <p:cNvPr id="132" name="Graphic 131">
                  <a:extLst>
                    <a:ext uri="{FF2B5EF4-FFF2-40B4-BE49-F238E27FC236}">
                      <a16:creationId xmlns:a16="http://schemas.microsoft.com/office/drawing/2014/main" id="{971456D9-6ADB-4CAD-9538-8B688EAB04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71300" y="5111254"/>
                  <a:ext cx="281337" cy="281338"/>
                </a:xfrm>
                <a:prstGeom prst="rect">
                  <a:avLst/>
                </a:prstGeom>
              </p:spPr>
            </p:pic>
            <p:pic>
              <p:nvPicPr>
                <p:cNvPr id="136" name="Graphic 135">
                  <a:extLst>
                    <a:ext uri="{FF2B5EF4-FFF2-40B4-BE49-F238E27FC236}">
                      <a16:creationId xmlns:a16="http://schemas.microsoft.com/office/drawing/2014/main" id="{CE990273-EEAD-4641-A917-F7EF4CE090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6773" y="5116887"/>
                  <a:ext cx="281337" cy="281338"/>
                </a:xfrm>
                <a:prstGeom prst="rect">
                  <a:avLst/>
                </a:prstGeom>
              </p:spPr>
            </p:pic>
            <p:pic>
              <p:nvPicPr>
                <p:cNvPr id="137" name="Graphic 136">
                  <a:extLst>
                    <a:ext uri="{FF2B5EF4-FFF2-40B4-BE49-F238E27FC236}">
                      <a16:creationId xmlns:a16="http://schemas.microsoft.com/office/drawing/2014/main" id="{5AD24415-70A0-4FE9-971E-0CD002B23B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0354" y="5116887"/>
                  <a:ext cx="281337" cy="281338"/>
                </a:xfrm>
                <a:prstGeom prst="rect">
                  <a:avLst/>
                </a:prstGeom>
              </p:spPr>
            </p:pic>
            <p:pic>
              <p:nvPicPr>
                <p:cNvPr id="138" name="Graphic 137">
                  <a:extLst>
                    <a:ext uri="{FF2B5EF4-FFF2-40B4-BE49-F238E27FC236}">
                      <a16:creationId xmlns:a16="http://schemas.microsoft.com/office/drawing/2014/main" id="{558D8F35-2846-4B70-A64F-97E214D160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44881" y="5116887"/>
                  <a:ext cx="281337" cy="281338"/>
                </a:xfrm>
                <a:prstGeom prst="rect">
                  <a:avLst/>
                </a:prstGeom>
              </p:spPr>
            </p:pic>
            <p:pic>
              <p:nvPicPr>
                <p:cNvPr id="139" name="Graphic 138">
                  <a:extLst>
                    <a:ext uri="{FF2B5EF4-FFF2-40B4-BE49-F238E27FC236}">
                      <a16:creationId xmlns:a16="http://schemas.microsoft.com/office/drawing/2014/main" id="{E2BD76CF-7624-422E-8EA0-83EE89ED21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69408" y="5116887"/>
                  <a:ext cx="281337" cy="281338"/>
                </a:xfrm>
                <a:prstGeom prst="rect">
                  <a:avLst/>
                </a:prstGeom>
              </p:spPr>
            </p:pic>
            <p:pic>
              <p:nvPicPr>
                <p:cNvPr id="140" name="Picture 139" descr="A close up of a sign&#10;&#10;Description automatically generated">
                  <a:extLst>
                    <a:ext uri="{FF2B5EF4-FFF2-40B4-BE49-F238E27FC236}">
                      <a16:creationId xmlns:a16="http://schemas.microsoft.com/office/drawing/2014/main" id="{7B182DFA-F383-4745-B906-03EF9B88CD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93935" y="5111254"/>
                  <a:ext cx="290038" cy="281337"/>
                </a:xfrm>
                <a:prstGeom prst="rect">
                  <a:avLst/>
                </a:prstGeom>
              </p:spPr>
            </p:pic>
            <p:pic>
              <p:nvPicPr>
                <p:cNvPr id="141" name="Picture 140" descr="A close up of a sign&#10;&#10;Description automatically generated">
                  <a:extLst>
                    <a:ext uri="{FF2B5EF4-FFF2-40B4-BE49-F238E27FC236}">
                      <a16:creationId xmlns:a16="http://schemas.microsoft.com/office/drawing/2014/main" id="{7779DF48-D04C-4DD4-BB7E-4BE7B215A71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27163" y="5111254"/>
                  <a:ext cx="290038" cy="281337"/>
                </a:xfrm>
                <a:prstGeom prst="rect">
                  <a:avLst/>
                </a:prstGeom>
              </p:spPr>
            </p:pic>
            <p:pic>
              <p:nvPicPr>
                <p:cNvPr id="150" name="Picture 149" descr="A close up of a sign&#10;&#10;Description automatically generated">
                  <a:extLst>
                    <a:ext uri="{FF2B5EF4-FFF2-40B4-BE49-F238E27FC236}">
                      <a16:creationId xmlns:a16="http://schemas.microsoft.com/office/drawing/2014/main" id="{DD02E3D5-5E83-456C-A243-2ADB209D9F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60391" y="5111254"/>
                  <a:ext cx="290038" cy="281337"/>
                </a:xfrm>
                <a:prstGeom prst="rect">
                  <a:avLst/>
                </a:prstGeom>
              </p:spPr>
            </p:pic>
            <p:pic>
              <p:nvPicPr>
                <p:cNvPr id="151" name="Picture 150" descr="A close up of a sign&#10;&#10;Description automatically generated">
                  <a:extLst>
                    <a:ext uri="{FF2B5EF4-FFF2-40B4-BE49-F238E27FC236}">
                      <a16:creationId xmlns:a16="http://schemas.microsoft.com/office/drawing/2014/main" id="{02FBAA71-24BE-4CFA-92FB-137797C3C2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93622" y="5111254"/>
                  <a:ext cx="290038" cy="281337"/>
                </a:xfrm>
                <a:prstGeom prst="rect">
                  <a:avLst/>
                </a:prstGeom>
              </p:spPr>
            </p:pic>
          </p:grpSp>
          <p:grpSp>
            <p:nvGrpSpPr>
              <p:cNvPr id="9" name="Group 8">
                <a:extLst>
                  <a:ext uri="{FF2B5EF4-FFF2-40B4-BE49-F238E27FC236}">
                    <a16:creationId xmlns:a16="http://schemas.microsoft.com/office/drawing/2014/main" id="{F9AD13C7-DAC3-4092-B4C2-B46775D07670}"/>
                  </a:ext>
                </a:extLst>
              </p:cNvPr>
              <p:cNvGrpSpPr/>
              <p:nvPr/>
            </p:nvGrpSpPr>
            <p:grpSpPr>
              <a:xfrm>
                <a:off x="6154019" y="5721144"/>
                <a:ext cx="5029713" cy="288870"/>
                <a:chOff x="6154019" y="5721144"/>
                <a:chExt cx="5029713" cy="288870"/>
              </a:xfrm>
            </p:grpSpPr>
            <p:pic>
              <p:nvPicPr>
                <p:cNvPr id="152" name="Graphic 151">
                  <a:extLst>
                    <a:ext uri="{FF2B5EF4-FFF2-40B4-BE49-F238E27FC236}">
                      <a16:creationId xmlns:a16="http://schemas.microsoft.com/office/drawing/2014/main" id="{C61C0AD0-BBC9-4E72-A381-437DDA4F7F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5391" y="5721144"/>
                  <a:ext cx="281337" cy="281338"/>
                </a:xfrm>
                <a:prstGeom prst="rect">
                  <a:avLst/>
                </a:prstGeom>
              </p:spPr>
            </p:pic>
            <p:pic>
              <p:nvPicPr>
                <p:cNvPr id="181" name="Graphic 180">
                  <a:extLst>
                    <a:ext uri="{FF2B5EF4-FFF2-40B4-BE49-F238E27FC236}">
                      <a16:creationId xmlns:a16="http://schemas.microsoft.com/office/drawing/2014/main" id="{CE39A498-4876-477D-A729-2AAAA67BB5E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54019" y="5721144"/>
                  <a:ext cx="281337" cy="281338"/>
                </a:xfrm>
                <a:prstGeom prst="rect">
                  <a:avLst/>
                </a:prstGeom>
              </p:spPr>
            </p:pic>
            <p:pic>
              <p:nvPicPr>
                <p:cNvPr id="182" name="Picture 181" descr="A close up of a sign&#10;&#10;Description automatically generated">
                  <a:extLst>
                    <a:ext uri="{FF2B5EF4-FFF2-40B4-BE49-F238E27FC236}">
                      <a16:creationId xmlns:a16="http://schemas.microsoft.com/office/drawing/2014/main" id="{68A5D93F-AF75-4E19-AAC6-0F267D37D9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36763" y="5728677"/>
                  <a:ext cx="290038" cy="281337"/>
                </a:xfrm>
                <a:prstGeom prst="rect">
                  <a:avLst/>
                </a:prstGeom>
              </p:spPr>
            </p:pic>
            <p:pic>
              <p:nvPicPr>
                <p:cNvPr id="184" name="Picture 183" descr="A close up of a sign&#10;&#10;Description automatically generated">
                  <a:extLst>
                    <a:ext uri="{FF2B5EF4-FFF2-40B4-BE49-F238E27FC236}">
                      <a16:creationId xmlns:a16="http://schemas.microsoft.com/office/drawing/2014/main" id="{87998250-8989-4D8C-8D98-5CA919F644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6836" y="5728677"/>
                  <a:ext cx="290038" cy="281337"/>
                </a:xfrm>
                <a:prstGeom prst="rect">
                  <a:avLst/>
                </a:prstGeom>
              </p:spPr>
            </p:pic>
            <p:pic>
              <p:nvPicPr>
                <p:cNvPr id="185" name="Graphic 184">
                  <a:extLst>
                    <a:ext uri="{FF2B5EF4-FFF2-40B4-BE49-F238E27FC236}">
                      <a16:creationId xmlns:a16="http://schemas.microsoft.com/office/drawing/2014/main" id="{CED372AC-C61C-4965-AB52-0C1B56F47E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6909" y="5728570"/>
                  <a:ext cx="281337" cy="281338"/>
                </a:xfrm>
                <a:prstGeom prst="rect">
                  <a:avLst/>
                </a:prstGeom>
              </p:spPr>
            </p:pic>
            <p:pic>
              <p:nvPicPr>
                <p:cNvPr id="186" name="Graphic 185">
                  <a:extLst>
                    <a:ext uri="{FF2B5EF4-FFF2-40B4-BE49-F238E27FC236}">
                      <a16:creationId xmlns:a16="http://schemas.microsoft.com/office/drawing/2014/main" id="{E273C9AF-28C2-4F3B-A1B4-BC9D81A68A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28281" y="5728570"/>
                  <a:ext cx="281337" cy="281338"/>
                </a:xfrm>
                <a:prstGeom prst="rect">
                  <a:avLst/>
                </a:prstGeom>
              </p:spPr>
            </p:pic>
            <p:pic>
              <p:nvPicPr>
                <p:cNvPr id="188" name="Graphic 187">
                  <a:extLst>
                    <a:ext uri="{FF2B5EF4-FFF2-40B4-BE49-F238E27FC236}">
                      <a16:creationId xmlns:a16="http://schemas.microsoft.com/office/drawing/2014/main" id="{26F63796-1961-4AC6-B479-9841F13228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19653" y="5728570"/>
                  <a:ext cx="281337" cy="281338"/>
                </a:xfrm>
                <a:prstGeom prst="rect">
                  <a:avLst/>
                </a:prstGeom>
              </p:spPr>
            </p:pic>
            <p:pic>
              <p:nvPicPr>
                <p:cNvPr id="194" name="Graphic 193">
                  <a:extLst>
                    <a:ext uri="{FF2B5EF4-FFF2-40B4-BE49-F238E27FC236}">
                      <a16:creationId xmlns:a16="http://schemas.microsoft.com/office/drawing/2014/main" id="{6AD78C5B-13ED-435B-B349-95F73846A1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11025" y="5728570"/>
                  <a:ext cx="281337" cy="281338"/>
                </a:xfrm>
                <a:prstGeom prst="rect">
                  <a:avLst/>
                </a:prstGeom>
              </p:spPr>
            </p:pic>
            <p:pic>
              <p:nvPicPr>
                <p:cNvPr id="195" name="Graphic 194">
                  <a:extLst>
                    <a:ext uri="{FF2B5EF4-FFF2-40B4-BE49-F238E27FC236}">
                      <a16:creationId xmlns:a16="http://schemas.microsoft.com/office/drawing/2014/main" id="{E0EBACF5-EA60-40BA-9D4E-9F07205277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2395" y="5728570"/>
                  <a:ext cx="281337" cy="281338"/>
                </a:xfrm>
                <a:prstGeom prst="rect">
                  <a:avLst/>
                </a:prstGeom>
              </p:spPr>
            </p:pic>
          </p:grpSp>
        </p:grpSp>
      </p:grpSp>
      <p:pic>
        <p:nvPicPr>
          <p:cNvPr id="17" name="Graphic 16" descr="Azure Arc logo">
            <a:extLst>
              <a:ext uri="{FF2B5EF4-FFF2-40B4-BE49-F238E27FC236}">
                <a16:creationId xmlns:a16="http://schemas.microsoft.com/office/drawing/2014/main" id="{7C798293-F4F7-448D-91B3-DDB7DAF145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49996" y="3321942"/>
            <a:ext cx="490339" cy="490339"/>
          </a:xfrm>
          <a:prstGeom prst="rect">
            <a:avLst/>
          </a:prstGeom>
        </p:spPr>
      </p:pic>
    </p:spTree>
    <p:extLst>
      <p:ext uri="{BB962C8B-B14F-4D97-AF65-F5344CB8AC3E}">
        <p14:creationId xmlns:p14="http://schemas.microsoft.com/office/powerpoint/2010/main" val="250092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97E2BFCE-5848-4050-B248-66455C61C4D5}"/>
              </a:ext>
            </a:extLst>
          </p:cNvPr>
          <p:cNvSpPr>
            <a:spLocks noGrp="1"/>
          </p:cNvSpPr>
          <p:nvPr>
            <p:ph type="title"/>
          </p:nvPr>
        </p:nvSpPr>
        <p:spPr>
          <a:xfrm>
            <a:off x="589044" y="457622"/>
            <a:ext cx="11016957" cy="861774"/>
          </a:xfrm>
        </p:spPr>
        <p:txBody>
          <a:bodyPr/>
          <a:lstStyle/>
          <a:p>
            <a:pPr algn="ctr"/>
            <a:r>
              <a:rPr lang="en-US"/>
              <a:t>Azure Arc enabled servers</a:t>
            </a:r>
            <a:br>
              <a:rPr lang="en-US"/>
            </a:br>
            <a:r>
              <a:rPr lang="en-US" sz="2000">
                <a:latin typeface="+mn-lt"/>
              </a:rPr>
              <a:t>Azure Arc enabled servers are auto-enrolled with additional Azure services</a:t>
            </a:r>
          </a:p>
        </p:txBody>
      </p:sp>
      <p:sp>
        <p:nvSpPr>
          <p:cNvPr id="10" name="Rectangle 9">
            <a:extLst>
              <a:ext uri="{FF2B5EF4-FFF2-40B4-BE49-F238E27FC236}">
                <a16:creationId xmlns:a16="http://schemas.microsoft.com/office/drawing/2014/main" id="{A5E6A42F-8F33-41DD-9645-BA4052B919E1}"/>
              </a:ext>
              <a:ext uri="{C183D7F6-B498-43B3-948B-1728B52AA6E4}">
                <adec:decorative xmlns:adec="http://schemas.microsoft.com/office/drawing/2017/decorative" val="1"/>
              </a:ext>
            </a:extLst>
          </p:cNvPr>
          <p:cNvSpPr/>
          <p:nvPr/>
        </p:nvSpPr>
        <p:spPr bwMode="auto">
          <a:xfrm>
            <a:off x="771264" y="1814307"/>
            <a:ext cx="10708773" cy="333516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14192">
              <a:defRPr/>
            </a:pPr>
            <a:endParaRPr lang="en-US" sz="1765" dirty="0">
              <a:solidFill>
                <a:srgbClr val="FFFFFF"/>
              </a:solidFill>
              <a:latin typeface="Segoe UI"/>
            </a:endParaRPr>
          </a:p>
        </p:txBody>
      </p:sp>
      <p:pic>
        <p:nvPicPr>
          <p:cNvPr id="27" name="Graphic 26" descr="Azure Arc logo">
            <a:extLst>
              <a:ext uri="{FF2B5EF4-FFF2-40B4-BE49-F238E27FC236}">
                <a16:creationId xmlns:a16="http://schemas.microsoft.com/office/drawing/2014/main" id="{2DC4C40B-349B-4173-A497-3A392A98B3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7601" y="3402852"/>
            <a:ext cx="637896" cy="637896"/>
          </a:xfrm>
          <a:prstGeom prst="rect">
            <a:avLst/>
          </a:prstGeom>
          <a:effectLst>
            <a:outerShdw blurRad="571500" algn="tl" rotWithShape="0">
              <a:srgbClr val="0078D4">
                <a:alpha val="70000"/>
              </a:srgbClr>
            </a:outerShdw>
          </a:effectLst>
        </p:spPr>
      </p:pic>
      <p:sp>
        <p:nvSpPr>
          <p:cNvPr id="26" name="Left Brace 25">
            <a:extLst>
              <a:ext uri="{FF2B5EF4-FFF2-40B4-BE49-F238E27FC236}">
                <a16:creationId xmlns:a16="http://schemas.microsoft.com/office/drawing/2014/main" id="{E556CF55-9D45-4B5A-B34F-7900B6CB6409}"/>
              </a:ext>
              <a:ext uri="{C183D7F6-B498-43B3-948B-1728B52AA6E4}">
                <adec:decorative xmlns:adec="http://schemas.microsoft.com/office/drawing/2017/decorative" val="1"/>
              </a:ext>
            </a:extLst>
          </p:cNvPr>
          <p:cNvSpPr/>
          <p:nvPr/>
        </p:nvSpPr>
        <p:spPr>
          <a:xfrm>
            <a:off x="7437771" y="2656985"/>
            <a:ext cx="382388" cy="2111304"/>
          </a:xfrm>
          <a:prstGeom prst="leftBrace">
            <a:avLst/>
          </a:prstGeom>
          <a:ln>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225">
              <a:defRPr/>
            </a:pPr>
            <a:endParaRPr lang="en-US">
              <a:solidFill>
                <a:srgbClr val="FFFFFF"/>
              </a:solidFill>
              <a:latin typeface="Segoe UI"/>
            </a:endParaRPr>
          </a:p>
        </p:txBody>
      </p:sp>
      <p:graphicFrame>
        <p:nvGraphicFramePr>
          <p:cNvPr id="11" name="Table 4" descr="table">
            <a:extLst>
              <a:ext uri="{FF2B5EF4-FFF2-40B4-BE49-F238E27FC236}">
                <a16:creationId xmlns:a16="http://schemas.microsoft.com/office/drawing/2014/main" id="{6B639902-EF5D-4548-AD36-B3F609AF57A7}"/>
              </a:ext>
            </a:extLst>
          </p:cNvPr>
          <p:cNvGraphicFramePr>
            <a:graphicFrameLocks noGrp="1"/>
          </p:cNvGraphicFramePr>
          <p:nvPr/>
        </p:nvGraphicFramePr>
        <p:xfrm>
          <a:off x="7940871" y="2144202"/>
          <a:ext cx="3714824" cy="2827477"/>
        </p:xfrm>
        <a:graphic>
          <a:graphicData uri="http://schemas.openxmlformats.org/drawingml/2006/table">
            <a:tbl>
              <a:tblPr firstRow="1" bandRow="1">
                <a:tableStyleId>{3B4B98B0-60AC-42C2-AFA5-B58CD77FA1E5}</a:tableStyleId>
              </a:tblPr>
              <a:tblGrid>
                <a:gridCol w="3714824">
                  <a:extLst>
                    <a:ext uri="{9D8B030D-6E8A-4147-A177-3AD203B41FA5}">
                      <a16:colId xmlns:a16="http://schemas.microsoft.com/office/drawing/2014/main" val="2695352433"/>
                    </a:ext>
                  </a:extLst>
                </a:gridCol>
              </a:tblGrid>
              <a:tr h="659162">
                <a:tc>
                  <a:txBody>
                    <a:bodyPr/>
                    <a:lstStyle/>
                    <a:p>
                      <a:pPr marL="0" algn="l" defTabSz="932742" rtl="0" eaLnBrk="1" latinLnBrk="0" hangingPunct="1"/>
                      <a:r>
                        <a:rPr lang="en-US" sz="2400" b="0" kern="1200" dirty="0">
                          <a:solidFill>
                            <a:schemeClr val="accent1"/>
                          </a:solidFill>
                          <a:latin typeface="+mj-lt"/>
                          <a:ea typeface="+mn-ea"/>
                          <a:cs typeface="+mn-cs"/>
                        </a:rPr>
                        <a:t>Additional services</a:t>
                      </a:r>
                    </a:p>
                    <a:p>
                      <a:pPr marL="0" algn="l" defTabSz="932742" rtl="0" eaLnBrk="1" latinLnBrk="0" hangingPunct="1"/>
                      <a:endParaRPr lang="en-US" sz="1400" b="0" kern="1200" dirty="0">
                        <a:solidFill>
                          <a:schemeClr val="accent1"/>
                        </a:solidFill>
                        <a:latin typeface="+mj-lt"/>
                        <a:ea typeface="+mn-ea"/>
                        <a:cs typeface="+mn-cs"/>
                      </a:endParaRPr>
                    </a:p>
                  </a:txBody>
                  <a:tcPr marL="182854" marR="91427" marT="45713" marB="45713" anchor="ctr">
                    <a:lnL>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0955908"/>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tx1"/>
                          </a:solidFill>
                          <a:latin typeface="+mn-lt"/>
                          <a:ea typeface="+mn-ea"/>
                          <a:cs typeface="+mn-cs"/>
                        </a:rPr>
                        <a:t>Azure Policy</a:t>
                      </a:r>
                    </a:p>
                  </a:txBody>
                  <a:tcPr marL="182854" marR="91427" marT="45713" marB="45713" anchor="ctr">
                    <a:lnL>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89385492"/>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Defender for Cloud</a:t>
                      </a:r>
                    </a:p>
                  </a:txBody>
                  <a:tcPr marL="182854" marR="91427" marT="45713" marB="45713"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268916"/>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Microsoft Sentinel</a:t>
                      </a:r>
                    </a:p>
                  </a:txBody>
                  <a:tcPr marL="182854" marR="91427" marT="45713" marB="45713"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88100022"/>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Azure Monitor</a:t>
                      </a:r>
                    </a:p>
                  </a:txBody>
                  <a:tcPr marL="182854" marR="91427" marT="45713" marB="45713"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34661556"/>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Change and inventory tracking</a:t>
                      </a:r>
                    </a:p>
                  </a:txBody>
                  <a:tcPr marL="182854" marR="91427" marT="45713" marB="45713"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54757838"/>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Update management</a:t>
                      </a:r>
                    </a:p>
                  </a:txBody>
                  <a:tcPr marL="182854" marR="91427" marT="45713" marB="45713"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7477209"/>
                  </a:ext>
                </a:extLst>
              </a:tr>
              <a:tr h="308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mn-lt"/>
                        <a:ea typeface="+mn-ea"/>
                        <a:cs typeface="+mn-cs"/>
                      </a:endParaRPr>
                    </a:p>
                  </a:txBody>
                  <a:tcPr marL="182854" marR="91427" marT="45713" marB="45713" anchor="ctr">
                    <a:lnL>
                      <a:noFill/>
                    </a:lnL>
                    <a:lnR w="28575"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30207141"/>
                  </a:ext>
                </a:extLst>
              </a:tr>
            </a:tbl>
          </a:graphicData>
        </a:graphic>
      </p:graphicFrame>
      <p:sp>
        <p:nvSpPr>
          <p:cNvPr id="7" name="TextBox 6">
            <a:extLst>
              <a:ext uri="{FF2B5EF4-FFF2-40B4-BE49-F238E27FC236}">
                <a16:creationId xmlns:a16="http://schemas.microsoft.com/office/drawing/2014/main" id="{DCE2C3C2-499E-4156-9499-19851CC04ECE}"/>
              </a:ext>
            </a:extLst>
          </p:cNvPr>
          <p:cNvSpPr txBox="1"/>
          <p:nvPr/>
        </p:nvSpPr>
        <p:spPr>
          <a:xfrm>
            <a:off x="1745604" y="5574896"/>
            <a:ext cx="8695711" cy="307777"/>
          </a:xfrm>
          <a:prstGeom prst="rect">
            <a:avLst/>
          </a:prstGeom>
          <a:noFill/>
        </p:spPr>
        <p:txBody>
          <a:bodyPr wrap="square" lIns="0" tIns="0" rIns="0" bIns="0" rtlCol="0">
            <a:spAutoFit/>
          </a:bodyPr>
          <a:lstStyle/>
          <a:p>
            <a:pPr algn="ctr" defTabSz="914192">
              <a:defRPr/>
            </a:pPr>
            <a:r>
              <a:rPr lang="en-US" sz="2000">
                <a:solidFill>
                  <a:srgbClr val="FFFFFF"/>
                </a:solidFill>
                <a:latin typeface="Segoe UI"/>
              </a:rPr>
              <a:t>Just turn them on when you want to use them</a:t>
            </a:r>
          </a:p>
        </p:txBody>
      </p:sp>
      <p:grpSp>
        <p:nvGrpSpPr>
          <p:cNvPr id="3" name="Group 2" descr="Logos">
            <a:extLst>
              <a:ext uri="{FF2B5EF4-FFF2-40B4-BE49-F238E27FC236}">
                <a16:creationId xmlns:a16="http://schemas.microsoft.com/office/drawing/2014/main" id="{438165A2-C260-4D62-8B20-240D21F489C7}"/>
              </a:ext>
            </a:extLst>
          </p:cNvPr>
          <p:cNvGrpSpPr/>
          <p:nvPr/>
        </p:nvGrpSpPr>
        <p:grpSpPr>
          <a:xfrm>
            <a:off x="1657253" y="2423587"/>
            <a:ext cx="4467773" cy="2238755"/>
            <a:chOff x="1656622" y="2423443"/>
            <a:chExt cx="4468407" cy="2239073"/>
          </a:xfrm>
        </p:grpSpPr>
        <p:grpSp>
          <p:nvGrpSpPr>
            <p:cNvPr id="13" name="Group 12" descr="Azure enabled servers logos">
              <a:extLst>
                <a:ext uri="{FF2B5EF4-FFF2-40B4-BE49-F238E27FC236}">
                  <a16:creationId xmlns:a16="http://schemas.microsoft.com/office/drawing/2014/main" id="{0902A562-1252-4617-A121-1C267928E6F7}"/>
                </a:ext>
              </a:extLst>
            </p:cNvPr>
            <p:cNvGrpSpPr/>
            <p:nvPr/>
          </p:nvGrpSpPr>
          <p:grpSpPr>
            <a:xfrm>
              <a:off x="1656622" y="2423443"/>
              <a:ext cx="4468407" cy="2239073"/>
              <a:chOff x="628657" y="4382621"/>
              <a:chExt cx="3118461" cy="1562628"/>
            </a:xfrm>
          </p:grpSpPr>
          <p:grpSp>
            <p:nvGrpSpPr>
              <p:cNvPr id="14" name="Group 13" descr="red hat logo png&#10;">
                <a:extLst>
                  <a:ext uri="{FF2B5EF4-FFF2-40B4-BE49-F238E27FC236}">
                    <a16:creationId xmlns:a16="http://schemas.microsoft.com/office/drawing/2014/main" id="{5E39AE48-64F8-4BC8-92AB-BDA70A60984E}"/>
                  </a:ext>
                </a:extLst>
              </p:cNvPr>
              <p:cNvGrpSpPr/>
              <p:nvPr/>
            </p:nvGrpSpPr>
            <p:grpSpPr>
              <a:xfrm>
                <a:off x="637520" y="5555713"/>
                <a:ext cx="1204350" cy="283451"/>
                <a:chOff x="3181349" y="2743199"/>
                <a:chExt cx="5827776" cy="1371600"/>
              </a:xfrm>
            </p:grpSpPr>
            <p:sp>
              <p:nvSpPr>
                <p:cNvPr id="21" name="Freeform: Shape 20">
                  <a:extLst>
                    <a:ext uri="{FF2B5EF4-FFF2-40B4-BE49-F238E27FC236}">
                      <a16:creationId xmlns:a16="http://schemas.microsoft.com/office/drawing/2014/main" id="{41F6C593-58F1-4EB5-B98B-8305B45B8EC9}"/>
                    </a:ext>
                  </a:extLst>
                </p:cNvPr>
                <p:cNvSpPr/>
                <p:nvPr/>
              </p:nvSpPr>
              <p:spPr>
                <a:xfrm>
                  <a:off x="3181349" y="2743199"/>
                  <a:ext cx="1813083" cy="1371600"/>
                </a:xfrm>
                <a:custGeom>
                  <a:avLst/>
                  <a:gdLst>
                    <a:gd name="connsiteX0" fmla="*/ 1209389 w 1813083"/>
                    <a:gd name="connsiteY0" fmla="*/ 790480 h 1371600"/>
                    <a:gd name="connsiteX1" fmla="*/ 1500950 w 1813083"/>
                    <a:gd name="connsiteY1" fmla="*/ 624173 h 1371600"/>
                    <a:gd name="connsiteX2" fmla="*/ 1497997 w 1813083"/>
                    <a:gd name="connsiteY2" fmla="*/ 591598 h 1371600"/>
                    <a:gd name="connsiteX3" fmla="*/ 1427036 w 1813083"/>
                    <a:gd name="connsiteY3" fmla="*/ 283369 h 1371600"/>
                    <a:gd name="connsiteX4" fmla="*/ 1277207 w 1813083"/>
                    <a:gd name="connsiteY4" fmla="*/ 125254 h 1371600"/>
                    <a:gd name="connsiteX5" fmla="*/ 924020 w 1813083"/>
                    <a:gd name="connsiteY5" fmla="*/ 0 h 1371600"/>
                    <a:gd name="connsiteX6" fmla="*/ 786384 w 1813083"/>
                    <a:gd name="connsiteY6" fmla="*/ 71438 h 1371600"/>
                    <a:gd name="connsiteX7" fmla="*/ 615982 w 1813083"/>
                    <a:gd name="connsiteY7" fmla="*/ 18098 h 1371600"/>
                    <a:gd name="connsiteX8" fmla="*/ 492824 w 1813083"/>
                    <a:gd name="connsiteY8" fmla="*/ 137160 h 1371600"/>
                    <a:gd name="connsiteX9" fmla="*/ 402431 w 1813083"/>
                    <a:gd name="connsiteY9" fmla="*/ 395859 h 1371600"/>
                    <a:gd name="connsiteX10" fmla="*/ 400336 w 1813083"/>
                    <a:gd name="connsiteY10" fmla="*/ 414338 h 1371600"/>
                    <a:gd name="connsiteX11" fmla="*/ 1209389 w 1813083"/>
                    <a:gd name="connsiteY11" fmla="*/ 790099 h 1371600"/>
                    <a:gd name="connsiteX12" fmla="*/ 1519238 w 1813083"/>
                    <a:gd name="connsiteY12" fmla="*/ 681704 h 1371600"/>
                    <a:gd name="connsiteX13" fmla="*/ 1535716 w 1813083"/>
                    <a:gd name="connsiteY13" fmla="*/ 778193 h 1371600"/>
                    <a:gd name="connsiteX14" fmla="*/ 1188720 w 1813083"/>
                    <a:gd name="connsiteY14" fmla="*/ 985552 h 1371600"/>
                    <a:gd name="connsiteX15" fmla="*/ 353187 w 1813083"/>
                    <a:gd name="connsiteY15" fmla="*/ 552355 h 1371600"/>
                    <a:gd name="connsiteX16" fmla="*/ 367570 w 1813083"/>
                    <a:gd name="connsiteY16" fmla="*/ 482537 h 1371600"/>
                    <a:gd name="connsiteX17" fmla="*/ 0 w 1813083"/>
                    <a:gd name="connsiteY17" fmla="*/ 702183 h 1371600"/>
                    <a:gd name="connsiteX18" fmla="*/ 1273016 w 1813083"/>
                    <a:gd name="connsiteY18" fmla="*/ 1371600 h 1371600"/>
                    <a:gd name="connsiteX19" fmla="*/ 1813084 w 1813083"/>
                    <a:gd name="connsiteY19" fmla="*/ 1022509 h 1371600"/>
                    <a:gd name="connsiteX20" fmla="*/ 1519428 w 1813083"/>
                    <a:gd name="connsiteY20" fmla="*/ 68170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13083" h="1371600">
                      <a:moveTo>
                        <a:pt x="1209389" y="790480"/>
                      </a:moveTo>
                      <a:cubicBezTo>
                        <a:pt x="1328547" y="790480"/>
                        <a:pt x="1500950" y="765905"/>
                        <a:pt x="1500950" y="624173"/>
                      </a:cubicBezTo>
                      <a:cubicBezTo>
                        <a:pt x="1501306" y="613235"/>
                        <a:pt x="1500314" y="602294"/>
                        <a:pt x="1497997" y="591598"/>
                      </a:cubicBezTo>
                      <a:lnTo>
                        <a:pt x="1427036" y="283369"/>
                      </a:lnTo>
                      <a:cubicBezTo>
                        <a:pt x="1410653" y="215551"/>
                        <a:pt x="1396270" y="184785"/>
                        <a:pt x="1277207" y="125254"/>
                      </a:cubicBezTo>
                      <a:cubicBezTo>
                        <a:pt x="1184815" y="78010"/>
                        <a:pt x="983552" y="0"/>
                        <a:pt x="924020" y="0"/>
                      </a:cubicBezTo>
                      <a:cubicBezTo>
                        <a:pt x="868585" y="0"/>
                        <a:pt x="852488" y="71438"/>
                        <a:pt x="786384" y="71438"/>
                      </a:cubicBezTo>
                      <a:cubicBezTo>
                        <a:pt x="722757" y="71438"/>
                        <a:pt x="675513" y="18098"/>
                        <a:pt x="615982" y="18098"/>
                      </a:cubicBezTo>
                      <a:cubicBezTo>
                        <a:pt x="558832" y="18098"/>
                        <a:pt x="521589" y="57055"/>
                        <a:pt x="492824" y="137160"/>
                      </a:cubicBezTo>
                      <a:cubicBezTo>
                        <a:pt x="492824" y="137160"/>
                        <a:pt x="412718" y="363093"/>
                        <a:pt x="402431" y="395859"/>
                      </a:cubicBezTo>
                      <a:cubicBezTo>
                        <a:pt x="400796" y="401876"/>
                        <a:pt x="400090" y="408107"/>
                        <a:pt x="400336" y="414338"/>
                      </a:cubicBezTo>
                      <a:cubicBezTo>
                        <a:pt x="400336" y="502158"/>
                        <a:pt x="746093" y="790099"/>
                        <a:pt x="1209389" y="790099"/>
                      </a:cubicBezTo>
                      <a:moveTo>
                        <a:pt x="1519238" y="681704"/>
                      </a:moveTo>
                      <a:cubicBezTo>
                        <a:pt x="1535716" y="759714"/>
                        <a:pt x="1535716" y="767906"/>
                        <a:pt x="1535716" y="778193"/>
                      </a:cubicBezTo>
                      <a:cubicBezTo>
                        <a:pt x="1535716" y="911543"/>
                        <a:pt x="1385792" y="985552"/>
                        <a:pt x="1188720" y="985552"/>
                      </a:cubicBezTo>
                      <a:cubicBezTo>
                        <a:pt x="743331" y="985838"/>
                        <a:pt x="353187" y="724853"/>
                        <a:pt x="353187" y="552355"/>
                      </a:cubicBezTo>
                      <a:cubicBezTo>
                        <a:pt x="353161" y="528344"/>
                        <a:pt x="358056" y="504582"/>
                        <a:pt x="367570" y="482537"/>
                      </a:cubicBezTo>
                      <a:cubicBezTo>
                        <a:pt x="207359" y="490538"/>
                        <a:pt x="0" y="519113"/>
                        <a:pt x="0" y="702183"/>
                      </a:cubicBezTo>
                      <a:cubicBezTo>
                        <a:pt x="0" y="1002030"/>
                        <a:pt x="710470" y="1371600"/>
                        <a:pt x="1273016" y="1371600"/>
                      </a:cubicBezTo>
                      <a:cubicBezTo>
                        <a:pt x="1704308" y="1371600"/>
                        <a:pt x="1813084" y="1176528"/>
                        <a:pt x="1813084" y="1022509"/>
                      </a:cubicBezTo>
                      <a:cubicBezTo>
                        <a:pt x="1813084" y="901351"/>
                        <a:pt x="1708309" y="763810"/>
                        <a:pt x="1519428" y="681704"/>
                      </a:cubicBezTo>
                    </a:path>
                  </a:pathLst>
                </a:custGeom>
                <a:solidFill>
                  <a:srgbClr val="EE0000"/>
                </a:solidFill>
                <a:ln w="9525" cap="flat">
                  <a:noFill/>
                  <a:prstDash val="solid"/>
                  <a:miter/>
                </a:ln>
              </p:spPr>
              <p:txBody>
                <a:bodyPr rtlCol="0" anchor="ctr"/>
                <a:lstStyle/>
                <a:p>
                  <a:pPr defTabSz="914225">
                    <a:defRPr/>
                  </a:pPr>
                  <a:endParaRPr lang="en-US">
                    <a:solidFill>
                      <a:srgbClr val="FFFFFF"/>
                    </a:solidFill>
                    <a:latin typeface="Segoe UI"/>
                  </a:endParaRPr>
                </a:p>
              </p:txBody>
            </p:sp>
            <p:sp>
              <p:nvSpPr>
                <p:cNvPr id="22" name="Freeform: Shape 21">
                  <a:extLst>
                    <a:ext uri="{FF2B5EF4-FFF2-40B4-BE49-F238E27FC236}">
                      <a16:creationId xmlns:a16="http://schemas.microsoft.com/office/drawing/2014/main" id="{08257F46-BE10-43F2-8FEE-1B372D785AD1}"/>
                    </a:ext>
                  </a:extLst>
                </p:cNvPr>
                <p:cNvSpPr/>
                <p:nvPr/>
              </p:nvSpPr>
              <p:spPr>
                <a:xfrm>
                  <a:off x="3534536" y="3139439"/>
                  <a:ext cx="1182528" cy="589312"/>
                </a:xfrm>
                <a:custGeom>
                  <a:avLst/>
                  <a:gdLst>
                    <a:gd name="connsiteX0" fmla="*/ 1166051 w 1182528"/>
                    <a:gd name="connsiteY0" fmla="*/ 285464 h 589312"/>
                    <a:gd name="connsiteX1" fmla="*/ 1182529 w 1182528"/>
                    <a:gd name="connsiteY1" fmla="*/ 381953 h 589312"/>
                    <a:gd name="connsiteX2" fmla="*/ 835533 w 1182528"/>
                    <a:gd name="connsiteY2" fmla="*/ 589312 h 589312"/>
                    <a:gd name="connsiteX3" fmla="*/ 0 w 1182528"/>
                    <a:gd name="connsiteY3" fmla="*/ 156115 h 589312"/>
                    <a:gd name="connsiteX4" fmla="*/ 14383 w 1182528"/>
                    <a:gd name="connsiteY4" fmla="*/ 86297 h 589312"/>
                    <a:gd name="connsiteX5" fmla="*/ 49244 w 1182528"/>
                    <a:gd name="connsiteY5" fmla="*/ 0 h 589312"/>
                    <a:gd name="connsiteX6" fmla="*/ 47149 w 1182528"/>
                    <a:gd name="connsiteY6" fmla="*/ 18098 h 589312"/>
                    <a:gd name="connsiteX7" fmla="*/ 856202 w 1182528"/>
                    <a:gd name="connsiteY7" fmla="*/ 393859 h 589312"/>
                    <a:gd name="connsiteX8" fmla="*/ 1147763 w 1182528"/>
                    <a:gd name="connsiteY8" fmla="*/ 227552 h 589312"/>
                    <a:gd name="connsiteX9" fmla="*/ 1144810 w 1182528"/>
                    <a:gd name="connsiteY9" fmla="*/ 194977 h 58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2528" h="589312">
                      <a:moveTo>
                        <a:pt x="1166051" y="285464"/>
                      </a:moveTo>
                      <a:cubicBezTo>
                        <a:pt x="1182529" y="363474"/>
                        <a:pt x="1182529" y="371666"/>
                        <a:pt x="1182529" y="381953"/>
                      </a:cubicBezTo>
                      <a:cubicBezTo>
                        <a:pt x="1182529" y="515303"/>
                        <a:pt x="1032605" y="589312"/>
                        <a:pt x="835533" y="589312"/>
                      </a:cubicBezTo>
                      <a:cubicBezTo>
                        <a:pt x="390144" y="589598"/>
                        <a:pt x="0" y="328613"/>
                        <a:pt x="0" y="156115"/>
                      </a:cubicBezTo>
                      <a:cubicBezTo>
                        <a:pt x="-26" y="132104"/>
                        <a:pt x="4869" y="108342"/>
                        <a:pt x="14383" y="86297"/>
                      </a:cubicBezTo>
                      <a:lnTo>
                        <a:pt x="49244" y="0"/>
                      </a:lnTo>
                      <a:cubicBezTo>
                        <a:pt x="47647" y="5894"/>
                        <a:pt x="46941" y="11994"/>
                        <a:pt x="47149" y="18098"/>
                      </a:cubicBezTo>
                      <a:cubicBezTo>
                        <a:pt x="47149" y="105918"/>
                        <a:pt x="392906" y="393859"/>
                        <a:pt x="856202" y="393859"/>
                      </a:cubicBezTo>
                      <a:cubicBezTo>
                        <a:pt x="975360" y="393859"/>
                        <a:pt x="1147763" y="369284"/>
                        <a:pt x="1147763" y="227552"/>
                      </a:cubicBezTo>
                      <a:cubicBezTo>
                        <a:pt x="1148119" y="216614"/>
                        <a:pt x="1147127" y="205673"/>
                        <a:pt x="1144810" y="194977"/>
                      </a:cubicBezTo>
                      <a:close/>
                    </a:path>
                  </a:pathLst>
                </a:custGeom>
                <a:solidFill>
                  <a:srgbClr val="000000"/>
                </a:solidFill>
                <a:ln w="9525" cap="flat">
                  <a:noFill/>
                  <a:prstDash val="solid"/>
                  <a:miter/>
                </a:ln>
              </p:spPr>
              <p:txBody>
                <a:bodyPr rtlCol="0" anchor="ctr"/>
                <a:lstStyle/>
                <a:p>
                  <a:pPr defTabSz="914225">
                    <a:defRPr/>
                  </a:pPr>
                  <a:endParaRPr lang="en-US">
                    <a:solidFill>
                      <a:srgbClr val="FFFFFF"/>
                    </a:solidFill>
                    <a:latin typeface="Segoe UI"/>
                  </a:endParaRPr>
                </a:p>
              </p:txBody>
            </p:sp>
            <p:sp>
              <p:nvSpPr>
                <p:cNvPr id="23" name="Freeform: Shape 22" descr="RedHat">
                  <a:extLst>
                    <a:ext uri="{FF2B5EF4-FFF2-40B4-BE49-F238E27FC236}">
                      <a16:creationId xmlns:a16="http://schemas.microsoft.com/office/drawing/2014/main" id="{659F15AE-C662-4924-993B-435C429C1F33}"/>
                    </a:ext>
                  </a:extLst>
                </p:cNvPr>
                <p:cNvSpPr/>
                <p:nvPr/>
              </p:nvSpPr>
              <p:spPr>
                <a:xfrm>
                  <a:off x="5329237" y="3047427"/>
                  <a:ext cx="3679888" cy="746569"/>
                </a:xfrm>
                <a:custGeom>
                  <a:avLst/>
                  <a:gdLst>
                    <a:gd name="connsiteX0" fmla="*/ 3369374 w 3679888"/>
                    <a:gd name="connsiteY0" fmla="*/ 574929 h 746569"/>
                    <a:gd name="connsiteX1" fmla="*/ 3561683 w 3679888"/>
                    <a:gd name="connsiteY1" fmla="*/ 743236 h 746569"/>
                    <a:gd name="connsiteX2" fmla="*/ 3674936 w 3679888"/>
                    <a:gd name="connsiteY2" fmla="*/ 727234 h 746569"/>
                    <a:gd name="connsiteX3" fmla="*/ 3674936 w 3679888"/>
                    <a:gd name="connsiteY3" fmla="*/ 595884 h 746569"/>
                    <a:gd name="connsiteX4" fmla="*/ 3601784 w 3679888"/>
                    <a:gd name="connsiteY4" fmla="*/ 606933 h 746569"/>
                    <a:gd name="connsiteX5" fmla="*/ 3531680 w 3679888"/>
                    <a:gd name="connsiteY5" fmla="*/ 542830 h 746569"/>
                    <a:gd name="connsiteX6" fmla="*/ 3531680 w 3679888"/>
                    <a:gd name="connsiteY6" fmla="*/ 341567 h 746569"/>
                    <a:gd name="connsiteX7" fmla="*/ 3679889 w 3679888"/>
                    <a:gd name="connsiteY7" fmla="*/ 341567 h 746569"/>
                    <a:gd name="connsiteX8" fmla="*/ 3679889 w 3679888"/>
                    <a:gd name="connsiteY8" fmla="*/ 206312 h 746569"/>
                    <a:gd name="connsiteX9" fmla="*/ 3531680 w 3679888"/>
                    <a:gd name="connsiteY9" fmla="*/ 206312 h 746569"/>
                    <a:gd name="connsiteX10" fmla="*/ 3531680 w 3679888"/>
                    <a:gd name="connsiteY10" fmla="*/ 34862 h 746569"/>
                    <a:gd name="connsiteX11" fmla="*/ 3369755 w 3679888"/>
                    <a:gd name="connsiteY11" fmla="*/ 69914 h 746569"/>
                    <a:gd name="connsiteX12" fmla="*/ 3369755 w 3679888"/>
                    <a:gd name="connsiteY12" fmla="*/ 206312 h 746569"/>
                    <a:gd name="connsiteX13" fmla="*/ 3262217 w 3679888"/>
                    <a:gd name="connsiteY13" fmla="*/ 206312 h 746569"/>
                    <a:gd name="connsiteX14" fmla="*/ 3262217 w 3679888"/>
                    <a:gd name="connsiteY14" fmla="*/ 341567 h 746569"/>
                    <a:gd name="connsiteX15" fmla="*/ 3369374 w 3679888"/>
                    <a:gd name="connsiteY15" fmla="*/ 341567 h 746569"/>
                    <a:gd name="connsiteX16" fmla="*/ 2864549 w 3679888"/>
                    <a:gd name="connsiteY16" fmla="*/ 577977 h 746569"/>
                    <a:gd name="connsiteX17" fmla="*/ 2952750 w 3679888"/>
                    <a:gd name="connsiteY17" fmla="*/ 525875 h 746569"/>
                    <a:gd name="connsiteX18" fmla="*/ 3048952 w 3679888"/>
                    <a:gd name="connsiteY18" fmla="*/ 537877 h 746569"/>
                    <a:gd name="connsiteX19" fmla="*/ 3048952 w 3679888"/>
                    <a:gd name="connsiteY19" fmla="*/ 605981 h 746569"/>
                    <a:gd name="connsiteX20" fmla="*/ 2947702 w 3679888"/>
                    <a:gd name="connsiteY20" fmla="*/ 631031 h 746569"/>
                    <a:gd name="connsiteX21" fmla="*/ 2864549 w 3679888"/>
                    <a:gd name="connsiteY21" fmla="*/ 577977 h 746569"/>
                    <a:gd name="connsiteX22" fmla="*/ 2914079 w 3679888"/>
                    <a:gd name="connsiteY22" fmla="*/ 745236 h 746569"/>
                    <a:gd name="connsiteX23" fmla="*/ 3060383 w 3679888"/>
                    <a:gd name="connsiteY23" fmla="*/ 704183 h 746569"/>
                    <a:gd name="connsiteX24" fmla="*/ 3060383 w 3679888"/>
                    <a:gd name="connsiteY24" fmla="*/ 736283 h 746569"/>
                    <a:gd name="connsiteX25" fmla="*/ 3220593 w 3679888"/>
                    <a:gd name="connsiteY25" fmla="*/ 736283 h 746569"/>
                    <a:gd name="connsiteX26" fmla="*/ 3220593 w 3679888"/>
                    <a:gd name="connsiteY26" fmla="*/ 396621 h 746569"/>
                    <a:gd name="connsiteX27" fmla="*/ 2988278 w 3679888"/>
                    <a:gd name="connsiteY27" fmla="*/ 196596 h 746569"/>
                    <a:gd name="connsiteX28" fmla="*/ 2740628 w 3679888"/>
                    <a:gd name="connsiteY28" fmla="*/ 254699 h 746569"/>
                    <a:gd name="connsiteX29" fmla="*/ 2798731 w 3679888"/>
                    <a:gd name="connsiteY29" fmla="*/ 373951 h 746569"/>
                    <a:gd name="connsiteX30" fmla="*/ 2959036 w 3679888"/>
                    <a:gd name="connsiteY30" fmla="*/ 331851 h 746569"/>
                    <a:gd name="connsiteX31" fmla="*/ 3060192 w 3679888"/>
                    <a:gd name="connsiteY31" fmla="*/ 411004 h 746569"/>
                    <a:gd name="connsiteX32" fmla="*/ 3060192 w 3679888"/>
                    <a:gd name="connsiteY32" fmla="*/ 437007 h 746569"/>
                    <a:gd name="connsiteX33" fmla="*/ 2939987 w 3679888"/>
                    <a:gd name="connsiteY33" fmla="*/ 421958 h 746569"/>
                    <a:gd name="connsiteX34" fmla="*/ 2721578 w 3679888"/>
                    <a:gd name="connsiteY34" fmla="*/ 581311 h 746569"/>
                    <a:gd name="connsiteX35" fmla="*/ 2913888 w 3679888"/>
                    <a:gd name="connsiteY35" fmla="*/ 745522 h 746569"/>
                    <a:gd name="connsiteX36" fmla="*/ 2033397 w 3679888"/>
                    <a:gd name="connsiteY36" fmla="*/ 736568 h 746569"/>
                    <a:gd name="connsiteX37" fmla="*/ 2205704 w 3679888"/>
                    <a:gd name="connsiteY37" fmla="*/ 736568 h 746569"/>
                    <a:gd name="connsiteX38" fmla="*/ 2205704 w 3679888"/>
                    <a:gd name="connsiteY38" fmla="*/ 461772 h 746569"/>
                    <a:gd name="connsiteX39" fmla="*/ 2494216 w 3679888"/>
                    <a:gd name="connsiteY39" fmla="*/ 461772 h 746569"/>
                    <a:gd name="connsiteX40" fmla="*/ 2494216 w 3679888"/>
                    <a:gd name="connsiteY40" fmla="*/ 736283 h 746569"/>
                    <a:gd name="connsiteX41" fmla="*/ 2667000 w 3679888"/>
                    <a:gd name="connsiteY41" fmla="*/ 736283 h 746569"/>
                    <a:gd name="connsiteX42" fmla="*/ 2667000 w 3679888"/>
                    <a:gd name="connsiteY42" fmla="*/ 35052 h 746569"/>
                    <a:gd name="connsiteX43" fmla="*/ 2494883 w 3679888"/>
                    <a:gd name="connsiteY43" fmla="*/ 35052 h 746569"/>
                    <a:gd name="connsiteX44" fmla="*/ 2494883 w 3679888"/>
                    <a:gd name="connsiteY44" fmla="*/ 304514 h 746569"/>
                    <a:gd name="connsiteX45" fmla="*/ 2206371 w 3679888"/>
                    <a:gd name="connsiteY45" fmla="*/ 304514 h 746569"/>
                    <a:gd name="connsiteX46" fmla="*/ 2206371 w 3679888"/>
                    <a:gd name="connsiteY46" fmla="*/ 35052 h 746569"/>
                    <a:gd name="connsiteX47" fmla="*/ 2034064 w 3679888"/>
                    <a:gd name="connsiteY47" fmla="*/ 35052 h 746569"/>
                    <a:gd name="connsiteX48" fmla="*/ 1377506 w 3679888"/>
                    <a:gd name="connsiteY48" fmla="*/ 470821 h 746569"/>
                    <a:gd name="connsiteX49" fmla="*/ 1516761 w 3679888"/>
                    <a:gd name="connsiteY49" fmla="*/ 336518 h 746569"/>
                    <a:gd name="connsiteX50" fmla="*/ 1628775 w 3679888"/>
                    <a:gd name="connsiteY50" fmla="*/ 377666 h 746569"/>
                    <a:gd name="connsiteX51" fmla="*/ 1628775 w 3679888"/>
                    <a:gd name="connsiteY51" fmla="*/ 562928 h 746569"/>
                    <a:gd name="connsiteX52" fmla="*/ 1516761 w 3679888"/>
                    <a:gd name="connsiteY52" fmla="*/ 605409 h 746569"/>
                    <a:gd name="connsiteX53" fmla="*/ 1377506 w 3679888"/>
                    <a:gd name="connsiteY53" fmla="*/ 471202 h 746569"/>
                    <a:gd name="connsiteX54" fmla="*/ 1630966 w 3679888"/>
                    <a:gd name="connsiteY54" fmla="*/ 736664 h 746569"/>
                    <a:gd name="connsiteX55" fmla="*/ 1791272 w 3679888"/>
                    <a:gd name="connsiteY55" fmla="*/ 736664 h 746569"/>
                    <a:gd name="connsiteX56" fmla="*/ 1791272 w 3679888"/>
                    <a:gd name="connsiteY56" fmla="*/ 0 h 746569"/>
                    <a:gd name="connsiteX57" fmla="*/ 1629347 w 3679888"/>
                    <a:gd name="connsiteY57" fmla="*/ 35052 h 746569"/>
                    <a:gd name="connsiteX58" fmla="*/ 1629347 w 3679888"/>
                    <a:gd name="connsiteY58" fmla="*/ 234410 h 746569"/>
                    <a:gd name="connsiteX59" fmla="*/ 1494091 w 3679888"/>
                    <a:gd name="connsiteY59" fmla="*/ 199358 h 746569"/>
                    <a:gd name="connsiteX60" fmla="*/ 1218629 w 3679888"/>
                    <a:gd name="connsiteY60" fmla="*/ 470821 h 746569"/>
                    <a:gd name="connsiteX61" fmla="*/ 1484352 w 3679888"/>
                    <a:gd name="connsiteY61" fmla="*/ 743219 h 746569"/>
                    <a:gd name="connsiteX62" fmla="*/ 1489139 w 3679888"/>
                    <a:gd name="connsiteY62" fmla="*/ 743236 h 746569"/>
                    <a:gd name="connsiteX63" fmla="*/ 1631347 w 3679888"/>
                    <a:gd name="connsiteY63" fmla="*/ 697230 h 746569"/>
                    <a:gd name="connsiteX64" fmla="*/ 895350 w 3679888"/>
                    <a:gd name="connsiteY64" fmla="*/ 329184 h 746569"/>
                    <a:gd name="connsiteX65" fmla="*/ 1006507 w 3679888"/>
                    <a:gd name="connsiteY65" fmla="*/ 413290 h 746569"/>
                    <a:gd name="connsiteX66" fmla="*/ 785527 w 3679888"/>
                    <a:gd name="connsiteY66" fmla="*/ 413290 h 746569"/>
                    <a:gd name="connsiteX67" fmla="*/ 895350 w 3679888"/>
                    <a:gd name="connsiteY67" fmla="*/ 329184 h 746569"/>
                    <a:gd name="connsiteX68" fmla="*/ 622268 w 3679888"/>
                    <a:gd name="connsiteY68" fmla="*/ 472059 h 746569"/>
                    <a:gd name="connsiteX69" fmla="*/ 910685 w 3679888"/>
                    <a:gd name="connsiteY69" fmla="*/ 746570 h 746569"/>
                    <a:gd name="connsiteX70" fmla="*/ 1132141 w 3679888"/>
                    <a:gd name="connsiteY70" fmla="*/ 666369 h 746569"/>
                    <a:gd name="connsiteX71" fmla="*/ 1024890 w 3679888"/>
                    <a:gd name="connsiteY71" fmla="*/ 571119 h 746569"/>
                    <a:gd name="connsiteX72" fmla="*/ 918781 w 3679888"/>
                    <a:gd name="connsiteY72" fmla="*/ 611219 h 746569"/>
                    <a:gd name="connsiteX73" fmla="*/ 788480 w 3679888"/>
                    <a:gd name="connsiteY73" fmla="*/ 527114 h 746569"/>
                    <a:gd name="connsiteX74" fmla="*/ 1166146 w 3679888"/>
                    <a:gd name="connsiteY74" fmla="*/ 527114 h 746569"/>
                    <a:gd name="connsiteX75" fmla="*/ 1166146 w 3679888"/>
                    <a:gd name="connsiteY75" fmla="*/ 486823 h 746569"/>
                    <a:gd name="connsiteX76" fmla="*/ 898684 w 3679888"/>
                    <a:gd name="connsiteY76" fmla="*/ 197358 h 746569"/>
                    <a:gd name="connsiteX77" fmla="*/ 622480 w 3679888"/>
                    <a:gd name="connsiteY77" fmla="*/ 465351 h 746569"/>
                    <a:gd name="connsiteX78" fmla="*/ 622459 w 3679888"/>
                    <a:gd name="connsiteY78" fmla="*/ 471773 h 746569"/>
                    <a:gd name="connsiteX79" fmla="*/ 342900 w 3679888"/>
                    <a:gd name="connsiteY79" fmla="*/ 182309 h 746569"/>
                    <a:gd name="connsiteX80" fmla="*/ 432054 w 3679888"/>
                    <a:gd name="connsiteY80" fmla="*/ 261461 h 746569"/>
                    <a:gd name="connsiteX81" fmla="*/ 342900 w 3679888"/>
                    <a:gd name="connsiteY81" fmla="*/ 340614 h 746569"/>
                    <a:gd name="connsiteX82" fmla="*/ 172498 w 3679888"/>
                    <a:gd name="connsiteY82" fmla="*/ 340614 h 746569"/>
                    <a:gd name="connsiteX83" fmla="*/ 172498 w 3679888"/>
                    <a:gd name="connsiteY83" fmla="*/ 182309 h 746569"/>
                    <a:gd name="connsiteX84" fmla="*/ 0 w 3679888"/>
                    <a:gd name="connsiteY84" fmla="*/ 736283 h 746569"/>
                    <a:gd name="connsiteX85" fmla="*/ 172307 w 3679888"/>
                    <a:gd name="connsiteY85" fmla="*/ 736283 h 746569"/>
                    <a:gd name="connsiteX86" fmla="*/ 172307 w 3679888"/>
                    <a:gd name="connsiteY86" fmla="*/ 480822 h 746569"/>
                    <a:gd name="connsiteX87" fmla="*/ 303466 w 3679888"/>
                    <a:gd name="connsiteY87" fmla="*/ 480822 h 746569"/>
                    <a:gd name="connsiteX88" fmla="*/ 435769 w 3679888"/>
                    <a:gd name="connsiteY88" fmla="*/ 736283 h 746569"/>
                    <a:gd name="connsiteX89" fmla="*/ 628650 w 3679888"/>
                    <a:gd name="connsiteY89" fmla="*/ 736283 h 746569"/>
                    <a:gd name="connsiteX90" fmla="*/ 474345 w 3679888"/>
                    <a:gd name="connsiteY90" fmla="*/ 455771 h 746569"/>
                    <a:gd name="connsiteX91" fmla="*/ 606552 w 3679888"/>
                    <a:gd name="connsiteY91" fmla="*/ 258413 h 746569"/>
                    <a:gd name="connsiteX92" fmla="*/ 358902 w 3679888"/>
                    <a:gd name="connsiteY92" fmla="*/ 35052 h 746569"/>
                    <a:gd name="connsiteX93" fmla="*/ 0 w 3679888"/>
                    <a:gd name="connsiteY93" fmla="*/ 35052 h 74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679888" h="746569">
                      <a:moveTo>
                        <a:pt x="3369374" y="574929"/>
                      </a:moveTo>
                      <a:cubicBezTo>
                        <a:pt x="3369374" y="688181"/>
                        <a:pt x="3437478" y="743236"/>
                        <a:pt x="3561683" y="743236"/>
                      </a:cubicBezTo>
                      <a:cubicBezTo>
                        <a:pt x="3599925" y="742284"/>
                        <a:pt x="3637927" y="736914"/>
                        <a:pt x="3674936" y="727234"/>
                      </a:cubicBezTo>
                      <a:lnTo>
                        <a:pt x="3674936" y="595884"/>
                      </a:lnTo>
                      <a:cubicBezTo>
                        <a:pt x="3651282" y="603380"/>
                        <a:pt x="3626596" y="607109"/>
                        <a:pt x="3601784" y="606933"/>
                      </a:cubicBezTo>
                      <a:cubicBezTo>
                        <a:pt x="3550635" y="606933"/>
                        <a:pt x="3531680" y="590931"/>
                        <a:pt x="3531680" y="542830"/>
                      </a:cubicBezTo>
                      <a:lnTo>
                        <a:pt x="3531680" y="341567"/>
                      </a:lnTo>
                      <a:lnTo>
                        <a:pt x="3679889" y="341567"/>
                      </a:lnTo>
                      <a:lnTo>
                        <a:pt x="3679889" y="206312"/>
                      </a:lnTo>
                      <a:lnTo>
                        <a:pt x="3531680" y="206312"/>
                      </a:lnTo>
                      <a:lnTo>
                        <a:pt x="3531680" y="34862"/>
                      </a:lnTo>
                      <a:lnTo>
                        <a:pt x="3369755" y="69914"/>
                      </a:lnTo>
                      <a:lnTo>
                        <a:pt x="3369755" y="206312"/>
                      </a:lnTo>
                      <a:lnTo>
                        <a:pt x="3262217" y="206312"/>
                      </a:lnTo>
                      <a:lnTo>
                        <a:pt x="3262217" y="341567"/>
                      </a:lnTo>
                      <a:lnTo>
                        <a:pt x="3369374" y="341567"/>
                      </a:lnTo>
                      <a:close/>
                      <a:moveTo>
                        <a:pt x="2864549" y="577977"/>
                      </a:moveTo>
                      <a:cubicBezTo>
                        <a:pt x="2864549" y="542925"/>
                        <a:pt x="2899696" y="525875"/>
                        <a:pt x="2952750" y="525875"/>
                      </a:cubicBezTo>
                      <a:cubicBezTo>
                        <a:pt x="2985179" y="526064"/>
                        <a:pt x="3017471" y="530092"/>
                        <a:pt x="3048952" y="537877"/>
                      </a:cubicBezTo>
                      <a:lnTo>
                        <a:pt x="3048952" y="605981"/>
                      </a:lnTo>
                      <a:cubicBezTo>
                        <a:pt x="3017928" y="622926"/>
                        <a:pt x="2983048" y="631556"/>
                        <a:pt x="2947702" y="631031"/>
                      </a:cubicBezTo>
                      <a:cubicBezTo>
                        <a:pt x="2895695" y="631031"/>
                        <a:pt x="2864549" y="611029"/>
                        <a:pt x="2864549" y="577977"/>
                      </a:cubicBezTo>
                      <a:moveTo>
                        <a:pt x="2914079" y="745236"/>
                      </a:moveTo>
                      <a:cubicBezTo>
                        <a:pt x="2971229" y="745236"/>
                        <a:pt x="3017330" y="733235"/>
                        <a:pt x="3060383" y="704183"/>
                      </a:cubicBezTo>
                      <a:lnTo>
                        <a:pt x="3060383" y="736283"/>
                      </a:lnTo>
                      <a:lnTo>
                        <a:pt x="3220593" y="736283"/>
                      </a:lnTo>
                      <a:lnTo>
                        <a:pt x="3220593" y="396621"/>
                      </a:lnTo>
                      <a:cubicBezTo>
                        <a:pt x="3220593" y="267462"/>
                        <a:pt x="3133534" y="196596"/>
                        <a:pt x="2988278" y="196596"/>
                      </a:cubicBezTo>
                      <a:cubicBezTo>
                        <a:pt x="2907126" y="196596"/>
                        <a:pt x="2826925" y="215646"/>
                        <a:pt x="2740628" y="254699"/>
                      </a:cubicBezTo>
                      <a:lnTo>
                        <a:pt x="2798731" y="373951"/>
                      </a:lnTo>
                      <a:cubicBezTo>
                        <a:pt x="2860834" y="347853"/>
                        <a:pt x="2913031" y="331851"/>
                        <a:pt x="2959036" y="331851"/>
                      </a:cubicBezTo>
                      <a:cubicBezTo>
                        <a:pt x="3025711" y="331851"/>
                        <a:pt x="3060192" y="357854"/>
                        <a:pt x="3060192" y="411004"/>
                      </a:cubicBezTo>
                      <a:lnTo>
                        <a:pt x="3060192" y="437007"/>
                      </a:lnTo>
                      <a:cubicBezTo>
                        <a:pt x="3020937" y="426846"/>
                        <a:pt x="2980536" y="421787"/>
                        <a:pt x="2939987" y="421958"/>
                      </a:cubicBezTo>
                      <a:cubicBezTo>
                        <a:pt x="2803684" y="421958"/>
                        <a:pt x="2721578" y="479108"/>
                        <a:pt x="2721578" y="581311"/>
                      </a:cubicBezTo>
                      <a:cubicBezTo>
                        <a:pt x="2721578" y="674465"/>
                        <a:pt x="2795683" y="745522"/>
                        <a:pt x="2913888" y="745522"/>
                      </a:cubicBezTo>
                      <a:moveTo>
                        <a:pt x="2033397" y="736568"/>
                      </a:moveTo>
                      <a:lnTo>
                        <a:pt x="2205704" y="736568"/>
                      </a:lnTo>
                      <a:lnTo>
                        <a:pt x="2205704" y="461772"/>
                      </a:lnTo>
                      <a:lnTo>
                        <a:pt x="2494216" y="461772"/>
                      </a:lnTo>
                      <a:lnTo>
                        <a:pt x="2494216" y="736283"/>
                      </a:lnTo>
                      <a:lnTo>
                        <a:pt x="2667000" y="736283"/>
                      </a:lnTo>
                      <a:lnTo>
                        <a:pt x="2667000" y="35052"/>
                      </a:lnTo>
                      <a:lnTo>
                        <a:pt x="2494883" y="35052"/>
                      </a:lnTo>
                      <a:lnTo>
                        <a:pt x="2494883" y="304514"/>
                      </a:lnTo>
                      <a:lnTo>
                        <a:pt x="2206371" y="304514"/>
                      </a:lnTo>
                      <a:lnTo>
                        <a:pt x="2206371" y="35052"/>
                      </a:lnTo>
                      <a:lnTo>
                        <a:pt x="2034064" y="35052"/>
                      </a:lnTo>
                      <a:close/>
                      <a:moveTo>
                        <a:pt x="1377506" y="470821"/>
                      </a:moveTo>
                      <a:cubicBezTo>
                        <a:pt x="1377506" y="394621"/>
                        <a:pt x="1437608" y="336518"/>
                        <a:pt x="1516761" y="336518"/>
                      </a:cubicBezTo>
                      <a:cubicBezTo>
                        <a:pt x="1557941" y="335683"/>
                        <a:pt x="1597928" y="350372"/>
                        <a:pt x="1628775" y="377666"/>
                      </a:cubicBezTo>
                      <a:lnTo>
                        <a:pt x="1628775" y="562928"/>
                      </a:lnTo>
                      <a:cubicBezTo>
                        <a:pt x="1598589" y="591448"/>
                        <a:pt x="1558268" y="606740"/>
                        <a:pt x="1516761" y="605409"/>
                      </a:cubicBezTo>
                      <a:cubicBezTo>
                        <a:pt x="1438656" y="605409"/>
                        <a:pt x="1377506" y="547307"/>
                        <a:pt x="1377506" y="471202"/>
                      </a:cubicBezTo>
                      <a:moveTo>
                        <a:pt x="1630966" y="736664"/>
                      </a:moveTo>
                      <a:lnTo>
                        <a:pt x="1791272" y="736664"/>
                      </a:lnTo>
                      <a:lnTo>
                        <a:pt x="1791272" y="0"/>
                      </a:lnTo>
                      <a:lnTo>
                        <a:pt x="1629347" y="35052"/>
                      </a:lnTo>
                      <a:lnTo>
                        <a:pt x="1629347" y="234410"/>
                      </a:lnTo>
                      <a:cubicBezTo>
                        <a:pt x="1588126" y="211042"/>
                        <a:pt x="1541474" y="198951"/>
                        <a:pt x="1494091" y="199358"/>
                      </a:cubicBezTo>
                      <a:cubicBezTo>
                        <a:pt x="1339882" y="199358"/>
                        <a:pt x="1218629" y="318516"/>
                        <a:pt x="1218629" y="470821"/>
                      </a:cubicBezTo>
                      <a:cubicBezTo>
                        <a:pt x="1216785" y="619419"/>
                        <a:pt x="1335753" y="741376"/>
                        <a:pt x="1484352" y="743219"/>
                      </a:cubicBezTo>
                      <a:cubicBezTo>
                        <a:pt x="1485947" y="743239"/>
                        <a:pt x="1487543" y="743244"/>
                        <a:pt x="1489139" y="743236"/>
                      </a:cubicBezTo>
                      <a:cubicBezTo>
                        <a:pt x="1540238" y="743480"/>
                        <a:pt x="1590073" y="727357"/>
                        <a:pt x="1631347" y="697230"/>
                      </a:cubicBezTo>
                      <a:close/>
                      <a:moveTo>
                        <a:pt x="895350" y="329184"/>
                      </a:moveTo>
                      <a:cubicBezTo>
                        <a:pt x="946404" y="329184"/>
                        <a:pt x="989457" y="362236"/>
                        <a:pt x="1006507" y="413290"/>
                      </a:cubicBezTo>
                      <a:lnTo>
                        <a:pt x="785527" y="413290"/>
                      </a:lnTo>
                      <a:cubicBezTo>
                        <a:pt x="801529" y="360617"/>
                        <a:pt x="841629" y="329184"/>
                        <a:pt x="895350" y="329184"/>
                      </a:cubicBezTo>
                      <a:moveTo>
                        <a:pt x="622268" y="472059"/>
                      </a:moveTo>
                      <a:cubicBezTo>
                        <a:pt x="622268" y="626364"/>
                        <a:pt x="748474" y="746570"/>
                        <a:pt x="910685" y="746570"/>
                      </a:cubicBezTo>
                      <a:cubicBezTo>
                        <a:pt x="999839" y="746570"/>
                        <a:pt x="1064990" y="722471"/>
                        <a:pt x="1132141" y="666369"/>
                      </a:cubicBezTo>
                      <a:lnTo>
                        <a:pt x="1024890" y="571119"/>
                      </a:lnTo>
                      <a:cubicBezTo>
                        <a:pt x="999839" y="597218"/>
                        <a:pt x="962787" y="611219"/>
                        <a:pt x="918781" y="611219"/>
                      </a:cubicBezTo>
                      <a:cubicBezTo>
                        <a:pt x="862138" y="612815"/>
                        <a:pt x="810352" y="579389"/>
                        <a:pt x="788480" y="527114"/>
                      </a:cubicBezTo>
                      <a:lnTo>
                        <a:pt x="1166146" y="527114"/>
                      </a:lnTo>
                      <a:lnTo>
                        <a:pt x="1166146" y="486823"/>
                      </a:lnTo>
                      <a:cubicBezTo>
                        <a:pt x="1166146" y="318516"/>
                        <a:pt x="1052989" y="197358"/>
                        <a:pt x="898684" y="197358"/>
                      </a:cubicBezTo>
                      <a:cubicBezTo>
                        <a:pt x="748408" y="195091"/>
                        <a:pt x="624747" y="315075"/>
                        <a:pt x="622480" y="465351"/>
                      </a:cubicBezTo>
                      <a:cubicBezTo>
                        <a:pt x="622448" y="467491"/>
                        <a:pt x="622441" y="469632"/>
                        <a:pt x="622459" y="471773"/>
                      </a:cubicBezTo>
                      <a:moveTo>
                        <a:pt x="342900" y="182309"/>
                      </a:moveTo>
                      <a:cubicBezTo>
                        <a:pt x="400050" y="182309"/>
                        <a:pt x="432054" y="218313"/>
                        <a:pt x="432054" y="261461"/>
                      </a:cubicBezTo>
                      <a:cubicBezTo>
                        <a:pt x="432054" y="304610"/>
                        <a:pt x="400050" y="340614"/>
                        <a:pt x="342900" y="340614"/>
                      </a:cubicBezTo>
                      <a:lnTo>
                        <a:pt x="172498" y="340614"/>
                      </a:lnTo>
                      <a:lnTo>
                        <a:pt x="172498" y="182309"/>
                      </a:lnTo>
                      <a:close/>
                      <a:moveTo>
                        <a:pt x="0" y="736283"/>
                      </a:moveTo>
                      <a:lnTo>
                        <a:pt x="172307" y="736283"/>
                      </a:lnTo>
                      <a:lnTo>
                        <a:pt x="172307" y="480822"/>
                      </a:lnTo>
                      <a:lnTo>
                        <a:pt x="303466" y="480822"/>
                      </a:lnTo>
                      <a:lnTo>
                        <a:pt x="435769" y="736283"/>
                      </a:lnTo>
                      <a:lnTo>
                        <a:pt x="628650" y="736283"/>
                      </a:lnTo>
                      <a:lnTo>
                        <a:pt x="474345" y="455771"/>
                      </a:lnTo>
                      <a:cubicBezTo>
                        <a:pt x="554571" y="423143"/>
                        <a:pt x="606905" y="345020"/>
                        <a:pt x="606552" y="258413"/>
                      </a:cubicBezTo>
                      <a:cubicBezTo>
                        <a:pt x="606552" y="132207"/>
                        <a:pt x="507397" y="35052"/>
                        <a:pt x="358902" y="35052"/>
                      </a:cubicBezTo>
                      <a:lnTo>
                        <a:pt x="0" y="35052"/>
                      </a:lnTo>
                      <a:close/>
                    </a:path>
                  </a:pathLst>
                </a:custGeom>
                <a:solidFill>
                  <a:schemeClr val="tx1"/>
                </a:solidFill>
                <a:ln w="9525" cap="flat">
                  <a:noFill/>
                  <a:prstDash val="solid"/>
                  <a:miter/>
                </a:ln>
              </p:spPr>
              <p:txBody>
                <a:bodyPr rtlCol="0" anchor="ctr"/>
                <a:lstStyle/>
                <a:p>
                  <a:pPr defTabSz="914225">
                    <a:defRPr/>
                  </a:pPr>
                  <a:endParaRPr lang="en-US">
                    <a:solidFill>
                      <a:srgbClr val="FFFFFF"/>
                    </a:solidFill>
                    <a:latin typeface="Segoe UI"/>
                  </a:endParaRPr>
                </a:p>
              </p:txBody>
            </p:sp>
          </p:grpSp>
          <p:pic>
            <p:nvPicPr>
              <p:cNvPr id="15" name="Picture 2" descr="Windows Server ">
                <a:extLst>
                  <a:ext uri="{FF2B5EF4-FFF2-40B4-BE49-F238E27FC236}">
                    <a16:creationId xmlns:a16="http://schemas.microsoft.com/office/drawing/2014/main" id="{561ADCCF-29DA-4035-91BC-06D6BA2CC3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7" y="4382621"/>
                <a:ext cx="1222081" cy="646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use">
                <a:extLst>
                  <a:ext uri="{FF2B5EF4-FFF2-40B4-BE49-F238E27FC236}">
                    <a16:creationId xmlns:a16="http://schemas.microsoft.com/office/drawing/2014/main" id="{43D66F78-1463-494F-8BED-AF1055E171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3358" y="4729937"/>
                <a:ext cx="781449" cy="7814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Ubuntu ">
                <a:extLst>
                  <a:ext uri="{FF2B5EF4-FFF2-40B4-BE49-F238E27FC236}">
                    <a16:creationId xmlns:a16="http://schemas.microsoft.com/office/drawing/2014/main" id="{AFF110ED-9526-4B7D-8FC4-4CD310C44F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2006" y="4468511"/>
                <a:ext cx="493451" cy="4934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090">
                <a:extLst>
                  <a:ext uri="{FF2B5EF4-FFF2-40B4-BE49-F238E27FC236}">
                    <a16:creationId xmlns:a16="http://schemas.microsoft.com/office/drawing/2014/main" id="{6B1BD0BD-D5B3-4501-87B3-457B5468145E}"/>
                  </a:ext>
                </a:extLst>
              </p:cNvPr>
              <p:cNvSpPr txBox="1"/>
              <p:nvPr/>
            </p:nvSpPr>
            <p:spPr>
              <a:xfrm>
                <a:off x="2728006" y="5793193"/>
                <a:ext cx="1019112" cy="152056"/>
              </a:xfrm>
              <a:prstGeom prst="rect">
                <a:avLst/>
              </a:prstGeom>
              <a:noFill/>
            </p:spPr>
            <p:txBody>
              <a:bodyPr wrap="square" bIns="45713" rtlCol="0" anchor="t">
                <a:spAutoFit/>
              </a:bodyPr>
              <a:lstStyle/>
              <a:p>
                <a:pPr algn="ctr" defTabSz="457112">
                  <a:defRPr/>
                </a:pPr>
                <a:r>
                  <a:rPr lang="en-US" sz="800">
                    <a:solidFill>
                      <a:srgbClr val="FFFFFF"/>
                    </a:solidFill>
                    <a:latin typeface="Segoe UI Semibold"/>
                    <a:cs typeface="Segoe UI Semibold" panose="020B0502040204020203" pitchFamily="34" charset="0"/>
                  </a:rPr>
                  <a:t>AWS Linux 2</a:t>
                </a:r>
              </a:p>
            </p:txBody>
          </p:sp>
        </p:grpSp>
        <p:pic>
          <p:nvPicPr>
            <p:cNvPr id="2" name="Picture 1" descr="AWS">
              <a:extLst>
                <a:ext uri="{FF2B5EF4-FFF2-40B4-BE49-F238E27FC236}">
                  <a16:creationId xmlns:a16="http://schemas.microsoft.com/office/drawing/2014/main" id="{4C8F62B1-43EE-46A2-83AF-ACB8C4DFC4CB}"/>
                </a:ext>
              </a:extLst>
            </p:cNvPr>
            <p:cNvPicPr>
              <a:picLocks noChangeAspect="1"/>
            </p:cNvPicPr>
            <p:nvPr/>
          </p:nvPicPr>
          <p:blipFill>
            <a:blip r:embed="rId8"/>
            <a:srcRect/>
            <a:stretch/>
          </p:blipFill>
          <p:spPr>
            <a:xfrm>
              <a:off x="5040296" y="3949534"/>
              <a:ext cx="709192" cy="424102"/>
            </a:xfrm>
            <a:prstGeom prst="rect">
              <a:avLst/>
            </a:prstGeom>
          </p:spPr>
        </p:pic>
      </p:grpSp>
    </p:spTree>
    <p:extLst>
      <p:ext uri="{BB962C8B-B14F-4D97-AF65-F5344CB8AC3E}">
        <p14:creationId xmlns:p14="http://schemas.microsoft.com/office/powerpoint/2010/main" val="1577588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1+#ppt_w/2"/>
                                          </p:val>
                                        </p:tav>
                                        <p:tav tm="100000">
                                          <p:val>
                                            <p:strVal val="#ppt_x"/>
                                          </p:val>
                                        </p:tav>
                                      </p:tavLst>
                                    </p:anim>
                                    <p:anim calcmode="lin" valueType="num">
                                      <p:cBhvr additive="base">
                                        <p:cTn id="16" dur="75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1+#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64" presetClass="path" presetSubtype="0" decel="100000" fill="hold" grpId="1" nodeType="withEffect">
                                  <p:stCondLst>
                                    <p:cond delay="250"/>
                                  </p:stCondLst>
                                  <p:childTnLst>
                                    <p:animMotion origin="layout" path="M 4.16667E-7 0.02245 L 4.16667E-7 3.33333E-6 " pathEditMode="relative" rAng="0" ptsTypes="AA">
                                      <p:cBhvr>
                                        <p:cTn id="25" dur="600" fill="hold"/>
                                        <p:tgtEl>
                                          <p:spTgt spid="7"/>
                                        </p:tgtEl>
                                        <p:attrNameLst>
                                          <p:attrName>ppt_x</p:attrName>
                                          <p:attrName>ppt_y</p:attrName>
                                        </p:attrNameLst>
                                      </p:cBhvr>
                                      <p:rCtr x="0" y="-1134"/>
                                    </p:animMotion>
                                  </p:childTnLst>
                                </p:cTn>
                              </p:par>
                              <p:par>
                                <p:cTn id="26" presetID="2" presetClass="entr" presetSubtype="2" decel="100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1+#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descr="Azure arc icon">
            <a:extLst>
              <a:ext uri="{FF2B5EF4-FFF2-40B4-BE49-F238E27FC236}">
                <a16:creationId xmlns:a16="http://schemas.microsoft.com/office/drawing/2014/main" id="{905054C6-2EE4-1748-8191-D616D467A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82464" y="4280739"/>
            <a:ext cx="588653" cy="588653"/>
          </a:xfrm>
          <a:prstGeom prst="rect">
            <a:avLst/>
          </a:prstGeom>
        </p:spPr>
      </p:pic>
      <p:cxnSp>
        <p:nvCxnSpPr>
          <p:cNvPr id="82" name="Straight Connector 81">
            <a:extLst>
              <a:ext uri="{FF2B5EF4-FFF2-40B4-BE49-F238E27FC236}">
                <a16:creationId xmlns:a16="http://schemas.microsoft.com/office/drawing/2014/main" id="{D2028C38-02FB-3D40-9E0C-495A5AA0152B}"/>
              </a:ext>
              <a:ext uri="{C183D7F6-B498-43B3-948B-1728B52AA6E4}">
                <adec:decorative xmlns:adec="http://schemas.microsoft.com/office/drawing/2017/decorative" val="1"/>
              </a:ext>
            </a:extLst>
          </p:cNvPr>
          <p:cNvCxnSpPr>
            <a:cxnSpLocks/>
          </p:cNvCxnSpPr>
          <p:nvPr/>
        </p:nvCxnSpPr>
        <p:spPr>
          <a:xfrm flipH="1">
            <a:off x="6076965" y="4215608"/>
            <a:ext cx="1" cy="215940"/>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86" name="Curved Connector 85">
            <a:extLst>
              <a:ext uri="{FF2B5EF4-FFF2-40B4-BE49-F238E27FC236}">
                <a16:creationId xmlns:a16="http://schemas.microsoft.com/office/drawing/2014/main" id="{D1B54781-2A66-A941-8928-45BE971110E3}"/>
              </a:ext>
              <a:ext uri="{C183D7F6-B498-43B3-948B-1728B52AA6E4}">
                <adec:decorative xmlns:adec="http://schemas.microsoft.com/office/drawing/2017/decorative" val="1"/>
              </a:ext>
            </a:extLst>
          </p:cNvPr>
          <p:cNvCxnSpPr>
            <a:cxnSpLocks/>
            <a:endCxn id="34" idx="0"/>
          </p:cNvCxnSpPr>
          <p:nvPr/>
        </p:nvCxnSpPr>
        <p:spPr>
          <a:xfrm rot="10800000" flipV="1">
            <a:off x="2983822" y="4635157"/>
            <a:ext cx="2706273" cy="400613"/>
          </a:xfrm>
          <a:prstGeom prst="curvedConnector2">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92" name="Curved Connector 91">
            <a:extLst>
              <a:ext uri="{FF2B5EF4-FFF2-40B4-BE49-F238E27FC236}">
                <a16:creationId xmlns:a16="http://schemas.microsoft.com/office/drawing/2014/main" id="{268B78F5-6FB1-324A-A64C-D8C2EC509F1F}"/>
              </a:ext>
              <a:ext uri="{C183D7F6-B498-43B3-948B-1728B52AA6E4}">
                <adec:decorative xmlns:adec="http://schemas.microsoft.com/office/drawing/2017/decorative" val="1"/>
              </a:ext>
            </a:extLst>
          </p:cNvPr>
          <p:cNvCxnSpPr>
            <a:cxnSpLocks/>
            <a:endCxn id="65" idx="0"/>
          </p:cNvCxnSpPr>
          <p:nvPr/>
        </p:nvCxnSpPr>
        <p:spPr>
          <a:xfrm>
            <a:off x="6463486" y="4622295"/>
            <a:ext cx="2746150" cy="397176"/>
          </a:xfrm>
          <a:prstGeom prst="curvedConnector2">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320FA93C-9D4D-C044-AAC1-0F8C0B99C86D}"/>
              </a:ext>
            </a:extLst>
          </p:cNvPr>
          <p:cNvSpPr txBox="1"/>
          <p:nvPr/>
        </p:nvSpPr>
        <p:spPr>
          <a:xfrm>
            <a:off x="5639072" y="4772644"/>
            <a:ext cx="875437" cy="280678"/>
          </a:xfrm>
          <a:prstGeom prst="rect">
            <a:avLst/>
          </a:prstGeom>
          <a:noFill/>
        </p:spPr>
        <p:txBody>
          <a:bodyPr wrap="none" rtlCol="0">
            <a:spAutoFit/>
          </a:bodyPr>
          <a:lstStyle/>
          <a:p>
            <a:pPr algn="ctr" defTabSz="914225">
              <a:defRPr/>
            </a:pPr>
            <a:r>
              <a:rPr lang="en-US" sz="1200" kern="0">
                <a:solidFill>
                  <a:srgbClr val="50E6FF"/>
                </a:solidFill>
                <a:latin typeface="Segoe UI Semibold"/>
                <a:cs typeface="Segoe UI" pitchFamily="34" charset="0"/>
              </a:rPr>
              <a:t>Azure Arc</a:t>
            </a:r>
          </a:p>
        </p:txBody>
      </p:sp>
      <p:sp>
        <p:nvSpPr>
          <p:cNvPr id="127" name="Rectangle 126">
            <a:extLst>
              <a:ext uri="{FF2B5EF4-FFF2-40B4-BE49-F238E27FC236}">
                <a16:creationId xmlns:a16="http://schemas.microsoft.com/office/drawing/2014/main" id="{4AA75C58-797C-4B4E-B88E-B6DF1B3F9592}"/>
              </a:ext>
            </a:extLst>
          </p:cNvPr>
          <p:cNvSpPr/>
          <p:nvPr/>
        </p:nvSpPr>
        <p:spPr bwMode="auto">
          <a:xfrm>
            <a:off x="1022850" y="26400"/>
            <a:ext cx="10108228" cy="1098285"/>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a:rPr>
              <a:t>Contoso MSP Tenant Powered by Azure Lighthouse</a:t>
            </a:r>
            <a:endParaRPr lang="en-US" sz="1200" kern="0">
              <a:solidFill>
                <a:srgbClr val="50E6FF"/>
              </a:solidFill>
              <a:latin typeface="Segoe UI Semibold"/>
              <a:cs typeface="Segoe UI" pitchFamily="34" charset="0"/>
            </a:endParaRPr>
          </a:p>
        </p:txBody>
      </p:sp>
      <p:cxnSp>
        <p:nvCxnSpPr>
          <p:cNvPr id="129" name="Straight Connector 128">
            <a:extLst>
              <a:ext uri="{FF2B5EF4-FFF2-40B4-BE49-F238E27FC236}">
                <a16:creationId xmlns:a16="http://schemas.microsoft.com/office/drawing/2014/main" id="{A80A4CBD-2117-B344-ACA5-597E65BD2CA4}"/>
              </a:ext>
              <a:ext uri="{C183D7F6-B498-43B3-948B-1728B52AA6E4}">
                <adec:decorative xmlns:adec="http://schemas.microsoft.com/office/drawing/2017/decorative" val="1"/>
              </a:ext>
            </a:extLst>
          </p:cNvPr>
          <p:cNvCxnSpPr>
            <a:cxnSpLocks/>
          </p:cNvCxnSpPr>
          <p:nvPr/>
        </p:nvCxnSpPr>
        <p:spPr>
          <a:xfrm>
            <a:off x="5794702" y="1116556"/>
            <a:ext cx="0" cy="305118"/>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5BDF0F8-C367-CE42-9209-7A25A70EACC5}"/>
              </a:ext>
              <a:ext uri="{C183D7F6-B498-43B3-948B-1728B52AA6E4}">
                <adec:decorative xmlns:adec="http://schemas.microsoft.com/office/drawing/2017/decorative" val="1"/>
              </a:ext>
            </a:extLst>
          </p:cNvPr>
          <p:cNvCxnSpPr>
            <a:cxnSpLocks/>
          </p:cNvCxnSpPr>
          <p:nvPr/>
        </p:nvCxnSpPr>
        <p:spPr>
          <a:xfrm flipV="1">
            <a:off x="6408627" y="1124686"/>
            <a:ext cx="0" cy="298521"/>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8319BF5-73FA-BB40-A756-902F99485C26}"/>
              </a:ext>
              <a:ext uri="{C183D7F6-B498-43B3-948B-1728B52AA6E4}">
                <adec:decorative xmlns:adec="http://schemas.microsoft.com/office/drawing/2017/decorative" val="1"/>
              </a:ext>
            </a:extLst>
          </p:cNvPr>
          <p:cNvGrpSpPr/>
          <p:nvPr/>
        </p:nvGrpSpPr>
        <p:grpSpPr>
          <a:xfrm>
            <a:off x="2105711" y="516344"/>
            <a:ext cx="7942505" cy="497295"/>
            <a:chOff x="925182" y="602911"/>
            <a:chExt cx="7943632" cy="497366"/>
          </a:xfrm>
        </p:grpSpPr>
        <p:sp>
          <p:nvSpPr>
            <p:cNvPr id="148" name="Rectangle 147">
              <a:extLst>
                <a:ext uri="{FF2B5EF4-FFF2-40B4-BE49-F238E27FC236}">
                  <a16:creationId xmlns:a16="http://schemas.microsoft.com/office/drawing/2014/main" id="{ADF9918C-6242-3E45-BA66-88B23A2B7B48}"/>
                </a:ext>
              </a:extLst>
            </p:cNvPr>
            <p:cNvSpPr/>
            <p:nvPr/>
          </p:nvSpPr>
          <p:spPr bwMode="auto">
            <a:xfrm>
              <a:off x="925182" y="610329"/>
              <a:ext cx="1534624" cy="48609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000" kern="0">
                  <a:solidFill>
                    <a:srgbClr val="50E6FF"/>
                  </a:solidFill>
                  <a:latin typeface="Segoe UI Semibold"/>
                  <a:cs typeface="Segoe UI" pitchFamily="34" charset="0"/>
                </a:rPr>
                <a:t>Access Management</a:t>
              </a:r>
            </a:p>
            <a:p>
              <a:pPr algn="ctr" defTabSz="932293" fontAlgn="base">
                <a:lnSpc>
                  <a:spcPct val="90000"/>
                </a:lnSpc>
                <a:spcBef>
                  <a:spcPct val="0"/>
                </a:spcBef>
                <a:spcAft>
                  <a:spcPct val="0"/>
                </a:spcAft>
                <a:defRPr/>
              </a:pPr>
              <a:r>
                <a:rPr lang="en-US" sz="1000" kern="0">
                  <a:solidFill>
                    <a:srgbClr val="50E6FF"/>
                  </a:solidFill>
                  <a:latin typeface="Segoe UI Semibold"/>
                  <a:cs typeface="Segoe UI" pitchFamily="34" charset="0"/>
                </a:rPr>
                <a:t>Portal &amp; Dashboarding</a:t>
              </a:r>
            </a:p>
            <a:p>
              <a:pPr algn="ctr" defTabSz="932293" fontAlgn="base">
                <a:lnSpc>
                  <a:spcPct val="90000"/>
                </a:lnSpc>
                <a:spcBef>
                  <a:spcPct val="0"/>
                </a:spcBef>
                <a:spcAft>
                  <a:spcPct val="0"/>
                </a:spcAft>
                <a:defRPr/>
              </a:pPr>
              <a:r>
                <a:rPr lang="en-US" sz="1000" kern="0">
                  <a:solidFill>
                    <a:srgbClr val="50E6FF"/>
                  </a:solidFill>
                  <a:latin typeface="Segoe UI Semibold"/>
                  <a:cs typeface="Segoe UI" pitchFamily="34" charset="0"/>
                </a:rPr>
                <a:t>Policy &amp; Governance</a:t>
              </a:r>
            </a:p>
          </p:txBody>
        </p:sp>
        <p:sp>
          <p:nvSpPr>
            <p:cNvPr id="149" name="Rectangle 148">
              <a:extLst>
                <a:ext uri="{FF2B5EF4-FFF2-40B4-BE49-F238E27FC236}">
                  <a16:creationId xmlns:a16="http://schemas.microsoft.com/office/drawing/2014/main" id="{71F8AFC6-54C8-2D4E-8463-D6512C671B2D}"/>
                </a:ext>
              </a:extLst>
            </p:cNvPr>
            <p:cNvSpPr/>
            <p:nvPr/>
          </p:nvSpPr>
          <p:spPr bwMode="auto">
            <a:xfrm>
              <a:off x="2525710" y="604785"/>
              <a:ext cx="1534624" cy="48609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Monitoring</a:t>
              </a:r>
            </a:p>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Logging &amp; Analytics</a:t>
              </a:r>
            </a:p>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Cost Management</a:t>
              </a:r>
            </a:p>
          </p:txBody>
        </p:sp>
        <p:sp>
          <p:nvSpPr>
            <p:cNvPr id="150" name="Rectangle 149">
              <a:extLst>
                <a:ext uri="{FF2B5EF4-FFF2-40B4-BE49-F238E27FC236}">
                  <a16:creationId xmlns:a16="http://schemas.microsoft.com/office/drawing/2014/main" id="{F5E33705-E674-9A4B-BA8A-FED4011E131E}"/>
                </a:ext>
              </a:extLst>
            </p:cNvPr>
            <p:cNvSpPr/>
            <p:nvPr/>
          </p:nvSpPr>
          <p:spPr bwMode="auto">
            <a:xfrm>
              <a:off x="4128082" y="604785"/>
              <a:ext cx="1534624" cy="495492"/>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Security</a:t>
              </a:r>
            </a:p>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Patch Management</a:t>
              </a:r>
            </a:p>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BC/DR</a:t>
              </a:r>
            </a:p>
          </p:txBody>
        </p:sp>
        <p:sp>
          <p:nvSpPr>
            <p:cNvPr id="161" name="Rectangle 160">
              <a:extLst>
                <a:ext uri="{FF2B5EF4-FFF2-40B4-BE49-F238E27FC236}">
                  <a16:creationId xmlns:a16="http://schemas.microsoft.com/office/drawing/2014/main" id="{C7115802-BF23-DC41-8F10-00C8FEAA673E}"/>
                </a:ext>
              </a:extLst>
            </p:cNvPr>
            <p:cNvSpPr/>
            <p:nvPr/>
          </p:nvSpPr>
          <p:spPr bwMode="auto">
            <a:xfrm>
              <a:off x="5728610" y="604521"/>
              <a:ext cx="1534624" cy="495492"/>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MSP 3rd Party </a:t>
              </a:r>
            </a:p>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Solutions Integration</a:t>
              </a:r>
            </a:p>
          </p:txBody>
        </p:sp>
        <p:sp>
          <p:nvSpPr>
            <p:cNvPr id="163" name="Rectangle 162">
              <a:extLst>
                <a:ext uri="{FF2B5EF4-FFF2-40B4-BE49-F238E27FC236}">
                  <a16:creationId xmlns:a16="http://schemas.microsoft.com/office/drawing/2014/main" id="{859BEA17-7D1A-D94C-8A4E-46AC23743047}"/>
                </a:ext>
              </a:extLst>
            </p:cNvPr>
            <p:cNvSpPr/>
            <p:nvPr/>
          </p:nvSpPr>
          <p:spPr bwMode="auto">
            <a:xfrm>
              <a:off x="7334190" y="602911"/>
              <a:ext cx="1534624" cy="495492"/>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Service Health </a:t>
              </a:r>
            </a:p>
            <a:p>
              <a:pPr algn="ctr" defTabSz="932293" fontAlgn="base">
                <a:lnSpc>
                  <a:spcPct val="90000"/>
                </a:lnSpc>
                <a:spcBef>
                  <a:spcPct val="0"/>
                </a:spcBef>
                <a:spcAft>
                  <a:spcPct val="0"/>
                </a:spcAft>
                <a:defRPr/>
              </a:pPr>
              <a:r>
                <a:rPr lang="en-US" sz="1050" kern="0">
                  <a:solidFill>
                    <a:srgbClr val="50E6FF"/>
                  </a:solidFill>
                  <a:latin typeface="Segoe UI Semibold"/>
                  <a:cs typeface="Segoe UI" pitchFamily="34" charset="0"/>
                </a:rPr>
                <a:t>&amp; Support</a:t>
              </a:r>
            </a:p>
          </p:txBody>
        </p:sp>
      </p:grpSp>
      <p:sp>
        <p:nvSpPr>
          <p:cNvPr id="167" name="Rectangle 166">
            <a:extLst>
              <a:ext uri="{FF2B5EF4-FFF2-40B4-BE49-F238E27FC236}">
                <a16:creationId xmlns:a16="http://schemas.microsoft.com/office/drawing/2014/main" id="{71FF7642-DF3C-7E4C-9213-79E9CA9B7F0C}"/>
              </a:ext>
            </a:extLst>
          </p:cNvPr>
          <p:cNvSpPr/>
          <p:nvPr/>
        </p:nvSpPr>
        <p:spPr bwMode="auto">
          <a:xfrm>
            <a:off x="8336497" y="2073519"/>
            <a:ext cx="2793034" cy="501418"/>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Fourth Coffee Azure Tenant</a:t>
            </a:r>
          </a:p>
        </p:txBody>
      </p:sp>
      <p:grpSp>
        <p:nvGrpSpPr>
          <p:cNvPr id="168" name="Group 167">
            <a:extLst>
              <a:ext uri="{FF2B5EF4-FFF2-40B4-BE49-F238E27FC236}">
                <a16:creationId xmlns:a16="http://schemas.microsoft.com/office/drawing/2014/main" id="{8FE4FF19-353B-944E-A9DD-5260B599C687}"/>
              </a:ext>
              <a:ext uri="{C183D7F6-B498-43B3-948B-1728B52AA6E4}">
                <adec:decorative xmlns:adec="http://schemas.microsoft.com/office/drawing/2017/decorative" val="1"/>
              </a:ext>
            </a:extLst>
          </p:cNvPr>
          <p:cNvGrpSpPr/>
          <p:nvPr/>
        </p:nvGrpSpPr>
        <p:grpSpPr>
          <a:xfrm>
            <a:off x="8336497" y="3387679"/>
            <a:ext cx="2793034" cy="781319"/>
            <a:chOff x="392041" y="3375044"/>
            <a:chExt cx="2793430" cy="781430"/>
          </a:xfrm>
        </p:grpSpPr>
        <p:sp>
          <p:nvSpPr>
            <p:cNvPr id="177" name="Rectangle 176">
              <a:extLst>
                <a:ext uri="{FF2B5EF4-FFF2-40B4-BE49-F238E27FC236}">
                  <a16:creationId xmlns:a16="http://schemas.microsoft.com/office/drawing/2014/main" id="{2BDE2FAB-6755-4D49-BE26-669E21387162}"/>
                </a:ext>
              </a:extLst>
            </p:cNvPr>
            <p:cNvSpPr/>
            <p:nvPr/>
          </p:nvSpPr>
          <p:spPr bwMode="auto">
            <a:xfrm>
              <a:off x="392041" y="3375044"/>
              <a:ext cx="1221967" cy="78143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Fourth Coffee</a:t>
              </a:r>
            </a:p>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On-Premises Datacenter</a:t>
              </a:r>
            </a:p>
          </p:txBody>
        </p:sp>
        <p:sp>
          <p:nvSpPr>
            <p:cNvPr id="178" name="Rectangle 177">
              <a:extLst>
                <a:ext uri="{FF2B5EF4-FFF2-40B4-BE49-F238E27FC236}">
                  <a16:creationId xmlns:a16="http://schemas.microsoft.com/office/drawing/2014/main" id="{7A99D19A-1581-4648-A456-E127EB732ABA}"/>
                </a:ext>
              </a:extLst>
            </p:cNvPr>
            <p:cNvSpPr/>
            <p:nvPr/>
          </p:nvSpPr>
          <p:spPr bwMode="auto">
            <a:xfrm>
              <a:off x="1963504" y="3375044"/>
              <a:ext cx="1221967" cy="78143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Fourth Coffee</a:t>
              </a:r>
            </a:p>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Multi-Cloud Workloads</a:t>
              </a:r>
            </a:p>
          </p:txBody>
        </p:sp>
      </p:grpSp>
      <p:pic>
        <p:nvPicPr>
          <p:cNvPr id="170" name="Graphic 169" descr="Azure Arc icon">
            <a:extLst>
              <a:ext uri="{FF2B5EF4-FFF2-40B4-BE49-F238E27FC236}">
                <a16:creationId xmlns:a16="http://schemas.microsoft.com/office/drawing/2014/main" id="{77847066-496D-304E-9A6B-FE6A2B5A64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10613" y="2814131"/>
            <a:ext cx="444804" cy="444804"/>
          </a:xfrm>
          <a:prstGeom prst="rect">
            <a:avLst/>
          </a:prstGeom>
          <a:effectLst>
            <a:outerShdw blurRad="571500" algn="tl" rotWithShape="0">
              <a:srgbClr val="0078D4">
                <a:alpha val="70000"/>
              </a:srgbClr>
            </a:outerShdw>
          </a:effectLst>
        </p:spPr>
      </p:pic>
      <p:cxnSp>
        <p:nvCxnSpPr>
          <p:cNvPr id="171" name="Curved Connector 170">
            <a:extLst>
              <a:ext uri="{FF2B5EF4-FFF2-40B4-BE49-F238E27FC236}">
                <a16:creationId xmlns:a16="http://schemas.microsoft.com/office/drawing/2014/main" id="{87BB91E9-A24E-1D4B-ACAA-41B364C57686}"/>
              </a:ext>
              <a:ext uri="{C183D7F6-B498-43B3-948B-1728B52AA6E4}">
                <adec:decorative xmlns:adec="http://schemas.microsoft.com/office/drawing/2017/decorative" val="1"/>
              </a:ext>
            </a:extLst>
          </p:cNvPr>
          <p:cNvCxnSpPr>
            <a:cxnSpLocks/>
            <a:endCxn id="177" idx="0"/>
          </p:cNvCxnSpPr>
          <p:nvPr/>
        </p:nvCxnSpPr>
        <p:spPr>
          <a:xfrm rot="10800000" flipV="1">
            <a:off x="8947395" y="3058999"/>
            <a:ext cx="504820" cy="328680"/>
          </a:xfrm>
          <a:prstGeom prst="curvedConnector2">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72" name="Curved Connector 171">
            <a:extLst>
              <a:ext uri="{FF2B5EF4-FFF2-40B4-BE49-F238E27FC236}">
                <a16:creationId xmlns:a16="http://schemas.microsoft.com/office/drawing/2014/main" id="{8BAE9D95-6F69-CA45-8A54-FC668471344C}"/>
              </a:ext>
              <a:ext uri="{C183D7F6-B498-43B3-948B-1728B52AA6E4}">
                <adec:decorative xmlns:adec="http://schemas.microsoft.com/office/drawing/2017/decorative" val="1"/>
              </a:ext>
            </a:extLst>
          </p:cNvPr>
          <p:cNvCxnSpPr>
            <a:cxnSpLocks/>
            <a:endCxn id="178" idx="0"/>
          </p:cNvCxnSpPr>
          <p:nvPr/>
        </p:nvCxnSpPr>
        <p:spPr>
          <a:xfrm>
            <a:off x="10008364" y="3058997"/>
            <a:ext cx="510271" cy="328681"/>
          </a:xfrm>
          <a:prstGeom prst="curvedConnector2">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D46B2D5E-5C35-EB4E-AA6E-C753C1F4283C}"/>
              </a:ext>
              <a:ext uri="{C183D7F6-B498-43B3-948B-1728B52AA6E4}">
                <adec:decorative xmlns:adec="http://schemas.microsoft.com/office/drawing/2017/decorative" val="1"/>
              </a:ext>
            </a:extLst>
          </p:cNvPr>
          <p:cNvCxnSpPr>
            <a:cxnSpLocks/>
          </p:cNvCxnSpPr>
          <p:nvPr/>
        </p:nvCxnSpPr>
        <p:spPr>
          <a:xfrm>
            <a:off x="9733015" y="2624025"/>
            <a:ext cx="1" cy="239194"/>
          </a:xfrm>
          <a:prstGeom prst="line">
            <a:avLst/>
          </a:prstGeom>
          <a:ln w="19050">
            <a:solidFill>
              <a:schemeClr val="accent2"/>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39A4D41F-28B6-2544-A90C-942E4E5B9922}"/>
              </a:ext>
              <a:ext uri="{C183D7F6-B498-43B3-948B-1728B52AA6E4}">
                <adec:decorative xmlns:adec="http://schemas.microsoft.com/office/drawing/2017/decorative" val="1"/>
              </a:ext>
            </a:extLst>
          </p:cNvPr>
          <p:cNvCxnSpPr>
            <a:cxnSpLocks/>
          </p:cNvCxnSpPr>
          <p:nvPr/>
        </p:nvCxnSpPr>
        <p:spPr>
          <a:xfrm>
            <a:off x="9389391" y="1116557"/>
            <a:ext cx="0" cy="950841"/>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E9FE8A3-44AE-1C40-9826-38D3DB4749B1}"/>
              </a:ext>
              <a:ext uri="{C183D7F6-B498-43B3-948B-1728B52AA6E4}">
                <adec:decorative xmlns:adec="http://schemas.microsoft.com/office/drawing/2017/decorative" val="1"/>
              </a:ext>
            </a:extLst>
          </p:cNvPr>
          <p:cNvCxnSpPr>
            <a:cxnSpLocks/>
          </p:cNvCxnSpPr>
          <p:nvPr/>
        </p:nvCxnSpPr>
        <p:spPr>
          <a:xfrm flipV="1">
            <a:off x="10211627" y="1124686"/>
            <a:ext cx="0" cy="948833"/>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sp>
        <p:nvSpPr>
          <p:cNvPr id="182" name="Rectangle 181">
            <a:extLst>
              <a:ext uri="{FF2B5EF4-FFF2-40B4-BE49-F238E27FC236}">
                <a16:creationId xmlns:a16="http://schemas.microsoft.com/office/drawing/2014/main" id="{BAC9946C-1461-564A-A280-5B484E442A2F}"/>
              </a:ext>
            </a:extLst>
          </p:cNvPr>
          <p:cNvSpPr/>
          <p:nvPr/>
        </p:nvSpPr>
        <p:spPr bwMode="auto">
          <a:xfrm>
            <a:off x="1027524" y="2072879"/>
            <a:ext cx="2793034" cy="501418"/>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Parnell Aerospace Azure Tenant</a:t>
            </a:r>
          </a:p>
        </p:txBody>
      </p:sp>
      <p:grpSp>
        <p:nvGrpSpPr>
          <p:cNvPr id="183" name="Group 182">
            <a:extLst>
              <a:ext uri="{FF2B5EF4-FFF2-40B4-BE49-F238E27FC236}">
                <a16:creationId xmlns:a16="http://schemas.microsoft.com/office/drawing/2014/main" id="{2E3BE283-3961-CA40-BDBB-7E38ABECB774}"/>
              </a:ext>
              <a:ext uri="{C183D7F6-B498-43B3-948B-1728B52AA6E4}">
                <adec:decorative xmlns:adec="http://schemas.microsoft.com/office/drawing/2017/decorative" val="1"/>
              </a:ext>
            </a:extLst>
          </p:cNvPr>
          <p:cNvGrpSpPr/>
          <p:nvPr/>
        </p:nvGrpSpPr>
        <p:grpSpPr>
          <a:xfrm>
            <a:off x="1027524" y="3387039"/>
            <a:ext cx="2793034" cy="781319"/>
            <a:chOff x="392041" y="3375044"/>
            <a:chExt cx="2793430" cy="781430"/>
          </a:xfrm>
        </p:grpSpPr>
        <p:sp>
          <p:nvSpPr>
            <p:cNvPr id="188" name="Rectangle 187">
              <a:extLst>
                <a:ext uri="{FF2B5EF4-FFF2-40B4-BE49-F238E27FC236}">
                  <a16:creationId xmlns:a16="http://schemas.microsoft.com/office/drawing/2014/main" id="{FEE8B37A-4972-A74E-A18D-945C08F0B9CF}"/>
                </a:ext>
              </a:extLst>
            </p:cNvPr>
            <p:cNvSpPr/>
            <p:nvPr/>
          </p:nvSpPr>
          <p:spPr bwMode="auto">
            <a:xfrm>
              <a:off x="392041" y="3375044"/>
              <a:ext cx="1221967" cy="78143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Parnell Aerospace </a:t>
              </a:r>
            </a:p>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On-Premises Datacenter</a:t>
              </a:r>
            </a:p>
          </p:txBody>
        </p:sp>
        <p:sp>
          <p:nvSpPr>
            <p:cNvPr id="189" name="Rectangle 188">
              <a:extLst>
                <a:ext uri="{FF2B5EF4-FFF2-40B4-BE49-F238E27FC236}">
                  <a16:creationId xmlns:a16="http://schemas.microsoft.com/office/drawing/2014/main" id="{603E9B09-DAB7-A141-8CDD-B6EF6E4B20A5}"/>
                </a:ext>
              </a:extLst>
            </p:cNvPr>
            <p:cNvSpPr/>
            <p:nvPr/>
          </p:nvSpPr>
          <p:spPr bwMode="auto">
            <a:xfrm>
              <a:off x="1963504" y="3375044"/>
              <a:ext cx="1221967" cy="78143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Parnell Aerospace </a:t>
              </a:r>
            </a:p>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Multi-Cloud Workloads</a:t>
              </a:r>
            </a:p>
          </p:txBody>
        </p:sp>
      </p:grpSp>
      <p:pic>
        <p:nvPicPr>
          <p:cNvPr id="184" name="Graphic 183" descr="Azure arc icon">
            <a:extLst>
              <a:ext uri="{FF2B5EF4-FFF2-40B4-BE49-F238E27FC236}">
                <a16:creationId xmlns:a16="http://schemas.microsoft.com/office/drawing/2014/main" id="{989EB41D-613E-F445-9C20-6ACC101BF7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1641" y="2813492"/>
            <a:ext cx="444804" cy="444804"/>
          </a:xfrm>
          <a:prstGeom prst="rect">
            <a:avLst/>
          </a:prstGeom>
          <a:effectLst>
            <a:outerShdw blurRad="571500" algn="tl" rotWithShape="0">
              <a:srgbClr val="0078D4">
                <a:alpha val="70000"/>
              </a:srgbClr>
            </a:outerShdw>
          </a:effectLst>
        </p:spPr>
      </p:pic>
      <p:cxnSp>
        <p:nvCxnSpPr>
          <p:cNvPr id="185" name="Curved Connector 184">
            <a:extLst>
              <a:ext uri="{FF2B5EF4-FFF2-40B4-BE49-F238E27FC236}">
                <a16:creationId xmlns:a16="http://schemas.microsoft.com/office/drawing/2014/main" id="{71827C96-9057-554C-A1D5-96F7B75C061D}"/>
              </a:ext>
              <a:ext uri="{C183D7F6-B498-43B3-948B-1728B52AA6E4}">
                <adec:decorative xmlns:adec="http://schemas.microsoft.com/office/drawing/2017/decorative" val="1"/>
              </a:ext>
            </a:extLst>
          </p:cNvPr>
          <p:cNvCxnSpPr>
            <a:cxnSpLocks/>
            <a:endCxn id="188" idx="0"/>
          </p:cNvCxnSpPr>
          <p:nvPr/>
        </p:nvCxnSpPr>
        <p:spPr>
          <a:xfrm rot="10800000" flipV="1">
            <a:off x="1638423" y="3058359"/>
            <a:ext cx="504820" cy="328680"/>
          </a:xfrm>
          <a:prstGeom prst="curvedConnector2">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1E4FD675-2930-0945-B7C9-10F41C151147}"/>
              </a:ext>
              <a:ext uri="{C183D7F6-B498-43B3-948B-1728B52AA6E4}">
                <adec:decorative xmlns:adec="http://schemas.microsoft.com/office/drawing/2017/decorative" val="1"/>
              </a:ext>
            </a:extLst>
          </p:cNvPr>
          <p:cNvCxnSpPr>
            <a:cxnSpLocks/>
            <a:endCxn id="189" idx="0"/>
          </p:cNvCxnSpPr>
          <p:nvPr/>
        </p:nvCxnSpPr>
        <p:spPr>
          <a:xfrm>
            <a:off x="2699393" y="3058357"/>
            <a:ext cx="510271" cy="328681"/>
          </a:xfrm>
          <a:prstGeom prst="curvedConnector2">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60DDC5B4-86E7-0043-AEAA-4B9891DD4AE4}"/>
              </a:ext>
              <a:ext uri="{C183D7F6-B498-43B3-948B-1728B52AA6E4}">
                <adec:decorative xmlns:adec="http://schemas.microsoft.com/office/drawing/2017/decorative" val="1"/>
              </a:ext>
            </a:extLst>
          </p:cNvPr>
          <p:cNvCxnSpPr>
            <a:cxnSpLocks/>
          </p:cNvCxnSpPr>
          <p:nvPr/>
        </p:nvCxnSpPr>
        <p:spPr>
          <a:xfrm>
            <a:off x="2424043" y="2623385"/>
            <a:ext cx="1" cy="239194"/>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35F57D0-8BB4-4746-A423-E88F462CBBE1}"/>
              </a:ext>
              <a:ext uri="{C183D7F6-B498-43B3-948B-1728B52AA6E4}">
                <adec:decorative xmlns:adec="http://schemas.microsoft.com/office/drawing/2017/decorative" val="1"/>
              </a:ext>
            </a:extLst>
          </p:cNvPr>
          <p:cNvCxnSpPr>
            <a:cxnSpLocks/>
          </p:cNvCxnSpPr>
          <p:nvPr/>
        </p:nvCxnSpPr>
        <p:spPr>
          <a:xfrm>
            <a:off x="2080419" y="1115916"/>
            <a:ext cx="0" cy="950841"/>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41F75E4F-5711-C143-A718-C4F5321E9DB2}"/>
              </a:ext>
              <a:ext uri="{C183D7F6-B498-43B3-948B-1728B52AA6E4}">
                <adec:decorative xmlns:adec="http://schemas.microsoft.com/office/drawing/2017/decorative" val="1"/>
              </a:ext>
            </a:extLst>
          </p:cNvPr>
          <p:cNvCxnSpPr>
            <a:cxnSpLocks/>
          </p:cNvCxnSpPr>
          <p:nvPr/>
        </p:nvCxnSpPr>
        <p:spPr>
          <a:xfrm flipV="1">
            <a:off x="2902655" y="1124046"/>
            <a:ext cx="0" cy="948833"/>
          </a:xfrm>
          <a:prstGeom prst="line">
            <a:avLst/>
          </a:prstGeom>
          <a:ln w="19050">
            <a:solidFill>
              <a:schemeClr val="accent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19E9098-9904-5B4A-AB06-753A152EBF06}"/>
              </a:ext>
              <a:ext uri="{C183D7F6-B498-43B3-948B-1728B52AA6E4}">
                <adec:decorative xmlns:adec="http://schemas.microsoft.com/office/drawing/2017/decorative" val="1"/>
              </a:ext>
            </a:extLst>
          </p:cNvPr>
          <p:cNvSpPr/>
          <p:nvPr/>
        </p:nvSpPr>
        <p:spPr bwMode="auto">
          <a:xfrm>
            <a:off x="35300" y="5035770"/>
            <a:ext cx="5897044" cy="1783669"/>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1200" kern="0">
              <a:solidFill>
                <a:srgbClr val="50E6FF"/>
              </a:solidFill>
              <a:latin typeface="Segoe UI Semibold"/>
              <a:cs typeface="Segoe UI" pitchFamily="34" charset="0"/>
            </a:endParaRPr>
          </a:p>
        </p:txBody>
      </p:sp>
      <p:pic>
        <p:nvPicPr>
          <p:cNvPr id="35" name="Graphic 34" descr="Windows Virtual Machine icon">
            <a:extLst>
              <a:ext uri="{FF2B5EF4-FFF2-40B4-BE49-F238E27FC236}">
                <a16:creationId xmlns:a16="http://schemas.microsoft.com/office/drawing/2014/main" id="{33A8A246-FF7A-5947-B304-CD8DE14DC9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8789" y="5149382"/>
            <a:ext cx="365708" cy="365708"/>
          </a:xfrm>
          <a:prstGeom prst="rect">
            <a:avLst/>
          </a:prstGeom>
        </p:spPr>
      </p:pic>
      <p:pic>
        <p:nvPicPr>
          <p:cNvPr id="36" name="Graphic 35" descr="Linux Virtual Machine icon">
            <a:extLst>
              <a:ext uri="{FF2B5EF4-FFF2-40B4-BE49-F238E27FC236}">
                <a16:creationId xmlns:a16="http://schemas.microsoft.com/office/drawing/2014/main" id="{7D71138B-07D0-F048-A089-24FF273AD0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26647" y="5149382"/>
            <a:ext cx="365708" cy="365708"/>
          </a:xfrm>
          <a:prstGeom prst="rect">
            <a:avLst/>
          </a:prstGeom>
        </p:spPr>
      </p:pic>
      <p:sp>
        <p:nvSpPr>
          <p:cNvPr id="43" name="TextBox 42">
            <a:extLst>
              <a:ext uri="{FF2B5EF4-FFF2-40B4-BE49-F238E27FC236}">
                <a16:creationId xmlns:a16="http://schemas.microsoft.com/office/drawing/2014/main" id="{1B7FDA80-C8AA-5D49-941A-A9C92BDD78CC}"/>
              </a:ext>
            </a:extLst>
          </p:cNvPr>
          <p:cNvSpPr txBox="1"/>
          <p:nvPr/>
        </p:nvSpPr>
        <p:spPr>
          <a:xfrm>
            <a:off x="321247" y="5494953"/>
            <a:ext cx="776065" cy="374793"/>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Bare-Metal</a:t>
            </a:r>
          </a:p>
          <a:p>
            <a:pPr algn="ctr" defTabSz="914225">
              <a:defRPr/>
            </a:pPr>
            <a:r>
              <a:rPr lang="en-US" sz="900">
                <a:solidFill>
                  <a:srgbClr val="50E6FF"/>
                </a:solidFill>
                <a:latin typeface="Segoe UI Semibold"/>
                <a:cs typeface="Segoe UI" pitchFamily="34" charset="0"/>
              </a:rPr>
              <a:t>Servers </a:t>
            </a:r>
          </a:p>
        </p:txBody>
      </p:sp>
      <p:pic>
        <p:nvPicPr>
          <p:cNvPr id="45" name="Graphic 44" descr="Bare metal servers icon">
            <a:extLst>
              <a:ext uri="{FF2B5EF4-FFF2-40B4-BE49-F238E27FC236}">
                <a16:creationId xmlns:a16="http://schemas.microsoft.com/office/drawing/2014/main" id="{950AFB4A-28E9-B34B-B8E0-4CCE35D9CC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6426" y="5124034"/>
            <a:ext cx="365708" cy="365708"/>
          </a:xfrm>
          <a:prstGeom prst="rect">
            <a:avLst/>
          </a:prstGeom>
        </p:spPr>
      </p:pic>
      <p:sp>
        <p:nvSpPr>
          <p:cNvPr id="46" name="TextBox 45">
            <a:extLst>
              <a:ext uri="{FF2B5EF4-FFF2-40B4-BE49-F238E27FC236}">
                <a16:creationId xmlns:a16="http://schemas.microsoft.com/office/drawing/2014/main" id="{5B521632-ACDA-2E47-8FA4-7791518C38AF}"/>
              </a:ext>
            </a:extLst>
          </p:cNvPr>
          <p:cNvSpPr txBox="1"/>
          <p:nvPr/>
        </p:nvSpPr>
        <p:spPr>
          <a:xfrm>
            <a:off x="984651" y="5494793"/>
            <a:ext cx="1146306" cy="374793"/>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Windows &amp; Linux </a:t>
            </a:r>
          </a:p>
          <a:p>
            <a:pPr algn="ctr" defTabSz="914225">
              <a:defRPr/>
            </a:pPr>
            <a:r>
              <a:rPr lang="en-US" sz="900">
                <a:solidFill>
                  <a:srgbClr val="50E6FF"/>
                </a:solidFill>
                <a:latin typeface="Segoe UI Semibold"/>
                <a:cs typeface="Segoe UI" pitchFamily="34" charset="0"/>
              </a:rPr>
              <a:t>Servers</a:t>
            </a:r>
          </a:p>
        </p:txBody>
      </p:sp>
      <p:sp>
        <p:nvSpPr>
          <p:cNvPr id="51" name="TextBox 50">
            <a:extLst>
              <a:ext uri="{FF2B5EF4-FFF2-40B4-BE49-F238E27FC236}">
                <a16:creationId xmlns:a16="http://schemas.microsoft.com/office/drawing/2014/main" id="{7464D5CF-98DF-1743-B6C0-39905B7BAA88}"/>
              </a:ext>
            </a:extLst>
          </p:cNvPr>
          <p:cNvSpPr txBox="1"/>
          <p:nvPr/>
        </p:nvSpPr>
        <p:spPr>
          <a:xfrm>
            <a:off x="2005519" y="5491916"/>
            <a:ext cx="1072579" cy="374793"/>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Kubernetes</a:t>
            </a:r>
          </a:p>
          <a:p>
            <a:pPr algn="ctr" defTabSz="914225">
              <a:defRPr/>
            </a:pPr>
            <a:r>
              <a:rPr lang="en-US" sz="900">
                <a:solidFill>
                  <a:srgbClr val="50E6FF"/>
                </a:solidFill>
                <a:latin typeface="Segoe UI Semibold"/>
                <a:cs typeface="Segoe UI" pitchFamily="34" charset="0"/>
              </a:rPr>
              <a:t>Bare-Metal / VM</a:t>
            </a:r>
          </a:p>
        </p:txBody>
      </p:sp>
      <p:pic>
        <p:nvPicPr>
          <p:cNvPr id="50" name="Picture 49" descr="Kubernetes icon">
            <a:extLst>
              <a:ext uri="{FF2B5EF4-FFF2-40B4-BE49-F238E27FC236}">
                <a16:creationId xmlns:a16="http://schemas.microsoft.com/office/drawing/2014/main" id="{D5237B4D-F308-2E49-99AC-D82F382BED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59899" y="5148112"/>
            <a:ext cx="377019" cy="365708"/>
          </a:xfrm>
          <a:prstGeom prst="rect">
            <a:avLst/>
          </a:prstGeom>
        </p:spPr>
      </p:pic>
      <p:sp>
        <p:nvSpPr>
          <p:cNvPr id="118" name="Rectangle 117">
            <a:extLst>
              <a:ext uri="{FF2B5EF4-FFF2-40B4-BE49-F238E27FC236}">
                <a16:creationId xmlns:a16="http://schemas.microsoft.com/office/drawing/2014/main" id="{D7F12A65-FD5E-A440-9B33-E6CD9413E078}"/>
              </a:ext>
              <a:ext uri="{C183D7F6-B498-43B3-948B-1728B52AA6E4}">
                <adec:decorative xmlns:adec="http://schemas.microsoft.com/office/drawing/2017/decorative" val="1"/>
              </a:ext>
            </a:extLst>
          </p:cNvPr>
          <p:cNvSpPr/>
          <p:nvPr/>
        </p:nvSpPr>
        <p:spPr bwMode="auto">
          <a:xfrm>
            <a:off x="3843728" y="5901769"/>
            <a:ext cx="1579543" cy="550579"/>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1200" kern="0">
              <a:solidFill>
                <a:srgbClr val="50E6FF"/>
              </a:solidFill>
              <a:latin typeface="Segoe UI Semibold"/>
              <a:cs typeface="Segoe UI" pitchFamily="34" charset="0"/>
            </a:endParaRPr>
          </a:p>
        </p:txBody>
      </p:sp>
      <p:grpSp>
        <p:nvGrpSpPr>
          <p:cNvPr id="119" name="Group 118">
            <a:extLst>
              <a:ext uri="{FF2B5EF4-FFF2-40B4-BE49-F238E27FC236}">
                <a16:creationId xmlns:a16="http://schemas.microsoft.com/office/drawing/2014/main" id="{39724ED1-FC09-6240-A8D9-F88C6EC059EB}"/>
              </a:ext>
              <a:ext uri="{C183D7F6-B498-43B3-948B-1728B52AA6E4}">
                <adec:decorative xmlns:adec="http://schemas.microsoft.com/office/drawing/2017/decorative" val="1"/>
              </a:ext>
            </a:extLst>
          </p:cNvPr>
          <p:cNvGrpSpPr/>
          <p:nvPr/>
        </p:nvGrpSpPr>
        <p:grpSpPr>
          <a:xfrm>
            <a:off x="4329419" y="5959819"/>
            <a:ext cx="609071" cy="274281"/>
            <a:chOff x="4121524" y="4059152"/>
            <a:chExt cx="609157" cy="274320"/>
          </a:xfrm>
        </p:grpSpPr>
        <p:pic>
          <p:nvPicPr>
            <p:cNvPr id="128" name="Graphic 127">
              <a:extLst>
                <a:ext uri="{FF2B5EF4-FFF2-40B4-BE49-F238E27FC236}">
                  <a16:creationId xmlns:a16="http://schemas.microsoft.com/office/drawing/2014/main" id="{6E923684-01FC-C64A-9005-97DBDFB5AA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1524" y="4059152"/>
              <a:ext cx="274320" cy="274320"/>
            </a:xfrm>
            <a:prstGeom prst="rect">
              <a:avLst/>
            </a:prstGeom>
          </p:spPr>
        </p:pic>
        <p:pic>
          <p:nvPicPr>
            <p:cNvPr id="130" name="Picture 129" descr="A close up of a sign&#10;&#10;Description automatically generated">
              <a:extLst>
                <a:ext uri="{FF2B5EF4-FFF2-40B4-BE49-F238E27FC236}">
                  <a16:creationId xmlns:a16="http://schemas.microsoft.com/office/drawing/2014/main" id="{67DFE281-F73F-7345-A68A-E4A0710D32F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47877" y="4059152"/>
              <a:ext cx="282804" cy="274320"/>
            </a:xfrm>
            <a:prstGeom prst="rect">
              <a:avLst/>
            </a:prstGeom>
          </p:spPr>
        </p:pic>
      </p:grpSp>
      <p:sp>
        <p:nvSpPr>
          <p:cNvPr id="120" name="Rectangle 119">
            <a:extLst>
              <a:ext uri="{FF2B5EF4-FFF2-40B4-BE49-F238E27FC236}">
                <a16:creationId xmlns:a16="http://schemas.microsoft.com/office/drawing/2014/main" id="{6F6946C9-0CAF-0549-8F9A-2E8C532D49B9}"/>
              </a:ext>
            </a:extLst>
          </p:cNvPr>
          <p:cNvSpPr/>
          <p:nvPr/>
        </p:nvSpPr>
        <p:spPr>
          <a:xfrm>
            <a:off x="3486764" y="6225335"/>
            <a:ext cx="2339580" cy="233557"/>
          </a:xfrm>
          <a:prstGeom prst="rect">
            <a:avLst/>
          </a:prstGeom>
        </p:spPr>
        <p:txBody>
          <a:bodyPr wrap="square">
            <a:spAutoFit/>
          </a:bodyPr>
          <a:lstStyle/>
          <a:p>
            <a:pPr algn="ctr" defTabSz="914225">
              <a:defRPr/>
            </a:pPr>
            <a:r>
              <a:rPr lang="en-US" sz="900">
                <a:solidFill>
                  <a:srgbClr val="50E6FF"/>
                </a:solidFill>
                <a:latin typeface="Segoe UI Semibold"/>
                <a:cs typeface="Segoe UI" pitchFamily="34" charset="0"/>
              </a:rPr>
              <a:t>Azure Arc Data Controller</a:t>
            </a:r>
          </a:p>
        </p:txBody>
      </p:sp>
      <p:pic>
        <p:nvPicPr>
          <p:cNvPr id="121" name="Graphic 120">
            <a:extLst>
              <a:ext uri="{FF2B5EF4-FFF2-40B4-BE49-F238E27FC236}">
                <a16:creationId xmlns:a16="http://schemas.microsoft.com/office/drawing/2014/main" id="{BA534A1F-7ADF-EE45-8C6C-CF6F674A7BA3}"/>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38490" y="5185840"/>
            <a:ext cx="274281" cy="274281"/>
          </a:xfrm>
          <a:prstGeom prst="rect">
            <a:avLst/>
          </a:prstGeom>
        </p:spPr>
      </p:pic>
      <p:sp>
        <p:nvSpPr>
          <p:cNvPr id="122" name="Rectangle 121">
            <a:extLst>
              <a:ext uri="{FF2B5EF4-FFF2-40B4-BE49-F238E27FC236}">
                <a16:creationId xmlns:a16="http://schemas.microsoft.com/office/drawing/2014/main" id="{6E701DA4-E92F-034C-9099-7F3684795A21}"/>
              </a:ext>
            </a:extLst>
          </p:cNvPr>
          <p:cNvSpPr/>
          <p:nvPr/>
        </p:nvSpPr>
        <p:spPr>
          <a:xfrm>
            <a:off x="4661241" y="5414409"/>
            <a:ext cx="838572" cy="516030"/>
          </a:xfrm>
          <a:prstGeom prst="rect">
            <a:avLst/>
          </a:prstGeom>
        </p:spPr>
        <p:txBody>
          <a:bodyPr wrap="none">
            <a:spAutoFit/>
          </a:bodyPr>
          <a:lstStyle/>
          <a:p>
            <a:pPr algn="ctr" defTabSz="914225">
              <a:defRPr/>
            </a:pPr>
            <a:r>
              <a:rPr lang="en-US" sz="900">
                <a:solidFill>
                  <a:srgbClr val="50E6FF"/>
                </a:solidFill>
                <a:latin typeface="Segoe UI Semibold"/>
                <a:cs typeface="Segoe UI" pitchFamily="34" charset="0"/>
              </a:rPr>
              <a:t>Azure Arc </a:t>
            </a:r>
          </a:p>
          <a:p>
            <a:pPr algn="ctr" defTabSz="914225">
              <a:defRPr/>
            </a:pPr>
            <a:r>
              <a:rPr lang="en-US" sz="900">
                <a:solidFill>
                  <a:srgbClr val="50E6FF"/>
                </a:solidFill>
                <a:latin typeface="Segoe UI Semibold"/>
                <a:cs typeface="Segoe UI" pitchFamily="34" charset="0"/>
              </a:rPr>
              <a:t>PostgreSQL </a:t>
            </a:r>
          </a:p>
          <a:p>
            <a:pPr algn="ctr" defTabSz="914225">
              <a:defRPr/>
            </a:pPr>
            <a:r>
              <a:rPr lang="en-US" sz="900">
                <a:solidFill>
                  <a:srgbClr val="50E6FF"/>
                </a:solidFill>
                <a:latin typeface="Segoe UI Semibold"/>
                <a:cs typeface="Segoe UI" pitchFamily="34" charset="0"/>
              </a:rPr>
              <a:t>Hyperscale</a:t>
            </a:r>
          </a:p>
        </p:txBody>
      </p:sp>
      <p:pic>
        <p:nvPicPr>
          <p:cNvPr id="123" name="Graphic 122">
            <a:extLst>
              <a:ext uri="{FF2B5EF4-FFF2-40B4-BE49-F238E27FC236}">
                <a16:creationId xmlns:a16="http://schemas.microsoft.com/office/drawing/2014/main" id="{4EC9A9BB-883F-5348-8F52-1ED76D472871}"/>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108156" y="5185840"/>
            <a:ext cx="274281" cy="274281"/>
          </a:xfrm>
          <a:prstGeom prst="rect">
            <a:avLst/>
          </a:prstGeom>
        </p:spPr>
      </p:pic>
      <p:pic>
        <p:nvPicPr>
          <p:cNvPr id="124" name="Graphic 123">
            <a:extLst>
              <a:ext uri="{FF2B5EF4-FFF2-40B4-BE49-F238E27FC236}">
                <a16:creationId xmlns:a16="http://schemas.microsoft.com/office/drawing/2014/main" id="{1BEE7FFB-8BA9-894A-8E31-E1F146CC80FD}"/>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29378" y="5185840"/>
            <a:ext cx="274281" cy="274281"/>
          </a:xfrm>
          <a:prstGeom prst="rect">
            <a:avLst/>
          </a:prstGeom>
        </p:spPr>
      </p:pic>
      <p:sp>
        <p:nvSpPr>
          <p:cNvPr id="125" name="Rectangle 124">
            <a:extLst>
              <a:ext uri="{FF2B5EF4-FFF2-40B4-BE49-F238E27FC236}">
                <a16:creationId xmlns:a16="http://schemas.microsoft.com/office/drawing/2014/main" id="{ED6589E3-CE5C-F447-8801-1A61DC6934D1}"/>
              </a:ext>
            </a:extLst>
          </p:cNvPr>
          <p:cNvSpPr/>
          <p:nvPr/>
        </p:nvSpPr>
        <p:spPr>
          <a:xfrm>
            <a:off x="3086097" y="5414407"/>
            <a:ext cx="763242" cy="374793"/>
          </a:xfrm>
          <a:prstGeom prst="rect">
            <a:avLst/>
          </a:prstGeom>
        </p:spPr>
        <p:txBody>
          <a:bodyPr wrap="none">
            <a:spAutoFit/>
          </a:bodyPr>
          <a:lstStyle/>
          <a:p>
            <a:pPr algn="ctr" defTabSz="914225">
              <a:defRPr/>
            </a:pPr>
            <a:r>
              <a:rPr lang="en-US" sz="900">
                <a:solidFill>
                  <a:srgbClr val="50E6FF"/>
                </a:solidFill>
                <a:latin typeface="Segoe UI Semibold"/>
                <a:cs typeface="Segoe UI" pitchFamily="34" charset="0"/>
              </a:rPr>
              <a:t>Azure Arc </a:t>
            </a:r>
          </a:p>
          <a:p>
            <a:pPr algn="ctr" defTabSz="914225">
              <a:defRPr/>
            </a:pPr>
            <a:r>
              <a:rPr lang="en-US" sz="900">
                <a:solidFill>
                  <a:srgbClr val="50E6FF"/>
                </a:solidFill>
                <a:latin typeface="Segoe UI Semibold"/>
                <a:cs typeface="Segoe UI" pitchFamily="34" charset="0"/>
              </a:rPr>
              <a:t>SQL Server</a:t>
            </a:r>
          </a:p>
        </p:txBody>
      </p:sp>
      <p:sp>
        <p:nvSpPr>
          <p:cNvPr id="126" name="Rectangle 125">
            <a:extLst>
              <a:ext uri="{FF2B5EF4-FFF2-40B4-BE49-F238E27FC236}">
                <a16:creationId xmlns:a16="http://schemas.microsoft.com/office/drawing/2014/main" id="{8A5F01C9-3F8B-334D-94D6-9AF73686B9F0}"/>
              </a:ext>
            </a:extLst>
          </p:cNvPr>
          <p:cNvSpPr/>
          <p:nvPr/>
        </p:nvSpPr>
        <p:spPr>
          <a:xfrm>
            <a:off x="3763502" y="5414409"/>
            <a:ext cx="963588" cy="516030"/>
          </a:xfrm>
          <a:prstGeom prst="rect">
            <a:avLst/>
          </a:prstGeom>
        </p:spPr>
        <p:txBody>
          <a:bodyPr wrap="none">
            <a:spAutoFit/>
          </a:bodyPr>
          <a:lstStyle/>
          <a:p>
            <a:pPr algn="ctr" defTabSz="914225">
              <a:defRPr/>
            </a:pPr>
            <a:r>
              <a:rPr lang="en-US" sz="900">
                <a:solidFill>
                  <a:srgbClr val="50E6FF"/>
                </a:solidFill>
                <a:latin typeface="Segoe UI Semibold"/>
                <a:cs typeface="Segoe UI" pitchFamily="34" charset="0"/>
              </a:rPr>
              <a:t>Azure Arc </a:t>
            </a:r>
          </a:p>
          <a:p>
            <a:pPr algn="ctr" defTabSz="914225">
              <a:defRPr/>
            </a:pPr>
            <a:r>
              <a:rPr lang="en-US" sz="900">
                <a:solidFill>
                  <a:srgbClr val="50E6FF"/>
                </a:solidFill>
                <a:latin typeface="Segoe UI Semibold"/>
                <a:cs typeface="Segoe UI" pitchFamily="34" charset="0"/>
              </a:rPr>
              <a:t>SQL Managed </a:t>
            </a:r>
          </a:p>
          <a:p>
            <a:pPr algn="ctr" defTabSz="914225">
              <a:defRPr/>
            </a:pPr>
            <a:r>
              <a:rPr lang="en-US" sz="900">
                <a:solidFill>
                  <a:srgbClr val="50E6FF"/>
                </a:solidFill>
                <a:latin typeface="Segoe UI Semibold"/>
                <a:cs typeface="Segoe UI" pitchFamily="34" charset="0"/>
              </a:rPr>
              <a:t>Instance</a:t>
            </a:r>
          </a:p>
        </p:txBody>
      </p:sp>
      <p:sp>
        <p:nvSpPr>
          <p:cNvPr id="53" name="Rectangle 52">
            <a:extLst>
              <a:ext uri="{FF2B5EF4-FFF2-40B4-BE49-F238E27FC236}">
                <a16:creationId xmlns:a16="http://schemas.microsoft.com/office/drawing/2014/main" id="{1DFFCCCC-06BF-694F-8F08-A0CA8519D5CC}"/>
              </a:ext>
            </a:extLst>
          </p:cNvPr>
          <p:cNvSpPr/>
          <p:nvPr/>
        </p:nvSpPr>
        <p:spPr>
          <a:xfrm>
            <a:off x="1681715" y="6523867"/>
            <a:ext cx="2602075" cy="280678"/>
          </a:xfrm>
          <a:prstGeom prst="rect">
            <a:avLst/>
          </a:prstGeom>
        </p:spPr>
        <p:txBody>
          <a:bodyPr wrap="none">
            <a:spAutoFit/>
          </a:bodyPr>
          <a:lstStyle/>
          <a:p>
            <a:pPr algn="ctr" defTabSz="932293" fontAlgn="base">
              <a:spcBef>
                <a:spcPct val="0"/>
              </a:spcBef>
              <a:spcAft>
                <a:spcPct val="0"/>
              </a:spcAft>
              <a:defRPr/>
            </a:pPr>
            <a:r>
              <a:rPr lang="en-US" sz="1200">
                <a:solidFill>
                  <a:srgbClr val="50E6FF"/>
                </a:solidFill>
                <a:latin typeface="Segoe UI Semibold"/>
                <a:cs typeface="Segoe UI" pitchFamily="34" charset="0"/>
              </a:rPr>
              <a:t>Fabrikam On-Premises Datacenter</a:t>
            </a:r>
          </a:p>
        </p:txBody>
      </p:sp>
      <p:sp>
        <p:nvSpPr>
          <p:cNvPr id="65" name="Rectangle 64">
            <a:extLst>
              <a:ext uri="{FF2B5EF4-FFF2-40B4-BE49-F238E27FC236}">
                <a16:creationId xmlns:a16="http://schemas.microsoft.com/office/drawing/2014/main" id="{67AB7B39-67ED-904F-8CEE-106DE28A5540}"/>
              </a:ext>
              <a:ext uri="{C183D7F6-B498-43B3-948B-1728B52AA6E4}">
                <adec:decorative xmlns:adec="http://schemas.microsoft.com/office/drawing/2017/decorative" val="1"/>
              </a:ext>
            </a:extLst>
          </p:cNvPr>
          <p:cNvSpPr/>
          <p:nvPr/>
        </p:nvSpPr>
        <p:spPr bwMode="auto">
          <a:xfrm>
            <a:off x="6262573" y="5019471"/>
            <a:ext cx="5894129" cy="1783669"/>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1200" kern="0">
              <a:solidFill>
                <a:srgbClr val="50E6FF"/>
              </a:solidFill>
              <a:latin typeface="Segoe UI Semibold"/>
              <a:cs typeface="Segoe UI" pitchFamily="34" charset="0"/>
            </a:endParaRPr>
          </a:p>
        </p:txBody>
      </p:sp>
      <p:pic>
        <p:nvPicPr>
          <p:cNvPr id="56" name="Graphic 55">
            <a:extLst>
              <a:ext uri="{FF2B5EF4-FFF2-40B4-BE49-F238E27FC236}">
                <a16:creationId xmlns:a16="http://schemas.microsoft.com/office/drawing/2014/main" id="{94F97567-056A-8D47-AD20-E13AECCE4821}"/>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405230" y="5555795"/>
            <a:ext cx="365708" cy="365708"/>
          </a:xfrm>
          <a:prstGeom prst="rect">
            <a:avLst/>
          </a:prstGeom>
        </p:spPr>
      </p:pic>
      <p:sp>
        <p:nvSpPr>
          <p:cNvPr id="57" name="TextBox 56">
            <a:extLst>
              <a:ext uri="{FF2B5EF4-FFF2-40B4-BE49-F238E27FC236}">
                <a16:creationId xmlns:a16="http://schemas.microsoft.com/office/drawing/2014/main" id="{8570870F-545B-7443-8201-91ADCE882C53}"/>
              </a:ext>
            </a:extLst>
          </p:cNvPr>
          <p:cNvSpPr txBox="1"/>
          <p:nvPr/>
        </p:nvSpPr>
        <p:spPr>
          <a:xfrm>
            <a:off x="6367331" y="5909854"/>
            <a:ext cx="441083" cy="374793"/>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AWS</a:t>
            </a:r>
          </a:p>
          <a:p>
            <a:pPr algn="ctr" defTabSz="914225">
              <a:defRPr/>
            </a:pPr>
            <a:r>
              <a:rPr lang="en-US" sz="900">
                <a:solidFill>
                  <a:srgbClr val="50E6FF"/>
                </a:solidFill>
                <a:latin typeface="Segoe UI Semibold"/>
                <a:cs typeface="Segoe UI" pitchFamily="34" charset="0"/>
              </a:rPr>
              <a:t>EC2</a:t>
            </a:r>
          </a:p>
        </p:txBody>
      </p:sp>
      <p:pic>
        <p:nvPicPr>
          <p:cNvPr id="58" name="Shape 338">
            <a:extLst>
              <a:ext uri="{FF2B5EF4-FFF2-40B4-BE49-F238E27FC236}">
                <a16:creationId xmlns:a16="http://schemas.microsoft.com/office/drawing/2014/main" id="{302693FD-4311-274F-82C3-3F5D2C2528FD}"/>
              </a:ext>
              <a:ext uri="{C183D7F6-B498-43B3-948B-1728B52AA6E4}">
                <adec:decorative xmlns:adec="http://schemas.microsoft.com/office/drawing/2017/decorative" val="1"/>
              </a:ext>
            </a:extLst>
          </p:cNvPr>
          <p:cNvPicPr preferRelativeResize="0"/>
          <p:nvPr/>
        </p:nvPicPr>
        <p:blipFill rotWithShape="1">
          <a:blip r:embed="rId23"/>
          <a:srcRect t="5092" b="5092"/>
          <a:stretch/>
        </p:blipFill>
        <p:spPr>
          <a:xfrm>
            <a:off x="8148156" y="5555795"/>
            <a:ext cx="396086" cy="365708"/>
          </a:xfrm>
          <a:prstGeom prst="rect">
            <a:avLst/>
          </a:prstGeom>
        </p:spPr>
      </p:pic>
      <p:sp>
        <p:nvSpPr>
          <p:cNvPr id="59" name="TextBox 58">
            <a:extLst>
              <a:ext uri="{FF2B5EF4-FFF2-40B4-BE49-F238E27FC236}">
                <a16:creationId xmlns:a16="http://schemas.microsoft.com/office/drawing/2014/main" id="{4BA7C66F-9AEE-DA40-8612-7BE8D4665942}"/>
              </a:ext>
            </a:extLst>
          </p:cNvPr>
          <p:cNvSpPr txBox="1"/>
          <p:nvPr/>
        </p:nvSpPr>
        <p:spPr>
          <a:xfrm>
            <a:off x="8031093" y="5921502"/>
            <a:ext cx="630213" cy="374793"/>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GCP </a:t>
            </a:r>
          </a:p>
          <a:p>
            <a:pPr algn="ctr" defTabSz="914225">
              <a:defRPr/>
            </a:pPr>
            <a:r>
              <a:rPr lang="en-US" sz="900">
                <a:solidFill>
                  <a:srgbClr val="50E6FF"/>
                </a:solidFill>
                <a:latin typeface="Segoe UI Semibold"/>
                <a:cs typeface="Segoe UI" pitchFamily="34" charset="0"/>
              </a:rPr>
              <a:t>Instance</a:t>
            </a:r>
          </a:p>
        </p:txBody>
      </p:sp>
      <p:pic>
        <p:nvPicPr>
          <p:cNvPr id="60" name="Shape 339">
            <a:extLst>
              <a:ext uri="{FF2B5EF4-FFF2-40B4-BE49-F238E27FC236}">
                <a16:creationId xmlns:a16="http://schemas.microsoft.com/office/drawing/2014/main" id="{2742D1F9-466C-414B-A376-7A640AD3A3F5}"/>
              </a:ext>
              <a:ext uri="{C183D7F6-B498-43B3-948B-1728B52AA6E4}">
                <adec:decorative xmlns:adec="http://schemas.microsoft.com/office/drawing/2017/decorative" val="1"/>
              </a:ext>
            </a:extLst>
          </p:cNvPr>
          <p:cNvPicPr preferRelativeResize="0"/>
          <p:nvPr/>
        </p:nvPicPr>
        <p:blipFill rotWithShape="1">
          <a:blip r:embed="rId24"/>
          <a:srcRect t="5092" b="5092"/>
          <a:stretch/>
        </p:blipFill>
        <p:spPr>
          <a:xfrm>
            <a:off x="8918103" y="5555795"/>
            <a:ext cx="393136" cy="365708"/>
          </a:xfrm>
          <a:prstGeom prst="rect">
            <a:avLst/>
          </a:prstGeom>
        </p:spPr>
      </p:pic>
      <p:sp>
        <p:nvSpPr>
          <p:cNvPr id="61" name="TextBox 60">
            <a:extLst>
              <a:ext uri="{FF2B5EF4-FFF2-40B4-BE49-F238E27FC236}">
                <a16:creationId xmlns:a16="http://schemas.microsoft.com/office/drawing/2014/main" id="{C7126273-C4FC-4542-B367-A9655DE20805}"/>
              </a:ext>
            </a:extLst>
          </p:cNvPr>
          <p:cNvSpPr txBox="1"/>
          <p:nvPr/>
        </p:nvSpPr>
        <p:spPr>
          <a:xfrm>
            <a:off x="8690947" y="5909854"/>
            <a:ext cx="857928" cy="507831"/>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Google </a:t>
            </a:r>
          </a:p>
          <a:p>
            <a:pPr algn="ctr" defTabSz="914225">
              <a:defRPr/>
            </a:pPr>
            <a:r>
              <a:rPr lang="en-US" sz="900">
                <a:solidFill>
                  <a:srgbClr val="50E6FF"/>
                </a:solidFill>
                <a:latin typeface="Segoe UI Semibold"/>
                <a:cs typeface="Segoe UI" pitchFamily="34" charset="0"/>
              </a:rPr>
              <a:t>Kubernetes </a:t>
            </a:r>
          </a:p>
          <a:p>
            <a:pPr algn="ctr" defTabSz="914225">
              <a:defRPr/>
            </a:pPr>
            <a:r>
              <a:rPr lang="en-US" sz="900">
                <a:solidFill>
                  <a:srgbClr val="50E6FF"/>
                </a:solidFill>
                <a:latin typeface="Segoe UI Semibold"/>
                <a:cs typeface="Segoe UI" pitchFamily="34" charset="0"/>
              </a:rPr>
              <a:t>Engine (GKE)</a:t>
            </a:r>
          </a:p>
        </p:txBody>
      </p:sp>
      <p:pic>
        <p:nvPicPr>
          <p:cNvPr id="62" name="Graphic 61">
            <a:extLst>
              <a:ext uri="{FF2B5EF4-FFF2-40B4-BE49-F238E27FC236}">
                <a16:creationId xmlns:a16="http://schemas.microsoft.com/office/drawing/2014/main" id="{2A3083A6-A626-1E40-8D35-F41C8FBDE063}"/>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081395" y="5561714"/>
            <a:ext cx="354059" cy="354059"/>
          </a:xfrm>
          <a:prstGeom prst="rect">
            <a:avLst/>
          </a:prstGeom>
        </p:spPr>
      </p:pic>
      <p:sp>
        <p:nvSpPr>
          <p:cNvPr id="63" name="Rectangle 62">
            <a:extLst>
              <a:ext uri="{FF2B5EF4-FFF2-40B4-BE49-F238E27FC236}">
                <a16:creationId xmlns:a16="http://schemas.microsoft.com/office/drawing/2014/main" id="{8B0C2A3B-C309-3A46-A298-68C35A83ECA7}"/>
              </a:ext>
            </a:extLst>
          </p:cNvPr>
          <p:cNvSpPr/>
          <p:nvPr/>
        </p:nvSpPr>
        <p:spPr>
          <a:xfrm>
            <a:off x="6820155" y="5913477"/>
            <a:ext cx="869026" cy="516030"/>
          </a:xfrm>
          <a:prstGeom prst="rect">
            <a:avLst/>
          </a:prstGeom>
          <a:noFill/>
        </p:spPr>
        <p:txBody>
          <a:bodyPr wrap="none" rtlCol="0">
            <a:spAutoFit/>
          </a:bodyPr>
          <a:lstStyle/>
          <a:p>
            <a:pPr algn="ctr" defTabSz="914225">
              <a:defRPr/>
            </a:pPr>
            <a:r>
              <a:rPr lang="en-US" sz="900">
                <a:solidFill>
                  <a:srgbClr val="50E6FF"/>
                </a:solidFill>
                <a:latin typeface="Segoe UI Semibold"/>
                <a:cs typeface="Segoe UI" pitchFamily="34" charset="0"/>
              </a:rPr>
              <a:t>Elastic </a:t>
            </a:r>
          </a:p>
          <a:p>
            <a:pPr algn="ctr" defTabSz="914225">
              <a:defRPr/>
            </a:pPr>
            <a:r>
              <a:rPr lang="en-US" sz="900">
                <a:solidFill>
                  <a:srgbClr val="50E6FF"/>
                </a:solidFill>
                <a:latin typeface="Segoe UI Semibold"/>
                <a:cs typeface="Segoe UI" pitchFamily="34" charset="0"/>
              </a:rPr>
              <a:t>Kubernetes </a:t>
            </a:r>
          </a:p>
          <a:p>
            <a:pPr algn="ctr" defTabSz="914225">
              <a:defRPr/>
            </a:pPr>
            <a:r>
              <a:rPr lang="en-US" sz="900">
                <a:solidFill>
                  <a:srgbClr val="50E6FF"/>
                </a:solidFill>
                <a:latin typeface="Segoe UI Semibold"/>
                <a:cs typeface="Segoe UI" pitchFamily="34" charset="0"/>
              </a:rPr>
              <a:t>Service (EKS)</a:t>
            </a:r>
          </a:p>
        </p:txBody>
      </p:sp>
      <p:pic>
        <p:nvPicPr>
          <p:cNvPr id="138" name="Graphic 137">
            <a:extLst>
              <a:ext uri="{FF2B5EF4-FFF2-40B4-BE49-F238E27FC236}">
                <a16:creationId xmlns:a16="http://schemas.microsoft.com/office/drawing/2014/main" id="{DD78163F-F486-6F4D-91F4-8C8DC6BF610B}"/>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566370" y="5107757"/>
            <a:ext cx="274281" cy="274281"/>
          </a:xfrm>
          <a:prstGeom prst="rect">
            <a:avLst/>
          </a:prstGeom>
        </p:spPr>
      </p:pic>
      <p:sp>
        <p:nvSpPr>
          <p:cNvPr id="139" name="Rectangle 138">
            <a:extLst>
              <a:ext uri="{FF2B5EF4-FFF2-40B4-BE49-F238E27FC236}">
                <a16:creationId xmlns:a16="http://schemas.microsoft.com/office/drawing/2014/main" id="{282CD3EA-B754-B840-B31D-C03DFCB0B38D}"/>
              </a:ext>
            </a:extLst>
          </p:cNvPr>
          <p:cNvSpPr/>
          <p:nvPr/>
        </p:nvSpPr>
        <p:spPr>
          <a:xfrm>
            <a:off x="11313106" y="5336326"/>
            <a:ext cx="790601" cy="507831"/>
          </a:xfrm>
          <a:prstGeom prst="rect">
            <a:avLst/>
          </a:prstGeom>
        </p:spPr>
        <p:txBody>
          <a:bodyPr wrap="none">
            <a:spAutoFit/>
          </a:bodyPr>
          <a:lstStyle/>
          <a:p>
            <a:pPr algn="ctr" defTabSz="914225">
              <a:defRPr/>
            </a:pPr>
            <a:r>
              <a:rPr lang="en-US" sz="900">
                <a:solidFill>
                  <a:srgbClr val="50E6FF"/>
                </a:solidFill>
                <a:latin typeface="Segoe UI Semibold"/>
                <a:cs typeface="Segoe UI" pitchFamily="34" charset="0"/>
              </a:rPr>
              <a:t>Azure Arc</a:t>
            </a:r>
          </a:p>
          <a:p>
            <a:pPr algn="ctr" defTabSz="914225">
              <a:defRPr/>
            </a:pPr>
            <a:r>
              <a:rPr lang="en-US" sz="900">
                <a:solidFill>
                  <a:srgbClr val="50E6FF"/>
                </a:solidFill>
                <a:latin typeface="Segoe UI Semibold"/>
                <a:cs typeface="Segoe UI" pitchFamily="34" charset="0"/>
              </a:rPr>
              <a:t>PostgreSQL</a:t>
            </a:r>
          </a:p>
          <a:p>
            <a:pPr algn="ctr" defTabSz="914225">
              <a:defRPr/>
            </a:pPr>
            <a:r>
              <a:rPr lang="en-US" sz="900">
                <a:solidFill>
                  <a:srgbClr val="50E6FF"/>
                </a:solidFill>
                <a:latin typeface="Segoe UI Semibold"/>
                <a:cs typeface="Segoe UI" pitchFamily="34" charset="0"/>
              </a:rPr>
              <a:t>Hyperscale</a:t>
            </a:r>
          </a:p>
        </p:txBody>
      </p:sp>
      <p:pic>
        <p:nvPicPr>
          <p:cNvPr id="140" name="Graphic 139">
            <a:extLst>
              <a:ext uri="{FF2B5EF4-FFF2-40B4-BE49-F238E27FC236}">
                <a16:creationId xmlns:a16="http://schemas.microsoft.com/office/drawing/2014/main" id="{3EA6767C-2DFA-BA4A-8FEA-D99ADE032AC3}"/>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736036" y="5107757"/>
            <a:ext cx="274281" cy="274281"/>
          </a:xfrm>
          <a:prstGeom prst="rect">
            <a:avLst/>
          </a:prstGeom>
        </p:spPr>
      </p:pic>
      <p:pic>
        <p:nvPicPr>
          <p:cNvPr id="141" name="Graphic 140">
            <a:extLst>
              <a:ext uri="{FF2B5EF4-FFF2-40B4-BE49-F238E27FC236}">
                <a16:creationId xmlns:a16="http://schemas.microsoft.com/office/drawing/2014/main" id="{FAE52BA4-2E22-974D-A5E8-F53331A6A8C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57259" y="5107757"/>
            <a:ext cx="274281" cy="274281"/>
          </a:xfrm>
          <a:prstGeom prst="rect">
            <a:avLst/>
          </a:prstGeom>
        </p:spPr>
      </p:pic>
      <p:sp>
        <p:nvSpPr>
          <p:cNvPr id="142" name="Rectangle 141">
            <a:extLst>
              <a:ext uri="{FF2B5EF4-FFF2-40B4-BE49-F238E27FC236}">
                <a16:creationId xmlns:a16="http://schemas.microsoft.com/office/drawing/2014/main" id="{4975D9E3-74C8-D646-B86D-F77378B9AB3B}"/>
              </a:ext>
            </a:extLst>
          </p:cNvPr>
          <p:cNvSpPr/>
          <p:nvPr/>
        </p:nvSpPr>
        <p:spPr>
          <a:xfrm>
            <a:off x="9713977" y="5336324"/>
            <a:ext cx="763242" cy="374793"/>
          </a:xfrm>
          <a:prstGeom prst="rect">
            <a:avLst/>
          </a:prstGeom>
        </p:spPr>
        <p:txBody>
          <a:bodyPr wrap="none">
            <a:spAutoFit/>
          </a:bodyPr>
          <a:lstStyle/>
          <a:p>
            <a:pPr algn="ctr" defTabSz="914225">
              <a:defRPr/>
            </a:pPr>
            <a:r>
              <a:rPr lang="en-US" sz="900">
                <a:solidFill>
                  <a:srgbClr val="50E6FF"/>
                </a:solidFill>
                <a:latin typeface="Segoe UI Semibold"/>
                <a:cs typeface="Segoe UI" pitchFamily="34" charset="0"/>
              </a:rPr>
              <a:t>Azure Arc </a:t>
            </a:r>
          </a:p>
          <a:p>
            <a:pPr algn="ctr" defTabSz="914225">
              <a:defRPr/>
            </a:pPr>
            <a:r>
              <a:rPr lang="en-US" sz="900">
                <a:solidFill>
                  <a:srgbClr val="50E6FF"/>
                </a:solidFill>
                <a:latin typeface="Segoe UI Semibold"/>
                <a:cs typeface="Segoe UI" pitchFamily="34" charset="0"/>
              </a:rPr>
              <a:t>SQL Server</a:t>
            </a:r>
          </a:p>
        </p:txBody>
      </p:sp>
      <p:sp>
        <p:nvSpPr>
          <p:cNvPr id="143" name="Rectangle 142">
            <a:extLst>
              <a:ext uri="{FF2B5EF4-FFF2-40B4-BE49-F238E27FC236}">
                <a16:creationId xmlns:a16="http://schemas.microsoft.com/office/drawing/2014/main" id="{0BB0BC3E-AA4F-034F-B599-C71AD533650C}"/>
              </a:ext>
            </a:extLst>
          </p:cNvPr>
          <p:cNvSpPr/>
          <p:nvPr/>
        </p:nvSpPr>
        <p:spPr>
          <a:xfrm>
            <a:off x="10391384" y="5336325"/>
            <a:ext cx="963588" cy="516030"/>
          </a:xfrm>
          <a:prstGeom prst="rect">
            <a:avLst/>
          </a:prstGeom>
        </p:spPr>
        <p:txBody>
          <a:bodyPr wrap="none">
            <a:spAutoFit/>
          </a:bodyPr>
          <a:lstStyle/>
          <a:p>
            <a:pPr algn="ctr" defTabSz="914225">
              <a:defRPr/>
            </a:pPr>
            <a:r>
              <a:rPr lang="en-US" sz="900">
                <a:solidFill>
                  <a:srgbClr val="50E6FF"/>
                </a:solidFill>
                <a:latin typeface="Segoe UI Semibold"/>
                <a:cs typeface="Segoe UI" pitchFamily="34" charset="0"/>
              </a:rPr>
              <a:t>Azure Arc </a:t>
            </a:r>
          </a:p>
          <a:p>
            <a:pPr algn="ctr" defTabSz="914225">
              <a:defRPr/>
            </a:pPr>
            <a:r>
              <a:rPr lang="en-US" sz="900">
                <a:solidFill>
                  <a:srgbClr val="50E6FF"/>
                </a:solidFill>
                <a:latin typeface="Segoe UI Semibold"/>
                <a:cs typeface="Segoe UI" pitchFamily="34" charset="0"/>
              </a:rPr>
              <a:t>SQL Managed </a:t>
            </a:r>
          </a:p>
          <a:p>
            <a:pPr algn="ctr" defTabSz="914225">
              <a:defRPr/>
            </a:pPr>
            <a:r>
              <a:rPr lang="en-US" sz="900">
                <a:solidFill>
                  <a:srgbClr val="50E6FF"/>
                </a:solidFill>
                <a:latin typeface="Segoe UI Semibold"/>
                <a:cs typeface="Segoe UI" pitchFamily="34" charset="0"/>
              </a:rPr>
              <a:t>Instance</a:t>
            </a:r>
          </a:p>
        </p:txBody>
      </p:sp>
      <p:sp>
        <p:nvSpPr>
          <p:cNvPr id="151" name="Rectangle 150">
            <a:extLst>
              <a:ext uri="{FF2B5EF4-FFF2-40B4-BE49-F238E27FC236}">
                <a16:creationId xmlns:a16="http://schemas.microsoft.com/office/drawing/2014/main" id="{B8CE5791-2A6F-1D40-894B-B93ADC22E293}"/>
              </a:ext>
            </a:extLst>
          </p:cNvPr>
          <p:cNvSpPr/>
          <p:nvPr/>
        </p:nvSpPr>
        <p:spPr>
          <a:xfrm>
            <a:off x="7971608" y="6511706"/>
            <a:ext cx="2537642" cy="280678"/>
          </a:xfrm>
          <a:prstGeom prst="rect">
            <a:avLst/>
          </a:prstGeom>
        </p:spPr>
        <p:txBody>
          <a:bodyPr wrap="none">
            <a:spAutoFit/>
          </a:bodyPr>
          <a:lstStyle/>
          <a:p>
            <a:pPr algn="ctr" defTabSz="932293" fontAlgn="base">
              <a:spcBef>
                <a:spcPct val="0"/>
              </a:spcBef>
              <a:spcAft>
                <a:spcPct val="0"/>
              </a:spcAft>
              <a:defRPr/>
            </a:pPr>
            <a:r>
              <a:rPr lang="en-US" sz="1200">
                <a:solidFill>
                  <a:srgbClr val="50E6FF"/>
                </a:solidFill>
                <a:latin typeface="Segoe UI Semibold"/>
                <a:cs typeface="Segoe UI" pitchFamily="34" charset="0"/>
              </a:rPr>
              <a:t>Fabrikam Multi-Cloud Workloads</a:t>
            </a:r>
          </a:p>
        </p:txBody>
      </p:sp>
      <p:grpSp>
        <p:nvGrpSpPr>
          <p:cNvPr id="7" name="Group 6">
            <a:extLst>
              <a:ext uri="{FF2B5EF4-FFF2-40B4-BE49-F238E27FC236}">
                <a16:creationId xmlns:a16="http://schemas.microsoft.com/office/drawing/2014/main" id="{6E42E192-4C2D-470E-8DB5-BC108CBC214D}"/>
              </a:ext>
              <a:ext uri="{C183D7F6-B498-43B3-948B-1728B52AA6E4}">
                <adec:decorative xmlns:adec="http://schemas.microsoft.com/office/drawing/2017/decorative" val="1"/>
              </a:ext>
            </a:extLst>
          </p:cNvPr>
          <p:cNvGrpSpPr/>
          <p:nvPr/>
        </p:nvGrpSpPr>
        <p:grpSpPr>
          <a:xfrm>
            <a:off x="3923213" y="1421675"/>
            <a:ext cx="4307501" cy="2746684"/>
            <a:chOff x="3922905" y="1421389"/>
            <a:chExt cx="4308112" cy="2747074"/>
          </a:xfrm>
        </p:grpSpPr>
        <p:sp>
          <p:nvSpPr>
            <p:cNvPr id="28" name="Rectangle 27">
              <a:extLst>
                <a:ext uri="{FF2B5EF4-FFF2-40B4-BE49-F238E27FC236}">
                  <a16:creationId xmlns:a16="http://schemas.microsoft.com/office/drawing/2014/main" id="{DE288B19-4721-0E4D-8601-B131CD9E4F37}"/>
                </a:ext>
              </a:extLst>
            </p:cNvPr>
            <p:cNvSpPr/>
            <p:nvPr/>
          </p:nvSpPr>
          <p:spPr bwMode="auto">
            <a:xfrm>
              <a:off x="3922905" y="1421389"/>
              <a:ext cx="4308112" cy="2747074"/>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Fabrikam Azure Tenant</a:t>
              </a:r>
            </a:p>
          </p:txBody>
        </p:sp>
        <p:pic>
          <p:nvPicPr>
            <p:cNvPr id="4" name="Graphic 3">
              <a:extLst>
                <a:ext uri="{FF2B5EF4-FFF2-40B4-BE49-F238E27FC236}">
                  <a16:creationId xmlns:a16="http://schemas.microsoft.com/office/drawing/2014/main" id="{207FA8CA-762C-7B43-ADA0-D5591FCA032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543299" y="1851960"/>
              <a:ext cx="365760" cy="365760"/>
            </a:xfrm>
            <a:prstGeom prst="rect">
              <a:avLst/>
            </a:prstGeom>
          </p:spPr>
        </p:pic>
        <p:pic>
          <p:nvPicPr>
            <p:cNvPr id="5" name="Graphic 4">
              <a:extLst>
                <a:ext uri="{FF2B5EF4-FFF2-40B4-BE49-F238E27FC236}">
                  <a16:creationId xmlns:a16="http://schemas.microsoft.com/office/drawing/2014/main" id="{C6D69B63-2827-4544-A41F-ADCA93F9F08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477435" y="1821643"/>
              <a:ext cx="365760" cy="365760"/>
            </a:xfrm>
            <a:prstGeom prst="rect">
              <a:avLst/>
            </a:prstGeom>
          </p:spPr>
        </p:pic>
        <p:pic>
          <p:nvPicPr>
            <p:cNvPr id="6" name="Graphic 5">
              <a:extLst>
                <a:ext uri="{FF2B5EF4-FFF2-40B4-BE49-F238E27FC236}">
                  <a16:creationId xmlns:a16="http://schemas.microsoft.com/office/drawing/2014/main" id="{831E0AD5-0166-854B-AFAF-476CC02B768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535037" y="2519908"/>
              <a:ext cx="365760" cy="365760"/>
            </a:xfrm>
            <a:prstGeom prst="rect">
              <a:avLst/>
            </a:prstGeom>
          </p:spPr>
        </p:pic>
        <p:pic>
          <p:nvPicPr>
            <p:cNvPr id="8" name="Graphic 7">
              <a:extLst>
                <a:ext uri="{FF2B5EF4-FFF2-40B4-BE49-F238E27FC236}">
                  <a16:creationId xmlns:a16="http://schemas.microsoft.com/office/drawing/2014/main" id="{A1147AD4-75FF-FC4B-B80C-325DA3522C3A}"/>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338011" y="2514083"/>
              <a:ext cx="365760" cy="365760"/>
            </a:xfrm>
            <a:prstGeom prst="rect">
              <a:avLst/>
            </a:prstGeom>
          </p:spPr>
        </p:pic>
        <p:pic>
          <p:nvPicPr>
            <p:cNvPr id="11" name="Graphic 10">
              <a:extLst>
                <a:ext uri="{FF2B5EF4-FFF2-40B4-BE49-F238E27FC236}">
                  <a16:creationId xmlns:a16="http://schemas.microsoft.com/office/drawing/2014/main" id="{5EABEF3F-4DE3-1347-9EBA-7F47693B0D2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1207" y="2517652"/>
              <a:ext cx="365760" cy="365760"/>
            </a:xfrm>
            <a:prstGeom prst="rect">
              <a:avLst/>
            </a:prstGeom>
          </p:spPr>
        </p:pic>
        <p:sp>
          <p:nvSpPr>
            <p:cNvPr id="12" name="TextBox 11">
              <a:extLst>
                <a:ext uri="{FF2B5EF4-FFF2-40B4-BE49-F238E27FC236}">
                  <a16:creationId xmlns:a16="http://schemas.microsoft.com/office/drawing/2014/main" id="{1D306967-BB39-8F4D-9DFD-1633A9321459}"/>
                </a:ext>
              </a:extLst>
            </p:cNvPr>
            <p:cNvSpPr txBox="1"/>
            <p:nvPr/>
          </p:nvSpPr>
          <p:spPr>
            <a:xfrm>
              <a:off x="6096150" y="2917741"/>
              <a:ext cx="859531" cy="249299"/>
            </a:xfrm>
            <a:prstGeom prst="rect">
              <a:avLst/>
            </a:prstGeom>
            <a:noFill/>
          </p:spPr>
          <p:txBody>
            <a:bodyPr wrap="none" rtlCol="0">
              <a:spAutoFit/>
            </a:bodyPr>
            <a:lstStyle/>
            <a:p>
              <a:pPr algn="ctr" defTabSz="914225">
                <a:defRPr/>
              </a:pPr>
              <a:r>
                <a:rPr lang="en-US" sz="1000">
                  <a:solidFill>
                    <a:srgbClr val="50E6FF"/>
                  </a:solidFill>
                  <a:latin typeface="Segoe UI Semibold"/>
                  <a:cs typeface="Segoe UI" pitchFamily="34" charset="0"/>
                </a:rPr>
                <a:t>Cosmos</a:t>
              </a:r>
              <a:r>
                <a:rPr lang="en-US" sz="1000">
                  <a:solidFill>
                    <a:srgbClr val="00B0F0"/>
                  </a:solidFill>
                  <a:latin typeface="Segoe UI Symbol" panose="020B0502040204020203" pitchFamily="34" charset="0"/>
                  <a:ea typeface="Segoe UI Symbol" panose="020B0502040204020203" pitchFamily="34" charset="0"/>
                </a:rPr>
                <a:t> </a:t>
              </a:r>
              <a:r>
                <a:rPr lang="en-US" sz="1000">
                  <a:solidFill>
                    <a:srgbClr val="50E6FF"/>
                  </a:solidFill>
                  <a:latin typeface="Segoe UI Semibold"/>
                  <a:cs typeface="Segoe UI" pitchFamily="34" charset="0"/>
                </a:rPr>
                <a:t>DB</a:t>
              </a:r>
            </a:p>
          </p:txBody>
        </p:sp>
        <p:pic>
          <p:nvPicPr>
            <p:cNvPr id="14" name="Graphic 13">
              <a:extLst>
                <a:ext uri="{FF2B5EF4-FFF2-40B4-BE49-F238E27FC236}">
                  <a16:creationId xmlns:a16="http://schemas.microsoft.com/office/drawing/2014/main" id="{26181F41-AD23-024F-B0EB-F9C12AD2AD3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7269444" y="2524301"/>
              <a:ext cx="365760" cy="365760"/>
            </a:xfrm>
            <a:prstGeom prst="rect">
              <a:avLst/>
            </a:prstGeom>
          </p:spPr>
        </p:pic>
        <p:pic>
          <p:nvPicPr>
            <p:cNvPr id="16" name="Graphic 15">
              <a:extLst>
                <a:ext uri="{FF2B5EF4-FFF2-40B4-BE49-F238E27FC236}">
                  <a16:creationId xmlns:a16="http://schemas.microsoft.com/office/drawing/2014/main" id="{EF27B5E4-222A-AB4F-8EF1-902E1F94EF0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6343038" y="1820323"/>
              <a:ext cx="365760" cy="365760"/>
            </a:xfrm>
            <a:prstGeom prst="rect">
              <a:avLst/>
            </a:prstGeom>
          </p:spPr>
        </p:pic>
        <p:sp>
          <p:nvSpPr>
            <p:cNvPr id="19" name="TextBox 18">
              <a:extLst>
                <a:ext uri="{FF2B5EF4-FFF2-40B4-BE49-F238E27FC236}">
                  <a16:creationId xmlns:a16="http://schemas.microsoft.com/office/drawing/2014/main" id="{637240C7-92BA-AF4A-8C7C-8D7DBB0E69E8}"/>
                </a:ext>
              </a:extLst>
            </p:cNvPr>
            <p:cNvSpPr txBox="1"/>
            <p:nvPr/>
          </p:nvSpPr>
          <p:spPr>
            <a:xfrm>
              <a:off x="7064961" y="2916807"/>
              <a:ext cx="756938" cy="249299"/>
            </a:xfrm>
            <a:prstGeom prst="rect">
              <a:avLst/>
            </a:prstGeom>
            <a:noFill/>
          </p:spPr>
          <p:txBody>
            <a:bodyPr wrap="none" rtlCol="0">
              <a:spAutoFit/>
            </a:bodyPr>
            <a:lstStyle/>
            <a:p>
              <a:pPr algn="ctr" defTabSz="914225">
                <a:defRPr/>
              </a:pPr>
              <a:r>
                <a:rPr lang="en-US" sz="1000">
                  <a:solidFill>
                    <a:srgbClr val="50E6FF"/>
                  </a:solidFill>
                  <a:latin typeface="Segoe UI Semibold"/>
                  <a:cs typeface="Segoe UI" pitchFamily="34" charset="0"/>
                </a:rPr>
                <a:t>Functions</a:t>
              </a:r>
            </a:p>
          </p:txBody>
        </p:sp>
        <p:sp>
          <p:nvSpPr>
            <p:cNvPr id="20" name="TextBox 19">
              <a:extLst>
                <a:ext uri="{FF2B5EF4-FFF2-40B4-BE49-F238E27FC236}">
                  <a16:creationId xmlns:a16="http://schemas.microsoft.com/office/drawing/2014/main" id="{4D92C7FD-6605-A146-93F9-4891C2C845C3}"/>
                </a:ext>
              </a:extLst>
            </p:cNvPr>
            <p:cNvSpPr txBox="1"/>
            <p:nvPr/>
          </p:nvSpPr>
          <p:spPr>
            <a:xfrm>
              <a:off x="5325311" y="2888459"/>
              <a:ext cx="657551" cy="406265"/>
            </a:xfrm>
            <a:prstGeom prst="rect">
              <a:avLst/>
            </a:prstGeom>
            <a:noFill/>
          </p:spPr>
          <p:txBody>
            <a:bodyPr wrap="none" rtlCol="0">
              <a:spAutoFit/>
            </a:bodyPr>
            <a:lstStyle>
              <a:defPPr>
                <a:defRPr lang="en-US"/>
              </a:defPPr>
              <a:lvl1pPr algn="ctr">
                <a:defRPr sz="1200">
                  <a:solidFill>
                    <a:srgbClr val="50E6FF"/>
                  </a:solidFill>
                  <a:latin typeface="Segoe UI Semibold"/>
                  <a:cs typeface="Segoe UI" pitchFamily="34" charset="0"/>
                </a:defRPr>
              </a:lvl1pPr>
            </a:lstStyle>
            <a:p>
              <a:pPr defTabSz="914225">
                <a:defRPr/>
              </a:pPr>
              <a:r>
                <a:rPr lang="en-US" sz="1000"/>
                <a:t>Data</a:t>
              </a:r>
            </a:p>
            <a:p>
              <a:pPr defTabSz="914225">
                <a:defRPr/>
              </a:pPr>
              <a:r>
                <a:rPr lang="en-US" sz="1000"/>
                <a:t>Services</a:t>
              </a:r>
            </a:p>
          </p:txBody>
        </p:sp>
        <p:sp>
          <p:nvSpPr>
            <p:cNvPr id="21" name="TextBox 20">
              <a:extLst>
                <a:ext uri="{FF2B5EF4-FFF2-40B4-BE49-F238E27FC236}">
                  <a16:creationId xmlns:a16="http://schemas.microsoft.com/office/drawing/2014/main" id="{E144D706-0007-3847-A618-F484D7E19D00}"/>
                </a:ext>
              </a:extLst>
            </p:cNvPr>
            <p:cNvSpPr txBox="1"/>
            <p:nvPr/>
          </p:nvSpPr>
          <p:spPr>
            <a:xfrm>
              <a:off x="4288097" y="2898691"/>
              <a:ext cx="854721" cy="406265"/>
            </a:xfrm>
            <a:prstGeom prst="rect">
              <a:avLst/>
            </a:prstGeom>
            <a:noFill/>
          </p:spPr>
          <p:txBody>
            <a:bodyPr wrap="none" rtlCol="0">
              <a:spAutoFit/>
            </a:bodyPr>
            <a:lstStyle/>
            <a:p>
              <a:pPr algn="ctr" defTabSz="914225">
                <a:defRPr/>
              </a:pPr>
              <a:r>
                <a:rPr lang="en-US" sz="1000">
                  <a:solidFill>
                    <a:srgbClr val="50E6FF"/>
                  </a:solidFill>
                  <a:latin typeface="Segoe UI Semibold"/>
                  <a:cs typeface="Segoe UI" pitchFamily="34" charset="0"/>
                </a:rPr>
                <a:t>Kubernetes</a:t>
              </a:r>
            </a:p>
            <a:p>
              <a:pPr algn="ctr" defTabSz="914225">
                <a:defRPr/>
              </a:pPr>
              <a:r>
                <a:rPr lang="en-US" sz="1000">
                  <a:solidFill>
                    <a:srgbClr val="50E6FF"/>
                  </a:solidFill>
                  <a:latin typeface="Segoe UI Semibold"/>
                  <a:cs typeface="Segoe UI" pitchFamily="34" charset="0"/>
                </a:rPr>
                <a:t>Service</a:t>
              </a:r>
            </a:p>
          </p:txBody>
        </p:sp>
        <p:sp>
          <p:nvSpPr>
            <p:cNvPr id="22" name="TextBox 21">
              <a:extLst>
                <a:ext uri="{FF2B5EF4-FFF2-40B4-BE49-F238E27FC236}">
                  <a16:creationId xmlns:a16="http://schemas.microsoft.com/office/drawing/2014/main" id="{9FA5E213-21C5-0A48-9C62-FCFE36234586}"/>
                </a:ext>
              </a:extLst>
            </p:cNvPr>
            <p:cNvSpPr txBox="1"/>
            <p:nvPr/>
          </p:nvSpPr>
          <p:spPr>
            <a:xfrm>
              <a:off x="4129192" y="2221319"/>
              <a:ext cx="1172116" cy="249299"/>
            </a:xfrm>
            <a:prstGeom prst="rect">
              <a:avLst/>
            </a:prstGeom>
            <a:noFill/>
          </p:spPr>
          <p:txBody>
            <a:bodyPr wrap="none" rtlCol="0">
              <a:spAutoFit/>
            </a:bodyPr>
            <a:lstStyle/>
            <a:p>
              <a:pPr algn="ctr" defTabSz="914225">
                <a:defRPr/>
              </a:pPr>
              <a:r>
                <a:rPr lang="en-US" sz="1000">
                  <a:solidFill>
                    <a:srgbClr val="50E6FF"/>
                  </a:solidFill>
                  <a:latin typeface="Segoe UI Semibold"/>
                  <a:cs typeface="Segoe UI" pitchFamily="34" charset="0"/>
                </a:rPr>
                <a:t>Virtual Machines</a:t>
              </a:r>
            </a:p>
          </p:txBody>
        </p:sp>
        <p:sp>
          <p:nvSpPr>
            <p:cNvPr id="23" name="TextBox 22">
              <a:extLst>
                <a:ext uri="{FF2B5EF4-FFF2-40B4-BE49-F238E27FC236}">
                  <a16:creationId xmlns:a16="http://schemas.microsoft.com/office/drawing/2014/main" id="{0AD40BC3-0767-AB4E-BF1B-8B8E07039938}"/>
                </a:ext>
              </a:extLst>
            </p:cNvPr>
            <p:cNvSpPr txBox="1"/>
            <p:nvPr/>
          </p:nvSpPr>
          <p:spPr>
            <a:xfrm>
              <a:off x="5331724" y="2214062"/>
              <a:ext cx="644728" cy="249299"/>
            </a:xfrm>
            <a:prstGeom prst="rect">
              <a:avLst/>
            </a:prstGeom>
            <a:noFill/>
          </p:spPr>
          <p:txBody>
            <a:bodyPr wrap="none" rtlCol="0">
              <a:spAutoFit/>
            </a:bodyPr>
            <a:lstStyle/>
            <a:p>
              <a:pPr algn="ctr" defTabSz="914225">
                <a:defRPr/>
              </a:pPr>
              <a:r>
                <a:rPr lang="en-US" sz="1000">
                  <a:solidFill>
                    <a:srgbClr val="50E6FF"/>
                  </a:solidFill>
                  <a:latin typeface="Segoe UI Semibold"/>
                  <a:cs typeface="Segoe UI" pitchFamily="34" charset="0"/>
                </a:rPr>
                <a:t>Storage</a:t>
              </a:r>
            </a:p>
          </p:txBody>
        </p:sp>
        <p:sp>
          <p:nvSpPr>
            <p:cNvPr id="24" name="TextBox 23">
              <a:extLst>
                <a:ext uri="{FF2B5EF4-FFF2-40B4-BE49-F238E27FC236}">
                  <a16:creationId xmlns:a16="http://schemas.microsoft.com/office/drawing/2014/main" id="{4D3438A1-F1EB-464A-BC50-F2F7E484E68D}"/>
                </a:ext>
              </a:extLst>
            </p:cNvPr>
            <p:cNvSpPr txBox="1"/>
            <p:nvPr/>
          </p:nvSpPr>
          <p:spPr>
            <a:xfrm>
              <a:off x="6177905" y="2211851"/>
              <a:ext cx="696024" cy="249299"/>
            </a:xfrm>
            <a:prstGeom prst="rect">
              <a:avLst/>
            </a:prstGeom>
            <a:noFill/>
          </p:spPr>
          <p:txBody>
            <a:bodyPr wrap="none" rtlCol="0">
              <a:spAutoFit/>
            </a:bodyPr>
            <a:lstStyle>
              <a:defPPr>
                <a:defRPr lang="en-US"/>
              </a:defPPr>
              <a:lvl1pPr algn="ctr">
                <a:defRPr sz="1200">
                  <a:solidFill>
                    <a:srgbClr val="50E6FF"/>
                  </a:solidFill>
                  <a:latin typeface="Segoe UI Semibold"/>
                  <a:cs typeface="Segoe UI" pitchFamily="34" charset="0"/>
                </a:defRPr>
              </a:lvl1pPr>
            </a:lstStyle>
            <a:p>
              <a:pPr defTabSz="914225">
                <a:defRPr/>
              </a:pPr>
              <a:r>
                <a:rPr lang="en-US" sz="1000"/>
                <a:t>Network</a:t>
              </a:r>
            </a:p>
          </p:txBody>
        </p:sp>
        <p:pic>
          <p:nvPicPr>
            <p:cNvPr id="26" name="Graphic 25">
              <a:extLst>
                <a:ext uri="{FF2B5EF4-FFF2-40B4-BE49-F238E27FC236}">
                  <a16:creationId xmlns:a16="http://schemas.microsoft.com/office/drawing/2014/main" id="{DD24565C-EB32-A642-AB1C-55AD41AE075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269444" y="1826818"/>
              <a:ext cx="365760" cy="365760"/>
            </a:xfrm>
            <a:prstGeom prst="rect">
              <a:avLst/>
            </a:prstGeom>
          </p:spPr>
        </p:pic>
        <p:sp>
          <p:nvSpPr>
            <p:cNvPr id="27" name="TextBox 26">
              <a:extLst>
                <a:ext uri="{FF2B5EF4-FFF2-40B4-BE49-F238E27FC236}">
                  <a16:creationId xmlns:a16="http://schemas.microsoft.com/office/drawing/2014/main" id="{A2A8BFB0-C504-7A42-B786-A3830C9FDCB9}"/>
                </a:ext>
              </a:extLst>
            </p:cNvPr>
            <p:cNvSpPr txBox="1"/>
            <p:nvPr/>
          </p:nvSpPr>
          <p:spPr>
            <a:xfrm>
              <a:off x="6976742" y="2184323"/>
              <a:ext cx="938077" cy="249299"/>
            </a:xfrm>
            <a:prstGeom prst="rect">
              <a:avLst/>
            </a:prstGeom>
            <a:noFill/>
          </p:spPr>
          <p:txBody>
            <a:bodyPr wrap="none" rtlCol="0">
              <a:spAutoFit/>
            </a:bodyPr>
            <a:lstStyle/>
            <a:p>
              <a:pPr algn="ctr" defTabSz="914225">
                <a:defRPr/>
              </a:pPr>
              <a:r>
                <a:rPr lang="en-US" sz="1000">
                  <a:solidFill>
                    <a:srgbClr val="50E6FF"/>
                  </a:solidFill>
                  <a:latin typeface="Segoe UI Semibold"/>
                  <a:cs typeface="Segoe UI" pitchFamily="34" charset="0"/>
                </a:rPr>
                <a:t>App</a:t>
              </a:r>
              <a:r>
                <a:rPr lang="en-US" sz="1000">
                  <a:solidFill>
                    <a:srgbClr val="00B0F0"/>
                  </a:solidFill>
                  <a:latin typeface="Segoe UI Symbol" panose="020B0502040204020203" pitchFamily="34" charset="0"/>
                  <a:ea typeface="Segoe UI Symbol" panose="020B0502040204020203" pitchFamily="34" charset="0"/>
                </a:rPr>
                <a:t> </a:t>
              </a:r>
              <a:r>
                <a:rPr lang="en-US" sz="1000">
                  <a:solidFill>
                    <a:srgbClr val="50E6FF"/>
                  </a:solidFill>
                  <a:latin typeface="Segoe UI Semibold"/>
                  <a:cs typeface="Segoe UI" pitchFamily="34" charset="0"/>
                </a:rPr>
                <a:t>Services</a:t>
              </a:r>
            </a:p>
          </p:txBody>
        </p:sp>
        <p:sp>
          <p:nvSpPr>
            <p:cNvPr id="71" name="Rectangle 70">
              <a:extLst>
                <a:ext uri="{FF2B5EF4-FFF2-40B4-BE49-F238E27FC236}">
                  <a16:creationId xmlns:a16="http://schemas.microsoft.com/office/drawing/2014/main" id="{2D7B2F74-31D0-944C-A840-9C13F1375BB3}"/>
                </a:ext>
              </a:extLst>
            </p:cNvPr>
            <p:cNvSpPr/>
            <p:nvPr/>
          </p:nvSpPr>
          <p:spPr bwMode="auto">
            <a:xfrm>
              <a:off x="4425393" y="3275423"/>
              <a:ext cx="3303137" cy="86761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r>
                <a:rPr lang="en-US" sz="1200" kern="0">
                  <a:solidFill>
                    <a:srgbClr val="50E6FF"/>
                  </a:solidFill>
                  <a:latin typeface="Segoe UI Semibold"/>
                  <a:cs typeface="Segoe UI" pitchFamily="34" charset="0"/>
                </a:rPr>
                <a:t>Azure Arc enabled infrastructure &amp; services</a:t>
              </a:r>
            </a:p>
          </p:txBody>
        </p:sp>
        <p:grpSp>
          <p:nvGrpSpPr>
            <p:cNvPr id="76" name="Group 75">
              <a:extLst>
                <a:ext uri="{FF2B5EF4-FFF2-40B4-BE49-F238E27FC236}">
                  <a16:creationId xmlns:a16="http://schemas.microsoft.com/office/drawing/2014/main" id="{D7F3476F-1AB4-5D47-83F0-1CCD599F9391}"/>
                </a:ext>
              </a:extLst>
            </p:cNvPr>
            <p:cNvGrpSpPr/>
            <p:nvPr/>
          </p:nvGrpSpPr>
          <p:grpSpPr>
            <a:xfrm>
              <a:off x="4554272" y="3688296"/>
              <a:ext cx="3055032" cy="372484"/>
              <a:chOff x="4517180" y="3687010"/>
              <a:chExt cx="3055032" cy="372484"/>
            </a:xfrm>
          </p:grpSpPr>
          <p:pic>
            <p:nvPicPr>
              <p:cNvPr id="38" name="Graphic 37">
                <a:extLst>
                  <a:ext uri="{FF2B5EF4-FFF2-40B4-BE49-F238E27FC236}">
                    <a16:creationId xmlns:a16="http://schemas.microsoft.com/office/drawing/2014/main" id="{5FCDA761-841A-E545-9833-80508F61841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517180" y="3687010"/>
                <a:ext cx="365760" cy="365760"/>
              </a:xfrm>
              <a:prstGeom prst="rect">
                <a:avLst/>
              </a:prstGeom>
            </p:spPr>
          </p:pic>
          <p:pic>
            <p:nvPicPr>
              <p:cNvPr id="72" name="Graphic 71">
                <a:extLst>
                  <a:ext uri="{FF2B5EF4-FFF2-40B4-BE49-F238E27FC236}">
                    <a16:creationId xmlns:a16="http://schemas.microsoft.com/office/drawing/2014/main" id="{3EFA33F4-A6C2-9346-9908-19D92537031B}"/>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4937460" y="3687010"/>
                <a:ext cx="365760" cy="365760"/>
              </a:xfrm>
              <a:prstGeom prst="rect">
                <a:avLst/>
              </a:prstGeom>
            </p:spPr>
          </p:pic>
          <p:pic>
            <p:nvPicPr>
              <p:cNvPr id="3" name="Graphic 2">
                <a:extLst>
                  <a:ext uri="{FF2B5EF4-FFF2-40B4-BE49-F238E27FC236}">
                    <a16:creationId xmlns:a16="http://schemas.microsoft.com/office/drawing/2014/main" id="{4538D68F-FE9D-DE43-9652-B2690F950FD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5386655" y="3689909"/>
                <a:ext cx="365760" cy="365760"/>
              </a:xfrm>
              <a:prstGeom prst="rect">
                <a:avLst/>
              </a:prstGeom>
            </p:spPr>
          </p:pic>
          <p:pic>
            <p:nvPicPr>
              <p:cNvPr id="101" name="Graphic 100">
                <a:extLst>
                  <a:ext uri="{FF2B5EF4-FFF2-40B4-BE49-F238E27FC236}">
                    <a16:creationId xmlns:a16="http://schemas.microsoft.com/office/drawing/2014/main" id="{3A341888-BBAE-CC44-86CD-A37085B121E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5860725" y="3693734"/>
                <a:ext cx="365760" cy="365760"/>
              </a:xfrm>
              <a:prstGeom prst="rect">
                <a:avLst/>
              </a:prstGeom>
            </p:spPr>
          </p:pic>
          <p:pic>
            <p:nvPicPr>
              <p:cNvPr id="155" name="Graphic 154">
                <a:extLst>
                  <a:ext uri="{FF2B5EF4-FFF2-40B4-BE49-F238E27FC236}">
                    <a16:creationId xmlns:a16="http://schemas.microsoft.com/office/drawing/2014/main" id="{AA872C23-8508-4340-92F6-F5598948F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06452" y="3687010"/>
                <a:ext cx="365760" cy="365760"/>
              </a:xfrm>
              <a:prstGeom prst="rect">
                <a:avLst/>
              </a:prstGeom>
            </p:spPr>
          </p:pic>
          <p:pic>
            <p:nvPicPr>
              <p:cNvPr id="156" name="Graphic 155">
                <a:extLst>
                  <a:ext uri="{FF2B5EF4-FFF2-40B4-BE49-F238E27FC236}">
                    <a16:creationId xmlns:a16="http://schemas.microsoft.com/office/drawing/2014/main" id="{3E715E64-DE3C-ED4C-BC8B-E038AF7E940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59115" y="3687010"/>
                <a:ext cx="365760" cy="365760"/>
              </a:xfrm>
              <a:prstGeom prst="rect">
                <a:avLst/>
              </a:prstGeom>
            </p:spPr>
          </p:pic>
          <p:pic>
            <p:nvPicPr>
              <p:cNvPr id="157" name="Graphic 156">
                <a:extLst>
                  <a:ext uri="{FF2B5EF4-FFF2-40B4-BE49-F238E27FC236}">
                    <a16:creationId xmlns:a16="http://schemas.microsoft.com/office/drawing/2014/main" id="{463A01BE-C719-1947-AB19-309AA207056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309920" y="3687010"/>
                <a:ext cx="365760" cy="365760"/>
              </a:xfrm>
              <a:prstGeom prst="rect">
                <a:avLst/>
              </a:prstGeom>
            </p:spPr>
          </p:pic>
        </p:grpSp>
      </p:grpSp>
      <p:grpSp>
        <p:nvGrpSpPr>
          <p:cNvPr id="132" name="Group 131" descr="Microsoft Azure logo">
            <a:extLst>
              <a:ext uri="{FF2B5EF4-FFF2-40B4-BE49-F238E27FC236}">
                <a16:creationId xmlns:a16="http://schemas.microsoft.com/office/drawing/2014/main" id="{4BDB8531-23C6-4672-9144-D8B0D4C83687}"/>
              </a:ext>
              <a:ext uri="{C183D7F6-B498-43B3-948B-1728B52AA6E4}">
                <adec:decorative xmlns:adec="http://schemas.microsoft.com/office/drawing/2017/decorative" val="0"/>
              </a:ext>
            </a:extLst>
          </p:cNvPr>
          <p:cNvGrpSpPr/>
          <p:nvPr/>
        </p:nvGrpSpPr>
        <p:grpSpPr>
          <a:xfrm>
            <a:off x="1076677" y="76904"/>
            <a:ext cx="1485427" cy="267514"/>
            <a:chOff x="8433304" y="2569966"/>
            <a:chExt cx="1685926" cy="311236"/>
          </a:xfrm>
        </p:grpSpPr>
        <p:pic>
          <p:nvPicPr>
            <p:cNvPr id="133" name="Picture 132" descr="A picture containing drawing&#10;&#10;Description automatically generated">
              <a:extLst>
                <a:ext uri="{FF2B5EF4-FFF2-40B4-BE49-F238E27FC236}">
                  <a16:creationId xmlns:a16="http://schemas.microsoft.com/office/drawing/2014/main" id="{BAAD7B7C-7775-4C5D-97AC-191AC9B6536E}"/>
                </a:ext>
              </a:extLst>
            </p:cNvPr>
            <p:cNvPicPr>
              <a:picLocks noChangeAspect="1"/>
            </p:cNvPicPr>
            <p:nvPr/>
          </p:nvPicPr>
          <p:blipFill rotWithShape="1">
            <a:blip r:embed="rId47" cstate="print">
              <a:extLst>
                <a:ext uri="{28A0092B-C50C-407E-A947-70E740481C1C}">
                  <a14:useLocalDpi xmlns:a14="http://schemas.microsoft.com/office/drawing/2010/main" val="0"/>
                </a:ext>
              </a:extLst>
            </a:blip>
            <a:srcRect r="82446" b="108"/>
            <a:stretch/>
          </p:blipFill>
          <p:spPr>
            <a:xfrm>
              <a:off x="8433304" y="2569966"/>
              <a:ext cx="295941" cy="310902"/>
            </a:xfrm>
            <a:prstGeom prst="rect">
              <a:avLst/>
            </a:prstGeom>
          </p:spPr>
        </p:pic>
        <p:pic>
          <p:nvPicPr>
            <p:cNvPr id="146" name="Picture 145" descr="A picture containing drawing&#10;&#10;Description automatically generated">
              <a:extLst>
                <a:ext uri="{FF2B5EF4-FFF2-40B4-BE49-F238E27FC236}">
                  <a16:creationId xmlns:a16="http://schemas.microsoft.com/office/drawing/2014/main" id="{1F4BC07D-1A73-4B9E-ABDD-5ED5861A6E9F}"/>
                </a:ext>
              </a:extLst>
            </p:cNvPr>
            <p:cNvPicPr>
              <a:picLocks noChangeAspect="1"/>
            </p:cNvPicPr>
            <p:nvPr/>
          </p:nvPicPr>
          <p:blipFill rotWithShape="1">
            <a:blip r:embed="rId48" cstate="print">
              <a:extLst>
                <a:ext uri="{28A0092B-C50C-407E-A947-70E740481C1C}">
                  <a14:useLocalDpi xmlns:a14="http://schemas.microsoft.com/office/drawing/2010/main" val="0"/>
                </a:ext>
              </a:extLst>
            </a:blip>
            <a:srcRect l="17553"/>
            <a:stretch/>
          </p:blipFill>
          <p:spPr>
            <a:xfrm>
              <a:off x="8729245" y="2569966"/>
              <a:ext cx="1389985" cy="311236"/>
            </a:xfrm>
            <a:prstGeom prst="rect">
              <a:avLst/>
            </a:prstGeom>
          </p:spPr>
        </p:pic>
      </p:grpSp>
      <p:pic>
        <p:nvPicPr>
          <p:cNvPr id="29" name="Picture 2" descr="Fortanix - Runtime Encryption® with Intel® SGX">
            <a:extLst>
              <a:ext uri="{FF2B5EF4-FFF2-40B4-BE49-F238E27FC236}">
                <a16:creationId xmlns:a16="http://schemas.microsoft.com/office/drawing/2014/main" id="{030DD989-04E4-400F-AC93-5DF48FCEFE97}"/>
              </a:ext>
            </a:extLst>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8024195" y="5194071"/>
            <a:ext cx="1401981" cy="2409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WS logo">
            <a:extLst>
              <a:ext uri="{FF2B5EF4-FFF2-40B4-BE49-F238E27FC236}">
                <a16:creationId xmlns:a16="http://schemas.microsoft.com/office/drawing/2014/main" id="{5CDCEFD5-3E5A-4360-9007-4CC447CF633A}"/>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630548" y="5108090"/>
            <a:ext cx="550099" cy="397596"/>
          </a:xfrm>
          <a:prstGeom prst="rect">
            <a:avLst/>
          </a:prstGeom>
        </p:spPr>
      </p:pic>
      <p:sp>
        <p:nvSpPr>
          <p:cNvPr id="109" name="Rectangle 108">
            <a:extLst>
              <a:ext uri="{FF2B5EF4-FFF2-40B4-BE49-F238E27FC236}">
                <a16:creationId xmlns:a16="http://schemas.microsoft.com/office/drawing/2014/main" id="{8A28E67E-4FED-4973-8047-CF79B55DF2A3}"/>
              </a:ext>
              <a:ext uri="{C183D7F6-B498-43B3-948B-1728B52AA6E4}">
                <adec:decorative xmlns:adec="http://schemas.microsoft.com/office/drawing/2017/decorative" val="1"/>
              </a:ext>
            </a:extLst>
          </p:cNvPr>
          <p:cNvSpPr/>
          <p:nvPr/>
        </p:nvSpPr>
        <p:spPr bwMode="auto">
          <a:xfrm>
            <a:off x="10164979" y="5900712"/>
            <a:ext cx="1579543" cy="550579"/>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endParaRPr lang="en-US" sz="1200" kern="0">
              <a:solidFill>
                <a:srgbClr val="50E6FF"/>
              </a:solidFill>
              <a:latin typeface="Segoe UI Semibold"/>
              <a:cs typeface="Segoe UI" pitchFamily="34" charset="0"/>
            </a:endParaRPr>
          </a:p>
        </p:txBody>
      </p:sp>
      <p:grpSp>
        <p:nvGrpSpPr>
          <p:cNvPr id="110" name="Group 109">
            <a:extLst>
              <a:ext uri="{FF2B5EF4-FFF2-40B4-BE49-F238E27FC236}">
                <a16:creationId xmlns:a16="http://schemas.microsoft.com/office/drawing/2014/main" id="{9A821831-4D15-4742-A91F-123DCFB68F3F}"/>
              </a:ext>
              <a:ext uri="{C183D7F6-B498-43B3-948B-1728B52AA6E4}">
                <adec:decorative xmlns:adec="http://schemas.microsoft.com/office/drawing/2017/decorative" val="1"/>
              </a:ext>
            </a:extLst>
          </p:cNvPr>
          <p:cNvGrpSpPr/>
          <p:nvPr/>
        </p:nvGrpSpPr>
        <p:grpSpPr>
          <a:xfrm>
            <a:off x="10650670" y="5958763"/>
            <a:ext cx="609071" cy="274281"/>
            <a:chOff x="4121524" y="4059152"/>
            <a:chExt cx="609157" cy="274320"/>
          </a:xfrm>
        </p:grpSpPr>
        <p:pic>
          <p:nvPicPr>
            <p:cNvPr id="111" name="Graphic 110">
              <a:extLst>
                <a:ext uri="{FF2B5EF4-FFF2-40B4-BE49-F238E27FC236}">
                  <a16:creationId xmlns:a16="http://schemas.microsoft.com/office/drawing/2014/main" id="{5DA046E2-7602-405B-B374-93D9C7F4BFE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21524" y="4059152"/>
              <a:ext cx="274320" cy="274320"/>
            </a:xfrm>
            <a:prstGeom prst="rect">
              <a:avLst/>
            </a:prstGeom>
          </p:spPr>
        </p:pic>
        <p:pic>
          <p:nvPicPr>
            <p:cNvPr id="112" name="Picture 111" descr="A close up of a sign&#10;&#10;Description automatically generated">
              <a:extLst>
                <a:ext uri="{FF2B5EF4-FFF2-40B4-BE49-F238E27FC236}">
                  <a16:creationId xmlns:a16="http://schemas.microsoft.com/office/drawing/2014/main" id="{02D0D75A-6614-4641-8882-162D117B11E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47877" y="4059152"/>
              <a:ext cx="282804" cy="274320"/>
            </a:xfrm>
            <a:prstGeom prst="rect">
              <a:avLst/>
            </a:prstGeom>
          </p:spPr>
        </p:pic>
      </p:grpSp>
      <p:sp>
        <p:nvSpPr>
          <p:cNvPr id="113" name="Rectangle 112">
            <a:extLst>
              <a:ext uri="{FF2B5EF4-FFF2-40B4-BE49-F238E27FC236}">
                <a16:creationId xmlns:a16="http://schemas.microsoft.com/office/drawing/2014/main" id="{57227636-82F7-43B9-BB08-A4B7F6B4006F}"/>
              </a:ext>
            </a:extLst>
          </p:cNvPr>
          <p:cNvSpPr/>
          <p:nvPr/>
        </p:nvSpPr>
        <p:spPr>
          <a:xfrm>
            <a:off x="9808015" y="6224278"/>
            <a:ext cx="2339580" cy="233557"/>
          </a:xfrm>
          <a:prstGeom prst="rect">
            <a:avLst/>
          </a:prstGeom>
        </p:spPr>
        <p:txBody>
          <a:bodyPr wrap="square">
            <a:spAutoFit/>
          </a:bodyPr>
          <a:lstStyle/>
          <a:p>
            <a:pPr algn="ctr" defTabSz="914225">
              <a:defRPr/>
            </a:pPr>
            <a:r>
              <a:rPr lang="en-US" sz="900">
                <a:solidFill>
                  <a:srgbClr val="50E6FF"/>
                </a:solidFill>
                <a:latin typeface="Segoe UI Semibold"/>
                <a:cs typeface="Segoe UI" pitchFamily="34" charset="0"/>
              </a:rPr>
              <a:t>Azure Arc Data Controller</a:t>
            </a:r>
          </a:p>
        </p:txBody>
      </p:sp>
    </p:spTree>
    <p:extLst>
      <p:ext uri="{BB962C8B-B14F-4D97-AF65-F5344CB8AC3E}">
        <p14:creationId xmlns:p14="http://schemas.microsoft.com/office/powerpoint/2010/main" val="32218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9BE5-5BBE-449B-B4B9-ABF3DEE2DE49}"/>
              </a:ext>
            </a:extLst>
          </p:cNvPr>
          <p:cNvSpPr>
            <a:spLocks noGrp="1"/>
          </p:cNvSpPr>
          <p:nvPr>
            <p:ph type="title"/>
          </p:nvPr>
        </p:nvSpPr>
        <p:spPr>
          <a:xfrm>
            <a:off x="589044" y="457622"/>
            <a:ext cx="11016957" cy="861774"/>
          </a:xfrm>
        </p:spPr>
        <p:txBody>
          <a:bodyPr/>
          <a:lstStyle/>
          <a:p>
            <a:r>
              <a:rPr lang="en-US" dirty="0"/>
              <a:t>Azure Arc-enabled servers</a:t>
            </a:r>
            <a:br>
              <a:rPr lang="en-US" dirty="0"/>
            </a:br>
            <a:r>
              <a:rPr lang="en-US" sz="2000" dirty="0">
                <a:solidFill>
                  <a:schemeClr val="accent1"/>
                </a:solidFill>
                <a:latin typeface="+mn-lt"/>
              </a:rPr>
              <a:t>Connected Machine Agent</a:t>
            </a:r>
          </a:p>
        </p:txBody>
      </p:sp>
      <p:sp>
        <p:nvSpPr>
          <p:cNvPr id="43" name="Rectangle 42">
            <a:extLst>
              <a:ext uri="{FF2B5EF4-FFF2-40B4-BE49-F238E27FC236}">
                <a16:creationId xmlns:a16="http://schemas.microsoft.com/office/drawing/2014/main" id="{F53BA959-B944-472C-A8B2-50D0B5E846D4}"/>
              </a:ext>
              <a:ext uri="{C183D7F6-B498-43B3-948B-1728B52AA6E4}">
                <adec:decorative xmlns:adec="http://schemas.microsoft.com/office/drawing/2017/decorative" val="1"/>
              </a:ext>
            </a:extLst>
          </p:cNvPr>
          <p:cNvSpPr/>
          <p:nvPr/>
        </p:nvSpPr>
        <p:spPr bwMode="auto">
          <a:xfrm>
            <a:off x="6323495" y="1538166"/>
            <a:ext cx="5691748" cy="4881260"/>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ctr" anchorCtr="1" forceAA="0" compatLnSpc="1">
            <a:prstTxWarp prst="textNoShape">
              <a:avLst/>
            </a:prstTxWarp>
            <a:noAutofit/>
          </a:bodyPr>
          <a:lstStyle/>
          <a:p>
            <a:pPr algn="ctr" defTabSz="932114" fontAlgn="base">
              <a:lnSpc>
                <a:spcPct val="90000"/>
              </a:lnSpc>
              <a:spcBef>
                <a:spcPct val="0"/>
              </a:spcBef>
              <a:spcAft>
                <a:spcPct val="0"/>
              </a:spcAft>
              <a:defRPr/>
            </a:pPr>
            <a:endParaRPr lang="en-US">
              <a:solidFill>
                <a:srgbClr val="50E6FF"/>
              </a:solidFill>
              <a:latin typeface="Segoe UI Semibold"/>
            </a:endParaRPr>
          </a:p>
        </p:txBody>
      </p:sp>
      <p:sp>
        <p:nvSpPr>
          <p:cNvPr id="44" name="Rectangle 43">
            <a:extLst>
              <a:ext uri="{FF2B5EF4-FFF2-40B4-BE49-F238E27FC236}">
                <a16:creationId xmlns:a16="http://schemas.microsoft.com/office/drawing/2014/main" id="{470E830D-497A-4995-A754-EB2B9686C0AC}"/>
              </a:ext>
            </a:extLst>
          </p:cNvPr>
          <p:cNvSpPr/>
          <p:nvPr/>
        </p:nvSpPr>
        <p:spPr bwMode="auto">
          <a:xfrm>
            <a:off x="358996" y="1538166"/>
            <a:ext cx="5691748" cy="488126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r>
              <a:rPr lang="en-US" sz="1400">
                <a:solidFill>
                  <a:srgbClr val="50E6FF"/>
                </a:solidFill>
                <a:latin typeface="Segoe UI Semibold"/>
              </a:rPr>
              <a:t>Azure Arc Connected Server (On-Premises, AWS EC2, etc.)</a:t>
            </a:r>
          </a:p>
        </p:txBody>
      </p:sp>
      <p:sp>
        <p:nvSpPr>
          <p:cNvPr id="45" name="Rectangle 44">
            <a:extLst>
              <a:ext uri="{FF2B5EF4-FFF2-40B4-BE49-F238E27FC236}">
                <a16:creationId xmlns:a16="http://schemas.microsoft.com/office/drawing/2014/main" id="{28D9AC7A-F15E-463D-A10F-C70010C99149}"/>
              </a:ext>
            </a:extLst>
          </p:cNvPr>
          <p:cNvSpPr/>
          <p:nvPr/>
        </p:nvSpPr>
        <p:spPr bwMode="auto">
          <a:xfrm>
            <a:off x="754079" y="1996162"/>
            <a:ext cx="4944785" cy="4261487"/>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r>
              <a:rPr lang="en-US" sz="1100">
                <a:solidFill>
                  <a:srgbClr val="50E6FF"/>
                </a:solidFill>
                <a:latin typeface="Segoe UI Semibold"/>
              </a:rPr>
              <a:t>Azure Arc Connected Machine Agent</a:t>
            </a:r>
          </a:p>
        </p:txBody>
      </p:sp>
      <p:sp>
        <p:nvSpPr>
          <p:cNvPr id="46" name="Rectangle 45">
            <a:extLst>
              <a:ext uri="{FF2B5EF4-FFF2-40B4-BE49-F238E27FC236}">
                <a16:creationId xmlns:a16="http://schemas.microsoft.com/office/drawing/2014/main" id="{4EE7D281-C870-435A-BB5E-7383511DB3B2}"/>
              </a:ext>
            </a:extLst>
          </p:cNvPr>
          <p:cNvSpPr/>
          <p:nvPr/>
        </p:nvSpPr>
        <p:spPr bwMode="auto">
          <a:xfrm>
            <a:off x="1026834" y="3592724"/>
            <a:ext cx="4399280" cy="550902"/>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91427" tIns="146284" rIns="0"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Hybrid Instance Metadata Service (HIMDS)</a:t>
            </a:r>
          </a:p>
          <a:p>
            <a:pPr defTabSz="932293" fontAlgn="base">
              <a:lnSpc>
                <a:spcPct val="90000"/>
              </a:lnSpc>
              <a:spcBef>
                <a:spcPct val="0"/>
              </a:spcBef>
              <a:spcAft>
                <a:spcPct val="0"/>
              </a:spcAft>
              <a:defRPr/>
            </a:pPr>
            <a:r>
              <a:rPr lang="en-US" sz="1100">
                <a:solidFill>
                  <a:srgbClr val="50E6FF"/>
                </a:solidFill>
                <a:latin typeface="Segoe UI"/>
                <a:cs typeface="Segoe UI" pitchFamily="34" charset="0"/>
              </a:rPr>
              <a:t>Handles managed identity and communication with Azure AD</a:t>
            </a:r>
          </a:p>
        </p:txBody>
      </p:sp>
      <p:sp>
        <p:nvSpPr>
          <p:cNvPr id="47" name="Rectangle 46">
            <a:extLst>
              <a:ext uri="{FF2B5EF4-FFF2-40B4-BE49-F238E27FC236}">
                <a16:creationId xmlns:a16="http://schemas.microsoft.com/office/drawing/2014/main" id="{EDBDBC6A-3BB1-4404-AD3A-63C50D206AE5}"/>
              </a:ext>
            </a:extLst>
          </p:cNvPr>
          <p:cNvSpPr/>
          <p:nvPr/>
        </p:nvSpPr>
        <p:spPr bwMode="auto">
          <a:xfrm>
            <a:off x="1026832" y="4318131"/>
            <a:ext cx="4399281" cy="550902"/>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91427" tIns="146284" rIns="0" bIns="146284" numCol="1" spcCol="0" rtlCol="0" fromWordArt="0" anchor="ctr" anchorCtr="0" forceAA="0" compatLnSpc="1">
            <a:prstTxWarp prst="textNoShape">
              <a:avLst/>
            </a:prstTxWarp>
            <a:noAutofit/>
          </a:bodyPr>
          <a:lstStyle/>
          <a:p>
            <a:pPr defTabSz="932293" fontAlgn="base">
              <a:lnSpc>
                <a:spcPct val="90000"/>
              </a:lnSpc>
              <a:spcBef>
                <a:spcPct val="0"/>
              </a:spcBef>
              <a:spcAft>
                <a:spcPct val="0"/>
              </a:spcAft>
              <a:defRPr/>
            </a:pPr>
            <a:r>
              <a:rPr lang="en-US" sz="1100" dirty="0">
                <a:solidFill>
                  <a:srgbClr val="50E6FF"/>
                </a:solidFill>
                <a:latin typeface="Segoe UI Semibold"/>
                <a:cs typeface="Segoe UI" pitchFamily="34" charset="0"/>
              </a:rPr>
              <a:t>Guest Configuration</a:t>
            </a:r>
          </a:p>
          <a:p>
            <a:pPr defTabSz="932293" fontAlgn="base">
              <a:lnSpc>
                <a:spcPct val="90000"/>
              </a:lnSpc>
              <a:spcBef>
                <a:spcPct val="0"/>
              </a:spcBef>
              <a:spcAft>
                <a:spcPct val="0"/>
              </a:spcAft>
              <a:defRPr/>
            </a:pPr>
            <a:r>
              <a:rPr lang="en-US" sz="1100" dirty="0">
                <a:solidFill>
                  <a:srgbClr val="50E6FF"/>
                </a:solidFill>
                <a:latin typeface="Segoe UI"/>
                <a:cs typeface="Segoe UI" pitchFamily="34" charset="0"/>
              </a:rPr>
              <a:t>Provides In-Guest Policy and Guest Configuration functionality, such as assessing whether the machine complies with required policies</a:t>
            </a:r>
          </a:p>
        </p:txBody>
      </p:sp>
      <p:sp>
        <p:nvSpPr>
          <p:cNvPr id="49" name="Rectangle 48">
            <a:extLst>
              <a:ext uri="{FF2B5EF4-FFF2-40B4-BE49-F238E27FC236}">
                <a16:creationId xmlns:a16="http://schemas.microsoft.com/office/drawing/2014/main" id="{6ED35FB6-FB8D-4167-B1B9-46E930D2178E}"/>
              </a:ext>
            </a:extLst>
          </p:cNvPr>
          <p:cNvSpPr/>
          <p:nvPr/>
        </p:nvSpPr>
        <p:spPr bwMode="auto">
          <a:xfrm>
            <a:off x="1026832" y="5043537"/>
            <a:ext cx="4399281" cy="1046784"/>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91427" tIns="146284" rIns="0" bIns="146284"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Extension Manager</a:t>
            </a:r>
          </a:p>
          <a:p>
            <a:pPr defTabSz="932293" fontAlgn="base">
              <a:lnSpc>
                <a:spcPct val="90000"/>
              </a:lnSpc>
              <a:spcBef>
                <a:spcPct val="0"/>
              </a:spcBef>
              <a:spcAft>
                <a:spcPct val="0"/>
              </a:spcAft>
              <a:defRPr/>
            </a:pPr>
            <a:r>
              <a:rPr lang="en-US" sz="1100">
                <a:solidFill>
                  <a:srgbClr val="50E6FF"/>
                </a:solidFill>
                <a:latin typeface="Segoe UI"/>
                <a:cs typeface="Segoe UI" pitchFamily="34" charset="0"/>
              </a:rPr>
              <a:t>Manages VM extensions, including install, uninstall, and upgrade</a:t>
            </a:r>
          </a:p>
        </p:txBody>
      </p:sp>
      <p:sp>
        <p:nvSpPr>
          <p:cNvPr id="50" name="Rectangle 49">
            <a:extLst>
              <a:ext uri="{FF2B5EF4-FFF2-40B4-BE49-F238E27FC236}">
                <a16:creationId xmlns:a16="http://schemas.microsoft.com/office/drawing/2014/main" id="{A4206C83-4C22-4202-B238-C4F269245122}"/>
              </a:ext>
            </a:extLst>
          </p:cNvPr>
          <p:cNvSpPr/>
          <p:nvPr/>
        </p:nvSpPr>
        <p:spPr bwMode="auto">
          <a:xfrm>
            <a:off x="3888200" y="5621043"/>
            <a:ext cx="1278385" cy="397591"/>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Log Analytics</a:t>
            </a:r>
          </a:p>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(MMAExtension)</a:t>
            </a:r>
          </a:p>
        </p:txBody>
      </p:sp>
      <p:sp>
        <p:nvSpPr>
          <p:cNvPr id="53" name="Rectangle 52">
            <a:extLst>
              <a:ext uri="{FF2B5EF4-FFF2-40B4-BE49-F238E27FC236}">
                <a16:creationId xmlns:a16="http://schemas.microsoft.com/office/drawing/2014/main" id="{B592B759-662A-40B4-88AA-BC78D857ECA0}"/>
              </a:ext>
            </a:extLst>
          </p:cNvPr>
          <p:cNvSpPr/>
          <p:nvPr/>
        </p:nvSpPr>
        <p:spPr bwMode="auto">
          <a:xfrm>
            <a:off x="2337064" y="5621043"/>
            <a:ext cx="1278385" cy="397591"/>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Custom Script Extension</a:t>
            </a:r>
          </a:p>
        </p:txBody>
      </p:sp>
      <p:cxnSp>
        <p:nvCxnSpPr>
          <p:cNvPr id="54" name="Elbow Connector 227">
            <a:extLst>
              <a:ext uri="{FF2B5EF4-FFF2-40B4-BE49-F238E27FC236}">
                <a16:creationId xmlns:a16="http://schemas.microsoft.com/office/drawing/2014/main" id="{F7C8BA99-E0E5-4C9C-85B6-624F17C6ACE7}"/>
              </a:ext>
              <a:ext uri="{C183D7F6-B498-43B3-948B-1728B52AA6E4}">
                <adec:decorative xmlns:adec="http://schemas.microsoft.com/office/drawing/2017/decorative" val="1"/>
              </a:ext>
            </a:extLst>
          </p:cNvPr>
          <p:cNvCxnSpPr>
            <a:cxnSpLocks/>
            <a:stCxn id="47" idx="1"/>
            <a:endCxn id="46" idx="1"/>
          </p:cNvCxnSpPr>
          <p:nvPr/>
        </p:nvCxnSpPr>
        <p:spPr>
          <a:xfrm rot="10800000" flipH="1">
            <a:off x="1026832" y="3868174"/>
            <a:ext cx="1" cy="725407"/>
          </a:xfrm>
          <a:prstGeom prst="bentConnector3">
            <a:avLst>
              <a:gd name="adj1" fmla="val -22860000000"/>
            </a:avLst>
          </a:prstGeom>
          <a:noFill/>
          <a:ln w="19050" cap="flat" cmpd="sng" algn="ctr">
            <a:solidFill>
              <a:schemeClr val="accent1"/>
            </a:solidFill>
            <a:prstDash val="solid"/>
            <a:miter lim="800000"/>
            <a:headEnd type="arrow" w="med" len="med"/>
            <a:tailEnd type="arrow" w="med" len="med"/>
          </a:ln>
          <a:effectLst/>
        </p:spPr>
      </p:cxnSp>
      <p:cxnSp>
        <p:nvCxnSpPr>
          <p:cNvPr id="56" name="Elbow Connector 227">
            <a:extLst>
              <a:ext uri="{FF2B5EF4-FFF2-40B4-BE49-F238E27FC236}">
                <a16:creationId xmlns:a16="http://schemas.microsoft.com/office/drawing/2014/main" id="{EEDE4C1C-6D2B-42C7-BE58-EB11E118A29E}"/>
              </a:ext>
              <a:ext uri="{C183D7F6-B498-43B3-948B-1728B52AA6E4}">
                <adec:decorative xmlns:adec="http://schemas.microsoft.com/office/drawing/2017/decorative" val="1"/>
              </a:ext>
            </a:extLst>
          </p:cNvPr>
          <p:cNvCxnSpPr>
            <a:cxnSpLocks/>
            <a:stCxn id="49" idx="1"/>
            <a:endCxn id="47" idx="1"/>
          </p:cNvCxnSpPr>
          <p:nvPr/>
        </p:nvCxnSpPr>
        <p:spPr>
          <a:xfrm rot="10800000" flipH="1">
            <a:off x="1026831" y="4593581"/>
            <a:ext cx="1" cy="973348"/>
          </a:xfrm>
          <a:prstGeom prst="bentConnector3">
            <a:avLst>
              <a:gd name="adj1" fmla="val -22860000000"/>
            </a:avLst>
          </a:prstGeom>
          <a:noFill/>
          <a:ln w="19050" cap="flat" cmpd="sng" algn="ctr">
            <a:solidFill>
              <a:schemeClr val="accent1"/>
            </a:solidFill>
            <a:prstDash val="solid"/>
            <a:miter lim="800000"/>
            <a:headEnd type="arrow" w="med" len="med"/>
            <a:tailEnd type="arrow" w="med" len="med"/>
          </a:ln>
          <a:effectLst/>
        </p:spPr>
      </p:cxnSp>
      <p:sp>
        <p:nvSpPr>
          <p:cNvPr id="57" name="TextBox 56">
            <a:extLst>
              <a:ext uri="{FF2B5EF4-FFF2-40B4-BE49-F238E27FC236}">
                <a16:creationId xmlns:a16="http://schemas.microsoft.com/office/drawing/2014/main" id="{E03C277A-EC65-4235-A488-E92D66DDAD66}"/>
              </a:ext>
            </a:extLst>
          </p:cNvPr>
          <p:cNvSpPr txBox="1"/>
          <p:nvPr/>
        </p:nvSpPr>
        <p:spPr>
          <a:xfrm>
            <a:off x="1026829" y="2434855"/>
            <a:ext cx="2249015" cy="1128226"/>
          </a:xfrm>
          <a:prstGeom prst="rect">
            <a:avLst/>
          </a:prstGeom>
          <a:noFill/>
        </p:spPr>
        <p:txBody>
          <a:bodyPr wrap="none" rtlCol="0">
            <a:spAutoFit/>
          </a:bodyPr>
          <a:lstStyle/>
          <a:p>
            <a:pPr defTabSz="914225">
              <a:defRPr/>
            </a:pPr>
            <a:r>
              <a:rPr lang="en-US" sz="1100" b="1">
                <a:solidFill>
                  <a:srgbClr val="50E6FF"/>
                </a:solidFill>
                <a:latin typeface="Segoe UI Symbol" panose="020B0502040204020203" pitchFamily="34" charset="0"/>
                <a:ea typeface="Segoe UI Symbol" panose="020B0502040204020203" pitchFamily="34" charset="0"/>
                <a:cs typeface="Segoe UI Semibold" panose="020B0702040204020203" pitchFamily="34" charset="0"/>
              </a:rPr>
              <a:t>Parameters passed to the Agent:</a:t>
            </a:r>
          </a:p>
          <a:p>
            <a:pPr marL="171417" indent="-171417" defTabSz="914225">
              <a:buFont typeface="Arial" panose="020B0604020202020204" pitchFamily="34" charset="0"/>
              <a:buChar char="•"/>
              <a:defRPr/>
            </a:pPr>
            <a:r>
              <a:rPr lang="en-US" sz="1100">
                <a:solidFill>
                  <a:srgbClr val="50E6FF"/>
                </a:solidFill>
                <a:latin typeface="Segoe UI Symbol" panose="020B0502040204020203" pitchFamily="34" charset="0"/>
                <a:ea typeface="Segoe UI Symbol" panose="020B0502040204020203" pitchFamily="34" charset="0"/>
                <a:cs typeface="Segoe UI Semibold" panose="020B0702040204020203" pitchFamily="34" charset="0"/>
              </a:rPr>
              <a:t>Subscription ID</a:t>
            </a:r>
          </a:p>
          <a:p>
            <a:pPr marL="171417" indent="-171417" defTabSz="914225">
              <a:buFont typeface="Arial" panose="020B0604020202020204" pitchFamily="34" charset="0"/>
              <a:buChar char="•"/>
              <a:defRPr/>
            </a:pPr>
            <a:r>
              <a:rPr lang="en-US" sz="1100">
                <a:solidFill>
                  <a:srgbClr val="50E6FF"/>
                </a:solidFill>
                <a:latin typeface="Segoe UI Symbol" panose="020B0502040204020203" pitchFamily="34" charset="0"/>
                <a:ea typeface="Segoe UI Symbol" panose="020B0502040204020203" pitchFamily="34" charset="0"/>
                <a:cs typeface="Segoe UI Semibold" panose="020B0702040204020203" pitchFamily="34" charset="0"/>
              </a:rPr>
              <a:t>Location</a:t>
            </a:r>
          </a:p>
          <a:p>
            <a:pPr marL="171417" indent="-171417" defTabSz="914225">
              <a:buFont typeface="Arial" panose="020B0604020202020204" pitchFamily="34" charset="0"/>
              <a:buChar char="•"/>
              <a:defRPr/>
            </a:pPr>
            <a:r>
              <a:rPr lang="en-US" sz="1100">
                <a:solidFill>
                  <a:srgbClr val="50E6FF"/>
                </a:solidFill>
                <a:latin typeface="Segoe UI Symbol" panose="020B0502040204020203" pitchFamily="34" charset="0"/>
                <a:ea typeface="Segoe UI Symbol" panose="020B0502040204020203" pitchFamily="34" charset="0"/>
                <a:cs typeface="Segoe UI Semibold" panose="020B0702040204020203" pitchFamily="34" charset="0"/>
              </a:rPr>
              <a:t>Resource Group</a:t>
            </a:r>
          </a:p>
          <a:p>
            <a:pPr marL="171417" indent="-171417" defTabSz="914225">
              <a:buFont typeface="Arial" panose="020B0604020202020204" pitchFamily="34" charset="0"/>
              <a:buChar char="•"/>
              <a:defRPr/>
            </a:pPr>
            <a:r>
              <a:rPr lang="en-US" sz="1100">
                <a:solidFill>
                  <a:srgbClr val="50E6FF"/>
                </a:solidFill>
                <a:latin typeface="Segoe UI Symbol" panose="020B0502040204020203" pitchFamily="34" charset="0"/>
                <a:ea typeface="Segoe UI Symbol" panose="020B0502040204020203" pitchFamily="34" charset="0"/>
                <a:cs typeface="Segoe UI Semibold" panose="020B0702040204020203" pitchFamily="34" charset="0"/>
              </a:rPr>
              <a:t>Proxy (optional)</a:t>
            </a:r>
          </a:p>
          <a:p>
            <a:pPr marL="171417" indent="-171417" defTabSz="914225">
              <a:buFont typeface="Arial" panose="020B0604020202020204" pitchFamily="34" charset="0"/>
              <a:buChar char="•"/>
              <a:defRPr/>
            </a:pPr>
            <a:r>
              <a:rPr lang="en-US" sz="1100">
                <a:solidFill>
                  <a:srgbClr val="50E6FF"/>
                </a:solidFill>
                <a:latin typeface="Segoe UI Symbol" panose="020B0502040204020203" pitchFamily="34" charset="0"/>
                <a:ea typeface="Segoe UI Symbol" panose="020B0502040204020203" pitchFamily="34" charset="0"/>
                <a:cs typeface="Segoe UI Semibold" panose="020B0702040204020203" pitchFamily="34" charset="0"/>
              </a:rPr>
              <a:t>Azure Service Principal</a:t>
            </a:r>
          </a:p>
        </p:txBody>
      </p:sp>
      <p:sp>
        <p:nvSpPr>
          <p:cNvPr id="58" name="Rectangle 57">
            <a:extLst>
              <a:ext uri="{FF2B5EF4-FFF2-40B4-BE49-F238E27FC236}">
                <a16:creationId xmlns:a16="http://schemas.microsoft.com/office/drawing/2014/main" id="{6AF05006-6FFB-4C18-853C-CDE60F48F836}"/>
              </a:ext>
            </a:extLst>
          </p:cNvPr>
          <p:cNvSpPr/>
          <p:nvPr/>
        </p:nvSpPr>
        <p:spPr bwMode="auto">
          <a:xfrm>
            <a:off x="7630608" y="2244054"/>
            <a:ext cx="1819576" cy="402278"/>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Azure AD</a:t>
            </a:r>
          </a:p>
        </p:txBody>
      </p:sp>
      <p:pic>
        <p:nvPicPr>
          <p:cNvPr id="61" name="Graphic 60" descr="Azure AD icon">
            <a:extLst>
              <a:ext uri="{FF2B5EF4-FFF2-40B4-BE49-F238E27FC236}">
                <a16:creationId xmlns:a16="http://schemas.microsoft.com/office/drawing/2014/main" id="{DF618222-0E1F-4D52-8C97-642C218C8C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7755" y="2017774"/>
            <a:ext cx="365708" cy="365708"/>
          </a:xfrm>
          <a:prstGeom prst="rect">
            <a:avLst/>
          </a:prstGeom>
        </p:spPr>
      </p:pic>
      <p:cxnSp>
        <p:nvCxnSpPr>
          <p:cNvPr id="64" name="Straight Connector 63">
            <a:extLst>
              <a:ext uri="{FF2B5EF4-FFF2-40B4-BE49-F238E27FC236}">
                <a16:creationId xmlns:a16="http://schemas.microsoft.com/office/drawing/2014/main" id="{966891F1-D484-46D1-A759-4008189E19AB}"/>
              </a:ext>
              <a:ext uri="{C183D7F6-B498-43B3-948B-1728B52AA6E4}">
                <adec:decorative xmlns:adec="http://schemas.microsoft.com/office/drawing/2017/decorative" val="1"/>
              </a:ext>
            </a:extLst>
          </p:cNvPr>
          <p:cNvCxnSpPr>
            <a:cxnSpLocks/>
            <a:endCxn id="58" idx="2"/>
          </p:cNvCxnSpPr>
          <p:nvPr/>
        </p:nvCxnSpPr>
        <p:spPr>
          <a:xfrm flipV="1">
            <a:off x="8540396" y="2646332"/>
            <a:ext cx="0" cy="1038986"/>
          </a:xfrm>
          <a:prstGeom prst="line">
            <a:avLst/>
          </a:prstGeom>
          <a:noFill/>
          <a:ln w="19050" cap="flat" cmpd="sng" algn="ctr">
            <a:solidFill>
              <a:sysClr val="window" lastClr="FFFFFF">
                <a:lumMod val="65000"/>
              </a:sysClr>
            </a:solidFill>
            <a:prstDash val="solid"/>
            <a:miter lim="800000"/>
            <a:headEnd type="arrow" w="med" len="med"/>
            <a:tailEnd type="arrow" w="med" len="med"/>
          </a:ln>
          <a:effectLst/>
        </p:spPr>
      </p:cxnSp>
      <p:sp>
        <p:nvSpPr>
          <p:cNvPr id="66" name="Rectangle 65">
            <a:extLst>
              <a:ext uri="{FF2B5EF4-FFF2-40B4-BE49-F238E27FC236}">
                <a16:creationId xmlns:a16="http://schemas.microsoft.com/office/drawing/2014/main" id="{C860248A-EDB9-4B0E-95F8-8072AA08D5BC}"/>
              </a:ext>
            </a:extLst>
          </p:cNvPr>
          <p:cNvSpPr/>
          <p:nvPr/>
        </p:nvSpPr>
        <p:spPr bwMode="auto">
          <a:xfrm>
            <a:off x="7514719" y="5621043"/>
            <a:ext cx="1819576" cy="397591"/>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Log Analytics Workspace</a:t>
            </a:r>
          </a:p>
        </p:txBody>
      </p:sp>
      <p:cxnSp>
        <p:nvCxnSpPr>
          <p:cNvPr id="67" name="Straight Connector 66">
            <a:extLst>
              <a:ext uri="{FF2B5EF4-FFF2-40B4-BE49-F238E27FC236}">
                <a16:creationId xmlns:a16="http://schemas.microsoft.com/office/drawing/2014/main" id="{02E17638-9845-4C6A-8318-A9259E527249}"/>
              </a:ext>
              <a:ext uri="{C183D7F6-B498-43B3-948B-1728B52AA6E4}">
                <adec:decorative xmlns:adec="http://schemas.microsoft.com/office/drawing/2017/decorative" val="1"/>
              </a:ext>
            </a:extLst>
          </p:cNvPr>
          <p:cNvCxnSpPr>
            <a:cxnSpLocks/>
            <a:stCxn id="50" idx="3"/>
            <a:endCxn id="66" idx="1"/>
          </p:cNvCxnSpPr>
          <p:nvPr/>
        </p:nvCxnSpPr>
        <p:spPr>
          <a:xfrm>
            <a:off x="5166586" y="5819839"/>
            <a:ext cx="2348134" cy="0"/>
          </a:xfrm>
          <a:prstGeom prst="line">
            <a:avLst/>
          </a:prstGeom>
          <a:noFill/>
          <a:ln w="19050" cap="flat" cmpd="sng" algn="ctr">
            <a:solidFill>
              <a:schemeClr val="accent1"/>
            </a:solidFill>
            <a:prstDash val="solid"/>
            <a:miter lim="800000"/>
            <a:headEnd type="arrow" w="med" len="med"/>
            <a:tailEnd type="arrow" w="med" len="med"/>
          </a:ln>
          <a:effectLst/>
        </p:spPr>
      </p:cxnSp>
      <p:sp>
        <p:nvSpPr>
          <p:cNvPr id="68" name="Rectangle 67">
            <a:extLst>
              <a:ext uri="{FF2B5EF4-FFF2-40B4-BE49-F238E27FC236}">
                <a16:creationId xmlns:a16="http://schemas.microsoft.com/office/drawing/2014/main" id="{355ED3D2-71AB-48D6-A4E7-2477B5117EEB}"/>
              </a:ext>
            </a:extLst>
          </p:cNvPr>
          <p:cNvSpPr/>
          <p:nvPr/>
        </p:nvSpPr>
        <p:spPr>
          <a:xfrm>
            <a:off x="6633688" y="5573653"/>
            <a:ext cx="874875" cy="249264"/>
          </a:xfrm>
          <a:prstGeom prst="rect">
            <a:avLst/>
          </a:prstGeom>
        </p:spPr>
        <p:txBody>
          <a:bodyPr wrap="square">
            <a:spAutoFit/>
          </a:bodyPr>
          <a:lstStyle/>
          <a:p>
            <a:pPr algn="ctr" defTabSz="914225">
              <a:defRPr/>
            </a:pPr>
            <a:r>
              <a:rPr lang="en-US" sz="1000">
                <a:solidFill>
                  <a:srgbClr val="FFFFFF"/>
                </a:solidFill>
                <a:latin typeface="Segoe UI Symbol" panose="020B0502040204020203" pitchFamily="34" charset="0"/>
                <a:ea typeface="Segoe UI Symbol" panose="020B0502040204020203" pitchFamily="34" charset="0"/>
              </a:rPr>
              <a:t>HTTPS/443</a:t>
            </a:r>
          </a:p>
        </p:txBody>
      </p:sp>
      <p:sp>
        <p:nvSpPr>
          <p:cNvPr id="69" name="Rectangle 68">
            <a:extLst>
              <a:ext uri="{FF2B5EF4-FFF2-40B4-BE49-F238E27FC236}">
                <a16:creationId xmlns:a16="http://schemas.microsoft.com/office/drawing/2014/main" id="{B7E58E15-2DDF-4E39-A79C-18DF6797A444}"/>
              </a:ext>
            </a:extLst>
          </p:cNvPr>
          <p:cNvSpPr/>
          <p:nvPr/>
        </p:nvSpPr>
        <p:spPr>
          <a:xfrm>
            <a:off x="6633689" y="3621987"/>
            <a:ext cx="874875" cy="249264"/>
          </a:xfrm>
          <a:prstGeom prst="rect">
            <a:avLst/>
          </a:prstGeom>
        </p:spPr>
        <p:txBody>
          <a:bodyPr wrap="square">
            <a:spAutoFit/>
          </a:bodyPr>
          <a:lstStyle/>
          <a:p>
            <a:pPr algn="ctr" defTabSz="914225">
              <a:defRPr/>
            </a:pPr>
            <a:r>
              <a:rPr lang="en-US" sz="1000">
                <a:solidFill>
                  <a:srgbClr val="FFFFFF"/>
                </a:solidFill>
                <a:latin typeface="Segoe UI Symbol" panose="020B0502040204020203" pitchFamily="34" charset="0"/>
                <a:ea typeface="Segoe UI Symbol" panose="020B0502040204020203" pitchFamily="34" charset="0"/>
              </a:rPr>
              <a:t>HTTPS/443</a:t>
            </a:r>
          </a:p>
        </p:txBody>
      </p:sp>
      <p:sp>
        <p:nvSpPr>
          <p:cNvPr id="70" name="Rectangle 69">
            <a:extLst>
              <a:ext uri="{FF2B5EF4-FFF2-40B4-BE49-F238E27FC236}">
                <a16:creationId xmlns:a16="http://schemas.microsoft.com/office/drawing/2014/main" id="{92F84112-C37A-45FF-B4B9-64755B40A69F}"/>
              </a:ext>
            </a:extLst>
          </p:cNvPr>
          <p:cNvSpPr/>
          <p:nvPr/>
        </p:nvSpPr>
        <p:spPr bwMode="auto">
          <a:xfrm>
            <a:off x="8853741" y="3215109"/>
            <a:ext cx="2296026" cy="1770594"/>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defRPr/>
            </a:pPr>
            <a:r>
              <a:rPr lang="en-US" sz="1100">
                <a:solidFill>
                  <a:srgbClr val="50E6FF"/>
                </a:solidFill>
                <a:latin typeface="Segoe UI Semibold"/>
              </a:rPr>
              <a:t>Azure Resource Manager (ARM)</a:t>
            </a:r>
          </a:p>
        </p:txBody>
      </p:sp>
      <p:sp>
        <p:nvSpPr>
          <p:cNvPr id="73" name="Rectangle 72">
            <a:extLst>
              <a:ext uri="{FF2B5EF4-FFF2-40B4-BE49-F238E27FC236}">
                <a16:creationId xmlns:a16="http://schemas.microsoft.com/office/drawing/2014/main" id="{D12A17BA-2B16-4FA3-9871-E4566871597D}"/>
              </a:ext>
            </a:extLst>
          </p:cNvPr>
          <p:cNvSpPr/>
          <p:nvPr/>
        </p:nvSpPr>
        <p:spPr bwMode="auto">
          <a:xfrm>
            <a:off x="8430743" y="3667036"/>
            <a:ext cx="2296026" cy="402278"/>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Hybrid Compute </a:t>
            </a:r>
          </a:p>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Resource Provider</a:t>
            </a:r>
          </a:p>
        </p:txBody>
      </p:sp>
      <p:pic>
        <p:nvPicPr>
          <p:cNvPr id="74" name="Graphic 73">
            <a:extLst>
              <a:ext uri="{FF2B5EF4-FFF2-40B4-BE49-F238E27FC236}">
                <a16:creationId xmlns:a16="http://schemas.microsoft.com/office/drawing/2014/main" id="{CB7A2346-58BF-43F6-B82E-82C363A7D6B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6357" y="3685320"/>
            <a:ext cx="365708" cy="365708"/>
          </a:xfrm>
          <a:prstGeom prst="rect">
            <a:avLst/>
          </a:prstGeom>
        </p:spPr>
      </p:pic>
      <p:sp>
        <p:nvSpPr>
          <p:cNvPr id="75" name="Rectangle 74">
            <a:extLst>
              <a:ext uri="{FF2B5EF4-FFF2-40B4-BE49-F238E27FC236}">
                <a16:creationId xmlns:a16="http://schemas.microsoft.com/office/drawing/2014/main" id="{23CA5C2C-CF15-468E-88B8-3D7E4C929468}"/>
              </a:ext>
            </a:extLst>
          </p:cNvPr>
          <p:cNvSpPr/>
          <p:nvPr/>
        </p:nvSpPr>
        <p:spPr>
          <a:xfrm>
            <a:off x="9540272" y="1972958"/>
            <a:ext cx="1609496" cy="923794"/>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Azure Portal</a:t>
            </a:r>
          </a:p>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Az CLI</a:t>
            </a:r>
          </a:p>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Azure SDK</a:t>
            </a:r>
          </a:p>
          <a:p>
            <a:pPr algn="ctr" defTabSz="932293" fontAlgn="base">
              <a:lnSpc>
                <a:spcPct val="90000"/>
              </a:lnSpc>
              <a:spcBef>
                <a:spcPct val="0"/>
              </a:spcBef>
              <a:spcAft>
                <a:spcPct val="0"/>
              </a:spcAft>
              <a:defRPr/>
            </a:pPr>
            <a:r>
              <a:rPr lang="en-US" sz="1100">
                <a:solidFill>
                  <a:srgbClr val="50E6FF"/>
                </a:solidFill>
                <a:latin typeface="Segoe UI Semibold"/>
                <a:cs typeface="Segoe UI" pitchFamily="34" charset="0"/>
              </a:rPr>
              <a:t>REST API</a:t>
            </a:r>
          </a:p>
        </p:txBody>
      </p:sp>
      <p:grpSp>
        <p:nvGrpSpPr>
          <p:cNvPr id="76" name="Group 75" descr="Azure admin icon">
            <a:extLst>
              <a:ext uri="{FF2B5EF4-FFF2-40B4-BE49-F238E27FC236}">
                <a16:creationId xmlns:a16="http://schemas.microsoft.com/office/drawing/2014/main" id="{EDBE9C4C-F377-414F-B527-FA22A0A9703E}"/>
              </a:ext>
              <a:ext uri="{C183D7F6-B498-43B3-948B-1728B52AA6E4}">
                <adec:decorative xmlns:adec="http://schemas.microsoft.com/office/drawing/2017/decorative" val="0"/>
              </a:ext>
            </a:extLst>
          </p:cNvPr>
          <p:cNvGrpSpPr/>
          <p:nvPr/>
        </p:nvGrpSpPr>
        <p:grpSpPr>
          <a:xfrm>
            <a:off x="9724981" y="609576"/>
            <a:ext cx="1240076" cy="708082"/>
            <a:chOff x="9537620" y="319606"/>
            <a:chExt cx="1240252" cy="708183"/>
          </a:xfrm>
        </p:grpSpPr>
        <p:pic>
          <p:nvPicPr>
            <p:cNvPr id="77" name="Graphic 76">
              <a:extLst>
                <a:ext uri="{FF2B5EF4-FFF2-40B4-BE49-F238E27FC236}">
                  <a16:creationId xmlns:a16="http://schemas.microsoft.com/office/drawing/2014/main" id="{D826B3C8-689A-416C-BF46-D1F498A010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5499" y="803292"/>
              <a:ext cx="224497" cy="224497"/>
            </a:xfrm>
            <a:prstGeom prst="rect">
              <a:avLst/>
            </a:prstGeom>
          </p:spPr>
        </p:pic>
        <p:pic>
          <p:nvPicPr>
            <p:cNvPr id="78" name="Graphic 77" descr="User">
              <a:extLst>
                <a:ext uri="{FF2B5EF4-FFF2-40B4-BE49-F238E27FC236}">
                  <a16:creationId xmlns:a16="http://schemas.microsoft.com/office/drawing/2014/main" id="{4947FC66-47D8-4052-BBE3-3F620938AC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82257" y="456635"/>
              <a:ext cx="550979" cy="550979"/>
            </a:xfrm>
            <a:prstGeom prst="rect">
              <a:avLst/>
            </a:prstGeom>
          </p:spPr>
        </p:pic>
        <p:sp>
          <p:nvSpPr>
            <p:cNvPr id="79" name="Rectangle 78">
              <a:extLst>
                <a:ext uri="{FF2B5EF4-FFF2-40B4-BE49-F238E27FC236}">
                  <a16:creationId xmlns:a16="http://schemas.microsoft.com/office/drawing/2014/main" id="{47680CBB-B26C-4695-B895-7AF26EF3536B}"/>
                </a:ext>
              </a:extLst>
            </p:cNvPr>
            <p:cNvSpPr/>
            <p:nvPr/>
          </p:nvSpPr>
          <p:spPr>
            <a:xfrm>
              <a:off x="9537620" y="319606"/>
              <a:ext cx="1240252" cy="249299"/>
            </a:xfrm>
            <a:prstGeom prst="rect">
              <a:avLst/>
            </a:prstGeom>
          </p:spPr>
          <p:txBody>
            <a:bodyPr wrap="square">
              <a:spAutoFit/>
            </a:bodyPr>
            <a:lstStyle/>
            <a:p>
              <a:pPr algn="ctr" defTabSz="914225">
                <a:defRPr/>
              </a:pPr>
              <a:r>
                <a:rPr lang="en-US" sz="1000">
                  <a:solidFill>
                    <a:srgbClr val="FFFFFF"/>
                  </a:solidFill>
                  <a:latin typeface="Segoe UI Symbol" panose="020B0502040204020203" pitchFamily="34" charset="0"/>
                  <a:ea typeface="Segoe UI Symbol" panose="020B0502040204020203" pitchFamily="34" charset="0"/>
                </a:rPr>
                <a:t>Azure Admin</a:t>
              </a:r>
            </a:p>
          </p:txBody>
        </p:sp>
      </p:grpSp>
      <p:cxnSp>
        <p:nvCxnSpPr>
          <p:cNvPr id="80" name="Straight Connector 79">
            <a:extLst>
              <a:ext uri="{FF2B5EF4-FFF2-40B4-BE49-F238E27FC236}">
                <a16:creationId xmlns:a16="http://schemas.microsoft.com/office/drawing/2014/main" id="{D91E1C87-0F41-4805-BEB6-01AFAD036728}"/>
              </a:ext>
              <a:ext uri="{C183D7F6-B498-43B3-948B-1728B52AA6E4}">
                <adec:decorative xmlns:adec="http://schemas.microsoft.com/office/drawing/2017/decorative" val="1"/>
              </a:ext>
            </a:extLst>
          </p:cNvPr>
          <p:cNvCxnSpPr>
            <a:cxnSpLocks/>
            <a:endCxn id="75" idx="2"/>
          </p:cNvCxnSpPr>
          <p:nvPr/>
        </p:nvCxnSpPr>
        <p:spPr>
          <a:xfrm flipV="1">
            <a:off x="10345020" y="2896752"/>
            <a:ext cx="1" cy="318357"/>
          </a:xfrm>
          <a:prstGeom prst="line">
            <a:avLst/>
          </a:prstGeom>
          <a:noFill/>
          <a:ln w="19050" cap="flat" cmpd="sng" algn="ctr">
            <a:solidFill>
              <a:schemeClr val="accent1"/>
            </a:solidFill>
            <a:prstDash val="solid"/>
            <a:miter lim="800000"/>
            <a:headEnd type="arrow" w="med" len="med"/>
            <a:tailEnd type="arrow" w="med" len="med"/>
          </a:ln>
          <a:effectLst/>
        </p:spPr>
      </p:cxnSp>
      <p:cxnSp>
        <p:nvCxnSpPr>
          <p:cNvPr id="81" name="Straight Connector 80">
            <a:extLst>
              <a:ext uri="{FF2B5EF4-FFF2-40B4-BE49-F238E27FC236}">
                <a16:creationId xmlns:a16="http://schemas.microsoft.com/office/drawing/2014/main" id="{D28F9FC4-6697-4EB1-B8B8-A68942247755}"/>
              </a:ext>
              <a:ext uri="{C183D7F6-B498-43B3-948B-1728B52AA6E4}">
                <adec:decorative xmlns:adec="http://schemas.microsoft.com/office/drawing/2017/decorative" val="1"/>
              </a:ext>
            </a:extLst>
          </p:cNvPr>
          <p:cNvCxnSpPr>
            <a:cxnSpLocks/>
            <a:stCxn id="75" idx="0"/>
          </p:cNvCxnSpPr>
          <p:nvPr/>
        </p:nvCxnSpPr>
        <p:spPr>
          <a:xfrm flipV="1">
            <a:off x="10345020" y="1401863"/>
            <a:ext cx="0" cy="571095"/>
          </a:xfrm>
          <a:prstGeom prst="line">
            <a:avLst/>
          </a:prstGeom>
          <a:noFill/>
          <a:ln w="19050" cap="flat" cmpd="sng" algn="ctr">
            <a:solidFill>
              <a:schemeClr val="accent1"/>
            </a:solidFill>
            <a:prstDash val="solid"/>
            <a:miter lim="800000"/>
            <a:headEnd type="arrow" w="med" len="med"/>
            <a:tailEnd type="none" w="lg" len="med"/>
          </a:ln>
          <a:effectLst/>
        </p:spPr>
      </p:cxnSp>
      <p:pic>
        <p:nvPicPr>
          <p:cNvPr id="82" name="Graphic 81" descr="Server icon">
            <a:extLst>
              <a:ext uri="{FF2B5EF4-FFF2-40B4-BE49-F238E27FC236}">
                <a16:creationId xmlns:a16="http://schemas.microsoft.com/office/drawing/2014/main" id="{43BC1ADD-1245-46DE-B3B8-9A2CAE0542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760" y="1401863"/>
            <a:ext cx="365708" cy="365708"/>
          </a:xfrm>
          <a:prstGeom prst="rect">
            <a:avLst/>
          </a:prstGeom>
        </p:spPr>
      </p:pic>
      <p:sp>
        <p:nvSpPr>
          <p:cNvPr id="85" name="Rectangle 84">
            <a:extLst>
              <a:ext uri="{FF2B5EF4-FFF2-40B4-BE49-F238E27FC236}">
                <a16:creationId xmlns:a16="http://schemas.microsoft.com/office/drawing/2014/main" id="{8D79153B-F697-4D21-9D3C-01A74A7B5D22}"/>
              </a:ext>
            </a:extLst>
          </p:cNvPr>
          <p:cNvSpPr/>
          <p:nvPr/>
        </p:nvSpPr>
        <p:spPr>
          <a:xfrm>
            <a:off x="7351607" y="2966386"/>
            <a:ext cx="1273324" cy="406208"/>
          </a:xfrm>
          <a:prstGeom prst="rect">
            <a:avLst/>
          </a:prstGeom>
        </p:spPr>
        <p:txBody>
          <a:bodyPr wrap="square">
            <a:spAutoFit/>
          </a:bodyPr>
          <a:lstStyle/>
          <a:p>
            <a:pPr algn="ctr" defTabSz="914225">
              <a:defRPr/>
            </a:pPr>
            <a:r>
              <a:rPr lang="en-US" sz="1000">
                <a:solidFill>
                  <a:srgbClr val="FFFFFF"/>
                </a:solidFill>
                <a:latin typeface="Segoe UI Symbol" panose="020B0502040204020203" pitchFamily="34" charset="0"/>
                <a:ea typeface="Segoe UI Symbol" panose="020B0502040204020203" pitchFamily="34" charset="0"/>
              </a:rPr>
              <a:t>Authentication &amp; Authorization</a:t>
            </a:r>
          </a:p>
        </p:txBody>
      </p:sp>
      <p:sp>
        <p:nvSpPr>
          <p:cNvPr id="87" name="Rectangle 86">
            <a:extLst>
              <a:ext uri="{FF2B5EF4-FFF2-40B4-BE49-F238E27FC236}">
                <a16:creationId xmlns:a16="http://schemas.microsoft.com/office/drawing/2014/main" id="{E10DEB69-DBD8-41FC-9292-D3AC8F2654C7}"/>
              </a:ext>
            </a:extLst>
          </p:cNvPr>
          <p:cNvSpPr/>
          <p:nvPr/>
        </p:nvSpPr>
        <p:spPr bwMode="auto">
          <a:xfrm>
            <a:off x="8430743" y="4387671"/>
            <a:ext cx="2296026" cy="402278"/>
          </a:xfrm>
          <a:prstGeom prst="rect">
            <a:avLst/>
          </a:prstGeom>
          <a:solidFill>
            <a:srgbClr val="000000"/>
          </a:solidFill>
          <a:ln w="3175" cap="flat" cmpd="sng" algn="ctr">
            <a:solidFill>
              <a:schemeClr val="accent1"/>
            </a:solidFill>
            <a:prstDash val="solid"/>
            <a:headEnd type="none" w="med" len="med"/>
            <a:tailEnd type="none" w="med" len="med"/>
          </a:ln>
          <a:effectLst>
            <a:outerShdw blurRad="571500" algn="tl" rotWithShape="0">
              <a:srgbClr val="0078D4">
                <a:alpha val="70000"/>
              </a:srgbClr>
            </a:outerShdw>
          </a:effectLst>
        </p:spPr>
        <p:txBody>
          <a:bodyPr rot="0" spcFirstLastPara="0" vertOverflow="overflow" horzOverflow="overflow" vert="horz" wrap="square" lIns="0" tIns="146284" rIns="0" bIns="146284"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defRPr/>
            </a:pPr>
            <a:r>
              <a:rPr lang="en-US" sz="1100" dirty="0">
                <a:solidFill>
                  <a:srgbClr val="50E6FF"/>
                </a:solidFill>
                <a:latin typeface="Segoe UI Semibold"/>
                <a:cs typeface="Segoe UI" pitchFamily="34" charset="0"/>
              </a:rPr>
              <a:t>Guest Config</a:t>
            </a:r>
          </a:p>
          <a:p>
            <a:pPr algn="ctr" defTabSz="932293" fontAlgn="base">
              <a:lnSpc>
                <a:spcPct val="90000"/>
              </a:lnSpc>
              <a:spcBef>
                <a:spcPct val="0"/>
              </a:spcBef>
              <a:spcAft>
                <a:spcPct val="0"/>
              </a:spcAft>
              <a:defRPr/>
            </a:pPr>
            <a:r>
              <a:rPr lang="en-US" sz="1100" dirty="0">
                <a:solidFill>
                  <a:srgbClr val="50E6FF"/>
                </a:solidFill>
                <a:latin typeface="Segoe UI Semibold"/>
                <a:cs typeface="Segoe UI" pitchFamily="34" charset="0"/>
              </a:rPr>
              <a:t>Resource Provider</a:t>
            </a:r>
          </a:p>
        </p:txBody>
      </p:sp>
      <p:pic>
        <p:nvPicPr>
          <p:cNvPr id="89" name="Graphic 88">
            <a:extLst>
              <a:ext uri="{FF2B5EF4-FFF2-40B4-BE49-F238E27FC236}">
                <a16:creationId xmlns:a16="http://schemas.microsoft.com/office/drawing/2014/main" id="{66F65768-34E8-485C-979A-F78EBA4AF66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6357" y="4400565"/>
            <a:ext cx="365708" cy="365708"/>
          </a:xfrm>
          <a:prstGeom prst="rect">
            <a:avLst/>
          </a:prstGeom>
        </p:spPr>
      </p:pic>
      <p:sp>
        <p:nvSpPr>
          <p:cNvPr id="91" name="Rectangle 90">
            <a:extLst>
              <a:ext uri="{FF2B5EF4-FFF2-40B4-BE49-F238E27FC236}">
                <a16:creationId xmlns:a16="http://schemas.microsoft.com/office/drawing/2014/main" id="{FD8A3354-A229-45CE-A31B-9C233324E785}"/>
              </a:ext>
            </a:extLst>
          </p:cNvPr>
          <p:cNvSpPr/>
          <p:nvPr/>
        </p:nvSpPr>
        <p:spPr>
          <a:xfrm>
            <a:off x="6633688" y="4347609"/>
            <a:ext cx="874875" cy="249264"/>
          </a:xfrm>
          <a:prstGeom prst="rect">
            <a:avLst/>
          </a:prstGeom>
        </p:spPr>
        <p:txBody>
          <a:bodyPr wrap="square">
            <a:spAutoFit/>
          </a:bodyPr>
          <a:lstStyle/>
          <a:p>
            <a:pPr algn="ctr" defTabSz="914225">
              <a:defRPr/>
            </a:pPr>
            <a:r>
              <a:rPr lang="en-US" sz="1000">
                <a:solidFill>
                  <a:srgbClr val="FFFFFF"/>
                </a:solidFill>
                <a:latin typeface="Segoe UI Symbol" panose="020B0502040204020203" pitchFamily="34" charset="0"/>
                <a:ea typeface="Segoe UI Symbol" panose="020B0502040204020203" pitchFamily="34" charset="0"/>
              </a:rPr>
              <a:t>HTTPS/443</a:t>
            </a:r>
          </a:p>
        </p:txBody>
      </p:sp>
      <p:cxnSp>
        <p:nvCxnSpPr>
          <p:cNvPr id="92" name="Straight Connector 91">
            <a:extLst>
              <a:ext uri="{FF2B5EF4-FFF2-40B4-BE49-F238E27FC236}">
                <a16:creationId xmlns:a16="http://schemas.microsoft.com/office/drawing/2014/main" id="{25942EC9-4155-471E-ADCA-066C82E45E0E}"/>
              </a:ext>
              <a:ext uri="{C183D7F6-B498-43B3-948B-1728B52AA6E4}">
                <adec:decorative xmlns:adec="http://schemas.microsoft.com/office/drawing/2017/decorative" val="1"/>
              </a:ext>
            </a:extLst>
          </p:cNvPr>
          <p:cNvCxnSpPr>
            <a:cxnSpLocks/>
            <a:stCxn id="73" idx="1"/>
            <a:endCxn id="46" idx="3"/>
          </p:cNvCxnSpPr>
          <p:nvPr/>
        </p:nvCxnSpPr>
        <p:spPr>
          <a:xfrm flipH="1">
            <a:off x="5426114" y="3868174"/>
            <a:ext cx="3004631" cy="0"/>
          </a:xfrm>
          <a:prstGeom prst="line">
            <a:avLst/>
          </a:prstGeom>
          <a:noFill/>
          <a:ln w="19050" cap="flat" cmpd="sng" algn="ctr">
            <a:solidFill>
              <a:schemeClr val="accent1"/>
            </a:solidFill>
            <a:prstDash val="solid"/>
            <a:miter lim="800000"/>
            <a:headEnd type="arrow" w="med" len="med"/>
            <a:tailEnd type="arrow" w="med" len="med"/>
          </a:ln>
          <a:effectLst/>
        </p:spPr>
      </p:cxnSp>
      <p:cxnSp>
        <p:nvCxnSpPr>
          <p:cNvPr id="93" name="Straight Connector 92">
            <a:extLst>
              <a:ext uri="{FF2B5EF4-FFF2-40B4-BE49-F238E27FC236}">
                <a16:creationId xmlns:a16="http://schemas.microsoft.com/office/drawing/2014/main" id="{FFF8DE5F-336B-40F4-9AEF-1140FF646F2B}"/>
              </a:ext>
              <a:ext uri="{C183D7F6-B498-43B3-948B-1728B52AA6E4}">
                <adec:decorative xmlns:adec="http://schemas.microsoft.com/office/drawing/2017/decorative" val="1"/>
              </a:ext>
            </a:extLst>
          </p:cNvPr>
          <p:cNvCxnSpPr>
            <a:cxnSpLocks/>
            <a:stCxn id="87" idx="1"/>
            <a:endCxn id="47" idx="3"/>
          </p:cNvCxnSpPr>
          <p:nvPr/>
        </p:nvCxnSpPr>
        <p:spPr>
          <a:xfrm flipH="1">
            <a:off x="5426114" y="4588810"/>
            <a:ext cx="3004631" cy="4771"/>
          </a:xfrm>
          <a:prstGeom prst="line">
            <a:avLst/>
          </a:prstGeom>
          <a:noFill/>
          <a:ln w="19050" cap="flat" cmpd="sng" algn="ctr">
            <a:solidFill>
              <a:schemeClr val="accent1"/>
            </a:solidFill>
            <a:prstDash val="solid"/>
            <a:miter lim="800000"/>
            <a:headEnd type="arrow" w="med" len="med"/>
            <a:tailEnd type="arrow" w="med" len="med"/>
          </a:ln>
          <a:effectLst/>
        </p:spPr>
      </p:cxnSp>
      <p:cxnSp>
        <p:nvCxnSpPr>
          <p:cNvPr id="94" name="Elbow Connector 227">
            <a:extLst>
              <a:ext uri="{FF2B5EF4-FFF2-40B4-BE49-F238E27FC236}">
                <a16:creationId xmlns:a16="http://schemas.microsoft.com/office/drawing/2014/main" id="{4600A401-7FED-4014-A290-7187A4EB086C}"/>
              </a:ext>
              <a:ext uri="{C183D7F6-B498-43B3-948B-1728B52AA6E4}">
                <adec:decorative xmlns:adec="http://schemas.microsoft.com/office/drawing/2017/decorative" val="1"/>
              </a:ext>
            </a:extLst>
          </p:cNvPr>
          <p:cNvCxnSpPr>
            <a:cxnSpLocks/>
            <a:stCxn id="66" idx="3"/>
            <a:endCxn id="70" idx="2"/>
          </p:cNvCxnSpPr>
          <p:nvPr/>
        </p:nvCxnSpPr>
        <p:spPr>
          <a:xfrm flipV="1">
            <a:off x="9334295" y="4985703"/>
            <a:ext cx="667460" cy="834137"/>
          </a:xfrm>
          <a:prstGeom prst="bentConnector2">
            <a:avLst/>
          </a:prstGeom>
          <a:noFill/>
          <a:ln w="19050" cap="flat" cmpd="sng" algn="ctr">
            <a:solidFill>
              <a:schemeClr val="accent1"/>
            </a:solidFill>
            <a:prstDash val="solid"/>
            <a:miter lim="800000"/>
            <a:headEnd type="arrow" w="med" len="med"/>
            <a:tailEnd type="arrow" w="med" len="med"/>
          </a:ln>
          <a:effectLst/>
        </p:spPr>
      </p:cxnSp>
      <p:grpSp>
        <p:nvGrpSpPr>
          <p:cNvPr id="52" name="Group 51" descr="Microsoft Azure logo">
            <a:extLst>
              <a:ext uri="{FF2B5EF4-FFF2-40B4-BE49-F238E27FC236}">
                <a16:creationId xmlns:a16="http://schemas.microsoft.com/office/drawing/2014/main" id="{C603158D-EFC5-4667-A709-DE8D17CBC0BD}"/>
              </a:ext>
            </a:extLst>
          </p:cNvPr>
          <p:cNvGrpSpPr/>
          <p:nvPr/>
        </p:nvGrpSpPr>
        <p:grpSpPr>
          <a:xfrm>
            <a:off x="8351925" y="1615843"/>
            <a:ext cx="1634886" cy="301813"/>
            <a:chOff x="9047655" y="4372095"/>
            <a:chExt cx="1685927" cy="311236"/>
          </a:xfrm>
        </p:grpSpPr>
        <p:pic>
          <p:nvPicPr>
            <p:cNvPr id="55" name="Picture 54" descr="A picture containing drawing&#10;&#10;Description automatically generated">
              <a:extLst>
                <a:ext uri="{FF2B5EF4-FFF2-40B4-BE49-F238E27FC236}">
                  <a16:creationId xmlns:a16="http://schemas.microsoft.com/office/drawing/2014/main" id="{5B13E7CB-442D-4622-A828-90CE3B1E3B0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82446" b="108"/>
            <a:stretch/>
          </p:blipFill>
          <p:spPr>
            <a:xfrm>
              <a:off x="9047655" y="4372095"/>
              <a:ext cx="295941" cy="310902"/>
            </a:xfrm>
            <a:prstGeom prst="rect">
              <a:avLst/>
            </a:prstGeom>
          </p:spPr>
        </p:pic>
        <p:pic>
          <p:nvPicPr>
            <p:cNvPr id="59" name="Picture 58" descr="A picture containing drawing&#10;&#10;Description automatically generated">
              <a:extLst>
                <a:ext uri="{FF2B5EF4-FFF2-40B4-BE49-F238E27FC236}">
                  <a16:creationId xmlns:a16="http://schemas.microsoft.com/office/drawing/2014/main" id="{5541B993-CC3C-4DA0-91A3-A4889F4CF4F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7553"/>
            <a:stretch/>
          </p:blipFill>
          <p:spPr>
            <a:xfrm>
              <a:off x="9343597" y="4372095"/>
              <a:ext cx="1389985" cy="311236"/>
            </a:xfrm>
            <a:prstGeom prst="rect">
              <a:avLst/>
            </a:prstGeom>
          </p:spPr>
        </p:pic>
      </p:grpSp>
    </p:spTree>
    <p:extLst>
      <p:ext uri="{BB962C8B-B14F-4D97-AF65-F5344CB8AC3E}">
        <p14:creationId xmlns:p14="http://schemas.microsoft.com/office/powerpoint/2010/main" val="106652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9D8747-8A73-4446-94BE-C167F6AA2F63}"/>
              </a:ext>
            </a:extLst>
          </p:cNvPr>
          <p:cNvSpPr>
            <a:spLocks noGrp="1"/>
          </p:cNvSpPr>
          <p:nvPr>
            <p:ph type="ctrTitle"/>
          </p:nvPr>
        </p:nvSpPr>
        <p:spPr/>
        <p:txBody>
          <a:bodyPr>
            <a:normAutofit fontScale="90000"/>
          </a:bodyPr>
          <a:lstStyle/>
          <a:p>
            <a:r>
              <a:rPr lang="en-US" dirty="0">
                <a:solidFill>
                  <a:srgbClr val="FFFFFF"/>
                </a:solidFill>
              </a:rPr>
              <a:t>Azure</a:t>
            </a:r>
            <a:r>
              <a:rPr lang="en-US" baseline="0" dirty="0">
                <a:solidFill>
                  <a:srgbClr val="FFFFFF"/>
                </a:solidFill>
              </a:rPr>
              <a:t> Policy Guest Configuration Pricing Arc-enabled servers</a:t>
            </a:r>
            <a:endParaRPr lang="en-US" dirty="0">
              <a:solidFill>
                <a:srgbClr val="FFFFFF"/>
              </a:solidFill>
            </a:endParaRPr>
          </a:p>
        </p:txBody>
      </p:sp>
      <p:sp>
        <p:nvSpPr>
          <p:cNvPr id="6" name="Rectangle 5">
            <a:extLst>
              <a:ext uri="{FF2B5EF4-FFF2-40B4-BE49-F238E27FC236}">
                <a16:creationId xmlns:a16="http://schemas.microsoft.com/office/drawing/2014/main" id="{543AE0B3-D33D-4677-A07E-7CAE0BC94B45}"/>
              </a:ext>
              <a:ext uri="{C183D7F6-B498-43B3-948B-1728B52AA6E4}">
                <adec:decorative xmlns:adec="http://schemas.microsoft.com/office/drawing/2017/decorative" val="1"/>
              </a:ext>
            </a:extLst>
          </p:cNvPr>
          <p:cNvSpPr/>
          <p:nvPr/>
        </p:nvSpPr>
        <p:spPr>
          <a:xfrm>
            <a:off x="865" y="487"/>
            <a:ext cx="12190271" cy="6857027"/>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225">
              <a:defRPr/>
            </a:pPr>
            <a:endParaRPr lang="en-US">
              <a:solidFill>
                <a:prstClr val="white"/>
              </a:solidFill>
              <a:latin typeface="Calibri" panose="020F0502020204030204"/>
            </a:endParaRPr>
          </a:p>
        </p:txBody>
      </p:sp>
      <p:sp>
        <p:nvSpPr>
          <p:cNvPr id="4" name="Title 134">
            <a:extLst>
              <a:ext uri="{FF2B5EF4-FFF2-40B4-BE49-F238E27FC236}">
                <a16:creationId xmlns:a16="http://schemas.microsoft.com/office/drawing/2014/main" id="{CA88AA7D-EC69-4B68-B96A-831FEC5FF1F4}"/>
              </a:ext>
              <a:ext uri="{C183D7F6-B498-43B3-948B-1728B52AA6E4}">
                <adec:decorative xmlns:adec="http://schemas.microsoft.com/office/drawing/2017/decorative" val="1"/>
              </a:ext>
            </a:extLst>
          </p:cNvPr>
          <p:cNvSpPr txBox="1">
            <a:spLocks/>
          </p:cNvSpPr>
          <p:nvPr/>
        </p:nvSpPr>
        <p:spPr bwMode="auto">
          <a:xfrm>
            <a:off x="428025" y="5519093"/>
            <a:ext cx="9793774" cy="699714"/>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3000" b="1" dirty="0">
                <a:solidFill>
                  <a:srgbClr val="50E6FF"/>
                </a:solidFill>
                <a:latin typeface="Segoe UI"/>
              </a:rPr>
              <a:t>Free</a:t>
            </a:r>
            <a:endParaRPr lang="en-US" sz="3000" b="1" dirty="0">
              <a:solidFill>
                <a:srgbClr val="9BF00B"/>
              </a:solidFill>
              <a:latin typeface="Segoe UI"/>
            </a:endParaRPr>
          </a:p>
        </p:txBody>
      </p:sp>
      <p:sp>
        <p:nvSpPr>
          <p:cNvPr id="8" name="Title 134">
            <a:extLst>
              <a:ext uri="{FF2B5EF4-FFF2-40B4-BE49-F238E27FC236}">
                <a16:creationId xmlns:a16="http://schemas.microsoft.com/office/drawing/2014/main" id="{6F3C8D91-C575-4E46-9971-68355E82FC17}"/>
              </a:ext>
              <a:ext uri="{C183D7F6-B498-43B3-948B-1728B52AA6E4}">
                <adec:decorative xmlns:adec="http://schemas.microsoft.com/office/drawing/2017/decorative" val="1"/>
              </a:ext>
            </a:extLst>
          </p:cNvPr>
          <p:cNvSpPr txBox="1">
            <a:spLocks/>
          </p:cNvSpPr>
          <p:nvPr/>
        </p:nvSpPr>
        <p:spPr bwMode="auto">
          <a:xfrm>
            <a:off x="4826939" y="1708595"/>
            <a:ext cx="1314153" cy="172297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1400" b="1" dirty="0">
                <a:solidFill>
                  <a:prstClr val="white"/>
                </a:solidFill>
                <a:latin typeface="Segoe UI"/>
              </a:rPr>
              <a:t>Is the Azure Policy </a:t>
            </a:r>
          </a:p>
          <a:p>
            <a:pPr algn="ctr" defTabSz="914225">
              <a:lnSpc>
                <a:spcPct val="100000"/>
              </a:lnSpc>
              <a:spcBef>
                <a:spcPts val="0"/>
              </a:spcBef>
              <a:defRPr/>
            </a:pPr>
            <a:r>
              <a:rPr lang="en-US" sz="1400" b="1" dirty="0">
                <a:solidFill>
                  <a:prstClr val="white"/>
                </a:solidFill>
                <a:latin typeface="Segoe UI"/>
              </a:rPr>
              <a:t>the Azure Security Benchmark?</a:t>
            </a:r>
          </a:p>
          <a:p>
            <a:pPr algn="ctr" defTabSz="914225">
              <a:lnSpc>
                <a:spcPct val="100000"/>
              </a:lnSpc>
              <a:spcBef>
                <a:spcPts val="0"/>
              </a:spcBef>
              <a:defRPr/>
            </a:pPr>
            <a:endParaRPr lang="en-US" sz="1400" b="1" dirty="0">
              <a:solidFill>
                <a:prstClr val="white"/>
              </a:solidFill>
              <a:latin typeface="Segoe UI"/>
            </a:endParaRPr>
          </a:p>
          <a:p>
            <a:pPr algn="ctr" defTabSz="914225">
              <a:lnSpc>
                <a:spcPct val="100000"/>
              </a:lnSpc>
              <a:spcBef>
                <a:spcPts val="0"/>
              </a:spcBef>
              <a:defRPr/>
            </a:pPr>
            <a:endParaRPr lang="en-US" sz="1400" dirty="0">
              <a:solidFill>
                <a:prstClr val="white"/>
              </a:solidFill>
              <a:latin typeface="Segoe UI"/>
            </a:endParaRPr>
          </a:p>
        </p:txBody>
      </p:sp>
      <p:sp>
        <p:nvSpPr>
          <p:cNvPr id="27" name="Title 134">
            <a:extLst>
              <a:ext uri="{FF2B5EF4-FFF2-40B4-BE49-F238E27FC236}">
                <a16:creationId xmlns:a16="http://schemas.microsoft.com/office/drawing/2014/main" id="{D669AB31-3785-4395-B9BA-3723F95162C1}"/>
              </a:ext>
              <a:ext uri="{C183D7F6-B498-43B3-948B-1728B52AA6E4}">
                <adec:decorative xmlns:adec="http://schemas.microsoft.com/office/drawing/2017/decorative" val="1"/>
              </a:ext>
            </a:extLst>
          </p:cNvPr>
          <p:cNvSpPr txBox="1">
            <a:spLocks/>
          </p:cNvSpPr>
          <p:nvPr/>
        </p:nvSpPr>
        <p:spPr bwMode="auto">
          <a:xfrm>
            <a:off x="428024" y="1711161"/>
            <a:ext cx="1145339" cy="171784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1400" b="1" dirty="0">
                <a:solidFill>
                  <a:prstClr val="white"/>
                </a:solidFill>
                <a:latin typeface="Segoe UI"/>
              </a:rPr>
              <a:t>Is Defender for Cloud deploying the policy?</a:t>
            </a:r>
          </a:p>
          <a:p>
            <a:pPr algn="ctr" defTabSz="914225">
              <a:lnSpc>
                <a:spcPct val="100000"/>
              </a:lnSpc>
              <a:spcBef>
                <a:spcPts val="0"/>
              </a:spcBef>
              <a:defRPr/>
            </a:pPr>
            <a:endParaRPr lang="en-US" sz="1400" dirty="0">
              <a:solidFill>
                <a:prstClr val="white"/>
              </a:solidFill>
              <a:latin typeface="Segoe UI"/>
            </a:endParaRPr>
          </a:p>
        </p:txBody>
      </p:sp>
      <p:sp>
        <p:nvSpPr>
          <p:cNvPr id="31" name="Title 134">
            <a:extLst>
              <a:ext uri="{FF2B5EF4-FFF2-40B4-BE49-F238E27FC236}">
                <a16:creationId xmlns:a16="http://schemas.microsoft.com/office/drawing/2014/main" id="{05DB1910-B1DA-4588-AAF4-8F17AD3C0107}"/>
              </a:ext>
              <a:ext uri="{C183D7F6-B498-43B3-948B-1728B52AA6E4}">
                <adec:decorative xmlns:adec="http://schemas.microsoft.com/office/drawing/2017/decorative" val="1"/>
              </a:ext>
            </a:extLst>
          </p:cNvPr>
          <p:cNvSpPr txBox="1">
            <a:spLocks/>
          </p:cNvSpPr>
          <p:nvPr/>
        </p:nvSpPr>
        <p:spPr bwMode="auto">
          <a:xfrm>
            <a:off x="10731067" y="1722103"/>
            <a:ext cx="1224925" cy="171434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endParaRPr lang="en-US" sz="1600" dirty="0">
              <a:solidFill>
                <a:srgbClr val="50E6FF"/>
              </a:solidFill>
              <a:latin typeface="Segoe UI"/>
            </a:endParaRPr>
          </a:p>
          <a:p>
            <a:pPr algn="ctr" defTabSz="914225">
              <a:lnSpc>
                <a:spcPct val="100000"/>
              </a:lnSpc>
              <a:spcBef>
                <a:spcPts val="0"/>
              </a:spcBef>
              <a:defRPr/>
            </a:pPr>
            <a:r>
              <a:rPr lang="en-US" sz="1600" dirty="0">
                <a:solidFill>
                  <a:srgbClr val="50E6FF"/>
                </a:solidFill>
                <a:latin typeface="Segoe UI"/>
              </a:rPr>
              <a:t>$6 / server per month</a:t>
            </a:r>
            <a:endParaRPr lang="en-US" sz="1600" dirty="0">
              <a:solidFill>
                <a:srgbClr val="9BF00B"/>
              </a:solidFill>
              <a:latin typeface="Segoe UI"/>
            </a:endParaRPr>
          </a:p>
        </p:txBody>
      </p:sp>
      <p:sp>
        <p:nvSpPr>
          <p:cNvPr id="33" name="Title 134">
            <a:extLst>
              <a:ext uri="{FF2B5EF4-FFF2-40B4-BE49-F238E27FC236}">
                <a16:creationId xmlns:a16="http://schemas.microsoft.com/office/drawing/2014/main" id="{4126FB6A-60E6-4313-A153-2773216AD974}"/>
              </a:ext>
              <a:ext uri="{C183D7F6-B498-43B3-948B-1728B52AA6E4}">
                <adec:decorative xmlns:adec="http://schemas.microsoft.com/office/drawing/2017/decorative" val="1"/>
              </a:ext>
            </a:extLst>
          </p:cNvPr>
          <p:cNvSpPr txBox="1">
            <a:spLocks/>
          </p:cNvSpPr>
          <p:nvPr/>
        </p:nvSpPr>
        <p:spPr bwMode="auto">
          <a:xfrm>
            <a:off x="366242" y="486192"/>
            <a:ext cx="11459517" cy="755089"/>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3000" b="1" dirty="0">
                <a:solidFill>
                  <a:prstClr val="white"/>
                </a:solidFill>
                <a:latin typeface="Segoe UI"/>
              </a:rPr>
              <a:t>It is free to use most Azure Policies on Arc-enabled servers</a:t>
            </a:r>
          </a:p>
        </p:txBody>
      </p:sp>
      <p:sp>
        <p:nvSpPr>
          <p:cNvPr id="2" name="Title 134">
            <a:extLst>
              <a:ext uri="{FF2B5EF4-FFF2-40B4-BE49-F238E27FC236}">
                <a16:creationId xmlns:a16="http://schemas.microsoft.com/office/drawing/2014/main" id="{7439EC4A-ABC2-40AE-91C6-1585B5F2A93A}"/>
              </a:ext>
              <a:ext uri="{C183D7F6-B498-43B3-948B-1728B52AA6E4}">
                <adec:decorative xmlns:adec="http://schemas.microsoft.com/office/drawing/2017/decorative" val="1"/>
              </a:ext>
            </a:extLst>
          </p:cNvPr>
          <p:cNvSpPr txBox="1">
            <a:spLocks/>
          </p:cNvSpPr>
          <p:nvPr/>
        </p:nvSpPr>
        <p:spPr bwMode="auto">
          <a:xfrm>
            <a:off x="8677783" y="1722103"/>
            <a:ext cx="1544016" cy="171434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1400" b="1" dirty="0">
                <a:solidFill>
                  <a:prstClr val="white"/>
                </a:solidFill>
                <a:latin typeface="Segoe UI"/>
              </a:rPr>
              <a:t>Is the server hosted on Azure Stack HCI with </a:t>
            </a:r>
          </a:p>
          <a:p>
            <a:pPr algn="ctr" defTabSz="914225">
              <a:lnSpc>
                <a:spcPct val="100000"/>
              </a:lnSpc>
              <a:spcBef>
                <a:spcPts val="0"/>
              </a:spcBef>
              <a:defRPr/>
            </a:pPr>
            <a:r>
              <a:rPr lang="en-US" sz="1400" b="1" dirty="0">
                <a:solidFill>
                  <a:prstClr val="white"/>
                </a:solidFill>
                <a:latin typeface="Segoe UI"/>
              </a:rPr>
              <a:t>Arc Agent 1.13</a:t>
            </a:r>
          </a:p>
          <a:p>
            <a:pPr algn="ctr" defTabSz="914225">
              <a:lnSpc>
                <a:spcPct val="100000"/>
              </a:lnSpc>
              <a:spcBef>
                <a:spcPts val="0"/>
              </a:spcBef>
              <a:defRPr/>
            </a:pPr>
            <a:r>
              <a:rPr lang="en-US" sz="1400" b="1" dirty="0">
                <a:solidFill>
                  <a:prstClr val="white"/>
                </a:solidFill>
                <a:latin typeface="Segoe UI"/>
              </a:rPr>
              <a:t> or higher?</a:t>
            </a:r>
            <a:endParaRPr lang="en-US" sz="1400" dirty="0">
              <a:solidFill>
                <a:prstClr val="white"/>
              </a:solidFill>
              <a:latin typeface="Segoe UI"/>
            </a:endParaRPr>
          </a:p>
        </p:txBody>
      </p:sp>
      <p:sp>
        <p:nvSpPr>
          <p:cNvPr id="3" name="Title 134">
            <a:extLst>
              <a:ext uri="{FF2B5EF4-FFF2-40B4-BE49-F238E27FC236}">
                <a16:creationId xmlns:a16="http://schemas.microsoft.com/office/drawing/2014/main" id="{00A5833E-5669-4234-BC12-09E4DB360812}"/>
              </a:ext>
              <a:ext uri="{C183D7F6-B498-43B3-948B-1728B52AA6E4}">
                <adec:decorative xmlns:adec="http://schemas.microsoft.com/office/drawing/2017/decorative" val="1"/>
              </a:ext>
            </a:extLst>
          </p:cNvPr>
          <p:cNvSpPr txBox="1">
            <a:spLocks/>
          </p:cNvSpPr>
          <p:nvPr/>
        </p:nvSpPr>
        <p:spPr bwMode="auto">
          <a:xfrm>
            <a:off x="7059182" y="1712910"/>
            <a:ext cx="941908" cy="1714341"/>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1400" b="1" dirty="0">
                <a:solidFill>
                  <a:prstClr val="white"/>
                </a:solidFill>
                <a:latin typeface="Segoe UI"/>
              </a:rPr>
              <a:t>Is the policy</a:t>
            </a:r>
          </a:p>
          <a:p>
            <a:pPr algn="ctr" defTabSz="914225">
              <a:lnSpc>
                <a:spcPct val="100000"/>
              </a:lnSpc>
              <a:spcBef>
                <a:spcPts val="0"/>
              </a:spcBef>
              <a:defRPr/>
            </a:pPr>
            <a:r>
              <a:rPr lang="en-US" sz="1400" b="1" dirty="0">
                <a:solidFill>
                  <a:prstClr val="white"/>
                </a:solidFill>
                <a:latin typeface="Segoe UI"/>
              </a:rPr>
              <a:t>category </a:t>
            </a:r>
          </a:p>
          <a:p>
            <a:pPr algn="ctr" defTabSz="914225">
              <a:lnSpc>
                <a:spcPct val="100000"/>
              </a:lnSpc>
              <a:spcBef>
                <a:spcPts val="0"/>
              </a:spcBef>
              <a:defRPr/>
            </a:pPr>
            <a:r>
              <a:rPr lang="en-US" sz="1400" b="1" dirty="0">
                <a:solidFill>
                  <a:prstClr val="white"/>
                </a:solidFill>
                <a:latin typeface="Segoe UI"/>
              </a:rPr>
              <a:t>Guest Config?</a:t>
            </a:r>
          </a:p>
        </p:txBody>
      </p:sp>
      <p:sp>
        <p:nvSpPr>
          <p:cNvPr id="78" name="Title 134">
            <a:extLst>
              <a:ext uri="{FF2B5EF4-FFF2-40B4-BE49-F238E27FC236}">
                <a16:creationId xmlns:a16="http://schemas.microsoft.com/office/drawing/2014/main" id="{18C2923D-D9BF-4E58-83D0-7F6B1DA79A30}"/>
              </a:ext>
              <a:ext uri="{C183D7F6-B498-43B3-948B-1728B52AA6E4}">
                <adec:decorative xmlns:adec="http://schemas.microsoft.com/office/drawing/2017/decorative" val="1"/>
              </a:ext>
            </a:extLst>
          </p:cNvPr>
          <p:cNvSpPr txBox="1">
            <a:spLocks/>
          </p:cNvSpPr>
          <p:nvPr/>
        </p:nvSpPr>
        <p:spPr bwMode="auto">
          <a:xfrm>
            <a:off x="2555957" y="1708595"/>
            <a:ext cx="1145339" cy="1717840"/>
          </a:xfrm>
          <a:prstGeom prst="rect">
            <a:avLst/>
          </a:prstGeom>
          <a:solidFill>
            <a:srgbClr val="000000"/>
          </a:solidFill>
          <a:ln w="3175" cap="flat" cmpd="sng" algn="ctr">
            <a:solidFill>
              <a:srgbClr val="50E6FF"/>
            </a:solidFill>
            <a:prstDash val="solid"/>
            <a:headEnd type="none" w="med" len="med"/>
            <a:tailEnd type="none" w="med" len="med"/>
          </a:ln>
          <a:effectLst>
            <a:outerShdw blurRad="571500" algn="tl" rotWithShape="0">
              <a:srgbClr val="0078D4">
                <a:alpha val="70000"/>
              </a:srgbClr>
            </a:outerShdw>
          </a:effectLst>
        </p:spPr>
        <p:style>
          <a:lnRef idx="0">
            <a:scrgbClr r="0" g="0" b="0"/>
          </a:lnRef>
          <a:fillRef idx="0">
            <a:scrgbClr r="0" g="0" b="0"/>
          </a:fillRef>
          <a:effectRef idx="0">
            <a:scrgbClr r="0" g="0" b="0"/>
          </a:effectRef>
          <a:fontRef idx="major"/>
        </p:style>
        <p:txBody>
          <a:bodyPr rot="0" spcFirstLastPara="0" vertOverflow="overflow" horzOverflow="overflow" vert="horz" wrap="square" lIns="0" tIns="146284" rIns="0" bIns="146284"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defTabSz="914225">
              <a:lnSpc>
                <a:spcPct val="100000"/>
              </a:lnSpc>
              <a:spcBef>
                <a:spcPts val="0"/>
              </a:spcBef>
              <a:defRPr/>
            </a:pPr>
            <a:r>
              <a:rPr lang="en-US" sz="1400" b="1" dirty="0">
                <a:solidFill>
                  <a:prstClr val="white"/>
                </a:solidFill>
                <a:latin typeface="Segoe UI"/>
              </a:rPr>
              <a:t>Are you using Azure Automation on this machine?</a:t>
            </a:r>
          </a:p>
          <a:p>
            <a:pPr algn="ctr" defTabSz="914225">
              <a:lnSpc>
                <a:spcPct val="100000"/>
              </a:lnSpc>
              <a:spcBef>
                <a:spcPts val="0"/>
              </a:spcBef>
              <a:defRPr/>
            </a:pPr>
            <a:endParaRPr lang="en-US" sz="1400" dirty="0">
              <a:solidFill>
                <a:prstClr val="white"/>
              </a:solidFill>
              <a:latin typeface="Segoe UI"/>
            </a:endParaRPr>
          </a:p>
        </p:txBody>
      </p:sp>
      <p:cxnSp>
        <p:nvCxnSpPr>
          <p:cNvPr id="80" name="Straight Arrow Connector 79">
            <a:extLst>
              <a:ext uri="{FF2B5EF4-FFF2-40B4-BE49-F238E27FC236}">
                <a16:creationId xmlns:a16="http://schemas.microsoft.com/office/drawing/2014/main" id="{1B81B860-DB24-4B45-A09D-A7C67F107CBB}"/>
              </a:ext>
              <a:ext uri="{C183D7F6-B498-43B3-948B-1728B52AA6E4}">
                <adec:decorative xmlns:adec="http://schemas.microsoft.com/office/drawing/2017/decorative" val="1"/>
              </a:ext>
            </a:extLst>
          </p:cNvPr>
          <p:cNvCxnSpPr>
            <a:cxnSpLocks/>
            <a:stCxn id="27" idx="3"/>
            <a:endCxn id="78" idx="1"/>
          </p:cNvCxnSpPr>
          <p:nvPr/>
        </p:nvCxnSpPr>
        <p:spPr>
          <a:xfrm flipV="1">
            <a:off x="1573361" y="2567514"/>
            <a:ext cx="982595" cy="256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6E54FFD-5CA8-4191-80A3-D608498B550B}"/>
              </a:ext>
              <a:ext uri="{C183D7F6-B498-43B3-948B-1728B52AA6E4}">
                <adec:decorative xmlns:adec="http://schemas.microsoft.com/office/drawing/2017/decorative" val="1"/>
              </a:ext>
            </a:extLst>
          </p:cNvPr>
          <p:cNvCxnSpPr>
            <a:cxnSpLocks/>
            <a:stCxn id="78" idx="3"/>
            <a:endCxn id="8" idx="1"/>
          </p:cNvCxnSpPr>
          <p:nvPr/>
        </p:nvCxnSpPr>
        <p:spPr>
          <a:xfrm>
            <a:off x="3701295" y="2567515"/>
            <a:ext cx="1125644" cy="256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42BD359C-A02F-4DFD-B90B-C4E62A2A986E}"/>
              </a:ext>
              <a:ext uri="{C183D7F6-B498-43B3-948B-1728B52AA6E4}">
                <adec:decorative xmlns:adec="http://schemas.microsoft.com/office/drawing/2017/decorative" val="1"/>
              </a:ext>
            </a:extLst>
          </p:cNvPr>
          <p:cNvCxnSpPr>
            <a:cxnSpLocks/>
            <a:stCxn id="8" idx="3"/>
            <a:endCxn id="3" idx="1"/>
          </p:cNvCxnSpPr>
          <p:nvPr/>
        </p:nvCxnSpPr>
        <p:spPr>
          <a:xfrm>
            <a:off x="6141093" y="2570080"/>
            <a:ext cx="918089"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413F4290-A357-49B7-AFBE-021E532D7C7F}"/>
              </a:ext>
              <a:ext uri="{C183D7F6-B498-43B3-948B-1728B52AA6E4}">
                <adec:decorative xmlns:adec="http://schemas.microsoft.com/office/drawing/2017/decorative" val="1"/>
              </a:ext>
            </a:extLst>
          </p:cNvPr>
          <p:cNvCxnSpPr>
            <a:cxnSpLocks/>
            <a:stCxn id="3" idx="3"/>
          </p:cNvCxnSpPr>
          <p:nvPr/>
        </p:nvCxnSpPr>
        <p:spPr>
          <a:xfrm>
            <a:off x="8001090" y="2570080"/>
            <a:ext cx="704002"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8F75FF5-CB81-4437-980C-D2F51245C060}"/>
              </a:ext>
            </a:extLst>
          </p:cNvPr>
          <p:cNvSpPr txBox="1"/>
          <p:nvPr/>
        </p:nvSpPr>
        <p:spPr>
          <a:xfrm>
            <a:off x="408232" y="4128715"/>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Yes</a:t>
            </a:r>
          </a:p>
        </p:txBody>
      </p:sp>
      <p:cxnSp>
        <p:nvCxnSpPr>
          <p:cNvPr id="105" name="Straight Arrow Connector 104">
            <a:extLst>
              <a:ext uri="{FF2B5EF4-FFF2-40B4-BE49-F238E27FC236}">
                <a16:creationId xmlns:a16="http://schemas.microsoft.com/office/drawing/2014/main" id="{18FD8110-03ED-42EA-877D-C8CB697FE07D}"/>
              </a:ext>
              <a:ext uri="{C183D7F6-B498-43B3-948B-1728B52AA6E4}">
                <adec:decorative xmlns:adec="http://schemas.microsoft.com/office/drawing/2017/decorative" val="1"/>
              </a:ext>
            </a:extLst>
          </p:cNvPr>
          <p:cNvCxnSpPr>
            <a:cxnSpLocks/>
            <a:stCxn id="27" idx="2"/>
          </p:cNvCxnSpPr>
          <p:nvPr/>
        </p:nvCxnSpPr>
        <p:spPr>
          <a:xfrm>
            <a:off x="1000693" y="3429000"/>
            <a:ext cx="0" cy="2090091"/>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729CD207-091A-419C-B5EF-AD4825AEE265}"/>
              </a:ext>
              <a:ext uri="{C183D7F6-B498-43B3-948B-1728B52AA6E4}">
                <adec:decorative xmlns:adec="http://schemas.microsoft.com/office/drawing/2017/decorative" val="1"/>
              </a:ext>
            </a:extLst>
          </p:cNvPr>
          <p:cNvCxnSpPr>
            <a:cxnSpLocks/>
            <a:stCxn id="78" idx="2"/>
          </p:cNvCxnSpPr>
          <p:nvPr/>
        </p:nvCxnSpPr>
        <p:spPr>
          <a:xfrm>
            <a:off x="3128626" y="3426433"/>
            <a:ext cx="0" cy="208752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77CCE471-8CC3-42A5-A63B-A667014453F1}"/>
              </a:ext>
              <a:ext uri="{C183D7F6-B498-43B3-948B-1728B52AA6E4}">
                <adec:decorative xmlns:adec="http://schemas.microsoft.com/office/drawing/2017/decorative" val="1"/>
              </a:ext>
            </a:extLst>
          </p:cNvPr>
          <p:cNvCxnSpPr>
            <a:cxnSpLocks/>
            <a:stCxn id="8" idx="2"/>
          </p:cNvCxnSpPr>
          <p:nvPr/>
        </p:nvCxnSpPr>
        <p:spPr>
          <a:xfrm>
            <a:off x="5484015" y="3431565"/>
            <a:ext cx="0" cy="208752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1749C9D-6D2F-4575-8BD8-A56F71157691}"/>
              </a:ext>
              <a:ext uri="{C183D7F6-B498-43B3-948B-1728B52AA6E4}">
                <adec:decorative xmlns:adec="http://schemas.microsoft.com/office/drawing/2017/decorative" val="1"/>
              </a:ext>
            </a:extLst>
          </p:cNvPr>
          <p:cNvCxnSpPr>
            <a:cxnSpLocks/>
            <a:stCxn id="3" idx="2"/>
          </p:cNvCxnSpPr>
          <p:nvPr/>
        </p:nvCxnSpPr>
        <p:spPr>
          <a:xfrm>
            <a:off x="7530136" y="3427251"/>
            <a:ext cx="25917" cy="208671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C94DE0BA-EE8E-47CC-9C19-22EAEAEBB0B5}"/>
              </a:ext>
            </a:extLst>
          </p:cNvPr>
          <p:cNvSpPr txBox="1"/>
          <p:nvPr/>
        </p:nvSpPr>
        <p:spPr>
          <a:xfrm>
            <a:off x="2619304" y="4128715"/>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Yes</a:t>
            </a:r>
          </a:p>
        </p:txBody>
      </p:sp>
      <p:sp>
        <p:nvSpPr>
          <p:cNvPr id="131" name="TextBox 130">
            <a:extLst>
              <a:ext uri="{FF2B5EF4-FFF2-40B4-BE49-F238E27FC236}">
                <a16:creationId xmlns:a16="http://schemas.microsoft.com/office/drawing/2014/main" id="{0F40897B-742F-4FDC-B656-B755B8DDD831}"/>
              </a:ext>
            </a:extLst>
          </p:cNvPr>
          <p:cNvSpPr txBox="1"/>
          <p:nvPr/>
        </p:nvSpPr>
        <p:spPr>
          <a:xfrm>
            <a:off x="4855454" y="4128715"/>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Yes</a:t>
            </a:r>
          </a:p>
        </p:txBody>
      </p:sp>
      <p:sp>
        <p:nvSpPr>
          <p:cNvPr id="133" name="TextBox 132">
            <a:extLst>
              <a:ext uri="{FF2B5EF4-FFF2-40B4-BE49-F238E27FC236}">
                <a16:creationId xmlns:a16="http://schemas.microsoft.com/office/drawing/2014/main" id="{91E839B1-D3BA-43EA-967E-56F59ED37D98}"/>
              </a:ext>
            </a:extLst>
          </p:cNvPr>
          <p:cNvSpPr txBox="1"/>
          <p:nvPr/>
        </p:nvSpPr>
        <p:spPr>
          <a:xfrm>
            <a:off x="6935095" y="4128715"/>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No</a:t>
            </a:r>
          </a:p>
        </p:txBody>
      </p:sp>
      <p:sp>
        <p:nvSpPr>
          <p:cNvPr id="135" name="TextBox 134">
            <a:extLst>
              <a:ext uri="{FF2B5EF4-FFF2-40B4-BE49-F238E27FC236}">
                <a16:creationId xmlns:a16="http://schemas.microsoft.com/office/drawing/2014/main" id="{FF96F100-975E-4060-BEF6-0DC3DF33D8F7}"/>
              </a:ext>
            </a:extLst>
          </p:cNvPr>
          <p:cNvSpPr txBox="1"/>
          <p:nvPr/>
        </p:nvSpPr>
        <p:spPr>
          <a:xfrm>
            <a:off x="8565254" y="4128715"/>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Yes</a:t>
            </a:r>
          </a:p>
        </p:txBody>
      </p:sp>
      <p:cxnSp>
        <p:nvCxnSpPr>
          <p:cNvPr id="137" name="Straight Arrow Connector 136">
            <a:extLst>
              <a:ext uri="{FF2B5EF4-FFF2-40B4-BE49-F238E27FC236}">
                <a16:creationId xmlns:a16="http://schemas.microsoft.com/office/drawing/2014/main" id="{76D0AAC6-81E0-48C7-B901-FA108FFF82A3}"/>
              </a:ext>
              <a:ext uri="{C183D7F6-B498-43B3-948B-1728B52AA6E4}">
                <adec:decorative xmlns:adec="http://schemas.microsoft.com/office/drawing/2017/decorative" val="1"/>
              </a:ext>
            </a:extLst>
          </p:cNvPr>
          <p:cNvCxnSpPr>
            <a:cxnSpLocks/>
            <a:stCxn id="2" idx="2"/>
          </p:cNvCxnSpPr>
          <p:nvPr/>
        </p:nvCxnSpPr>
        <p:spPr>
          <a:xfrm flipH="1">
            <a:off x="9449791" y="3436444"/>
            <a:ext cx="1" cy="210030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107268F-5E04-4F75-BD68-8576B64DE5CE}"/>
              </a:ext>
            </a:extLst>
          </p:cNvPr>
          <p:cNvSpPr txBox="1"/>
          <p:nvPr/>
        </p:nvSpPr>
        <p:spPr>
          <a:xfrm>
            <a:off x="1829073" y="2077738"/>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No</a:t>
            </a:r>
          </a:p>
        </p:txBody>
      </p:sp>
      <p:sp>
        <p:nvSpPr>
          <p:cNvPr id="141" name="TextBox 140">
            <a:extLst>
              <a:ext uri="{FF2B5EF4-FFF2-40B4-BE49-F238E27FC236}">
                <a16:creationId xmlns:a16="http://schemas.microsoft.com/office/drawing/2014/main" id="{D300B9AF-FF13-495C-89F7-8291057B7597}"/>
              </a:ext>
            </a:extLst>
          </p:cNvPr>
          <p:cNvSpPr txBox="1"/>
          <p:nvPr/>
        </p:nvSpPr>
        <p:spPr>
          <a:xfrm>
            <a:off x="3885148" y="2077738"/>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No</a:t>
            </a:r>
          </a:p>
        </p:txBody>
      </p:sp>
      <p:sp>
        <p:nvSpPr>
          <p:cNvPr id="143" name="TextBox 142">
            <a:extLst>
              <a:ext uri="{FF2B5EF4-FFF2-40B4-BE49-F238E27FC236}">
                <a16:creationId xmlns:a16="http://schemas.microsoft.com/office/drawing/2014/main" id="{E231F13F-F3CD-4495-8673-4655B056CCA0}"/>
              </a:ext>
            </a:extLst>
          </p:cNvPr>
          <p:cNvSpPr txBox="1"/>
          <p:nvPr/>
        </p:nvSpPr>
        <p:spPr>
          <a:xfrm>
            <a:off x="6316500" y="2077738"/>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No</a:t>
            </a:r>
          </a:p>
        </p:txBody>
      </p:sp>
      <p:sp>
        <p:nvSpPr>
          <p:cNvPr id="145" name="TextBox 144">
            <a:extLst>
              <a:ext uri="{FF2B5EF4-FFF2-40B4-BE49-F238E27FC236}">
                <a16:creationId xmlns:a16="http://schemas.microsoft.com/office/drawing/2014/main" id="{B233DE93-E4A1-46A4-90A5-56393CB47C40}"/>
              </a:ext>
            </a:extLst>
          </p:cNvPr>
          <p:cNvSpPr txBox="1"/>
          <p:nvPr/>
        </p:nvSpPr>
        <p:spPr>
          <a:xfrm>
            <a:off x="8100609" y="2087647"/>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Yes</a:t>
            </a:r>
          </a:p>
        </p:txBody>
      </p:sp>
      <p:cxnSp>
        <p:nvCxnSpPr>
          <p:cNvPr id="149" name="Straight Arrow Connector 148">
            <a:extLst>
              <a:ext uri="{FF2B5EF4-FFF2-40B4-BE49-F238E27FC236}">
                <a16:creationId xmlns:a16="http://schemas.microsoft.com/office/drawing/2014/main" id="{850ADD81-F2DB-4C27-AC5A-0AE36704163B}"/>
              </a:ext>
              <a:ext uri="{C183D7F6-B498-43B3-948B-1728B52AA6E4}">
                <adec:decorative xmlns:adec="http://schemas.microsoft.com/office/drawing/2017/decorative" val="1"/>
              </a:ext>
            </a:extLst>
          </p:cNvPr>
          <p:cNvCxnSpPr>
            <a:cxnSpLocks/>
          </p:cNvCxnSpPr>
          <p:nvPr/>
        </p:nvCxnSpPr>
        <p:spPr>
          <a:xfrm>
            <a:off x="10221800" y="2519494"/>
            <a:ext cx="470434" cy="0"/>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9E236F36-1D22-4252-8A1E-F7F8A9D7F01A}"/>
              </a:ext>
            </a:extLst>
          </p:cNvPr>
          <p:cNvSpPr txBox="1"/>
          <p:nvPr/>
        </p:nvSpPr>
        <p:spPr>
          <a:xfrm>
            <a:off x="10221800" y="2106347"/>
            <a:ext cx="662379" cy="374793"/>
          </a:xfrm>
          <a:prstGeom prst="rect">
            <a:avLst/>
          </a:prstGeom>
          <a:noFill/>
        </p:spPr>
        <p:txBody>
          <a:bodyPr wrap="square" rtlCol="0">
            <a:spAutoFit/>
          </a:bodyPr>
          <a:lstStyle/>
          <a:p>
            <a:pPr defTabSz="457112">
              <a:defRPr/>
            </a:pPr>
            <a:r>
              <a:rPr lang="en-US" dirty="0">
                <a:solidFill>
                  <a:prstClr val="white"/>
                </a:solidFill>
                <a:latin typeface="Calibri" panose="020F0502020204030204"/>
              </a:rPr>
              <a:t>No</a:t>
            </a:r>
          </a:p>
        </p:txBody>
      </p:sp>
    </p:spTree>
    <p:extLst>
      <p:ext uri="{BB962C8B-B14F-4D97-AF65-F5344CB8AC3E}">
        <p14:creationId xmlns:p14="http://schemas.microsoft.com/office/powerpoint/2010/main" val="3971493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6533-23DC-70B9-BD43-818F6CCB417B}"/>
              </a:ext>
            </a:extLst>
          </p:cNvPr>
          <p:cNvSpPr>
            <a:spLocks noGrp="1"/>
          </p:cNvSpPr>
          <p:nvPr>
            <p:ph type="title"/>
          </p:nvPr>
        </p:nvSpPr>
        <p:spPr>
          <a:xfrm>
            <a:off x="585217" y="3429000"/>
            <a:ext cx="3948684" cy="443198"/>
          </a:xfrm>
        </p:spPr>
        <p:txBody>
          <a:bodyPr/>
          <a:lstStyle/>
          <a:p>
            <a:r>
              <a:rPr lang="en-US" sz="3200" dirty="0"/>
              <a:t>Which Identity?</a:t>
            </a:r>
          </a:p>
        </p:txBody>
      </p:sp>
    </p:spTree>
    <p:extLst>
      <p:ext uri="{BB962C8B-B14F-4D97-AF65-F5344CB8AC3E}">
        <p14:creationId xmlns:p14="http://schemas.microsoft.com/office/powerpoint/2010/main" val="729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DCDF-FBD0-F39D-5F62-7A7C84E7ABF7}"/>
              </a:ext>
            </a:extLst>
          </p:cNvPr>
          <p:cNvSpPr>
            <a:spLocks noGrp="1"/>
          </p:cNvSpPr>
          <p:nvPr>
            <p:ph type="title"/>
          </p:nvPr>
        </p:nvSpPr>
        <p:spPr>
          <a:xfrm>
            <a:off x="702668" y="2653403"/>
            <a:ext cx="3948684" cy="997196"/>
          </a:xfrm>
        </p:spPr>
        <p:txBody>
          <a:bodyPr/>
          <a:lstStyle/>
          <a:p>
            <a:r>
              <a:rPr lang="en-US" sz="7200" dirty="0"/>
              <a:t>Demo</a:t>
            </a:r>
          </a:p>
        </p:txBody>
      </p:sp>
    </p:spTree>
    <p:extLst>
      <p:ext uri="{BB962C8B-B14F-4D97-AF65-F5344CB8AC3E}">
        <p14:creationId xmlns:p14="http://schemas.microsoft.com/office/powerpoint/2010/main" val="39867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628AB-842A-4ED1-8B55-B9517DF0CE3B}"/>
              </a:ext>
            </a:extLst>
          </p:cNvPr>
          <p:cNvSpPr>
            <a:spLocks noGrp="1"/>
          </p:cNvSpPr>
          <p:nvPr>
            <p:ph type="title"/>
          </p:nvPr>
        </p:nvSpPr>
        <p:spPr/>
        <p:txBody>
          <a:bodyPr/>
          <a:lstStyle/>
          <a:p>
            <a:r>
              <a:rPr lang="en-US" dirty="0"/>
              <a:t>The Hybrid Model</a:t>
            </a:r>
          </a:p>
        </p:txBody>
      </p:sp>
      <p:sp>
        <p:nvSpPr>
          <p:cNvPr id="42" name="Text Placeholder 41">
            <a:extLst>
              <a:ext uri="{FF2B5EF4-FFF2-40B4-BE49-F238E27FC236}">
                <a16:creationId xmlns:a16="http://schemas.microsoft.com/office/drawing/2014/main" id="{3262DCFE-C8AD-4E6F-9627-CA4BF448AD1E}"/>
              </a:ext>
            </a:extLst>
          </p:cNvPr>
          <p:cNvSpPr>
            <a:spLocks noGrp="1"/>
          </p:cNvSpPr>
          <p:nvPr>
            <p:ph type="body" sz="quarter" idx="10"/>
          </p:nvPr>
        </p:nvSpPr>
        <p:spPr>
          <a:xfrm>
            <a:off x="492204" y="1221787"/>
            <a:ext cx="4207809" cy="2757401"/>
          </a:xfrm>
        </p:spPr>
        <p:txBody>
          <a:bodyPr/>
          <a:lstStyle/>
          <a:p>
            <a:r>
              <a:rPr lang="en-US" dirty="0"/>
              <a:t>Data stays at the customer’s/subsidiary’s tenant</a:t>
            </a:r>
          </a:p>
          <a:p>
            <a:r>
              <a:rPr lang="en-US" dirty="0"/>
              <a:t>Central monitoring and management</a:t>
            </a:r>
          </a:p>
          <a:p>
            <a:endParaRPr lang="en-US" dirty="0"/>
          </a:p>
        </p:txBody>
      </p:sp>
      <p:grpSp>
        <p:nvGrpSpPr>
          <p:cNvPr id="21" name="Group 20">
            <a:extLst>
              <a:ext uri="{FF2B5EF4-FFF2-40B4-BE49-F238E27FC236}">
                <a16:creationId xmlns:a16="http://schemas.microsoft.com/office/drawing/2014/main" id="{32911772-2CCC-4F51-8863-0AFC921D58B9}"/>
              </a:ext>
            </a:extLst>
          </p:cNvPr>
          <p:cNvGrpSpPr/>
          <p:nvPr/>
        </p:nvGrpSpPr>
        <p:grpSpPr>
          <a:xfrm>
            <a:off x="5284243" y="1431827"/>
            <a:ext cx="2335546" cy="1997174"/>
            <a:chOff x="5228705" y="1255221"/>
            <a:chExt cx="2335878" cy="1997457"/>
          </a:xfrm>
        </p:grpSpPr>
        <p:pic>
          <p:nvPicPr>
            <p:cNvPr id="1034" name="Picture 10" descr="Image result for surface desktop">
              <a:extLst>
                <a:ext uri="{FF2B5EF4-FFF2-40B4-BE49-F238E27FC236}">
                  <a16:creationId xmlns:a16="http://schemas.microsoft.com/office/drawing/2014/main" id="{EC3D26CF-16B4-46D2-A1B5-3852AD1CCDF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74" t="7525" r="5819"/>
            <a:stretch/>
          </p:blipFill>
          <p:spPr bwMode="auto">
            <a:xfrm>
              <a:off x="5228705" y="1255221"/>
              <a:ext cx="2335878" cy="199745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6FA924E9-B050-42FA-8C09-C8A1FA0DD616}"/>
                </a:ext>
              </a:extLst>
            </p:cNvPr>
            <p:cNvPicPr>
              <a:picLocks noChangeAspect="1"/>
            </p:cNvPicPr>
            <p:nvPr/>
          </p:nvPicPr>
          <p:blipFill>
            <a:blip r:embed="rId4"/>
            <a:stretch>
              <a:fillRect/>
            </a:stretch>
          </p:blipFill>
          <p:spPr>
            <a:xfrm>
              <a:off x="5420425" y="1405844"/>
              <a:ext cx="1743703" cy="1179414"/>
            </a:xfrm>
            <a:prstGeom prst="rect">
              <a:avLst/>
            </a:prstGeom>
          </p:spPr>
        </p:pic>
      </p:grpSp>
      <p:cxnSp>
        <p:nvCxnSpPr>
          <p:cNvPr id="37" name="Straight Arrow Connector 36">
            <a:extLst>
              <a:ext uri="{FF2B5EF4-FFF2-40B4-BE49-F238E27FC236}">
                <a16:creationId xmlns:a16="http://schemas.microsoft.com/office/drawing/2014/main" id="{0BF3C7AE-5091-4F6A-B3DF-238BF392A123}"/>
              </a:ext>
            </a:extLst>
          </p:cNvPr>
          <p:cNvCxnSpPr>
            <a:cxnSpLocks/>
            <a:stCxn id="1034" idx="1"/>
          </p:cNvCxnSpPr>
          <p:nvPr/>
        </p:nvCxnSpPr>
        <p:spPr>
          <a:xfrm flipH="1">
            <a:off x="3610385" y="2430414"/>
            <a:ext cx="1673858" cy="1751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28BE4E7-5A15-4C87-BE17-0E6C60E78A02}"/>
              </a:ext>
            </a:extLst>
          </p:cNvPr>
          <p:cNvCxnSpPr>
            <a:cxnSpLocks/>
          </p:cNvCxnSpPr>
          <p:nvPr/>
        </p:nvCxnSpPr>
        <p:spPr>
          <a:xfrm>
            <a:off x="7282044" y="2194483"/>
            <a:ext cx="1759796" cy="18812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532B431-B7EE-472A-AD38-C248C3A67165}"/>
              </a:ext>
            </a:extLst>
          </p:cNvPr>
          <p:cNvCxnSpPr>
            <a:cxnSpLocks/>
            <a:stCxn id="1034" idx="2"/>
            <a:endCxn id="28" idx="0"/>
          </p:cNvCxnSpPr>
          <p:nvPr/>
        </p:nvCxnSpPr>
        <p:spPr>
          <a:xfrm>
            <a:off x="6452017" y="3429001"/>
            <a:ext cx="1" cy="4922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2248023-56AB-4C27-ACB5-D1272015A638}"/>
              </a:ext>
            </a:extLst>
          </p:cNvPr>
          <p:cNvSpPr txBox="1"/>
          <p:nvPr/>
        </p:nvSpPr>
        <p:spPr>
          <a:xfrm>
            <a:off x="5807902" y="1087750"/>
            <a:ext cx="1239762" cy="430887"/>
          </a:xfrm>
          <a:prstGeom prst="rect">
            <a:avLst/>
          </a:prstGeom>
          <a:noFill/>
        </p:spPr>
        <p:txBody>
          <a:bodyPr wrap="square" lIns="0" tIns="0" rIns="0" bIns="0" rtlCol="0">
            <a:spAutoFit/>
          </a:bodyPr>
          <a:lstStyle/>
          <a:p>
            <a:pPr algn="ctr" defTabSz="914225"/>
            <a:r>
              <a:rPr lang="en-US" sz="1400" dirty="0">
                <a:gradFill>
                  <a:gsLst>
                    <a:gs pos="2917">
                      <a:srgbClr val="000000"/>
                    </a:gs>
                    <a:gs pos="30000">
                      <a:srgbClr val="000000"/>
                    </a:gs>
                  </a:gsLst>
                  <a:lin ang="5400000" scaled="0"/>
                </a:gradFill>
                <a:latin typeface="Segoe UI"/>
              </a:rPr>
              <a:t>The Azure Sentinel portal</a:t>
            </a:r>
          </a:p>
        </p:txBody>
      </p:sp>
      <p:cxnSp>
        <p:nvCxnSpPr>
          <p:cNvPr id="46" name="Straight Arrow Connector 45">
            <a:extLst>
              <a:ext uri="{FF2B5EF4-FFF2-40B4-BE49-F238E27FC236}">
                <a16:creationId xmlns:a16="http://schemas.microsoft.com/office/drawing/2014/main" id="{E4A8DA72-5513-4BDE-99E0-A1D39C24A909}"/>
              </a:ext>
            </a:extLst>
          </p:cNvPr>
          <p:cNvCxnSpPr>
            <a:cxnSpLocks/>
            <a:endCxn id="11" idx="1"/>
          </p:cNvCxnSpPr>
          <p:nvPr/>
        </p:nvCxnSpPr>
        <p:spPr>
          <a:xfrm flipV="1">
            <a:off x="7339779" y="1589808"/>
            <a:ext cx="1546337" cy="420323"/>
          </a:xfrm>
          <a:prstGeom prst="straightConnector1">
            <a:avLst/>
          </a:prstGeom>
          <a:ln w="57150">
            <a:solidFill>
              <a:srgbClr val="00B05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39F2495-B2D8-4A34-9966-21D3B7244427}"/>
              </a:ext>
            </a:extLst>
          </p:cNvPr>
          <p:cNvGrpSpPr/>
          <p:nvPr/>
        </p:nvGrpSpPr>
        <p:grpSpPr>
          <a:xfrm>
            <a:off x="8886115" y="373656"/>
            <a:ext cx="2692988" cy="2741332"/>
            <a:chOff x="8237989" y="250724"/>
            <a:chExt cx="2693370" cy="2741721"/>
          </a:xfrm>
        </p:grpSpPr>
        <p:pic>
          <p:nvPicPr>
            <p:cNvPr id="41" name="Picture 10" descr="Image result for surface desktop">
              <a:extLst>
                <a:ext uri="{FF2B5EF4-FFF2-40B4-BE49-F238E27FC236}">
                  <a16:creationId xmlns:a16="http://schemas.microsoft.com/office/drawing/2014/main" id="{956AF217-35FF-4BAA-807F-B2AB833E39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74" t="7525" r="5819"/>
            <a:stretch/>
          </p:blipFill>
          <p:spPr bwMode="auto">
            <a:xfrm>
              <a:off x="8524239" y="685916"/>
              <a:ext cx="2335878" cy="199745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72A3C56-C3CC-4FC8-90F3-55105B30349C}"/>
                </a:ext>
              </a:extLst>
            </p:cNvPr>
            <p:cNvPicPr>
              <a:picLocks noChangeAspect="1"/>
            </p:cNvPicPr>
            <p:nvPr/>
          </p:nvPicPr>
          <p:blipFill>
            <a:blip r:embed="rId4"/>
            <a:stretch>
              <a:fillRect/>
            </a:stretch>
          </p:blipFill>
          <p:spPr>
            <a:xfrm>
              <a:off x="8715959" y="836539"/>
              <a:ext cx="1743703" cy="1179414"/>
            </a:xfrm>
            <a:prstGeom prst="rect">
              <a:avLst/>
            </a:prstGeom>
          </p:spPr>
        </p:pic>
        <p:sp>
          <p:nvSpPr>
            <p:cNvPr id="45" name="TextBox 44">
              <a:extLst>
                <a:ext uri="{FF2B5EF4-FFF2-40B4-BE49-F238E27FC236}">
                  <a16:creationId xmlns:a16="http://schemas.microsoft.com/office/drawing/2014/main" id="{FA2F9382-4A4E-4E5F-A39F-AE41F7C4F123}"/>
                </a:ext>
              </a:extLst>
            </p:cNvPr>
            <p:cNvSpPr txBox="1"/>
            <p:nvPr/>
          </p:nvSpPr>
          <p:spPr>
            <a:xfrm>
              <a:off x="8835006" y="325870"/>
              <a:ext cx="1778071" cy="430948"/>
            </a:xfrm>
            <a:prstGeom prst="rect">
              <a:avLst/>
            </a:prstGeom>
            <a:noFill/>
          </p:spPr>
          <p:txBody>
            <a:bodyPr wrap="square" lIns="0" tIns="0" rIns="0" bIns="0" rtlCol="0">
              <a:spAutoFit/>
            </a:bodyPr>
            <a:lstStyle/>
            <a:p>
              <a:pPr algn="ctr" defTabSz="914225"/>
              <a:r>
                <a:rPr lang="en-US" sz="1400" dirty="0">
                  <a:gradFill>
                    <a:gsLst>
                      <a:gs pos="2917">
                        <a:srgbClr val="000000"/>
                      </a:gs>
                      <a:gs pos="30000">
                        <a:srgbClr val="000000"/>
                      </a:gs>
                    </a:gsLst>
                    <a:lin ang="5400000" scaled="0"/>
                  </a:gradFill>
                  <a:latin typeface="Segoe UI"/>
                </a:rPr>
                <a:t>Ticketing system/ MSSP portal </a:t>
              </a:r>
            </a:p>
          </p:txBody>
        </p:sp>
        <p:sp>
          <p:nvSpPr>
            <p:cNvPr id="11" name="Flowchart: Terminator 10">
              <a:extLst>
                <a:ext uri="{FF2B5EF4-FFF2-40B4-BE49-F238E27FC236}">
                  <a16:creationId xmlns:a16="http://schemas.microsoft.com/office/drawing/2014/main" id="{9B5BE0A4-98F1-4064-94B3-FA4C212AAB3E}"/>
                </a:ext>
              </a:extLst>
            </p:cNvPr>
            <p:cNvSpPr/>
            <p:nvPr/>
          </p:nvSpPr>
          <p:spPr bwMode="auto">
            <a:xfrm>
              <a:off x="8237989" y="250724"/>
              <a:ext cx="2693370" cy="2432649"/>
            </a:xfrm>
            <a:prstGeom prst="flowChartTerminator">
              <a:avLst/>
            </a:prstGeom>
            <a:noFill/>
            <a:ln w="28575">
              <a:solidFill>
                <a:srgbClr val="0078D4"/>
              </a:solidFill>
              <a:prstDash val="sys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1600">
                <a:gradFill>
                  <a:gsLst>
                    <a:gs pos="40075">
                      <a:srgbClr val="FFFFFF"/>
                    </a:gs>
                    <a:gs pos="30000">
                      <a:srgbClr val="FFFFFF"/>
                    </a:gs>
                  </a:gsLst>
                  <a:lin ang="5400000" scaled="0"/>
                </a:gradFill>
                <a:latin typeface="Segoe UI"/>
              </a:endParaRPr>
            </a:p>
          </p:txBody>
        </p:sp>
        <p:sp>
          <p:nvSpPr>
            <p:cNvPr id="47" name="TextBox 46">
              <a:extLst>
                <a:ext uri="{FF2B5EF4-FFF2-40B4-BE49-F238E27FC236}">
                  <a16:creationId xmlns:a16="http://schemas.microsoft.com/office/drawing/2014/main" id="{86EAD813-9F0C-4DCC-9E55-2E8BBCE36F5C}"/>
                </a:ext>
              </a:extLst>
            </p:cNvPr>
            <p:cNvSpPr txBox="1"/>
            <p:nvPr/>
          </p:nvSpPr>
          <p:spPr>
            <a:xfrm>
              <a:off x="9202771" y="2776970"/>
              <a:ext cx="1239938" cy="215475"/>
            </a:xfrm>
            <a:prstGeom prst="rect">
              <a:avLst/>
            </a:prstGeom>
            <a:noFill/>
          </p:spPr>
          <p:txBody>
            <a:bodyPr wrap="square" lIns="0" tIns="0" rIns="0" bIns="0" rtlCol="0">
              <a:spAutoFit/>
            </a:bodyPr>
            <a:lstStyle/>
            <a:p>
              <a:pPr algn="ctr" defTabSz="914225"/>
              <a:r>
                <a:rPr lang="en-US" sz="1400">
                  <a:gradFill>
                    <a:gsLst>
                      <a:gs pos="2917">
                        <a:srgbClr val="000000"/>
                      </a:gs>
                      <a:gs pos="30000">
                        <a:srgbClr val="000000"/>
                      </a:gs>
                    </a:gsLst>
                    <a:lin ang="5400000" scaled="0"/>
                  </a:gradFill>
                  <a:latin typeface="Segoe UI"/>
                </a:rPr>
                <a:t>Optional</a:t>
              </a:r>
            </a:p>
          </p:txBody>
        </p:sp>
      </p:grpSp>
      <p:grpSp>
        <p:nvGrpSpPr>
          <p:cNvPr id="9" name="Group 8">
            <a:extLst>
              <a:ext uri="{FF2B5EF4-FFF2-40B4-BE49-F238E27FC236}">
                <a16:creationId xmlns:a16="http://schemas.microsoft.com/office/drawing/2014/main" id="{25D44D02-D35F-43DB-8AE3-D459351AABF5}"/>
              </a:ext>
            </a:extLst>
          </p:cNvPr>
          <p:cNvGrpSpPr/>
          <p:nvPr/>
        </p:nvGrpSpPr>
        <p:grpSpPr>
          <a:xfrm>
            <a:off x="1061688" y="3922585"/>
            <a:ext cx="3318450" cy="2589922"/>
            <a:chOff x="1060973" y="3922654"/>
            <a:chExt cx="3318921" cy="2590289"/>
          </a:xfrm>
        </p:grpSpPr>
        <p:grpSp>
          <p:nvGrpSpPr>
            <p:cNvPr id="19" name="Group 18">
              <a:extLst>
                <a:ext uri="{FF2B5EF4-FFF2-40B4-BE49-F238E27FC236}">
                  <a16:creationId xmlns:a16="http://schemas.microsoft.com/office/drawing/2014/main" id="{A72ABF19-6BC1-414F-8E7A-5773144C0C4E}"/>
                </a:ext>
              </a:extLst>
            </p:cNvPr>
            <p:cNvGrpSpPr/>
            <p:nvPr/>
          </p:nvGrpSpPr>
          <p:grpSpPr>
            <a:xfrm>
              <a:off x="1060973" y="3922654"/>
              <a:ext cx="3318921" cy="2590289"/>
              <a:chOff x="959780" y="1647645"/>
              <a:chExt cx="3318921" cy="2590289"/>
            </a:xfrm>
          </p:grpSpPr>
          <p:grpSp>
            <p:nvGrpSpPr>
              <p:cNvPr id="7" name="Group 6">
                <a:extLst>
                  <a:ext uri="{FF2B5EF4-FFF2-40B4-BE49-F238E27FC236}">
                    <a16:creationId xmlns:a16="http://schemas.microsoft.com/office/drawing/2014/main" id="{53541708-1C07-4B67-BE82-E39DC93910C8}"/>
                  </a:ext>
                </a:extLst>
              </p:cNvPr>
              <p:cNvGrpSpPr/>
              <p:nvPr/>
            </p:nvGrpSpPr>
            <p:grpSpPr>
              <a:xfrm>
                <a:off x="959780" y="1647645"/>
                <a:ext cx="3318921" cy="2590289"/>
                <a:chOff x="959780" y="1647645"/>
                <a:chExt cx="3318921" cy="2590289"/>
              </a:xfrm>
            </p:grpSpPr>
            <p:grpSp>
              <p:nvGrpSpPr>
                <p:cNvPr id="4" name="Group 3">
                  <a:extLst>
                    <a:ext uri="{FF2B5EF4-FFF2-40B4-BE49-F238E27FC236}">
                      <a16:creationId xmlns:a16="http://schemas.microsoft.com/office/drawing/2014/main" id="{5A13C8F9-8113-476C-893E-E7B4067E58B9}"/>
                    </a:ext>
                  </a:extLst>
                </p:cNvPr>
                <p:cNvGrpSpPr/>
                <p:nvPr/>
              </p:nvGrpSpPr>
              <p:grpSpPr>
                <a:xfrm>
                  <a:off x="959780" y="1647645"/>
                  <a:ext cx="3318921" cy="2590289"/>
                  <a:chOff x="9326657" y="110666"/>
                  <a:chExt cx="2812656" cy="1428555"/>
                </a:xfrm>
              </p:grpSpPr>
              <p:pic>
                <p:nvPicPr>
                  <p:cNvPr id="5" name="Picture 12" descr="Image result for cloud">
                    <a:extLst>
                      <a:ext uri="{FF2B5EF4-FFF2-40B4-BE49-F238E27FC236}">
                        <a16:creationId xmlns:a16="http://schemas.microsoft.com/office/drawing/2014/main" id="{DEF2175A-A147-4920-B300-16CF9566845D}"/>
                      </a:ext>
                    </a:extLst>
                  </p:cNvPr>
                  <p:cNvPicPr>
                    <a:picLocks noChangeAspect="1" noChangeArrowheads="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9326657" y="110666"/>
                    <a:ext cx="2812656" cy="14285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837328-EF62-4F13-BBCA-280F95B4EDB0}"/>
                      </a:ext>
                    </a:extLst>
                  </p:cNvPr>
                  <p:cNvSpPr txBox="1"/>
                  <p:nvPr/>
                </p:nvSpPr>
                <p:spPr>
                  <a:xfrm>
                    <a:off x="9765658" y="393888"/>
                    <a:ext cx="1622626" cy="674187"/>
                  </a:xfrm>
                  <a:prstGeom prst="rect">
                    <a:avLst/>
                  </a:prstGeom>
                  <a:noFill/>
                </p:spPr>
                <p:txBody>
                  <a:bodyPr wrap="none" rtlCol="0">
                    <a:spAutoFit/>
                  </a:bodyPr>
                  <a:lstStyle/>
                  <a:p>
                    <a:pPr defTabSz="914225"/>
                    <a:r>
                      <a:rPr lang="en-US" sz="2400" b="1" dirty="0">
                        <a:solidFill>
                          <a:srgbClr val="000000"/>
                        </a:solidFill>
                        <a:latin typeface="Segoe UI"/>
                      </a:rPr>
                      <a:t>Customer / </a:t>
                    </a:r>
                    <a:br>
                      <a:rPr lang="en-US" sz="2400" b="1" dirty="0">
                        <a:solidFill>
                          <a:srgbClr val="000000"/>
                        </a:solidFill>
                        <a:latin typeface="Segoe UI"/>
                      </a:rPr>
                    </a:br>
                    <a:r>
                      <a:rPr lang="en-US" sz="2400" b="1" dirty="0">
                        <a:solidFill>
                          <a:srgbClr val="000000"/>
                        </a:solidFill>
                        <a:latin typeface="Segoe UI"/>
                      </a:rPr>
                      <a:t>Subsidiary</a:t>
                    </a:r>
                    <a:br>
                      <a:rPr lang="en-US" sz="2400" b="1" dirty="0">
                        <a:solidFill>
                          <a:srgbClr val="000000"/>
                        </a:solidFill>
                        <a:latin typeface="Segoe UI"/>
                      </a:rPr>
                    </a:br>
                    <a:r>
                      <a:rPr lang="en-US" sz="2400" b="1" dirty="0">
                        <a:solidFill>
                          <a:srgbClr val="000000"/>
                        </a:solidFill>
                        <a:latin typeface="Segoe UI"/>
                      </a:rPr>
                      <a:t>Tenant</a:t>
                    </a:r>
                  </a:p>
                </p:txBody>
              </p:sp>
            </p:grpSp>
            <p:pic>
              <p:nvPicPr>
                <p:cNvPr id="1026" name="Picture 2" descr="Image result for database icon">
                  <a:extLst>
                    <a:ext uri="{FF2B5EF4-FFF2-40B4-BE49-F238E27FC236}">
                      <a16:creationId xmlns:a16="http://schemas.microsoft.com/office/drawing/2014/main" id="{C932469E-8833-4000-B8AF-CE9E8F475F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3807" y="2802136"/>
                  <a:ext cx="770944" cy="77094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952C1CF3-70F0-470E-BF1E-855927F77562}"/>
                  </a:ext>
                </a:extLst>
              </p:cNvPr>
              <p:cNvSpPr txBox="1"/>
              <p:nvPr/>
            </p:nvSpPr>
            <p:spPr>
              <a:xfrm>
                <a:off x="2090961" y="3534906"/>
                <a:ext cx="1137524" cy="430948"/>
              </a:xfrm>
              <a:prstGeom prst="rect">
                <a:avLst/>
              </a:prstGeom>
              <a:noFill/>
            </p:spPr>
            <p:txBody>
              <a:bodyPr wrap="none" lIns="0" tIns="0" rIns="0" bIns="0" rtlCol="0">
                <a:spAutoFit/>
              </a:bodyPr>
              <a:lstStyle/>
              <a:p>
                <a:pPr algn="r" defTabSz="914225"/>
                <a:r>
                  <a:rPr lang="en-US" sz="1400" dirty="0">
                    <a:gradFill>
                      <a:gsLst>
                        <a:gs pos="2917">
                          <a:srgbClr val="000000"/>
                        </a:gs>
                        <a:gs pos="30000">
                          <a:srgbClr val="000000"/>
                        </a:gs>
                      </a:gsLst>
                      <a:lin ang="5400000" scaled="0"/>
                    </a:gradFill>
                    <a:latin typeface="Segoe UI"/>
                  </a:rPr>
                  <a:t>Azure Sentinel</a:t>
                </a:r>
              </a:p>
              <a:p>
                <a:pPr algn="r" defTabSz="914225"/>
                <a:r>
                  <a:rPr lang="en-US" sz="1400" dirty="0">
                    <a:gradFill>
                      <a:gsLst>
                        <a:gs pos="2917">
                          <a:srgbClr val="000000"/>
                        </a:gs>
                        <a:gs pos="30000">
                          <a:srgbClr val="000000"/>
                        </a:gs>
                      </a:gsLst>
                      <a:lin ang="5400000" scaled="0"/>
                    </a:gradFill>
                    <a:latin typeface="Segoe UI"/>
                  </a:rPr>
                  <a:t>Workspaces</a:t>
                </a:r>
              </a:p>
            </p:txBody>
          </p:sp>
        </p:grpSp>
        <p:pic>
          <p:nvPicPr>
            <p:cNvPr id="2" name="Picture 1">
              <a:extLst>
                <a:ext uri="{FF2B5EF4-FFF2-40B4-BE49-F238E27FC236}">
                  <a16:creationId xmlns:a16="http://schemas.microsoft.com/office/drawing/2014/main" id="{35E8304F-A103-47BD-B68E-B90E581F5E0C}"/>
                </a:ext>
              </a:extLst>
            </p:cNvPr>
            <p:cNvPicPr>
              <a:picLocks noChangeAspect="1"/>
            </p:cNvPicPr>
            <p:nvPr/>
          </p:nvPicPr>
          <p:blipFill>
            <a:blip r:embed="rId7"/>
            <a:stretch>
              <a:fillRect/>
            </a:stretch>
          </p:blipFill>
          <p:spPr>
            <a:xfrm>
              <a:off x="3402890" y="5233365"/>
              <a:ext cx="712132" cy="852802"/>
            </a:xfrm>
            <a:prstGeom prst="rect">
              <a:avLst/>
            </a:prstGeom>
          </p:spPr>
        </p:pic>
      </p:grpSp>
      <p:grpSp>
        <p:nvGrpSpPr>
          <p:cNvPr id="63" name="Group 62">
            <a:extLst>
              <a:ext uri="{FF2B5EF4-FFF2-40B4-BE49-F238E27FC236}">
                <a16:creationId xmlns:a16="http://schemas.microsoft.com/office/drawing/2014/main" id="{E5573F93-050E-4C2C-897F-55FDE76B2395}"/>
              </a:ext>
            </a:extLst>
          </p:cNvPr>
          <p:cNvGrpSpPr/>
          <p:nvPr/>
        </p:nvGrpSpPr>
        <p:grpSpPr>
          <a:xfrm>
            <a:off x="4887870" y="3920351"/>
            <a:ext cx="3318450" cy="2589922"/>
            <a:chOff x="1060973" y="3922654"/>
            <a:chExt cx="3318921" cy="2590289"/>
          </a:xfrm>
        </p:grpSpPr>
        <p:grpSp>
          <p:nvGrpSpPr>
            <p:cNvPr id="64" name="Group 63">
              <a:extLst>
                <a:ext uri="{FF2B5EF4-FFF2-40B4-BE49-F238E27FC236}">
                  <a16:creationId xmlns:a16="http://schemas.microsoft.com/office/drawing/2014/main" id="{237C821C-08B9-4C52-9CD2-F3E0D9825B26}"/>
                </a:ext>
              </a:extLst>
            </p:cNvPr>
            <p:cNvGrpSpPr/>
            <p:nvPr/>
          </p:nvGrpSpPr>
          <p:grpSpPr>
            <a:xfrm>
              <a:off x="1060973" y="3922654"/>
              <a:ext cx="3318921" cy="2590289"/>
              <a:chOff x="959780" y="1647645"/>
              <a:chExt cx="3318921" cy="2590289"/>
            </a:xfrm>
          </p:grpSpPr>
          <p:grpSp>
            <p:nvGrpSpPr>
              <p:cNvPr id="66" name="Group 65">
                <a:extLst>
                  <a:ext uri="{FF2B5EF4-FFF2-40B4-BE49-F238E27FC236}">
                    <a16:creationId xmlns:a16="http://schemas.microsoft.com/office/drawing/2014/main" id="{1994B049-6664-433D-AFD7-D1015C282219}"/>
                  </a:ext>
                </a:extLst>
              </p:cNvPr>
              <p:cNvGrpSpPr/>
              <p:nvPr/>
            </p:nvGrpSpPr>
            <p:grpSpPr>
              <a:xfrm>
                <a:off x="959780" y="1647645"/>
                <a:ext cx="3318921" cy="2590289"/>
                <a:chOff x="959780" y="1647645"/>
                <a:chExt cx="3318921" cy="2590289"/>
              </a:xfrm>
            </p:grpSpPr>
            <p:grpSp>
              <p:nvGrpSpPr>
                <p:cNvPr id="68" name="Group 67">
                  <a:extLst>
                    <a:ext uri="{FF2B5EF4-FFF2-40B4-BE49-F238E27FC236}">
                      <a16:creationId xmlns:a16="http://schemas.microsoft.com/office/drawing/2014/main" id="{439AE00C-556D-4C95-A80B-E7C57FFF1E42}"/>
                    </a:ext>
                  </a:extLst>
                </p:cNvPr>
                <p:cNvGrpSpPr/>
                <p:nvPr/>
              </p:nvGrpSpPr>
              <p:grpSpPr>
                <a:xfrm>
                  <a:off x="959780" y="1647645"/>
                  <a:ext cx="3318921" cy="2590289"/>
                  <a:chOff x="9326657" y="110666"/>
                  <a:chExt cx="2812656" cy="1428555"/>
                </a:xfrm>
              </p:grpSpPr>
              <p:pic>
                <p:nvPicPr>
                  <p:cNvPr id="70" name="Picture 12" descr="Image result for cloud">
                    <a:extLst>
                      <a:ext uri="{FF2B5EF4-FFF2-40B4-BE49-F238E27FC236}">
                        <a16:creationId xmlns:a16="http://schemas.microsoft.com/office/drawing/2014/main" id="{06ACA7E3-3DF1-44DA-B7C4-A59D762FF28C}"/>
                      </a:ext>
                    </a:extLst>
                  </p:cNvPr>
                  <p:cNvPicPr>
                    <a:picLocks noChangeAspect="1" noChangeArrowheads="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9326657" y="110666"/>
                    <a:ext cx="2812656" cy="1428555"/>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E3D6E5C0-BC14-43BF-AADF-6824A742CA2D}"/>
                      </a:ext>
                    </a:extLst>
                  </p:cNvPr>
                  <p:cNvSpPr txBox="1"/>
                  <p:nvPr/>
                </p:nvSpPr>
                <p:spPr>
                  <a:xfrm>
                    <a:off x="9765658" y="393888"/>
                    <a:ext cx="1622626" cy="674187"/>
                  </a:xfrm>
                  <a:prstGeom prst="rect">
                    <a:avLst/>
                  </a:prstGeom>
                  <a:noFill/>
                </p:spPr>
                <p:txBody>
                  <a:bodyPr wrap="none" rtlCol="0">
                    <a:spAutoFit/>
                  </a:bodyPr>
                  <a:lstStyle/>
                  <a:p>
                    <a:pPr defTabSz="914225"/>
                    <a:r>
                      <a:rPr lang="en-US" sz="2400" b="1" dirty="0">
                        <a:solidFill>
                          <a:srgbClr val="000000"/>
                        </a:solidFill>
                        <a:latin typeface="Segoe UI"/>
                      </a:rPr>
                      <a:t>Customer / </a:t>
                    </a:r>
                    <a:br>
                      <a:rPr lang="en-US" sz="2400" b="1" dirty="0">
                        <a:solidFill>
                          <a:srgbClr val="000000"/>
                        </a:solidFill>
                        <a:latin typeface="Segoe UI"/>
                      </a:rPr>
                    </a:br>
                    <a:r>
                      <a:rPr lang="en-US" sz="2400" b="1" dirty="0">
                        <a:solidFill>
                          <a:srgbClr val="000000"/>
                        </a:solidFill>
                        <a:latin typeface="Segoe UI"/>
                      </a:rPr>
                      <a:t>Subsidiary</a:t>
                    </a:r>
                    <a:br>
                      <a:rPr lang="en-US" sz="2400" b="1" dirty="0">
                        <a:solidFill>
                          <a:srgbClr val="000000"/>
                        </a:solidFill>
                        <a:latin typeface="Segoe UI"/>
                      </a:rPr>
                    </a:br>
                    <a:r>
                      <a:rPr lang="en-US" sz="2400" b="1" dirty="0">
                        <a:solidFill>
                          <a:srgbClr val="000000"/>
                        </a:solidFill>
                        <a:latin typeface="Segoe UI"/>
                      </a:rPr>
                      <a:t>Tenant</a:t>
                    </a:r>
                  </a:p>
                </p:txBody>
              </p:sp>
            </p:grpSp>
            <p:pic>
              <p:nvPicPr>
                <p:cNvPr id="69" name="Picture 2" descr="Image result for database icon">
                  <a:extLst>
                    <a:ext uri="{FF2B5EF4-FFF2-40B4-BE49-F238E27FC236}">
                      <a16:creationId xmlns:a16="http://schemas.microsoft.com/office/drawing/2014/main" id="{9763430F-BE24-4F4A-9264-45775576E0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3807" y="2802136"/>
                  <a:ext cx="770944" cy="770944"/>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Box 66">
                <a:extLst>
                  <a:ext uri="{FF2B5EF4-FFF2-40B4-BE49-F238E27FC236}">
                    <a16:creationId xmlns:a16="http://schemas.microsoft.com/office/drawing/2014/main" id="{79EA72FB-05F5-4BF0-8E0B-0E3C9157C5CC}"/>
                  </a:ext>
                </a:extLst>
              </p:cNvPr>
              <p:cNvSpPr txBox="1"/>
              <p:nvPr/>
            </p:nvSpPr>
            <p:spPr>
              <a:xfrm>
                <a:off x="2090961" y="3534906"/>
                <a:ext cx="1137524" cy="430948"/>
              </a:xfrm>
              <a:prstGeom prst="rect">
                <a:avLst/>
              </a:prstGeom>
              <a:noFill/>
            </p:spPr>
            <p:txBody>
              <a:bodyPr wrap="none" lIns="0" tIns="0" rIns="0" bIns="0" rtlCol="0">
                <a:spAutoFit/>
              </a:bodyPr>
              <a:lstStyle/>
              <a:p>
                <a:pPr algn="r" defTabSz="914225"/>
                <a:r>
                  <a:rPr lang="en-US" sz="1400" dirty="0">
                    <a:gradFill>
                      <a:gsLst>
                        <a:gs pos="2917">
                          <a:srgbClr val="000000"/>
                        </a:gs>
                        <a:gs pos="30000">
                          <a:srgbClr val="000000"/>
                        </a:gs>
                      </a:gsLst>
                      <a:lin ang="5400000" scaled="0"/>
                    </a:gradFill>
                    <a:latin typeface="Segoe UI"/>
                  </a:rPr>
                  <a:t>Azure Sentinel</a:t>
                </a:r>
              </a:p>
              <a:p>
                <a:pPr algn="r" defTabSz="914225"/>
                <a:r>
                  <a:rPr lang="en-US" sz="1400" dirty="0">
                    <a:gradFill>
                      <a:gsLst>
                        <a:gs pos="2917">
                          <a:srgbClr val="000000"/>
                        </a:gs>
                        <a:gs pos="30000">
                          <a:srgbClr val="000000"/>
                        </a:gs>
                      </a:gsLst>
                      <a:lin ang="5400000" scaled="0"/>
                    </a:gradFill>
                    <a:latin typeface="Segoe UI"/>
                  </a:rPr>
                  <a:t>Workspaces</a:t>
                </a:r>
              </a:p>
            </p:txBody>
          </p:sp>
        </p:grpSp>
        <p:pic>
          <p:nvPicPr>
            <p:cNvPr id="65" name="Picture 64">
              <a:extLst>
                <a:ext uri="{FF2B5EF4-FFF2-40B4-BE49-F238E27FC236}">
                  <a16:creationId xmlns:a16="http://schemas.microsoft.com/office/drawing/2014/main" id="{06355957-BDEA-4B17-B503-C3DBA75EFF10}"/>
                </a:ext>
              </a:extLst>
            </p:cNvPr>
            <p:cNvPicPr>
              <a:picLocks noChangeAspect="1"/>
            </p:cNvPicPr>
            <p:nvPr/>
          </p:nvPicPr>
          <p:blipFill>
            <a:blip r:embed="rId7"/>
            <a:stretch>
              <a:fillRect/>
            </a:stretch>
          </p:blipFill>
          <p:spPr>
            <a:xfrm>
              <a:off x="3402890" y="5233365"/>
              <a:ext cx="712132" cy="852802"/>
            </a:xfrm>
            <a:prstGeom prst="rect">
              <a:avLst/>
            </a:prstGeom>
          </p:spPr>
        </p:pic>
      </p:grpSp>
      <p:grpSp>
        <p:nvGrpSpPr>
          <p:cNvPr id="72" name="Group 71">
            <a:extLst>
              <a:ext uri="{FF2B5EF4-FFF2-40B4-BE49-F238E27FC236}">
                <a16:creationId xmlns:a16="http://schemas.microsoft.com/office/drawing/2014/main" id="{9FAC0288-013D-4A9E-8B35-8175CAF3EDC2}"/>
              </a:ext>
            </a:extLst>
          </p:cNvPr>
          <p:cNvGrpSpPr/>
          <p:nvPr/>
        </p:nvGrpSpPr>
        <p:grpSpPr>
          <a:xfrm>
            <a:off x="8714054" y="3779717"/>
            <a:ext cx="3318450" cy="2589922"/>
            <a:chOff x="1060973" y="3922654"/>
            <a:chExt cx="3318921" cy="2590289"/>
          </a:xfrm>
        </p:grpSpPr>
        <p:grpSp>
          <p:nvGrpSpPr>
            <p:cNvPr id="73" name="Group 72">
              <a:extLst>
                <a:ext uri="{FF2B5EF4-FFF2-40B4-BE49-F238E27FC236}">
                  <a16:creationId xmlns:a16="http://schemas.microsoft.com/office/drawing/2014/main" id="{2F73E8C1-1FDC-44DA-AC9F-B3D1AA315984}"/>
                </a:ext>
              </a:extLst>
            </p:cNvPr>
            <p:cNvGrpSpPr/>
            <p:nvPr/>
          </p:nvGrpSpPr>
          <p:grpSpPr>
            <a:xfrm>
              <a:off x="1060973" y="3922654"/>
              <a:ext cx="3318921" cy="2590289"/>
              <a:chOff x="959780" y="1647645"/>
              <a:chExt cx="3318921" cy="2590289"/>
            </a:xfrm>
          </p:grpSpPr>
          <p:grpSp>
            <p:nvGrpSpPr>
              <p:cNvPr id="75" name="Group 74">
                <a:extLst>
                  <a:ext uri="{FF2B5EF4-FFF2-40B4-BE49-F238E27FC236}">
                    <a16:creationId xmlns:a16="http://schemas.microsoft.com/office/drawing/2014/main" id="{2FA73B0B-0BFC-4D71-B607-D8CF47E6F443}"/>
                  </a:ext>
                </a:extLst>
              </p:cNvPr>
              <p:cNvGrpSpPr/>
              <p:nvPr/>
            </p:nvGrpSpPr>
            <p:grpSpPr>
              <a:xfrm>
                <a:off x="959780" y="1647645"/>
                <a:ext cx="3318921" cy="2590289"/>
                <a:chOff x="959780" y="1647645"/>
                <a:chExt cx="3318921" cy="2590289"/>
              </a:xfrm>
            </p:grpSpPr>
            <p:grpSp>
              <p:nvGrpSpPr>
                <p:cNvPr id="77" name="Group 76">
                  <a:extLst>
                    <a:ext uri="{FF2B5EF4-FFF2-40B4-BE49-F238E27FC236}">
                      <a16:creationId xmlns:a16="http://schemas.microsoft.com/office/drawing/2014/main" id="{0CA54F7F-A678-4765-972F-95B2286CDEBA}"/>
                    </a:ext>
                  </a:extLst>
                </p:cNvPr>
                <p:cNvGrpSpPr/>
                <p:nvPr/>
              </p:nvGrpSpPr>
              <p:grpSpPr>
                <a:xfrm>
                  <a:off x="959780" y="1647645"/>
                  <a:ext cx="3318921" cy="2590289"/>
                  <a:chOff x="9326657" y="110666"/>
                  <a:chExt cx="2812656" cy="1428555"/>
                </a:xfrm>
              </p:grpSpPr>
              <p:pic>
                <p:nvPicPr>
                  <p:cNvPr id="79" name="Picture 12" descr="Image result for cloud">
                    <a:extLst>
                      <a:ext uri="{FF2B5EF4-FFF2-40B4-BE49-F238E27FC236}">
                        <a16:creationId xmlns:a16="http://schemas.microsoft.com/office/drawing/2014/main" id="{DC16AA1B-874D-472C-9834-470E3B46D284}"/>
                      </a:ext>
                    </a:extLst>
                  </p:cNvPr>
                  <p:cNvPicPr>
                    <a:picLocks noChangeAspect="1" noChangeArrowheads="1"/>
                  </p:cNvPicPr>
                  <p:nvPr/>
                </p:nvPicPr>
                <p:blipFill>
                  <a:blip r:embed="rId5"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9326657" y="110666"/>
                    <a:ext cx="2812656" cy="1428555"/>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F3614CBA-5CBF-4DDB-AD0A-2C8AD378B7D3}"/>
                      </a:ext>
                    </a:extLst>
                  </p:cNvPr>
                  <p:cNvSpPr txBox="1"/>
                  <p:nvPr/>
                </p:nvSpPr>
                <p:spPr>
                  <a:xfrm>
                    <a:off x="9765658" y="393888"/>
                    <a:ext cx="1622626" cy="674187"/>
                  </a:xfrm>
                  <a:prstGeom prst="rect">
                    <a:avLst/>
                  </a:prstGeom>
                  <a:noFill/>
                </p:spPr>
                <p:txBody>
                  <a:bodyPr wrap="none" rtlCol="0">
                    <a:spAutoFit/>
                  </a:bodyPr>
                  <a:lstStyle/>
                  <a:p>
                    <a:pPr defTabSz="914225"/>
                    <a:r>
                      <a:rPr lang="en-US" sz="2400" b="1" dirty="0">
                        <a:solidFill>
                          <a:srgbClr val="000000"/>
                        </a:solidFill>
                        <a:latin typeface="Segoe UI"/>
                      </a:rPr>
                      <a:t>Customer / </a:t>
                    </a:r>
                    <a:br>
                      <a:rPr lang="en-US" sz="2400" b="1" dirty="0">
                        <a:solidFill>
                          <a:srgbClr val="000000"/>
                        </a:solidFill>
                        <a:latin typeface="Segoe UI"/>
                      </a:rPr>
                    </a:br>
                    <a:r>
                      <a:rPr lang="en-US" sz="2400" b="1" dirty="0">
                        <a:solidFill>
                          <a:srgbClr val="000000"/>
                        </a:solidFill>
                        <a:latin typeface="Segoe UI"/>
                      </a:rPr>
                      <a:t>Subsidiary</a:t>
                    </a:r>
                    <a:br>
                      <a:rPr lang="en-US" sz="2400" b="1" dirty="0">
                        <a:solidFill>
                          <a:srgbClr val="000000"/>
                        </a:solidFill>
                        <a:latin typeface="Segoe UI"/>
                      </a:rPr>
                    </a:br>
                    <a:r>
                      <a:rPr lang="en-US" sz="2400" b="1" dirty="0">
                        <a:solidFill>
                          <a:srgbClr val="000000"/>
                        </a:solidFill>
                        <a:latin typeface="Segoe UI"/>
                      </a:rPr>
                      <a:t>Tenant</a:t>
                    </a:r>
                  </a:p>
                </p:txBody>
              </p:sp>
            </p:grpSp>
            <p:pic>
              <p:nvPicPr>
                <p:cNvPr id="78" name="Picture 2" descr="Image result for database icon">
                  <a:extLst>
                    <a:ext uri="{FF2B5EF4-FFF2-40B4-BE49-F238E27FC236}">
                      <a16:creationId xmlns:a16="http://schemas.microsoft.com/office/drawing/2014/main" id="{CACF6F09-8497-4A9E-AF33-7DEB25F581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3807" y="2802136"/>
                  <a:ext cx="770944" cy="770944"/>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TextBox 75">
                <a:extLst>
                  <a:ext uri="{FF2B5EF4-FFF2-40B4-BE49-F238E27FC236}">
                    <a16:creationId xmlns:a16="http://schemas.microsoft.com/office/drawing/2014/main" id="{538DB39E-6921-47E9-89A8-17010C12F57F}"/>
                  </a:ext>
                </a:extLst>
              </p:cNvPr>
              <p:cNvSpPr txBox="1"/>
              <p:nvPr/>
            </p:nvSpPr>
            <p:spPr>
              <a:xfrm>
                <a:off x="2090961" y="3534906"/>
                <a:ext cx="1137524" cy="430948"/>
              </a:xfrm>
              <a:prstGeom prst="rect">
                <a:avLst/>
              </a:prstGeom>
              <a:noFill/>
            </p:spPr>
            <p:txBody>
              <a:bodyPr wrap="none" lIns="0" tIns="0" rIns="0" bIns="0" rtlCol="0">
                <a:spAutoFit/>
              </a:bodyPr>
              <a:lstStyle/>
              <a:p>
                <a:pPr algn="r" defTabSz="914225"/>
                <a:r>
                  <a:rPr lang="en-US" sz="1400" dirty="0">
                    <a:gradFill>
                      <a:gsLst>
                        <a:gs pos="2917">
                          <a:srgbClr val="000000"/>
                        </a:gs>
                        <a:gs pos="30000">
                          <a:srgbClr val="000000"/>
                        </a:gs>
                      </a:gsLst>
                      <a:lin ang="5400000" scaled="0"/>
                    </a:gradFill>
                    <a:latin typeface="Segoe UI"/>
                  </a:rPr>
                  <a:t>Azure Sentinel</a:t>
                </a:r>
              </a:p>
              <a:p>
                <a:pPr algn="r" defTabSz="914225"/>
                <a:r>
                  <a:rPr lang="en-US" sz="1400" dirty="0">
                    <a:gradFill>
                      <a:gsLst>
                        <a:gs pos="2917">
                          <a:srgbClr val="000000"/>
                        </a:gs>
                        <a:gs pos="30000">
                          <a:srgbClr val="000000"/>
                        </a:gs>
                      </a:gsLst>
                      <a:lin ang="5400000" scaled="0"/>
                    </a:gradFill>
                    <a:latin typeface="Segoe UI"/>
                  </a:rPr>
                  <a:t>Workspaces</a:t>
                </a:r>
              </a:p>
            </p:txBody>
          </p:sp>
        </p:grpSp>
        <p:pic>
          <p:nvPicPr>
            <p:cNvPr id="74" name="Picture 73">
              <a:extLst>
                <a:ext uri="{FF2B5EF4-FFF2-40B4-BE49-F238E27FC236}">
                  <a16:creationId xmlns:a16="http://schemas.microsoft.com/office/drawing/2014/main" id="{582F02D6-C967-4C19-B8A1-96CB208448FF}"/>
                </a:ext>
              </a:extLst>
            </p:cNvPr>
            <p:cNvPicPr>
              <a:picLocks noChangeAspect="1"/>
            </p:cNvPicPr>
            <p:nvPr/>
          </p:nvPicPr>
          <p:blipFill>
            <a:blip r:embed="rId7"/>
            <a:stretch>
              <a:fillRect/>
            </a:stretch>
          </p:blipFill>
          <p:spPr>
            <a:xfrm>
              <a:off x="3402890" y="5233365"/>
              <a:ext cx="712132" cy="852802"/>
            </a:xfrm>
            <a:prstGeom prst="rect">
              <a:avLst/>
            </a:prstGeom>
          </p:spPr>
        </p:pic>
      </p:grpSp>
    </p:spTree>
    <p:extLst>
      <p:ext uri="{BB962C8B-B14F-4D97-AF65-F5344CB8AC3E}">
        <p14:creationId xmlns:p14="http://schemas.microsoft.com/office/powerpoint/2010/main" val="15349043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E4E9CF-4FCE-49C5-AB20-D1BA84996BB4}"/>
              </a:ext>
            </a:extLst>
          </p:cNvPr>
          <p:cNvPicPr>
            <a:picLocks noChangeAspect="1"/>
          </p:cNvPicPr>
          <p:nvPr/>
        </p:nvPicPr>
        <p:blipFill>
          <a:blip r:embed="rId3"/>
          <a:stretch>
            <a:fillRect/>
          </a:stretch>
        </p:blipFill>
        <p:spPr>
          <a:xfrm>
            <a:off x="118647" y="1468745"/>
            <a:ext cx="9077455" cy="4531983"/>
          </a:xfrm>
          <a:prstGeom prst="rect">
            <a:avLst/>
          </a:prstGeom>
        </p:spPr>
      </p:pic>
      <p:sp>
        <p:nvSpPr>
          <p:cNvPr id="2" name="Title 1">
            <a:extLst>
              <a:ext uri="{FF2B5EF4-FFF2-40B4-BE49-F238E27FC236}">
                <a16:creationId xmlns:a16="http://schemas.microsoft.com/office/drawing/2014/main" id="{CA55125A-AF3C-4A8B-9AE2-DA573C3BB495}"/>
              </a:ext>
            </a:extLst>
          </p:cNvPr>
          <p:cNvSpPr>
            <a:spLocks noGrp="1"/>
          </p:cNvSpPr>
          <p:nvPr>
            <p:ph type="title"/>
          </p:nvPr>
        </p:nvSpPr>
        <p:spPr>
          <a:xfrm>
            <a:off x="221594" y="264405"/>
            <a:ext cx="6088770" cy="696933"/>
          </a:xfrm>
        </p:spPr>
        <p:txBody>
          <a:bodyPr anchor="t"/>
          <a:lstStyle/>
          <a:p>
            <a:r>
              <a:rPr lang="en-US" sz="3200"/>
              <a:t>Microsoft Sentinel for MSSP</a:t>
            </a:r>
            <a:endParaRPr lang="en-IN" sz="3200"/>
          </a:p>
        </p:txBody>
      </p:sp>
      <p:sp>
        <p:nvSpPr>
          <p:cNvPr id="20" name="Title 1">
            <a:extLst>
              <a:ext uri="{FF2B5EF4-FFF2-40B4-BE49-F238E27FC236}">
                <a16:creationId xmlns:a16="http://schemas.microsoft.com/office/drawing/2014/main" id="{476C0BEB-FF74-4395-8DD3-B95A211E9569}"/>
              </a:ext>
            </a:extLst>
          </p:cNvPr>
          <p:cNvSpPr txBox="1">
            <a:spLocks/>
          </p:cNvSpPr>
          <p:nvPr/>
        </p:nvSpPr>
        <p:spPr>
          <a:xfrm>
            <a:off x="189863" y="835224"/>
            <a:ext cx="3099697" cy="392245"/>
          </a:xfrm>
          <a:prstGeom prst="rect">
            <a:avLst/>
          </a:prstGeom>
        </p:spPr>
        <p:txBody>
          <a:bodyPr wrap="square" anchor="t">
            <a:spAutoFit/>
          </a:bodyPr>
          <a:lstStyle>
            <a:defPPr>
              <a:defRPr lang="en-US"/>
            </a:defPPr>
            <a:lvl1pPr algn="ctr"/>
          </a:lstStyle>
          <a:p>
            <a:pPr algn="l" defTabSz="840630"/>
            <a:r>
              <a:rPr lang="en-US" sz="1961" i="1">
                <a:solidFill>
                  <a:srgbClr val="B2B2B2"/>
                </a:solidFill>
                <a:latin typeface="Segoe UI Semilight" panose="020B0402040204020203" pitchFamily="34" charset="0"/>
                <a:cs typeface="Segoe UI Semilight" panose="020B0402040204020203" pitchFamily="34" charset="0"/>
              </a:rPr>
              <a:t>Reference Architecture</a:t>
            </a:r>
          </a:p>
        </p:txBody>
      </p:sp>
      <p:sp>
        <p:nvSpPr>
          <p:cNvPr id="36" name="Rectangle 35">
            <a:extLst>
              <a:ext uri="{FF2B5EF4-FFF2-40B4-BE49-F238E27FC236}">
                <a16:creationId xmlns:a16="http://schemas.microsoft.com/office/drawing/2014/main" id="{2160AD99-2DC8-4F43-BA6E-9FD11CB48464}"/>
              </a:ext>
            </a:extLst>
          </p:cNvPr>
          <p:cNvSpPr/>
          <p:nvPr/>
        </p:nvSpPr>
        <p:spPr bwMode="auto">
          <a:xfrm>
            <a:off x="10150500" y="2187867"/>
            <a:ext cx="1661575" cy="437518"/>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176">
                <a:solidFill>
                  <a:srgbClr val="000000"/>
                </a:solidFill>
                <a:latin typeface="Segoe UI"/>
                <a:ea typeface="Segoe UI" pitchFamily="34" charset="0"/>
                <a:cs typeface="Segoe UI" pitchFamily="34" charset="0"/>
              </a:rPr>
              <a:t>Customer Data</a:t>
            </a:r>
          </a:p>
          <a:p>
            <a:pPr algn="ctr" defTabSz="914102" fontAlgn="base">
              <a:lnSpc>
                <a:spcPct val="90000"/>
              </a:lnSpc>
              <a:spcBef>
                <a:spcPct val="0"/>
              </a:spcBef>
              <a:spcAft>
                <a:spcPct val="0"/>
              </a:spcAft>
            </a:pPr>
            <a:r>
              <a:rPr lang="en-US" sz="1029">
                <a:solidFill>
                  <a:srgbClr val="FFFFFF"/>
                </a:solidFill>
                <a:latin typeface="Segoe UI"/>
                <a:ea typeface="Segoe UI" pitchFamily="34" charset="0"/>
                <a:cs typeface="Segoe UI" pitchFamily="34" charset="0"/>
              </a:rPr>
              <a:t>On-premises</a:t>
            </a:r>
          </a:p>
        </p:txBody>
      </p:sp>
      <p:sp>
        <p:nvSpPr>
          <p:cNvPr id="37" name="Rectangle 36">
            <a:extLst>
              <a:ext uri="{FF2B5EF4-FFF2-40B4-BE49-F238E27FC236}">
                <a16:creationId xmlns:a16="http://schemas.microsoft.com/office/drawing/2014/main" id="{397B3260-87B1-4753-83D2-24076A9C8905}"/>
              </a:ext>
            </a:extLst>
          </p:cNvPr>
          <p:cNvSpPr/>
          <p:nvPr/>
        </p:nvSpPr>
        <p:spPr bwMode="auto">
          <a:xfrm>
            <a:off x="10150499" y="2717564"/>
            <a:ext cx="1661576" cy="437518"/>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176">
                <a:solidFill>
                  <a:srgbClr val="000000"/>
                </a:solidFill>
                <a:latin typeface="Segoe UI"/>
                <a:ea typeface="Segoe UI" pitchFamily="34" charset="0"/>
                <a:cs typeface="Segoe UI" pitchFamily="34" charset="0"/>
              </a:rPr>
              <a:t>Customer Data</a:t>
            </a:r>
          </a:p>
          <a:p>
            <a:pPr algn="ctr" defTabSz="914102" fontAlgn="base">
              <a:lnSpc>
                <a:spcPct val="90000"/>
              </a:lnSpc>
              <a:spcBef>
                <a:spcPct val="0"/>
              </a:spcBef>
              <a:spcAft>
                <a:spcPct val="0"/>
              </a:spcAft>
            </a:pPr>
            <a:r>
              <a:rPr lang="en-US" sz="1029">
                <a:solidFill>
                  <a:srgbClr val="FFFFFF"/>
                </a:solidFill>
                <a:latin typeface="Segoe UI"/>
                <a:ea typeface="Segoe UI" pitchFamily="34" charset="0"/>
                <a:cs typeface="Segoe UI" pitchFamily="34" charset="0"/>
              </a:rPr>
              <a:t>Azure Subscriptions</a:t>
            </a:r>
          </a:p>
        </p:txBody>
      </p:sp>
      <p:sp>
        <p:nvSpPr>
          <p:cNvPr id="38" name="Rectangle 37">
            <a:extLst>
              <a:ext uri="{FF2B5EF4-FFF2-40B4-BE49-F238E27FC236}">
                <a16:creationId xmlns:a16="http://schemas.microsoft.com/office/drawing/2014/main" id="{46DC621C-E979-4DF5-8D5B-E23F07B81B99}"/>
              </a:ext>
            </a:extLst>
          </p:cNvPr>
          <p:cNvSpPr/>
          <p:nvPr/>
        </p:nvSpPr>
        <p:spPr bwMode="auto">
          <a:xfrm>
            <a:off x="10150499" y="3227492"/>
            <a:ext cx="1661576" cy="437518"/>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176">
                <a:solidFill>
                  <a:srgbClr val="000000"/>
                </a:solidFill>
                <a:latin typeface="Segoe UI"/>
                <a:ea typeface="Segoe UI" pitchFamily="34" charset="0"/>
                <a:cs typeface="Segoe UI" pitchFamily="34" charset="0"/>
              </a:rPr>
              <a:t>Customer Data</a:t>
            </a:r>
          </a:p>
          <a:p>
            <a:pPr algn="ctr" defTabSz="914102" fontAlgn="base">
              <a:lnSpc>
                <a:spcPct val="90000"/>
              </a:lnSpc>
              <a:spcBef>
                <a:spcPct val="0"/>
              </a:spcBef>
              <a:spcAft>
                <a:spcPct val="0"/>
              </a:spcAft>
            </a:pPr>
            <a:r>
              <a:rPr lang="en-US" sz="1029">
                <a:solidFill>
                  <a:srgbClr val="FFFFFF"/>
                </a:solidFill>
                <a:latin typeface="Segoe UI"/>
                <a:ea typeface="Segoe UI" pitchFamily="34" charset="0"/>
                <a:cs typeface="Segoe UI" pitchFamily="34" charset="0"/>
              </a:rPr>
              <a:t>Office 365</a:t>
            </a:r>
          </a:p>
        </p:txBody>
      </p:sp>
      <p:sp>
        <p:nvSpPr>
          <p:cNvPr id="39" name="Rectangle 38">
            <a:extLst>
              <a:ext uri="{FF2B5EF4-FFF2-40B4-BE49-F238E27FC236}">
                <a16:creationId xmlns:a16="http://schemas.microsoft.com/office/drawing/2014/main" id="{A919BD73-5C88-4F4D-9ED5-22239614AD0F}"/>
              </a:ext>
            </a:extLst>
          </p:cNvPr>
          <p:cNvSpPr/>
          <p:nvPr/>
        </p:nvSpPr>
        <p:spPr bwMode="auto">
          <a:xfrm>
            <a:off x="10150499" y="4060620"/>
            <a:ext cx="1661576" cy="437518"/>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176">
                <a:solidFill>
                  <a:srgbClr val="000000"/>
                </a:solidFill>
                <a:latin typeface="Segoe UI"/>
                <a:ea typeface="Segoe UI" pitchFamily="34" charset="0"/>
                <a:cs typeface="Segoe UI" pitchFamily="34" charset="0"/>
              </a:rPr>
              <a:t>Customer Data</a:t>
            </a:r>
          </a:p>
          <a:p>
            <a:pPr algn="ctr" defTabSz="914102" fontAlgn="base">
              <a:lnSpc>
                <a:spcPct val="90000"/>
              </a:lnSpc>
              <a:spcBef>
                <a:spcPct val="0"/>
              </a:spcBef>
              <a:spcAft>
                <a:spcPct val="0"/>
              </a:spcAft>
            </a:pPr>
            <a:r>
              <a:rPr lang="en-US" sz="1029">
                <a:solidFill>
                  <a:srgbClr val="FFFFFF"/>
                </a:solidFill>
                <a:latin typeface="Segoe UI"/>
                <a:ea typeface="Segoe UI" pitchFamily="34" charset="0"/>
                <a:cs typeface="Segoe UI" pitchFamily="34" charset="0"/>
              </a:rPr>
              <a:t>Other Cloud Services</a:t>
            </a:r>
          </a:p>
        </p:txBody>
      </p:sp>
      <p:cxnSp>
        <p:nvCxnSpPr>
          <p:cNvPr id="41" name="Straight Arrow Connector 68">
            <a:extLst>
              <a:ext uri="{FF2B5EF4-FFF2-40B4-BE49-F238E27FC236}">
                <a16:creationId xmlns:a16="http://schemas.microsoft.com/office/drawing/2014/main" id="{3C561D32-9236-4684-A06B-5A8A41D50055}"/>
              </a:ext>
            </a:extLst>
          </p:cNvPr>
          <p:cNvCxnSpPr>
            <a:cxnSpLocks/>
            <a:stCxn id="36" idx="1"/>
            <a:endCxn id="13" idx="3"/>
          </p:cNvCxnSpPr>
          <p:nvPr/>
        </p:nvCxnSpPr>
        <p:spPr>
          <a:xfrm rot="10800000" flipV="1">
            <a:off x="9818023" y="2406625"/>
            <a:ext cx="332477" cy="1273"/>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68">
            <a:extLst>
              <a:ext uri="{FF2B5EF4-FFF2-40B4-BE49-F238E27FC236}">
                <a16:creationId xmlns:a16="http://schemas.microsoft.com/office/drawing/2014/main" id="{489D492F-5EBE-460E-996D-F5773BDC302E}"/>
              </a:ext>
            </a:extLst>
          </p:cNvPr>
          <p:cNvCxnSpPr>
            <a:cxnSpLocks/>
            <a:stCxn id="37" idx="1"/>
          </p:cNvCxnSpPr>
          <p:nvPr/>
        </p:nvCxnSpPr>
        <p:spPr>
          <a:xfrm rot="10800000" flipV="1">
            <a:off x="8619181" y="2936323"/>
            <a:ext cx="1531318" cy="437515"/>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8">
            <a:extLst>
              <a:ext uri="{FF2B5EF4-FFF2-40B4-BE49-F238E27FC236}">
                <a16:creationId xmlns:a16="http://schemas.microsoft.com/office/drawing/2014/main" id="{A6844E58-463E-4025-87EE-6C478F5EDD82}"/>
              </a:ext>
            </a:extLst>
          </p:cNvPr>
          <p:cNvCxnSpPr>
            <a:cxnSpLocks/>
            <a:stCxn id="38" idx="1"/>
          </p:cNvCxnSpPr>
          <p:nvPr/>
        </p:nvCxnSpPr>
        <p:spPr>
          <a:xfrm rot="10800000">
            <a:off x="8619181" y="3373841"/>
            <a:ext cx="1531318" cy="72410"/>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68">
            <a:extLst>
              <a:ext uri="{FF2B5EF4-FFF2-40B4-BE49-F238E27FC236}">
                <a16:creationId xmlns:a16="http://schemas.microsoft.com/office/drawing/2014/main" id="{01870E12-9532-4C90-9B10-68920D08FD4A}"/>
              </a:ext>
            </a:extLst>
          </p:cNvPr>
          <p:cNvCxnSpPr>
            <a:cxnSpLocks/>
          </p:cNvCxnSpPr>
          <p:nvPr/>
        </p:nvCxnSpPr>
        <p:spPr>
          <a:xfrm rot="10800000">
            <a:off x="8619181" y="3373840"/>
            <a:ext cx="1531320" cy="905540"/>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5C1584C-A849-4EE1-B2E2-01291C1C8162}"/>
              </a:ext>
            </a:extLst>
          </p:cNvPr>
          <p:cNvSpPr/>
          <p:nvPr/>
        </p:nvSpPr>
        <p:spPr bwMode="auto">
          <a:xfrm>
            <a:off x="8991639" y="2240257"/>
            <a:ext cx="826384" cy="335285"/>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FFFFFF"/>
                </a:solidFill>
                <a:latin typeface="Segoe UI"/>
                <a:ea typeface="Segoe UI" pitchFamily="34" charset="0"/>
                <a:cs typeface="Segoe UI" pitchFamily="34" charset="0"/>
              </a:rPr>
              <a:t>Syslog</a:t>
            </a:r>
            <a:endParaRPr lang="en-US" sz="980">
              <a:solidFill>
                <a:srgbClr val="FFFFFF">
                  <a:lumMod val="50000"/>
                </a:srgbClr>
              </a:solidFill>
              <a:latin typeface="Segoe UI"/>
              <a:ea typeface="Segoe UI" pitchFamily="34" charset="0"/>
              <a:cs typeface="Segoe UI" pitchFamily="34" charset="0"/>
            </a:endParaRPr>
          </a:p>
        </p:txBody>
      </p:sp>
      <p:cxnSp>
        <p:nvCxnSpPr>
          <p:cNvPr id="19" name="Straight Arrow Connector 68">
            <a:extLst>
              <a:ext uri="{FF2B5EF4-FFF2-40B4-BE49-F238E27FC236}">
                <a16:creationId xmlns:a16="http://schemas.microsoft.com/office/drawing/2014/main" id="{CE56C966-5589-4164-AC75-434D8349029F}"/>
              </a:ext>
            </a:extLst>
          </p:cNvPr>
          <p:cNvCxnSpPr>
            <a:cxnSpLocks/>
          </p:cNvCxnSpPr>
          <p:nvPr/>
        </p:nvCxnSpPr>
        <p:spPr>
          <a:xfrm rot="5400000">
            <a:off x="8602739" y="2591982"/>
            <a:ext cx="798296" cy="765416"/>
          </a:xfrm>
          <a:prstGeom prst="bentConnector3">
            <a:avLst>
              <a:gd name="adj1" fmla="val 10010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1601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33" name="Straight Connector 132">
            <a:extLst>
              <a:ext uri="{FF2B5EF4-FFF2-40B4-BE49-F238E27FC236}">
                <a16:creationId xmlns:a16="http://schemas.microsoft.com/office/drawing/2014/main" id="{AC36F9B7-31DA-41B2-944D-51AF739A9C7F}"/>
              </a:ext>
            </a:extLst>
          </p:cNvPr>
          <p:cNvCxnSpPr>
            <a:cxnSpLocks/>
            <a:endCxn id="134" idx="0"/>
          </p:cNvCxnSpPr>
          <p:nvPr/>
        </p:nvCxnSpPr>
        <p:spPr>
          <a:xfrm>
            <a:off x="10933700" y="2431550"/>
            <a:ext cx="0" cy="245326"/>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E2F8F42E-C3A2-4ACB-9C95-F6797692B7C8}"/>
              </a:ext>
            </a:extLst>
          </p:cNvPr>
          <p:cNvSpPr/>
          <p:nvPr/>
        </p:nvSpPr>
        <p:spPr bwMode="auto">
          <a:xfrm>
            <a:off x="176426" y="4345436"/>
            <a:ext cx="1771407" cy="1983730"/>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000000"/>
                </a:solidFill>
                <a:latin typeface="Segoe UI"/>
                <a:ea typeface="Segoe UI" pitchFamily="34" charset="0"/>
                <a:cs typeface="Segoe UI" pitchFamily="34" charset="0"/>
              </a:rPr>
              <a:t>Partner Internal IT</a:t>
            </a:r>
          </a:p>
          <a:p>
            <a:pPr algn="ctr" defTabSz="914102" fontAlgn="base">
              <a:lnSpc>
                <a:spcPct val="90000"/>
              </a:lnSpc>
              <a:spcBef>
                <a:spcPct val="0"/>
              </a:spcBef>
              <a:spcAft>
                <a:spcPct val="0"/>
              </a:spcAft>
            </a:pPr>
            <a:r>
              <a:rPr lang="en-US" sz="1078">
                <a:solidFill>
                  <a:srgbClr val="FFFFFF">
                    <a:lumMod val="50000"/>
                  </a:srgbClr>
                </a:solidFill>
                <a:latin typeface="Segoe UI"/>
                <a:ea typeface="Segoe UI" pitchFamily="34" charset="0"/>
                <a:cs typeface="Segoe UI" pitchFamily="34" charset="0"/>
              </a:rPr>
              <a:t>Corporate Tenants</a:t>
            </a:r>
            <a:br>
              <a:rPr lang="en-US" sz="1078">
                <a:solidFill>
                  <a:srgbClr val="FFFFFF">
                    <a:lumMod val="50000"/>
                  </a:srgbClr>
                </a:solidFill>
                <a:latin typeface="Segoe UI"/>
                <a:ea typeface="Segoe UI" pitchFamily="34" charset="0"/>
                <a:cs typeface="Segoe UI" pitchFamily="34" charset="0"/>
              </a:rPr>
            </a:br>
            <a:r>
              <a:rPr lang="en-US" sz="1078">
                <a:solidFill>
                  <a:srgbClr val="FFFFFF">
                    <a:lumMod val="50000"/>
                  </a:srgbClr>
                </a:solidFill>
                <a:latin typeface="Segoe UI"/>
                <a:ea typeface="Segoe UI" pitchFamily="34" charset="0"/>
                <a:cs typeface="Segoe UI" pitchFamily="34" charset="0"/>
              </a:rPr>
              <a:t> &amp; Subscriptions…</a:t>
            </a:r>
            <a:endParaRPr lang="en-US" sz="1078">
              <a:solidFill>
                <a:srgbClr val="000000"/>
              </a:solidFill>
              <a:latin typeface="Segoe UI"/>
              <a:ea typeface="Segoe UI" pitchFamily="34" charset="0"/>
              <a:cs typeface="Segoe UI" pitchFamily="34" charset="0"/>
            </a:endParaRPr>
          </a:p>
        </p:txBody>
      </p:sp>
      <p:sp>
        <p:nvSpPr>
          <p:cNvPr id="2" name="Title 1">
            <a:extLst>
              <a:ext uri="{FF2B5EF4-FFF2-40B4-BE49-F238E27FC236}">
                <a16:creationId xmlns:a16="http://schemas.microsoft.com/office/drawing/2014/main" id="{CA55125A-AF3C-4A8B-9AE2-DA573C3BB495}"/>
              </a:ext>
            </a:extLst>
          </p:cNvPr>
          <p:cNvSpPr>
            <a:spLocks noGrp="1"/>
          </p:cNvSpPr>
          <p:nvPr>
            <p:ph type="title"/>
          </p:nvPr>
        </p:nvSpPr>
        <p:spPr>
          <a:xfrm>
            <a:off x="221594" y="264405"/>
            <a:ext cx="5874407" cy="696933"/>
          </a:xfrm>
        </p:spPr>
        <p:txBody>
          <a:bodyPr anchor="t"/>
          <a:lstStyle/>
          <a:p>
            <a:r>
              <a:rPr lang="en-US" sz="3200" dirty="0"/>
              <a:t>SOC Architecture for MSSP</a:t>
            </a:r>
            <a:endParaRPr lang="en-IN" sz="3200" dirty="0"/>
          </a:p>
        </p:txBody>
      </p:sp>
      <p:sp>
        <p:nvSpPr>
          <p:cNvPr id="20" name="Title 1">
            <a:extLst>
              <a:ext uri="{FF2B5EF4-FFF2-40B4-BE49-F238E27FC236}">
                <a16:creationId xmlns:a16="http://schemas.microsoft.com/office/drawing/2014/main" id="{476C0BEB-FF74-4395-8DD3-B95A211E9569}"/>
              </a:ext>
            </a:extLst>
          </p:cNvPr>
          <p:cNvSpPr txBox="1">
            <a:spLocks/>
          </p:cNvSpPr>
          <p:nvPr/>
        </p:nvSpPr>
        <p:spPr>
          <a:xfrm>
            <a:off x="189863" y="835224"/>
            <a:ext cx="3322266" cy="392245"/>
          </a:xfrm>
          <a:prstGeom prst="rect">
            <a:avLst/>
          </a:prstGeom>
        </p:spPr>
        <p:txBody>
          <a:bodyPr wrap="square" anchor="t">
            <a:spAutoFit/>
          </a:bodyPr>
          <a:lstStyle>
            <a:defPPr>
              <a:defRPr lang="en-US"/>
            </a:defPPr>
            <a:lvl1pPr algn="ctr"/>
          </a:lstStyle>
          <a:p>
            <a:pPr algn="l" defTabSz="840630"/>
            <a:r>
              <a:rPr lang="en-US" sz="1961" i="1">
                <a:solidFill>
                  <a:srgbClr val="B2B2B2"/>
                </a:solidFill>
                <a:latin typeface="Segoe UI Semilight" panose="020B0402040204020203" pitchFamily="34" charset="0"/>
                <a:cs typeface="Segoe UI Semilight" panose="020B0402040204020203" pitchFamily="34" charset="0"/>
              </a:rPr>
              <a:t>MSSP Technologies</a:t>
            </a:r>
          </a:p>
        </p:txBody>
      </p:sp>
      <p:sp>
        <p:nvSpPr>
          <p:cNvPr id="17" name="Rectangle 16">
            <a:extLst>
              <a:ext uri="{FF2B5EF4-FFF2-40B4-BE49-F238E27FC236}">
                <a16:creationId xmlns:a16="http://schemas.microsoft.com/office/drawing/2014/main" id="{AC25B733-738D-4254-B746-33FE819FAC0A}"/>
              </a:ext>
            </a:extLst>
          </p:cNvPr>
          <p:cNvSpPr/>
          <p:nvPr/>
        </p:nvSpPr>
        <p:spPr bwMode="auto">
          <a:xfrm>
            <a:off x="2419532" y="1631076"/>
            <a:ext cx="1771407" cy="2506035"/>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000000"/>
                </a:solidFill>
                <a:latin typeface="Segoe UI"/>
                <a:ea typeface="Segoe UI" pitchFamily="34" charset="0"/>
                <a:cs typeface="Segoe UI" pitchFamily="34" charset="0"/>
              </a:rPr>
              <a:t>SOC Collaboration</a:t>
            </a:r>
          </a:p>
          <a:p>
            <a:pPr algn="ctr" defTabSz="914102" fontAlgn="base">
              <a:lnSpc>
                <a:spcPct val="90000"/>
              </a:lnSpc>
              <a:spcBef>
                <a:spcPct val="0"/>
              </a:spcBef>
              <a:spcAft>
                <a:spcPct val="0"/>
              </a:spcAft>
            </a:pPr>
            <a:r>
              <a:rPr lang="en-US" sz="1078">
                <a:solidFill>
                  <a:srgbClr val="FFFFFF">
                    <a:lumMod val="50000"/>
                  </a:srgbClr>
                </a:solidFill>
                <a:latin typeface="Segoe UI"/>
                <a:cs typeface="Segoe UI" pitchFamily="34" charset="0"/>
              </a:rPr>
              <a:t>M365 Subscription</a:t>
            </a:r>
          </a:p>
        </p:txBody>
      </p:sp>
      <p:sp>
        <p:nvSpPr>
          <p:cNvPr id="18" name="Rectangle 17">
            <a:extLst>
              <a:ext uri="{FF2B5EF4-FFF2-40B4-BE49-F238E27FC236}">
                <a16:creationId xmlns:a16="http://schemas.microsoft.com/office/drawing/2014/main" id="{8C3697AA-31F6-45AA-BF97-B2255C14FB1B}"/>
              </a:ext>
            </a:extLst>
          </p:cNvPr>
          <p:cNvSpPr/>
          <p:nvPr/>
        </p:nvSpPr>
        <p:spPr bwMode="auto">
          <a:xfrm>
            <a:off x="4758535" y="1618806"/>
            <a:ext cx="2026129" cy="3950705"/>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000000"/>
                </a:solidFill>
                <a:latin typeface="Segoe UI"/>
                <a:ea typeface="Segoe UI" pitchFamily="34" charset="0"/>
                <a:cs typeface="Segoe UI" pitchFamily="34" charset="0"/>
              </a:rPr>
              <a:t>MSSP SOC Operations</a:t>
            </a:r>
          </a:p>
          <a:p>
            <a:pPr algn="ctr" defTabSz="914102" fontAlgn="base">
              <a:lnSpc>
                <a:spcPct val="90000"/>
              </a:lnSpc>
              <a:spcBef>
                <a:spcPct val="0"/>
              </a:spcBef>
              <a:spcAft>
                <a:spcPct val="0"/>
              </a:spcAft>
            </a:pPr>
            <a:r>
              <a:rPr lang="en-US" sz="1078">
                <a:solidFill>
                  <a:srgbClr val="FFFFFF">
                    <a:lumMod val="50000"/>
                  </a:srgbClr>
                </a:solidFill>
                <a:latin typeface="Segoe UI"/>
                <a:ea typeface="Segoe UI" pitchFamily="34" charset="0"/>
                <a:cs typeface="Segoe UI" pitchFamily="34" charset="0"/>
              </a:rPr>
              <a:t>Azure Subscription 1</a:t>
            </a:r>
            <a:endParaRPr lang="en-US" sz="1078">
              <a:solidFill>
                <a:srgbClr val="000000"/>
              </a:solidFill>
              <a:latin typeface="Segoe UI"/>
              <a:ea typeface="Segoe UI" pitchFamily="34" charset="0"/>
              <a:cs typeface="Segoe UI" pitchFamily="34" charset="0"/>
            </a:endParaRPr>
          </a:p>
        </p:txBody>
      </p:sp>
      <p:cxnSp>
        <p:nvCxnSpPr>
          <p:cNvPr id="51" name="Straight Arrow Connector 68">
            <a:extLst>
              <a:ext uri="{FF2B5EF4-FFF2-40B4-BE49-F238E27FC236}">
                <a16:creationId xmlns:a16="http://schemas.microsoft.com/office/drawing/2014/main" id="{01642EE3-0BB9-458C-ADBD-16A082802109}"/>
              </a:ext>
            </a:extLst>
          </p:cNvPr>
          <p:cNvCxnSpPr>
            <a:cxnSpLocks/>
          </p:cNvCxnSpPr>
          <p:nvPr/>
        </p:nvCxnSpPr>
        <p:spPr>
          <a:xfrm flipH="1" flipV="1">
            <a:off x="9637463" y="1133888"/>
            <a:ext cx="9632" cy="5650858"/>
          </a:xfrm>
          <a:prstGeom prst="straightConnector1">
            <a:avLst/>
          </a:prstGeom>
          <a:ln w="19050">
            <a:solidFill>
              <a:schemeClr val="accent2">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6644C0E-EBAC-4507-91CC-2D84D86DA691}"/>
              </a:ext>
            </a:extLst>
          </p:cNvPr>
          <p:cNvSpPr/>
          <p:nvPr/>
        </p:nvSpPr>
        <p:spPr>
          <a:xfrm>
            <a:off x="4983275" y="1124122"/>
            <a:ext cx="2387724" cy="331899"/>
          </a:xfrm>
          <a:prstGeom prst="rect">
            <a:avLst/>
          </a:prstGeom>
        </p:spPr>
        <p:txBody>
          <a:bodyPr wrap="none">
            <a:spAutoFit/>
          </a:bodyPr>
          <a:lstStyle/>
          <a:p>
            <a:pPr defTabSz="914367"/>
            <a:r>
              <a:rPr lang="en-US" sz="1568">
                <a:solidFill>
                  <a:srgbClr val="4078CC"/>
                </a:solidFill>
                <a:latin typeface="Segoe UI"/>
                <a:ea typeface="Segoe UI" pitchFamily="34" charset="0"/>
                <a:cs typeface="Segoe UI" pitchFamily="34" charset="0"/>
              </a:rPr>
              <a:t>Partner SOC Architecture</a:t>
            </a:r>
            <a:endParaRPr lang="en-US" sz="1568">
              <a:solidFill>
                <a:srgbClr val="4078CC"/>
              </a:solidFill>
              <a:latin typeface="Segoe UI"/>
            </a:endParaRPr>
          </a:p>
        </p:txBody>
      </p:sp>
      <p:sp>
        <p:nvSpPr>
          <p:cNvPr id="53" name="Rectangle 52">
            <a:extLst>
              <a:ext uri="{FF2B5EF4-FFF2-40B4-BE49-F238E27FC236}">
                <a16:creationId xmlns:a16="http://schemas.microsoft.com/office/drawing/2014/main" id="{87B9FB73-85EE-4CDC-B245-A57E88C259AE}"/>
              </a:ext>
            </a:extLst>
          </p:cNvPr>
          <p:cNvSpPr/>
          <p:nvPr/>
        </p:nvSpPr>
        <p:spPr>
          <a:xfrm>
            <a:off x="9835870" y="1124122"/>
            <a:ext cx="1761642" cy="331899"/>
          </a:xfrm>
          <a:prstGeom prst="rect">
            <a:avLst/>
          </a:prstGeom>
        </p:spPr>
        <p:txBody>
          <a:bodyPr wrap="none">
            <a:spAutoFit/>
          </a:bodyPr>
          <a:lstStyle/>
          <a:p>
            <a:pPr defTabSz="914367"/>
            <a:r>
              <a:rPr lang="en-US" sz="1568">
                <a:solidFill>
                  <a:srgbClr val="4078CC"/>
                </a:solidFill>
                <a:latin typeface="Segoe UI"/>
                <a:ea typeface="Segoe UI" pitchFamily="34" charset="0"/>
                <a:cs typeface="Segoe UI" pitchFamily="34" charset="0"/>
              </a:rPr>
              <a:t>Customer Tenants</a:t>
            </a:r>
            <a:endParaRPr lang="en-US" sz="1568">
              <a:solidFill>
                <a:srgbClr val="4078CC"/>
              </a:solidFill>
              <a:latin typeface="Segoe UI"/>
            </a:endParaRPr>
          </a:p>
        </p:txBody>
      </p:sp>
      <p:sp>
        <p:nvSpPr>
          <p:cNvPr id="12" name="Rectangle 11">
            <a:extLst>
              <a:ext uri="{FF2B5EF4-FFF2-40B4-BE49-F238E27FC236}">
                <a16:creationId xmlns:a16="http://schemas.microsoft.com/office/drawing/2014/main" id="{A5B7D065-2AD5-4F4F-9A1A-B7AC38B048CF}"/>
              </a:ext>
            </a:extLst>
          </p:cNvPr>
          <p:cNvSpPr/>
          <p:nvPr/>
        </p:nvSpPr>
        <p:spPr bwMode="auto">
          <a:xfrm>
            <a:off x="10188536" y="1929885"/>
            <a:ext cx="1771407" cy="569149"/>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078">
              <a:solidFill>
                <a:srgbClr val="000000"/>
              </a:solidFill>
              <a:latin typeface="Segoe UI"/>
              <a:ea typeface="Segoe UI" pitchFamily="34" charset="0"/>
              <a:cs typeface="Segoe UI" pitchFamily="34" charset="0"/>
            </a:endParaRPr>
          </a:p>
        </p:txBody>
      </p:sp>
      <p:sp>
        <p:nvSpPr>
          <p:cNvPr id="11" name="Rectangle 10">
            <a:extLst>
              <a:ext uri="{FF2B5EF4-FFF2-40B4-BE49-F238E27FC236}">
                <a16:creationId xmlns:a16="http://schemas.microsoft.com/office/drawing/2014/main" id="{93F8EEA2-7476-40DB-A50D-C4A982FC9872}"/>
              </a:ext>
            </a:extLst>
          </p:cNvPr>
          <p:cNvSpPr/>
          <p:nvPr/>
        </p:nvSpPr>
        <p:spPr bwMode="auto">
          <a:xfrm>
            <a:off x="10039132" y="1780480"/>
            <a:ext cx="1771407" cy="569149"/>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1078">
              <a:solidFill>
                <a:srgbClr val="000000"/>
              </a:solidFill>
              <a:latin typeface="Segoe UI"/>
              <a:ea typeface="Segoe UI" pitchFamily="34" charset="0"/>
              <a:cs typeface="Segoe UI" pitchFamily="34" charset="0"/>
            </a:endParaRPr>
          </a:p>
        </p:txBody>
      </p:sp>
      <p:sp>
        <p:nvSpPr>
          <p:cNvPr id="10" name="Rectangle 9">
            <a:extLst>
              <a:ext uri="{FF2B5EF4-FFF2-40B4-BE49-F238E27FC236}">
                <a16:creationId xmlns:a16="http://schemas.microsoft.com/office/drawing/2014/main" id="{DB4ED6D1-9E97-412F-B5C1-C089D1FEFDCD}"/>
              </a:ext>
            </a:extLst>
          </p:cNvPr>
          <p:cNvSpPr/>
          <p:nvPr/>
        </p:nvSpPr>
        <p:spPr bwMode="auto">
          <a:xfrm>
            <a:off x="9889728" y="1631076"/>
            <a:ext cx="1771407" cy="569149"/>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000000"/>
                </a:solidFill>
                <a:latin typeface="Segoe UI"/>
                <a:ea typeface="Segoe UI" pitchFamily="34" charset="0"/>
                <a:cs typeface="Segoe UI" pitchFamily="34" charset="0"/>
              </a:rPr>
              <a:t>Customer 1</a:t>
            </a:r>
          </a:p>
          <a:p>
            <a:pPr algn="ctr" defTabSz="914102" fontAlgn="base">
              <a:lnSpc>
                <a:spcPct val="90000"/>
              </a:lnSpc>
              <a:spcBef>
                <a:spcPct val="0"/>
              </a:spcBef>
              <a:spcAft>
                <a:spcPct val="0"/>
              </a:spcAft>
            </a:pPr>
            <a:r>
              <a:rPr lang="en-US" sz="1078">
                <a:solidFill>
                  <a:srgbClr val="FFFFFF">
                    <a:lumMod val="50000"/>
                  </a:srgbClr>
                </a:solidFill>
                <a:latin typeface="Segoe UI"/>
                <a:ea typeface="Segoe UI" pitchFamily="34" charset="0"/>
                <a:cs typeface="Segoe UI" pitchFamily="34" charset="0"/>
              </a:rPr>
              <a:t>Azure Subscription</a:t>
            </a:r>
            <a:endParaRPr lang="en-US" sz="1078">
              <a:solidFill>
                <a:srgbClr val="000000"/>
              </a:solidFill>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14B04098-8E78-4213-ABF2-61C9B6EE0FAB}"/>
              </a:ext>
            </a:extLst>
          </p:cNvPr>
          <p:cNvSpPr/>
          <p:nvPr/>
        </p:nvSpPr>
        <p:spPr bwMode="auto">
          <a:xfrm>
            <a:off x="7202502" y="1625652"/>
            <a:ext cx="1771407" cy="1129889"/>
          </a:xfrm>
          <a:prstGeom prst="rect">
            <a:avLst/>
          </a:prstGeom>
          <a:solidFill>
            <a:srgbClr val="D2D2D2"/>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err="1">
                <a:solidFill>
                  <a:srgbClr val="000000"/>
                </a:solidFill>
                <a:latin typeface="Segoe UI"/>
                <a:ea typeface="Segoe UI" pitchFamily="34" charset="0"/>
                <a:cs typeface="Segoe UI" pitchFamily="34" charset="0"/>
              </a:rPr>
              <a:t>ServiceNOW</a:t>
            </a:r>
            <a:endParaRPr lang="en-US" sz="1078">
              <a:solidFill>
                <a:srgbClr val="000000"/>
              </a:solidFill>
              <a:latin typeface="Segoe UI"/>
              <a:ea typeface="Segoe UI" pitchFamily="34" charset="0"/>
              <a:cs typeface="Segoe UI" pitchFamily="34" charset="0"/>
            </a:endParaRPr>
          </a:p>
          <a:p>
            <a:pPr algn="ctr" defTabSz="914102" fontAlgn="base">
              <a:lnSpc>
                <a:spcPct val="90000"/>
              </a:lnSpc>
              <a:spcBef>
                <a:spcPct val="0"/>
              </a:spcBef>
              <a:spcAft>
                <a:spcPct val="0"/>
              </a:spcAft>
            </a:pPr>
            <a:r>
              <a:rPr lang="en-US" sz="1078">
                <a:solidFill>
                  <a:srgbClr val="FFFFFF">
                    <a:lumMod val="50000"/>
                  </a:srgbClr>
                </a:solidFill>
                <a:latin typeface="Segoe UI"/>
                <a:cs typeface="Segoe UI" pitchFamily="34" charset="0"/>
              </a:rPr>
              <a:t>SaaS Subscription</a:t>
            </a:r>
          </a:p>
        </p:txBody>
      </p:sp>
      <p:sp>
        <p:nvSpPr>
          <p:cNvPr id="29" name="Rectangle 28">
            <a:extLst>
              <a:ext uri="{FF2B5EF4-FFF2-40B4-BE49-F238E27FC236}">
                <a16:creationId xmlns:a16="http://schemas.microsoft.com/office/drawing/2014/main" id="{DA6C17F1-945C-4355-AB1F-120C52C74763}"/>
              </a:ext>
            </a:extLst>
          </p:cNvPr>
          <p:cNvSpPr/>
          <p:nvPr/>
        </p:nvSpPr>
        <p:spPr bwMode="auto">
          <a:xfrm>
            <a:off x="2560822" y="3123512"/>
            <a:ext cx="1482232" cy="349812"/>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Teams for secure</a:t>
            </a:r>
            <a:br>
              <a:rPr lang="en-US" sz="882">
                <a:solidFill>
                  <a:srgbClr val="FFFFFF"/>
                </a:solidFill>
                <a:latin typeface="Segoe UI"/>
                <a:ea typeface="Segoe UI" pitchFamily="34" charset="0"/>
                <a:cs typeface="Segoe UI" pitchFamily="34" charset="0"/>
              </a:rPr>
            </a:br>
            <a:r>
              <a:rPr lang="en-US" sz="882">
                <a:solidFill>
                  <a:srgbClr val="FFFFFF"/>
                </a:solidFill>
                <a:latin typeface="Segoe UI"/>
                <a:ea typeface="Segoe UI" pitchFamily="34" charset="0"/>
                <a:cs typeface="Segoe UI" pitchFamily="34" charset="0"/>
              </a:rPr>
              <a:t>SOC communications</a:t>
            </a:r>
            <a:endParaRPr lang="en-US" sz="686">
              <a:solidFill>
                <a:srgbClr val="FFFFFF">
                  <a:lumMod val="50000"/>
                </a:srgbClr>
              </a:solidFill>
              <a:latin typeface="Segoe UI"/>
              <a:ea typeface="Segoe UI" pitchFamily="34" charset="0"/>
              <a:cs typeface="Segoe UI" pitchFamily="34" charset="0"/>
            </a:endParaRPr>
          </a:p>
        </p:txBody>
      </p:sp>
      <p:sp>
        <p:nvSpPr>
          <p:cNvPr id="30" name="Rectangle 29">
            <a:extLst>
              <a:ext uri="{FF2B5EF4-FFF2-40B4-BE49-F238E27FC236}">
                <a16:creationId xmlns:a16="http://schemas.microsoft.com/office/drawing/2014/main" id="{ED7E5293-8248-4AB8-B345-1D6C4B83D0F4}"/>
              </a:ext>
            </a:extLst>
          </p:cNvPr>
          <p:cNvSpPr/>
          <p:nvPr/>
        </p:nvSpPr>
        <p:spPr bwMode="auto">
          <a:xfrm>
            <a:off x="2559886" y="2580550"/>
            <a:ext cx="1482232" cy="485539"/>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SOC Identity</a:t>
            </a:r>
          </a:p>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Azure AD for IAM (</a:t>
            </a:r>
            <a:r>
              <a:rPr lang="en-US" sz="882" err="1">
                <a:solidFill>
                  <a:srgbClr val="FFFFFF"/>
                </a:solidFill>
                <a:latin typeface="Segoe UI"/>
                <a:ea typeface="Segoe UI" pitchFamily="34" charset="0"/>
                <a:cs typeface="Segoe UI" pitchFamily="34" charset="0"/>
              </a:rPr>
              <a:t>passwordless</a:t>
            </a:r>
            <a:r>
              <a:rPr lang="en-US" sz="882">
                <a:solidFill>
                  <a:srgbClr val="FFFFFF"/>
                </a:solidFill>
                <a:latin typeface="Segoe UI"/>
                <a:ea typeface="Segoe UI" pitchFamily="34" charset="0"/>
                <a:cs typeface="Segoe UI" pitchFamily="34" charset="0"/>
              </a:rPr>
              <a:t>)</a:t>
            </a:r>
            <a:endParaRPr lang="en-US" sz="686">
              <a:solidFill>
                <a:srgbClr val="FFFFFF">
                  <a:lumMod val="50000"/>
                </a:srgbClr>
              </a:solidFill>
              <a:latin typeface="Segoe UI"/>
              <a:ea typeface="Segoe UI" pitchFamily="34" charset="0"/>
              <a:cs typeface="Segoe UI" pitchFamily="34" charset="0"/>
            </a:endParaRPr>
          </a:p>
        </p:txBody>
      </p:sp>
      <p:sp>
        <p:nvSpPr>
          <p:cNvPr id="38" name="Rectangle 37">
            <a:extLst>
              <a:ext uri="{FF2B5EF4-FFF2-40B4-BE49-F238E27FC236}">
                <a16:creationId xmlns:a16="http://schemas.microsoft.com/office/drawing/2014/main" id="{60BFB432-7E08-43DE-803A-E6749ACDCCB2}"/>
              </a:ext>
            </a:extLst>
          </p:cNvPr>
          <p:cNvSpPr/>
          <p:nvPr/>
        </p:nvSpPr>
        <p:spPr bwMode="auto">
          <a:xfrm>
            <a:off x="321013" y="5039932"/>
            <a:ext cx="1482232" cy="349812"/>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Corporate Office 365</a:t>
            </a:r>
          </a:p>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(email + collaboration)</a:t>
            </a:r>
            <a:endParaRPr lang="en-US" sz="686">
              <a:solidFill>
                <a:srgbClr val="FFFFFF">
                  <a:lumMod val="50000"/>
                </a:srgbClr>
              </a:solidFill>
              <a:latin typeface="Segoe UI"/>
              <a:ea typeface="Segoe UI" pitchFamily="34" charset="0"/>
              <a:cs typeface="Segoe UI" pitchFamily="34" charset="0"/>
            </a:endParaRPr>
          </a:p>
        </p:txBody>
      </p:sp>
      <p:sp>
        <p:nvSpPr>
          <p:cNvPr id="44" name="Rectangle 43">
            <a:extLst>
              <a:ext uri="{FF2B5EF4-FFF2-40B4-BE49-F238E27FC236}">
                <a16:creationId xmlns:a16="http://schemas.microsoft.com/office/drawing/2014/main" id="{D90A9E7E-6C83-4618-BCF1-9C9A5F4FDC9E}"/>
              </a:ext>
            </a:extLst>
          </p:cNvPr>
          <p:cNvSpPr/>
          <p:nvPr/>
        </p:nvSpPr>
        <p:spPr bwMode="auto">
          <a:xfrm>
            <a:off x="321013" y="5419056"/>
            <a:ext cx="1482232" cy="349812"/>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Company Identity</a:t>
            </a:r>
            <a:endParaRPr lang="en-US" sz="686">
              <a:solidFill>
                <a:srgbClr val="FFFFFF">
                  <a:lumMod val="50000"/>
                </a:srgbClr>
              </a:solidFill>
              <a:latin typeface="Segoe UI"/>
              <a:ea typeface="Segoe UI" pitchFamily="34" charset="0"/>
              <a:cs typeface="Segoe UI" pitchFamily="34" charset="0"/>
            </a:endParaRPr>
          </a:p>
        </p:txBody>
      </p:sp>
      <p:sp>
        <p:nvSpPr>
          <p:cNvPr id="46" name="Rectangle 45">
            <a:extLst>
              <a:ext uri="{FF2B5EF4-FFF2-40B4-BE49-F238E27FC236}">
                <a16:creationId xmlns:a16="http://schemas.microsoft.com/office/drawing/2014/main" id="{C4A94CFE-0928-463E-811F-F2CFCC089E46}"/>
              </a:ext>
            </a:extLst>
          </p:cNvPr>
          <p:cNvSpPr/>
          <p:nvPr/>
        </p:nvSpPr>
        <p:spPr bwMode="auto">
          <a:xfrm>
            <a:off x="321013" y="5804448"/>
            <a:ext cx="1482232" cy="349812"/>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Windows Virtual Desktop</a:t>
            </a:r>
            <a:endParaRPr lang="en-US" sz="686">
              <a:solidFill>
                <a:srgbClr val="FFFFFF">
                  <a:lumMod val="50000"/>
                </a:srgbClr>
              </a:solidFill>
              <a:latin typeface="Segoe UI"/>
              <a:ea typeface="Segoe UI" pitchFamily="34" charset="0"/>
              <a:cs typeface="Segoe UI" pitchFamily="34" charset="0"/>
            </a:endParaRPr>
          </a:p>
        </p:txBody>
      </p:sp>
      <p:sp>
        <p:nvSpPr>
          <p:cNvPr id="60" name="Rectangle 59">
            <a:extLst>
              <a:ext uri="{FF2B5EF4-FFF2-40B4-BE49-F238E27FC236}">
                <a16:creationId xmlns:a16="http://schemas.microsoft.com/office/drawing/2014/main" id="{8A6A283D-845D-40BC-89E2-F5EC8DD6AA97}"/>
              </a:ext>
            </a:extLst>
          </p:cNvPr>
          <p:cNvSpPr/>
          <p:nvPr/>
        </p:nvSpPr>
        <p:spPr bwMode="auto">
          <a:xfrm>
            <a:off x="4923913" y="2243572"/>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Azure Lighthouse</a:t>
            </a:r>
            <a:endParaRPr lang="en-US" sz="686">
              <a:solidFill>
                <a:srgbClr val="FFFFFF">
                  <a:lumMod val="50000"/>
                </a:srgbClr>
              </a:solidFill>
              <a:latin typeface="Segoe UI"/>
              <a:ea typeface="Segoe UI" pitchFamily="34" charset="0"/>
              <a:cs typeface="Segoe UI" pitchFamily="34" charset="0"/>
            </a:endParaRPr>
          </a:p>
        </p:txBody>
      </p:sp>
      <p:sp>
        <p:nvSpPr>
          <p:cNvPr id="62" name="Rectangle 61">
            <a:extLst>
              <a:ext uri="{FF2B5EF4-FFF2-40B4-BE49-F238E27FC236}">
                <a16:creationId xmlns:a16="http://schemas.microsoft.com/office/drawing/2014/main" id="{C2607CAF-9AAD-43D6-825D-5437C781E70B}"/>
              </a:ext>
            </a:extLst>
          </p:cNvPr>
          <p:cNvSpPr/>
          <p:nvPr/>
        </p:nvSpPr>
        <p:spPr bwMode="auto">
          <a:xfrm>
            <a:off x="4923913" y="2523440"/>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Microsoft Sentinel</a:t>
            </a:r>
            <a:endParaRPr lang="en-US" sz="686">
              <a:solidFill>
                <a:srgbClr val="FFFFFF">
                  <a:lumMod val="50000"/>
                </a:srgbClr>
              </a:solidFill>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99D1B583-2C11-4F11-A87D-C9133971B59D}"/>
              </a:ext>
            </a:extLst>
          </p:cNvPr>
          <p:cNvSpPr/>
          <p:nvPr/>
        </p:nvSpPr>
        <p:spPr bwMode="auto">
          <a:xfrm>
            <a:off x="7343791" y="2147229"/>
            <a:ext cx="1482232" cy="245327"/>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Case Management</a:t>
            </a:r>
            <a:endParaRPr lang="en-US" sz="686">
              <a:solidFill>
                <a:srgbClr val="FFFFFF">
                  <a:lumMod val="50000"/>
                </a:srgbClr>
              </a:solidFill>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A9FD8A2D-D3EE-4C88-A487-DC6B2AA1E65A}"/>
              </a:ext>
            </a:extLst>
          </p:cNvPr>
          <p:cNvSpPr/>
          <p:nvPr/>
        </p:nvSpPr>
        <p:spPr bwMode="auto">
          <a:xfrm>
            <a:off x="7343791" y="2431550"/>
            <a:ext cx="1482232" cy="245327"/>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SecOps (optional)</a:t>
            </a:r>
            <a:endParaRPr lang="en-US" sz="686">
              <a:solidFill>
                <a:srgbClr val="FFFFFF">
                  <a:lumMod val="50000"/>
                </a:srgbClr>
              </a:solidFill>
              <a:latin typeface="Segoe UI"/>
              <a:ea typeface="Segoe UI" pitchFamily="34" charset="0"/>
              <a:cs typeface="Segoe UI" pitchFamily="34" charset="0"/>
            </a:endParaRPr>
          </a:p>
        </p:txBody>
      </p:sp>
      <p:sp>
        <p:nvSpPr>
          <p:cNvPr id="6" name="Rectangle 5">
            <a:extLst>
              <a:ext uri="{FF2B5EF4-FFF2-40B4-BE49-F238E27FC236}">
                <a16:creationId xmlns:a16="http://schemas.microsoft.com/office/drawing/2014/main" id="{C01BD16A-91EB-4B82-8D62-6B4EBB2B47DF}"/>
              </a:ext>
            </a:extLst>
          </p:cNvPr>
          <p:cNvSpPr/>
          <p:nvPr/>
        </p:nvSpPr>
        <p:spPr bwMode="auto">
          <a:xfrm>
            <a:off x="9934021" y="2860622"/>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Identity &amp; Access Management</a:t>
            </a:r>
            <a:endParaRPr lang="en-US" sz="686">
              <a:solidFill>
                <a:srgbClr val="FFFFFF">
                  <a:lumMod val="50000"/>
                </a:srgbClr>
              </a:solidFill>
              <a:latin typeface="Segoe UI"/>
              <a:ea typeface="Segoe UI" pitchFamily="34" charset="0"/>
              <a:cs typeface="Segoe UI" pitchFamily="34" charset="0"/>
            </a:endParaRPr>
          </a:p>
        </p:txBody>
      </p:sp>
      <p:sp>
        <p:nvSpPr>
          <p:cNvPr id="8" name="Rectangle 7">
            <a:extLst>
              <a:ext uri="{FF2B5EF4-FFF2-40B4-BE49-F238E27FC236}">
                <a16:creationId xmlns:a16="http://schemas.microsoft.com/office/drawing/2014/main" id="{DAD71F43-8F4E-4D18-A230-D63937ACADD8}"/>
              </a:ext>
            </a:extLst>
          </p:cNvPr>
          <p:cNvSpPr/>
          <p:nvPr/>
        </p:nvSpPr>
        <p:spPr bwMode="auto">
          <a:xfrm>
            <a:off x="9934020" y="3151473"/>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Subscription and resources</a:t>
            </a:r>
            <a:endParaRPr lang="en-US" sz="686">
              <a:solidFill>
                <a:srgbClr val="FFFFFF">
                  <a:lumMod val="50000"/>
                </a:srgbClr>
              </a:solidFill>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8DB62AE6-B96A-4E6C-A80C-EDA77E9BF3F7}"/>
              </a:ext>
            </a:extLst>
          </p:cNvPr>
          <p:cNvSpPr/>
          <p:nvPr/>
        </p:nvSpPr>
        <p:spPr bwMode="auto">
          <a:xfrm>
            <a:off x="9934019" y="3442324"/>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Alert forwarding to MSSP SOC</a:t>
            </a:r>
            <a:endParaRPr lang="en-US" sz="686">
              <a:solidFill>
                <a:srgbClr val="FFFFFF">
                  <a:lumMod val="50000"/>
                </a:srgbClr>
              </a:solidFill>
              <a:latin typeface="Segoe UI"/>
              <a:ea typeface="Segoe UI" pitchFamily="34" charset="0"/>
              <a:cs typeface="Segoe UI" pitchFamily="34" charset="0"/>
            </a:endParaRPr>
          </a:p>
        </p:txBody>
      </p:sp>
      <p:sp>
        <p:nvSpPr>
          <p:cNvPr id="15" name="Rectangle 14">
            <a:extLst>
              <a:ext uri="{FF2B5EF4-FFF2-40B4-BE49-F238E27FC236}">
                <a16:creationId xmlns:a16="http://schemas.microsoft.com/office/drawing/2014/main" id="{A9CD84D1-DD87-4152-B35C-9984A722BF50}"/>
              </a:ext>
            </a:extLst>
          </p:cNvPr>
          <p:cNvSpPr/>
          <p:nvPr/>
        </p:nvSpPr>
        <p:spPr bwMode="auto">
          <a:xfrm>
            <a:off x="9934018" y="3737903"/>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Ticketing integration</a:t>
            </a:r>
            <a:endParaRPr lang="en-US" sz="686">
              <a:solidFill>
                <a:srgbClr val="FFFFFF">
                  <a:lumMod val="50000"/>
                </a:srgbClr>
              </a:solidFill>
              <a:latin typeface="Segoe UI"/>
              <a:ea typeface="Segoe UI" pitchFamily="34" charset="0"/>
              <a:cs typeface="Segoe UI" pitchFamily="34" charset="0"/>
            </a:endParaRPr>
          </a:p>
        </p:txBody>
      </p:sp>
      <p:sp>
        <p:nvSpPr>
          <p:cNvPr id="19" name="Rectangle 18">
            <a:extLst>
              <a:ext uri="{FF2B5EF4-FFF2-40B4-BE49-F238E27FC236}">
                <a16:creationId xmlns:a16="http://schemas.microsoft.com/office/drawing/2014/main" id="{F3025A7C-83F7-4724-9EDA-ACCDB4AEB133}"/>
              </a:ext>
            </a:extLst>
          </p:cNvPr>
          <p:cNvSpPr/>
          <p:nvPr/>
        </p:nvSpPr>
        <p:spPr bwMode="auto">
          <a:xfrm>
            <a:off x="9934017" y="4033482"/>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Security protection enablement</a:t>
            </a:r>
            <a:endParaRPr lang="en-US" sz="686">
              <a:solidFill>
                <a:srgbClr val="FFFFFF">
                  <a:lumMod val="50000"/>
                </a:srgbClr>
              </a:solidFill>
              <a:latin typeface="Segoe UI"/>
              <a:ea typeface="Segoe UI" pitchFamily="34" charset="0"/>
              <a:cs typeface="Segoe UI" pitchFamily="34" charset="0"/>
            </a:endParaRPr>
          </a:p>
        </p:txBody>
      </p:sp>
      <p:sp>
        <p:nvSpPr>
          <p:cNvPr id="23" name="Rectangle 22">
            <a:extLst>
              <a:ext uri="{FF2B5EF4-FFF2-40B4-BE49-F238E27FC236}">
                <a16:creationId xmlns:a16="http://schemas.microsoft.com/office/drawing/2014/main" id="{E92E2C2D-4347-4BFB-9345-D4B09C30BA30}"/>
              </a:ext>
            </a:extLst>
          </p:cNvPr>
          <p:cNvSpPr/>
          <p:nvPr/>
        </p:nvSpPr>
        <p:spPr bwMode="auto">
          <a:xfrm>
            <a:off x="4923913" y="3653220"/>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Analytics Rule</a:t>
            </a:r>
            <a:endParaRPr lang="en-US" sz="686">
              <a:solidFill>
                <a:srgbClr val="FFFFFF">
                  <a:lumMod val="50000"/>
                </a:srgbClr>
              </a:solidFill>
              <a:latin typeface="Segoe UI"/>
              <a:ea typeface="Segoe UI" pitchFamily="34" charset="0"/>
              <a:cs typeface="Segoe UI" pitchFamily="34" charset="0"/>
            </a:endParaRPr>
          </a:p>
        </p:txBody>
      </p:sp>
      <p:sp>
        <p:nvSpPr>
          <p:cNvPr id="24" name="Rectangle 23">
            <a:extLst>
              <a:ext uri="{FF2B5EF4-FFF2-40B4-BE49-F238E27FC236}">
                <a16:creationId xmlns:a16="http://schemas.microsoft.com/office/drawing/2014/main" id="{C9F8ED8D-1BC0-49C3-B94E-D95416CC99CA}"/>
              </a:ext>
            </a:extLst>
          </p:cNvPr>
          <p:cNvSpPr/>
          <p:nvPr/>
        </p:nvSpPr>
        <p:spPr bwMode="auto">
          <a:xfrm>
            <a:off x="4923913" y="3916220"/>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Workbooks</a:t>
            </a:r>
            <a:endParaRPr lang="en-US" sz="686">
              <a:solidFill>
                <a:srgbClr val="FFFFFF">
                  <a:lumMod val="50000"/>
                </a:srgbClr>
              </a:solidFill>
              <a:latin typeface="Segoe UI"/>
              <a:ea typeface="Segoe UI" pitchFamily="34" charset="0"/>
              <a:cs typeface="Segoe UI" pitchFamily="34" charset="0"/>
            </a:endParaRPr>
          </a:p>
        </p:txBody>
      </p:sp>
      <p:cxnSp>
        <p:nvCxnSpPr>
          <p:cNvPr id="27" name="Straight Arrow Connector 26">
            <a:extLst>
              <a:ext uri="{FF2B5EF4-FFF2-40B4-BE49-F238E27FC236}">
                <a16:creationId xmlns:a16="http://schemas.microsoft.com/office/drawing/2014/main" id="{7C5CC72D-51DA-49DD-9A11-3DF77A3567C6}"/>
              </a:ext>
            </a:extLst>
          </p:cNvPr>
          <p:cNvCxnSpPr>
            <a:cxnSpLocks/>
          </p:cNvCxnSpPr>
          <p:nvPr/>
        </p:nvCxnSpPr>
        <p:spPr>
          <a:xfrm>
            <a:off x="1628765" y="2362894"/>
            <a:ext cx="93205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4D0CBCF-E420-4B0A-8571-C2A48C80D059}"/>
              </a:ext>
            </a:extLst>
          </p:cNvPr>
          <p:cNvCxnSpPr>
            <a:cxnSpLocks/>
            <a:stCxn id="17" idx="2"/>
            <a:endCxn id="46" idx="3"/>
          </p:cNvCxnSpPr>
          <p:nvPr/>
        </p:nvCxnSpPr>
        <p:spPr>
          <a:xfrm rot="5400000">
            <a:off x="1633119" y="4307238"/>
            <a:ext cx="1842243" cy="150199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3A9B5A7-440D-4FDF-9DCE-C851DA3F3C6B}"/>
              </a:ext>
            </a:extLst>
          </p:cNvPr>
          <p:cNvCxnSpPr>
            <a:cxnSpLocks/>
            <a:stCxn id="30" idx="3"/>
          </p:cNvCxnSpPr>
          <p:nvPr/>
        </p:nvCxnSpPr>
        <p:spPr>
          <a:xfrm>
            <a:off x="4042118" y="2823319"/>
            <a:ext cx="71548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B13CF8E-5AF4-48B6-8294-159E33CDE850}"/>
              </a:ext>
            </a:extLst>
          </p:cNvPr>
          <p:cNvSpPr/>
          <p:nvPr/>
        </p:nvSpPr>
        <p:spPr bwMode="auto">
          <a:xfrm>
            <a:off x="2560822" y="2176875"/>
            <a:ext cx="1482232" cy="349812"/>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dirty="0">
                <a:solidFill>
                  <a:srgbClr val="FFFFFF"/>
                </a:solidFill>
                <a:latin typeface="Segoe UI"/>
                <a:ea typeface="Segoe UI" pitchFamily="34" charset="0"/>
                <a:cs typeface="Segoe UI" pitchFamily="34" charset="0"/>
              </a:rPr>
              <a:t>PAW (Physical device)</a:t>
            </a:r>
            <a:endParaRPr lang="en-US" sz="686" dirty="0">
              <a:solidFill>
                <a:srgbClr val="FFFFFF">
                  <a:lumMod val="50000"/>
                </a:srgbClr>
              </a:solidFill>
              <a:latin typeface="Segoe UI"/>
              <a:ea typeface="Segoe UI" pitchFamily="34" charset="0"/>
              <a:cs typeface="Segoe UI" pitchFamily="34" charset="0"/>
            </a:endParaRPr>
          </a:p>
        </p:txBody>
      </p:sp>
      <p:sp>
        <p:nvSpPr>
          <p:cNvPr id="7" name="Rectangle 6">
            <a:extLst>
              <a:ext uri="{FF2B5EF4-FFF2-40B4-BE49-F238E27FC236}">
                <a16:creationId xmlns:a16="http://schemas.microsoft.com/office/drawing/2014/main" id="{BF16CFDA-C1F9-4D11-ACC4-467E894E6268}"/>
              </a:ext>
            </a:extLst>
          </p:cNvPr>
          <p:cNvSpPr/>
          <p:nvPr/>
        </p:nvSpPr>
        <p:spPr bwMode="auto">
          <a:xfrm>
            <a:off x="4908771" y="5645967"/>
            <a:ext cx="1771407" cy="1101538"/>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000000"/>
                </a:solidFill>
                <a:latin typeface="Segoe UI"/>
                <a:ea typeface="Segoe UI" pitchFamily="34" charset="0"/>
                <a:cs typeface="Segoe UI" pitchFamily="34" charset="0"/>
              </a:rPr>
              <a:t>DEV / TEST</a:t>
            </a:r>
          </a:p>
          <a:p>
            <a:pPr algn="ctr" defTabSz="914102" fontAlgn="base">
              <a:lnSpc>
                <a:spcPct val="90000"/>
              </a:lnSpc>
              <a:spcBef>
                <a:spcPct val="0"/>
              </a:spcBef>
              <a:spcAft>
                <a:spcPct val="0"/>
              </a:spcAft>
            </a:pPr>
            <a:r>
              <a:rPr lang="en-US" sz="1078">
                <a:solidFill>
                  <a:srgbClr val="FFFFFF">
                    <a:lumMod val="50000"/>
                  </a:srgbClr>
                </a:solidFill>
                <a:latin typeface="Segoe UI"/>
                <a:ea typeface="Segoe UI" pitchFamily="34" charset="0"/>
                <a:cs typeface="Segoe UI" pitchFamily="34" charset="0"/>
              </a:rPr>
              <a:t>Azure Subscription 2</a:t>
            </a:r>
            <a:endParaRPr lang="en-US" sz="1078">
              <a:solidFill>
                <a:srgbClr val="000000"/>
              </a:solidFill>
              <a:latin typeface="Segoe UI"/>
              <a:ea typeface="Segoe UI" pitchFamily="34" charset="0"/>
              <a:cs typeface="Segoe UI" pitchFamily="34" charset="0"/>
            </a:endParaRPr>
          </a:p>
        </p:txBody>
      </p:sp>
      <p:sp>
        <p:nvSpPr>
          <p:cNvPr id="65" name="Rectangle 64">
            <a:extLst>
              <a:ext uri="{FF2B5EF4-FFF2-40B4-BE49-F238E27FC236}">
                <a16:creationId xmlns:a16="http://schemas.microsoft.com/office/drawing/2014/main" id="{1B67EEAF-2F53-4E68-B91B-108EBB3332EA}"/>
              </a:ext>
            </a:extLst>
          </p:cNvPr>
          <p:cNvSpPr/>
          <p:nvPr/>
        </p:nvSpPr>
        <p:spPr bwMode="auto">
          <a:xfrm>
            <a:off x="5081109" y="6177993"/>
            <a:ext cx="1447548" cy="221228"/>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Microsoft Sentinel</a:t>
            </a:r>
            <a:endParaRPr lang="en-US" sz="686">
              <a:solidFill>
                <a:srgbClr val="FFFFFF">
                  <a:lumMod val="50000"/>
                </a:srgbClr>
              </a:solidFill>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D9F102DC-4870-4A05-B1B7-03D86B4A8D85}"/>
              </a:ext>
            </a:extLst>
          </p:cNvPr>
          <p:cNvSpPr/>
          <p:nvPr/>
        </p:nvSpPr>
        <p:spPr bwMode="auto">
          <a:xfrm>
            <a:off x="7403164" y="5657071"/>
            <a:ext cx="1771407" cy="1082281"/>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sz="1078">
                <a:solidFill>
                  <a:srgbClr val="000000"/>
                </a:solidFill>
                <a:latin typeface="Segoe UI"/>
                <a:ea typeface="Segoe UI" pitchFamily="34" charset="0"/>
                <a:cs typeface="Segoe UI" pitchFamily="34" charset="0"/>
              </a:rPr>
              <a:t>SALES DEMO</a:t>
            </a:r>
          </a:p>
          <a:p>
            <a:pPr algn="ctr" defTabSz="914102" fontAlgn="base">
              <a:lnSpc>
                <a:spcPct val="90000"/>
              </a:lnSpc>
              <a:spcBef>
                <a:spcPct val="0"/>
              </a:spcBef>
              <a:spcAft>
                <a:spcPct val="0"/>
              </a:spcAft>
            </a:pPr>
            <a:r>
              <a:rPr lang="en-US" sz="1078">
                <a:solidFill>
                  <a:srgbClr val="FFFFFF">
                    <a:lumMod val="50000"/>
                  </a:srgbClr>
                </a:solidFill>
                <a:latin typeface="Segoe UI"/>
                <a:ea typeface="Segoe UI" pitchFamily="34" charset="0"/>
                <a:cs typeface="Segoe UI" pitchFamily="34" charset="0"/>
              </a:rPr>
              <a:t>Azure Subscription 3</a:t>
            </a:r>
            <a:endParaRPr lang="en-US" sz="1078">
              <a:solidFill>
                <a:srgbClr val="000000"/>
              </a:solidFill>
              <a:latin typeface="Segoe UI"/>
              <a:ea typeface="Segoe UI" pitchFamily="34" charset="0"/>
              <a:cs typeface="Segoe UI" pitchFamily="34" charset="0"/>
            </a:endParaRPr>
          </a:p>
        </p:txBody>
      </p:sp>
      <p:sp>
        <p:nvSpPr>
          <p:cNvPr id="66" name="Rectangle 65">
            <a:extLst>
              <a:ext uri="{FF2B5EF4-FFF2-40B4-BE49-F238E27FC236}">
                <a16:creationId xmlns:a16="http://schemas.microsoft.com/office/drawing/2014/main" id="{DECCF821-6E59-4580-B0F0-5CDB1CC76DEB}"/>
              </a:ext>
            </a:extLst>
          </p:cNvPr>
          <p:cNvSpPr/>
          <p:nvPr/>
        </p:nvSpPr>
        <p:spPr bwMode="auto">
          <a:xfrm>
            <a:off x="7575502" y="6153269"/>
            <a:ext cx="1447548"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Microsoft Sentinel</a:t>
            </a:r>
            <a:endParaRPr lang="en-US" sz="686">
              <a:solidFill>
                <a:srgbClr val="FFFFFF">
                  <a:lumMod val="50000"/>
                </a:srgbClr>
              </a:solidFill>
              <a:latin typeface="Segoe UI"/>
              <a:ea typeface="Segoe UI" pitchFamily="34" charset="0"/>
              <a:cs typeface="Segoe UI" pitchFamily="34" charset="0"/>
            </a:endParaRPr>
          </a:p>
        </p:txBody>
      </p:sp>
      <p:cxnSp>
        <p:nvCxnSpPr>
          <p:cNvPr id="67" name="Straight Arrow Connector 66">
            <a:extLst>
              <a:ext uri="{FF2B5EF4-FFF2-40B4-BE49-F238E27FC236}">
                <a16:creationId xmlns:a16="http://schemas.microsoft.com/office/drawing/2014/main" id="{DCAFF166-E067-40FB-9702-6B90573EE015}"/>
              </a:ext>
            </a:extLst>
          </p:cNvPr>
          <p:cNvCxnSpPr>
            <a:cxnSpLocks/>
            <a:stCxn id="58" idx="3"/>
            <a:endCxn id="65" idx="3"/>
          </p:cNvCxnSpPr>
          <p:nvPr/>
        </p:nvCxnSpPr>
        <p:spPr>
          <a:xfrm flipH="1">
            <a:off x="6528657" y="5204922"/>
            <a:ext cx="88373" cy="1083685"/>
          </a:xfrm>
          <a:prstGeom prst="bentConnector3">
            <a:avLst>
              <a:gd name="adj1" fmla="val -416489"/>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66">
            <a:extLst>
              <a:ext uri="{FF2B5EF4-FFF2-40B4-BE49-F238E27FC236}">
                <a16:creationId xmlns:a16="http://schemas.microsoft.com/office/drawing/2014/main" id="{A30DFC47-3612-403D-9A36-2132EEC60011}"/>
              </a:ext>
            </a:extLst>
          </p:cNvPr>
          <p:cNvCxnSpPr>
            <a:cxnSpLocks/>
            <a:stCxn id="58" idx="3"/>
            <a:endCxn id="66" idx="1"/>
          </p:cNvCxnSpPr>
          <p:nvPr/>
        </p:nvCxnSpPr>
        <p:spPr>
          <a:xfrm>
            <a:off x="6617029" y="5204922"/>
            <a:ext cx="958473" cy="1070869"/>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C3C85475-1D3B-4170-B85B-E8C289D9593A}"/>
              </a:ext>
            </a:extLst>
          </p:cNvPr>
          <p:cNvSpPr/>
          <p:nvPr/>
        </p:nvSpPr>
        <p:spPr bwMode="auto">
          <a:xfrm>
            <a:off x="4921657" y="5030016"/>
            <a:ext cx="1695372" cy="349812"/>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Azure DevOps + </a:t>
            </a:r>
            <a:r>
              <a:rPr lang="en-US" sz="882" err="1">
                <a:solidFill>
                  <a:srgbClr val="FFFFFF"/>
                </a:solidFill>
                <a:latin typeface="Segoe UI"/>
                <a:ea typeface="Segoe UI" pitchFamily="34" charset="0"/>
                <a:cs typeface="Segoe UI" pitchFamily="34" charset="0"/>
              </a:rPr>
              <a:t>Github</a:t>
            </a:r>
            <a:endParaRPr lang="en-US" sz="882">
              <a:solidFill>
                <a:srgbClr val="FFFFFF"/>
              </a:solidFill>
              <a:latin typeface="Segoe UI"/>
              <a:ea typeface="Segoe UI" pitchFamily="34" charset="0"/>
              <a:cs typeface="Segoe UI" pitchFamily="34" charset="0"/>
            </a:endParaRPr>
          </a:p>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(CI/CD Pipeline)</a:t>
            </a:r>
            <a:endParaRPr lang="en-US" sz="686">
              <a:solidFill>
                <a:srgbClr val="FFFFFF">
                  <a:lumMod val="50000"/>
                </a:srgbClr>
              </a:solidFill>
              <a:latin typeface="Segoe UI"/>
              <a:ea typeface="Segoe UI" pitchFamily="34" charset="0"/>
              <a:cs typeface="Segoe UI" pitchFamily="34" charset="0"/>
            </a:endParaRPr>
          </a:p>
        </p:txBody>
      </p:sp>
      <p:cxnSp>
        <p:nvCxnSpPr>
          <p:cNvPr id="74" name="Straight Arrow Connector 66">
            <a:extLst>
              <a:ext uri="{FF2B5EF4-FFF2-40B4-BE49-F238E27FC236}">
                <a16:creationId xmlns:a16="http://schemas.microsoft.com/office/drawing/2014/main" id="{5BF9BE26-386A-4A04-B575-2E1A7DE77784}"/>
              </a:ext>
            </a:extLst>
          </p:cNvPr>
          <p:cNvCxnSpPr>
            <a:cxnSpLocks/>
            <a:stCxn id="58" idx="3"/>
          </p:cNvCxnSpPr>
          <p:nvPr/>
        </p:nvCxnSpPr>
        <p:spPr>
          <a:xfrm>
            <a:off x="6617029" y="5204922"/>
            <a:ext cx="2884478" cy="815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66">
            <a:extLst>
              <a:ext uri="{FF2B5EF4-FFF2-40B4-BE49-F238E27FC236}">
                <a16:creationId xmlns:a16="http://schemas.microsoft.com/office/drawing/2014/main" id="{A35B61DD-2628-4FEA-8048-F2A2A0DC0A3D}"/>
              </a:ext>
            </a:extLst>
          </p:cNvPr>
          <p:cNvCxnSpPr>
            <a:cxnSpLocks/>
          </p:cNvCxnSpPr>
          <p:nvPr/>
        </p:nvCxnSpPr>
        <p:spPr>
          <a:xfrm rot="10800000">
            <a:off x="8329397" y="2755541"/>
            <a:ext cx="1188298" cy="447210"/>
          </a:xfrm>
          <a:prstGeom prst="bentConnector3">
            <a:avLst>
              <a:gd name="adj1" fmla="val 10016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66">
            <a:extLst>
              <a:ext uri="{FF2B5EF4-FFF2-40B4-BE49-F238E27FC236}">
                <a16:creationId xmlns:a16="http://schemas.microsoft.com/office/drawing/2014/main" id="{AA8B09E8-D72E-4B49-8F1D-3E15346C8273}"/>
              </a:ext>
            </a:extLst>
          </p:cNvPr>
          <p:cNvCxnSpPr>
            <a:cxnSpLocks/>
            <a:stCxn id="24" idx="3"/>
          </p:cNvCxnSpPr>
          <p:nvPr/>
        </p:nvCxnSpPr>
        <p:spPr>
          <a:xfrm flipV="1">
            <a:off x="6619286" y="4037052"/>
            <a:ext cx="2920489" cy="169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66">
            <a:extLst>
              <a:ext uri="{FF2B5EF4-FFF2-40B4-BE49-F238E27FC236}">
                <a16:creationId xmlns:a16="http://schemas.microsoft.com/office/drawing/2014/main" id="{05D84D4B-0CF3-4D49-BA0B-027695984EC6}"/>
              </a:ext>
            </a:extLst>
          </p:cNvPr>
          <p:cNvCxnSpPr>
            <a:cxnSpLocks/>
            <a:stCxn id="23" idx="3"/>
          </p:cNvCxnSpPr>
          <p:nvPr/>
        </p:nvCxnSpPr>
        <p:spPr>
          <a:xfrm>
            <a:off x="6619286" y="3775743"/>
            <a:ext cx="2920489" cy="265038"/>
          </a:xfrm>
          <a:prstGeom prst="bentConnector3">
            <a:avLst>
              <a:gd name="adj1" fmla="val 5008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F63F9251-071B-430D-81CE-FEBB4C1DF4A3}"/>
              </a:ext>
            </a:extLst>
          </p:cNvPr>
          <p:cNvSpPr/>
          <p:nvPr/>
        </p:nvSpPr>
        <p:spPr bwMode="auto">
          <a:xfrm>
            <a:off x="9936989" y="4329061"/>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Data retention / warehouse</a:t>
            </a:r>
            <a:endParaRPr lang="en-US" sz="686">
              <a:solidFill>
                <a:srgbClr val="FFFFFF">
                  <a:lumMod val="50000"/>
                </a:srgbClr>
              </a:solidFill>
              <a:latin typeface="Segoe UI"/>
              <a:ea typeface="Segoe UI" pitchFamily="34" charset="0"/>
              <a:cs typeface="Segoe UI" pitchFamily="34" charset="0"/>
            </a:endParaRPr>
          </a:p>
        </p:txBody>
      </p:sp>
      <p:sp>
        <p:nvSpPr>
          <p:cNvPr id="134" name="Rectangle 133">
            <a:extLst>
              <a:ext uri="{FF2B5EF4-FFF2-40B4-BE49-F238E27FC236}">
                <a16:creationId xmlns:a16="http://schemas.microsoft.com/office/drawing/2014/main" id="{D713FD73-1601-451A-B8A0-7BB5DA1806DA}"/>
              </a:ext>
            </a:extLst>
          </p:cNvPr>
          <p:cNvSpPr/>
          <p:nvPr/>
        </p:nvSpPr>
        <p:spPr bwMode="auto">
          <a:xfrm>
            <a:off x="9811640" y="2676876"/>
            <a:ext cx="2244120" cy="4107870"/>
          </a:xfrm>
          <a:prstGeom prst="rect">
            <a:avLst/>
          </a:prstGeom>
          <a:no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140" name="Rectangle 139">
            <a:extLst>
              <a:ext uri="{FF2B5EF4-FFF2-40B4-BE49-F238E27FC236}">
                <a16:creationId xmlns:a16="http://schemas.microsoft.com/office/drawing/2014/main" id="{D34F9F74-797E-421F-9979-F649F7585E69}"/>
              </a:ext>
            </a:extLst>
          </p:cNvPr>
          <p:cNvSpPr/>
          <p:nvPr/>
        </p:nvSpPr>
        <p:spPr bwMode="auto">
          <a:xfrm>
            <a:off x="2559887" y="3530673"/>
            <a:ext cx="1482231" cy="485540"/>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PowerBI </a:t>
            </a:r>
            <a:br>
              <a:rPr lang="en-US" sz="882">
                <a:solidFill>
                  <a:srgbClr val="FFFFFF"/>
                </a:solidFill>
                <a:latin typeface="Segoe UI"/>
                <a:ea typeface="Segoe UI" pitchFamily="34" charset="0"/>
                <a:cs typeface="Segoe UI" pitchFamily="34" charset="0"/>
              </a:rPr>
            </a:br>
            <a:r>
              <a:rPr lang="en-US" sz="882">
                <a:solidFill>
                  <a:srgbClr val="FFFFFF"/>
                </a:solidFill>
                <a:latin typeface="Segoe UI"/>
                <a:ea typeface="Segoe UI" pitchFamily="34" charset="0"/>
                <a:cs typeface="Segoe UI" pitchFamily="34" charset="0"/>
              </a:rPr>
              <a:t>Internal &amp; Customer Reporting</a:t>
            </a:r>
            <a:endParaRPr lang="en-US" sz="686">
              <a:solidFill>
                <a:srgbClr val="FFFFFF">
                  <a:lumMod val="50000"/>
                </a:srgbClr>
              </a:solidFill>
              <a:latin typeface="Segoe UI"/>
              <a:ea typeface="Segoe UI" pitchFamily="34" charset="0"/>
              <a:cs typeface="Segoe UI" pitchFamily="34" charset="0"/>
            </a:endParaRPr>
          </a:p>
        </p:txBody>
      </p:sp>
      <p:sp>
        <p:nvSpPr>
          <p:cNvPr id="142" name="Rectangle 141">
            <a:extLst>
              <a:ext uri="{FF2B5EF4-FFF2-40B4-BE49-F238E27FC236}">
                <a16:creationId xmlns:a16="http://schemas.microsoft.com/office/drawing/2014/main" id="{E9148BC8-EC53-478F-8DA3-4E9BA764A603}"/>
              </a:ext>
            </a:extLst>
          </p:cNvPr>
          <p:cNvSpPr/>
          <p:nvPr/>
        </p:nvSpPr>
        <p:spPr bwMode="auto">
          <a:xfrm>
            <a:off x="4927950" y="2807345"/>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Jupyter Notebooks</a:t>
            </a:r>
            <a:endParaRPr lang="en-US" sz="686">
              <a:solidFill>
                <a:srgbClr val="FFFFFF">
                  <a:lumMod val="50000"/>
                </a:srgbClr>
              </a:solidFill>
              <a:latin typeface="Segoe UI"/>
              <a:ea typeface="Segoe UI" pitchFamily="34" charset="0"/>
              <a:cs typeface="Segoe UI" pitchFamily="34" charset="0"/>
            </a:endParaRPr>
          </a:p>
        </p:txBody>
      </p:sp>
      <p:sp>
        <p:nvSpPr>
          <p:cNvPr id="144" name="Rectangle 143">
            <a:extLst>
              <a:ext uri="{FF2B5EF4-FFF2-40B4-BE49-F238E27FC236}">
                <a16:creationId xmlns:a16="http://schemas.microsoft.com/office/drawing/2014/main" id="{ECEFC5E5-DF71-472A-A3A8-A561A81E4335}"/>
              </a:ext>
            </a:extLst>
          </p:cNvPr>
          <p:cNvSpPr/>
          <p:nvPr/>
        </p:nvSpPr>
        <p:spPr bwMode="auto">
          <a:xfrm>
            <a:off x="9934017" y="4625872"/>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Security Posture Management</a:t>
            </a:r>
          </a:p>
        </p:txBody>
      </p:sp>
      <p:sp>
        <p:nvSpPr>
          <p:cNvPr id="146" name="Rectangle 145">
            <a:extLst>
              <a:ext uri="{FF2B5EF4-FFF2-40B4-BE49-F238E27FC236}">
                <a16:creationId xmlns:a16="http://schemas.microsoft.com/office/drawing/2014/main" id="{00DC8617-4672-4C78-B619-92843F060185}"/>
              </a:ext>
            </a:extLst>
          </p:cNvPr>
          <p:cNvSpPr/>
          <p:nvPr/>
        </p:nvSpPr>
        <p:spPr bwMode="auto">
          <a:xfrm>
            <a:off x="9937287" y="4922684"/>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Vulnerability &amp; Risk Assessments</a:t>
            </a:r>
          </a:p>
        </p:txBody>
      </p:sp>
      <p:sp>
        <p:nvSpPr>
          <p:cNvPr id="148" name="Rectangle 147">
            <a:extLst>
              <a:ext uri="{FF2B5EF4-FFF2-40B4-BE49-F238E27FC236}">
                <a16:creationId xmlns:a16="http://schemas.microsoft.com/office/drawing/2014/main" id="{68311973-68AA-460F-B38F-3B46D4494979}"/>
              </a:ext>
            </a:extLst>
          </p:cNvPr>
          <p:cNvSpPr/>
          <p:nvPr/>
        </p:nvSpPr>
        <p:spPr bwMode="auto">
          <a:xfrm>
            <a:off x="9934016" y="5223048"/>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Incident Response</a:t>
            </a:r>
          </a:p>
        </p:txBody>
      </p:sp>
      <p:sp>
        <p:nvSpPr>
          <p:cNvPr id="151" name="Rectangle 150">
            <a:extLst>
              <a:ext uri="{FF2B5EF4-FFF2-40B4-BE49-F238E27FC236}">
                <a16:creationId xmlns:a16="http://schemas.microsoft.com/office/drawing/2014/main" id="{8FC389C6-8309-4FFD-938D-380AB7642704}"/>
              </a:ext>
            </a:extLst>
          </p:cNvPr>
          <p:cNvSpPr/>
          <p:nvPr/>
        </p:nvSpPr>
        <p:spPr bwMode="auto">
          <a:xfrm>
            <a:off x="9934016" y="5523412"/>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Red/Blue Team Exercises</a:t>
            </a:r>
          </a:p>
        </p:txBody>
      </p:sp>
      <p:sp>
        <p:nvSpPr>
          <p:cNvPr id="153" name="Rectangle 152">
            <a:extLst>
              <a:ext uri="{FF2B5EF4-FFF2-40B4-BE49-F238E27FC236}">
                <a16:creationId xmlns:a16="http://schemas.microsoft.com/office/drawing/2014/main" id="{BED6EBF4-86B4-4BAA-9CFD-82404BACC557}"/>
              </a:ext>
            </a:extLst>
          </p:cNvPr>
          <p:cNvSpPr/>
          <p:nvPr/>
        </p:nvSpPr>
        <p:spPr bwMode="auto">
          <a:xfrm>
            <a:off x="9934016" y="5825135"/>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Exec / Employee Training</a:t>
            </a:r>
          </a:p>
        </p:txBody>
      </p:sp>
      <p:sp>
        <p:nvSpPr>
          <p:cNvPr id="155" name="Rectangle 154">
            <a:extLst>
              <a:ext uri="{FF2B5EF4-FFF2-40B4-BE49-F238E27FC236}">
                <a16:creationId xmlns:a16="http://schemas.microsoft.com/office/drawing/2014/main" id="{F325B70D-77FD-4F9F-A543-B5E6532E1722}"/>
              </a:ext>
            </a:extLst>
          </p:cNvPr>
          <p:cNvSpPr/>
          <p:nvPr/>
        </p:nvSpPr>
        <p:spPr bwMode="auto">
          <a:xfrm>
            <a:off x="9934015" y="6122927"/>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Insider Risk Management</a:t>
            </a:r>
          </a:p>
        </p:txBody>
      </p:sp>
      <p:sp>
        <p:nvSpPr>
          <p:cNvPr id="158" name="Rectangle 157">
            <a:extLst>
              <a:ext uri="{FF2B5EF4-FFF2-40B4-BE49-F238E27FC236}">
                <a16:creationId xmlns:a16="http://schemas.microsoft.com/office/drawing/2014/main" id="{6C8268E4-0205-4DAE-8AE0-810D21498CD4}"/>
              </a:ext>
            </a:extLst>
          </p:cNvPr>
          <p:cNvSpPr/>
          <p:nvPr/>
        </p:nvSpPr>
        <p:spPr bwMode="auto">
          <a:xfrm>
            <a:off x="9934015" y="6419739"/>
            <a:ext cx="1990896"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Data Loss Prevention</a:t>
            </a:r>
          </a:p>
        </p:txBody>
      </p:sp>
      <p:cxnSp>
        <p:nvCxnSpPr>
          <p:cNvPr id="160" name="Straight Arrow Connector 66">
            <a:extLst>
              <a:ext uri="{FF2B5EF4-FFF2-40B4-BE49-F238E27FC236}">
                <a16:creationId xmlns:a16="http://schemas.microsoft.com/office/drawing/2014/main" id="{CB69FB35-8AAA-44F7-ABD1-042A384A90F0}"/>
              </a:ext>
            </a:extLst>
          </p:cNvPr>
          <p:cNvCxnSpPr>
            <a:cxnSpLocks/>
            <a:endCxn id="140" idx="3"/>
          </p:cNvCxnSpPr>
          <p:nvPr/>
        </p:nvCxnSpPr>
        <p:spPr>
          <a:xfrm flipH="1">
            <a:off x="4042118" y="3773443"/>
            <a:ext cx="715481"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01F24832-AA8C-411F-AD99-06DA9F9D6099}"/>
              </a:ext>
            </a:extLst>
          </p:cNvPr>
          <p:cNvGrpSpPr/>
          <p:nvPr/>
        </p:nvGrpSpPr>
        <p:grpSpPr>
          <a:xfrm>
            <a:off x="731503" y="1796527"/>
            <a:ext cx="1032299" cy="1036293"/>
            <a:chOff x="7192554" y="2262151"/>
            <a:chExt cx="1475012" cy="1499879"/>
          </a:xfrm>
        </p:grpSpPr>
        <p:sp>
          <p:nvSpPr>
            <p:cNvPr id="80" name="Oval 79">
              <a:extLst>
                <a:ext uri="{FF2B5EF4-FFF2-40B4-BE49-F238E27FC236}">
                  <a16:creationId xmlns:a16="http://schemas.microsoft.com/office/drawing/2014/main" id="{06EB1B89-B620-4766-BCC1-F7BAAB8C4BA5}"/>
                </a:ext>
              </a:extLst>
            </p:cNvPr>
            <p:cNvSpPr/>
            <p:nvPr/>
          </p:nvSpPr>
          <p:spPr bwMode="auto">
            <a:xfrm>
              <a:off x="7192554" y="2262151"/>
              <a:ext cx="1475012" cy="1499879"/>
            </a:xfrm>
            <a:prstGeom prst="ellipse">
              <a:avLst/>
            </a:prstGeom>
            <a:solidFill>
              <a:schemeClr val="bg1"/>
            </a:solidFill>
            <a:ln w="9525" cap="flat" cmpd="sng" algn="ctr">
              <a:noFill/>
              <a:prstDash val="solid"/>
              <a:headEnd type="none" w="med" len="med"/>
              <a:tailEnd type="none" w="med" len="med"/>
            </a:ln>
            <a:effectLst>
              <a:outerShdw blurRad="190500" dist="25400" algn="ctr" rotWithShape="0">
                <a:prstClr val="black">
                  <a:alpha val="30000"/>
                </a:prstClr>
              </a:outerShdw>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defTabSz="932293" fontAlgn="base">
                <a:spcBef>
                  <a:spcPct val="0"/>
                </a:spcBef>
                <a:spcAft>
                  <a:spcPct val="0"/>
                </a:spcAft>
                <a:defRPr/>
              </a:pPr>
              <a:endParaRPr lang="en-US" sz="2000" kern="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81" name="Rectangle 80">
              <a:extLst>
                <a:ext uri="{FF2B5EF4-FFF2-40B4-BE49-F238E27FC236}">
                  <a16:creationId xmlns:a16="http://schemas.microsoft.com/office/drawing/2014/main" id="{F39341AD-36B8-418C-BA25-2EBC05DBA625}"/>
                </a:ext>
              </a:extLst>
            </p:cNvPr>
            <p:cNvSpPr/>
            <p:nvPr/>
          </p:nvSpPr>
          <p:spPr>
            <a:xfrm>
              <a:off x="7331554" y="2336395"/>
              <a:ext cx="1200812" cy="469820"/>
            </a:xfrm>
            <a:prstGeom prst="rect">
              <a:avLst/>
            </a:prstGeom>
          </p:spPr>
          <p:txBody>
            <a:bodyPr wrap="square">
              <a:spAutoFit/>
            </a:bodyPr>
            <a:lstStyle/>
            <a:p>
              <a:pPr algn="ctr" defTabSz="914225">
                <a:lnSpc>
                  <a:spcPct val="97000"/>
                </a:lnSpc>
                <a:defRPr/>
              </a:pPr>
              <a:r>
                <a:rPr lang="en-US" sz="784" b="1" i="1" kern="0">
                  <a:solidFill>
                    <a:srgbClr val="0078D4">
                      <a:lumMod val="75000"/>
                    </a:srgbClr>
                  </a:solidFill>
                  <a:latin typeface="Segoe UI" panose="020B0502040204020203" pitchFamily="34" charset="0"/>
                  <a:cs typeface="Segoe UI" panose="020B0502040204020203" pitchFamily="34" charset="0"/>
                </a:rPr>
                <a:t>Analysts</a:t>
              </a:r>
              <a:br>
                <a:rPr lang="en-US" sz="784" b="1" i="1" kern="0">
                  <a:solidFill>
                    <a:srgbClr val="0078D4">
                      <a:lumMod val="75000"/>
                    </a:srgbClr>
                  </a:solidFill>
                  <a:latin typeface="Segoe UI" panose="020B0502040204020203" pitchFamily="34" charset="0"/>
                  <a:cs typeface="Segoe UI" panose="020B0502040204020203" pitchFamily="34" charset="0"/>
                </a:rPr>
              </a:br>
              <a:r>
                <a:rPr lang="en-US" sz="784" b="1" i="1" kern="0">
                  <a:solidFill>
                    <a:srgbClr val="0078D4">
                      <a:lumMod val="75000"/>
                    </a:srgbClr>
                  </a:solidFill>
                  <a:latin typeface="Segoe UI" panose="020B0502040204020203" pitchFamily="34" charset="0"/>
                  <a:cs typeface="Segoe UI" panose="020B0502040204020203" pitchFamily="34" charset="0"/>
                </a:rPr>
                <a:t>and Hunters</a:t>
              </a:r>
            </a:p>
          </p:txBody>
        </p:sp>
        <p:grpSp>
          <p:nvGrpSpPr>
            <p:cNvPr id="82" name="Group 81">
              <a:extLst>
                <a:ext uri="{FF2B5EF4-FFF2-40B4-BE49-F238E27FC236}">
                  <a16:creationId xmlns:a16="http://schemas.microsoft.com/office/drawing/2014/main" id="{82927F2B-91AB-4598-8B89-8F44ED9D3AD0}"/>
                </a:ext>
              </a:extLst>
            </p:cNvPr>
            <p:cNvGrpSpPr/>
            <p:nvPr/>
          </p:nvGrpSpPr>
          <p:grpSpPr>
            <a:xfrm>
              <a:off x="7598077" y="2787666"/>
              <a:ext cx="686640" cy="737232"/>
              <a:chOff x="5387169" y="1276544"/>
              <a:chExt cx="474140" cy="509075"/>
            </a:xfrm>
            <a:solidFill>
              <a:schemeClr val="accent1"/>
            </a:solidFill>
          </p:grpSpPr>
          <p:sp>
            <p:nvSpPr>
              <p:cNvPr id="83" name="Oval 1124">
                <a:extLst>
                  <a:ext uri="{FF2B5EF4-FFF2-40B4-BE49-F238E27FC236}">
                    <a16:creationId xmlns:a16="http://schemas.microsoft.com/office/drawing/2014/main" id="{41FAEA4F-512D-4A38-9B5C-41DA50ADFB2C}"/>
                  </a:ext>
                </a:extLst>
              </p:cNvPr>
              <p:cNvSpPr>
                <a:spLocks noChangeArrowheads="1"/>
              </p:cNvSpPr>
              <p:nvPr/>
            </p:nvSpPr>
            <p:spPr bwMode="auto">
              <a:xfrm>
                <a:off x="5541890" y="1466199"/>
                <a:ext cx="159709" cy="159709"/>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84" name="Freeform 1125">
                <a:extLst>
                  <a:ext uri="{FF2B5EF4-FFF2-40B4-BE49-F238E27FC236}">
                    <a16:creationId xmlns:a16="http://schemas.microsoft.com/office/drawing/2014/main" id="{CFD937A7-8CE2-4BC7-BA8B-880EAC1C0436}"/>
                  </a:ext>
                </a:extLst>
              </p:cNvPr>
              <p:cNvSpPr>
                <a:spLocks/>
              </p:cNvSpPr>
              <p:nvPr/>
            </p:nvSpPr>
            <p:spPr bwMode="auto">
              <a:xfrm>
                <a:off x="5486988" y="1645873"/>
                <a:ext cx="274502" cy="139746"/>
              </a:xfrm>
              <a:custGeom>
                <a:avLst/>
                <a:gdLst>
                  <a:gd name="T0" fmla="*/ 35 w 69"/>
                  <a:gd name="T1" fmla="*/ 0 h 35"/>
                  <a:gd name="T2" fmla="*/ 0 w 69"/>
                  <a:gd name="T3" fmla="*/ 35 h 35"/>
                  <a:gd name="T4" fmla="*/ 69 w 69"/>
                  <a:gd name="T5" fmla="*/ 35 h 35"/>
                  <a:gd name="T6" fmla="*/ 35 w 69"/>
                  <a:gd name="T7" fmla="*/ 0 h 35"/>
                </a:gdLst>
                <a:ahLst/>
                <a:cxnLst>
                  <a:cxn ang="0">
                    <a:pos x="T0" y="T1"/>
                  </a:cxn>
                  <a:cxn ang="0">
                    <a:pos x="T2" y="T3"/>
                  </a:cxn>
                  <a:cxn ang="0">
                    <a:pos x="T4" y="T5"/>
                  </a:cxn>
                  <a:cxn ang="0">
                    <a:pos x="T6" y="T7"/>
                  </a:cxn>
                </a:cxnLst>
                <a:rect l="0" t="0" r="r" b="b"/>
                <a:pathLst>
                  <a:path w="69" h="35">
                    <a:moveTo>
                      <a:pt x="35" y="0"/>
                    </a:moveTo>
                    <a:cubicBezTo>
                      <a:pt x="16" y="0"/>
                      <a:pt x="0" y="16"/>
                      <a:pt x="0" y="35"/>
                    </a:cubicBezTo>
                    <a:cubicBezTo>
                      <a:pt x="69" y="35"/>
                      <a:pt x="69" y="35"/>
                      <a:pt x="69" y="35"/>
                    </a:cubicBezTo>
                    <a:cubicBezTo>
                      <a:pt x="69" y="16"/>
                      <a:pt x="54" y="0"/>
                      <a:pt x="35" y="0"/>
                    </a:cubicBezTo>
                    <a:close/>
                  </a:path>
                </a:pathLst>
              </a:cu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85" name="Oval 1126">
                <a:extLst>
                  <a:ext uri="{FF2B5EF4-FFF2-40B4-BE49-F238E27FC236}">
                    <a16:creationId xmlns:a16="http://schemas.microsoft.com/office/drawing/2014/main" id="{D53CBF44-D627-4D85-8EE6-51F7D7D6906E}"/>
                  </a:ext>
                </a:extLst>
              </p:cNvPr>
              <p:cNvSpPr>
                <a:spLocks noChangeArrowheads="1"/>
              </p:cNvSpPr>
              <p:nvPr/>
            </p:nvSpPr>
            <p:spPr bwMode="auto">
              <a:xfrm>
                <a:off x="5736533" y="1326454"/>
                <a:ext cx="79856" cy="79856"/>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86" name="Oval 1127">
                <a:extLst>
                  <a:ext uri="{FF2B5EF4-FFF2-40B4-BE49-F238E27FC236}">
                    <a16:creationId xmlns:a16="http://schemas.microsoft.com/office/drawing/2014/main" id="{908BF47B-A8E0-4760-BB9C-9BCE7FFC10AF}"/>
                  </a:ext>
                </a:extLst>
              </p:cNvPr>
              <p:cNvSpPr>
                <a:spLocks noChangeArrowheads="1"/>
              </p:cNvSpPr>
              <p:nvPr/>
            </p:nvSpPr>
            <p:spPr bwMode="auto">
              <a:xfrm>
                <a:off x="5387169" y="1486164"/>
                <a:ext cx="44920" cy="4492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88" name="Oval 1128">
                <a:extLst>
                  <a:ext uri="{FF2B5EF4-FFF2-40B4-BE49-F238E27FC236}">
                    <a16:creationId xmlns:a16="http://schemas.microsoft.com/office/drawing/2014/main" id="{9F52C905-1B11-4B29-B985-5449E6511DCA}"/>
                  </a:ext>
                </a:extLst>
              </p:cNvPr>
              <p:cNvSpPr>
                <a:spLocks noChangeArrowheads="1"/>
              </p:cNvSpPr>
              <p:nvPr/>
            </p:nvSpPr>
            <p:spPr bwMode="auto">
              <a:xfrm>
                <a:off x="5447060" y="1341425"/>
                <a:ext cx="64884" cy="64884"/>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89" name="Oval 1129">
                <a:extLst>
                  <a:ext uri="{FF2B5EF4-FFF2-40B4-BE49-F238E27FC236}">
                    <a16:creationId xmlns:a16="http://schemas.microsoft.com/office/drawing/2014/main" id="{7DFF078F-A086-4C2B-8639-174B7CBED8FC}"/>
                  </a:ext>
                </a:extLst>
              </p:cNvPr>
              <p:cNvSpPr>
                <a:spLocks noChangeArrowheads="1"/>
              </p:cNvSpPr>
              <p:nvPr/>
            </p:nvSpPr>
            <p:spPr bwMode="auto">
              <a:xfrm>
                <a:off x="5591798" y="1276544"/>
                <a:ext cx="64884" cy="64884"/>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90" name="Oval 1130">
                <a:extLst>
                  <a:ext uri="{FF2B5EF4-FFF2-40B4-BE49-F238E27FC236}">
                    <a16:creationId xmlns:a16="http://schemas.microsoft.com/office/drawing/2014/main" id="{35BE70B0-1771-4943-9E3C-13B226C373CC}"/>
                  </a:ext>
                </a:extLst>
              </p:cNvPr>
              <p:cNvSpPr>
                <a:spLocks noChangeArrowheads="1"/>
              </p:cNvSpPr>
              <p:nvPr/>
            </p:nvSpPr>
            <p:spPr bwMode="auto">
              <a:xfrm>
                <a:off x="5816389" y="1466199"/>
                <a:ext cx="44920" cy="49910"/>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92" name="Oval 1131">
                <a:extLst>
                  <a:ext uri="{FF2B5EF4-FFF2-40B4-BE49-F238E27FC236}">
                    <a16:creationId xmlns:a16="http://schemas.microsoft.com/office/drawing/2014/main" id="{E60D7CD3-8EFD-4AED-949A-BF0B5551AC70}"/>
                  </a:ext>
                </a:extLst>
              </p:cNvPr>
              <p:cNvSpPr>
                <a:spLocks noChangeArrowheads="1"/>
              </p:cNvSpPr>
              <p:nvPr/>
            </p:nvSpPr>
            <p:spPr bwMode="auto">
              <a:xfrm>
                <a:off x="5447060" y="1610936"/>
                <a:ext cx="34937" cy="29945"/>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sp>
            <p:nvSpPr>
              <p:cNvPr id="93" name="Oval 1132">
                <a:extLst>
                  <a:ext uri="{FF2B5EF4-FFF2-40B4-BE49-F238E27FC236}">
                    <a16:creationId xmlns:a16="http://schemas.microsoft.com/office/drawing/2014/main" id="{BF280309-F923-4E53-96E8-5A28FCAF93E8}"/>
                  </a:ext>
                </a:extLst>
              </p:cNvPr>
              <p:cNvSpPr>
                <a:spLocks noChangeArrowheads="1"/>
              </p:cNvSpPr>
              <p:nvPr/>
            </p:nvSpPr>
            <p:spPr bwMode="auto">
              <a:xfrm>
                <a:off x="5766479" y="1610936"/>
                <a:ext cx="29945" cy="29945"/>
              </a:xfrm>
              <a:prstGeom prst="ellipse">
                <a:avLst/>
              </a:prstGeom>
              <a:solidFill>
                <a:srgbClr val="0078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12" tIns="54856" rIns="109712" bIns="54856" numCol="1" anchor="t" anchorCtr="0" compatLnSpc="1">
                <a:prstTxWarp prst="textNoShape">
                  <a:avLst/>
                </a:prstTxWarp>
              </a:bodyPr>
              <a:lstStyle/>
              <a:p>
                <a:pPr defTabSz="914225">
                  <a:defRPr/>
                </a:pPr>
                <a:endParaRPr lang="en-US" sz="1765">
                  <a:solidFill>
                    <a:srgbClr val="3C3C41"/>
                  </a:solidFill>
                  <a:latin typeface="Segoe UI"/>
                </a:endParaRPr>
              </a:p>
            </p:txBody>
          </p:sp>
        </p:grpSp>
      </p:grpSp>
      <p:sp>
        <p:nvSpPr>
          <p:cNvPr id="21" name="Rectangle 20">
            <a:extLst>
              <a:ext uri="{FF2B5EF4-FFF2-40B4-BE49-F238E27FC236}">
                <a16:creationId xmlns:a16="http://schemas.microsoft.com/office/drawing/2014/main" id="{3E11EFAA-8516-4FAD-A8AB-29D4D7EFBCDD}"/>
              </a:ext>
            </a:extLst>
          </p:cNvPr>
          <p:cNvSpPr/>
          <p:nvPr/>
        </p:nvSpPr>
        <p:spPr bwMode="auto">
          <a:xfrm>
            <a:off x="4923913" y="3091250"/>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Alert management</a:t>
            </a:r>
            <a:endParaRPr lang="en-US" sz="686">
              <a:solidFill>
                <a:srgbClr val="FFFFFF">
                  <a:lumMod val="50000"/>
                </a:srgbClr>
              </a:solidFill>
              <a:latin typeface="Segoe UI"/>
              <a:ea typeface="Segoe UI" pitchFamily="34" charset="0"/>
              <a:cs typeface="Segoe UI" pitchFamily="34" charset="0"/>
            </a:endParaRPr>
          </a:p>
        </p:txBody>
      </p:sp>
      <p:cxnSp>
        <p:nvCxnSpPr>
          <p:cNvPr id="22" name="Straight Arrow Connector 66">
            <a:extLst>
              <a:ext uri="{FF2B5EF4-FFF2-40B4-BE49-F238E27FC236}">
                <a16:creationId xmlns:a16="http://schemas.microsoft.com/office/drawing/2014/main" id="{0D9DE0E3-947C-4B95-82E2-EC629386AC3D}"/>
              </a:ext>
            </a:extLst>
          </p:cNvPr>
          <p:cNvCxnSpPr>
            <a:cxnSpLocks/>
            <a:stCxn id="21" idx="3"/>
          </p:cNvCxnSpPr>
          <p:nvPr/>
        </p:nvCxnSpPr>
        <p:spPr>
          <a:xfrm flipV="1">
            <a:off x="6619285" y="2755542"/>
            <a:ext cx="1237588" cy="458230"/>
          </a:xfrm>
          <a:prstGeom prst="bentConnector3">
            <a:avLst>
              <a:gd name="adj1" fmla="val 100002"/>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53F7255-A2BF-4713-832C-D5AAE7CB0E9C}"/>
              </a:ext>
            </a:extLst>
          </p:cNvPr>
          <p:cNvSpPr/>
          <p:nvPr/>
        </p:nvSpPr>
        <p:spPr bwMode="auto">
          <a:xfrm>
            <a:off x="4923913" y="3387780"/>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Cross workspace Incidents</a:t>
            </a:r>
            <a:endParaRPr lang="en-US" sz="686">
              <a:solidFill>
                <a:srgbClr val="FFFFFF">
                  <a:lumMod val="50000"/>
                </a:srgbClr>
              </a:solidFill>
              <a:latin typeface="Segoe UI"/>
              <a:ea typeface="Segoe UI" pitchFamily="34" charset="0"/>
              <a:cs typeface="Segoe UI" pitchFamily="34" charset="0"/>
            </a:endParaRPr>
          </a:p>
        </p:txBody>
      </p:sp>
      <p:cxnSp>
        <p:nvCxnSpPr>
          <p:cNvPr id="57" name="Straight Arrow Connector 66">
            <a:extLst>
              <a:ext uri="{FF2B5EF4-FFF2-40B4-BE49-F238E27FC236}">
                <a16:creationId xmlns:a16="http://schemas.microsoft.com/office/drawing/2014/main" id="{4F727F65-DD51-4C72-B9C1-F9299154482A}"/>
              </a:ext>
            </a:extLst>
          </p:cNvPr>
          <p:cNvCxnSpPr>
            <a:cxnSpLocks/>
            <a:stCxn id="56" idx="3"/>
          </p:cNvCxnSpPr>
          <p:nvPr/>
        </p:nvCxnSpPr>
        <p:spPr>
          <a:xfrm>
            <a:off x="6619286" y="3510302"/>
            <a:ext cx="2920489" cy="526349"/>
          </a:xfrm>
          <a:prstGeom prst="bentConnector3">
            <a:avLst>
              <a:gd name="adj1" fmla="val 5016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958A12A8-44E2-4244-93F5-3F188203AADC}"/>
              </a:ext>
            </a:extLst>
          </p:cNvPr>
          <p:cNvSpPr/>
          <p:nvPr/>
        </p:nvSpPr>
        <p:spPr bwMode="auto">
          <a:xfrm>
            <a:off x="4923913" y="4187559"/>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Logic Apps</a:t>
            </a:r>
            <a:endParaRPr lang="en-US" sz="686">
              <a:solidFill>
                <a:srgbClr val="FFFFFF">
                  <a:lumMod val="50000"/>
                </a:srgbClr>
              </a:solidFill>
              <a:latin typeface="Segoe UI"/>
              <a:ea typeface="Segoe UI" pitchFamily="34" charset="0"/>
              <a:cs typeface="Segoe UI" pitchFamily="34" charset="0"/>
            </a:endParaRPr>
          </a:p>
        </p:txBody>
      </p:sp>
      <p:cxnSp>
        <p:nvCxnSpPr>
          <p:cNvPr id="91" name="Straight Arrow Connector 66">
            <a:extLst>
              <a:ext uri="{FF2B5EF4-FFF2-40B4-BE49-F238E27FC236}">
                <a16:creationId xmlns:a16="http://schemas.microsoft.com/office/drawing/2014/main" id="{8E23782D-18C2-47AF-B19B-678B165FB490}"/>
              </a:ext>
            </a:extLst>
          </p:cNvPr>
          <p:cNvCxnSpPr>
            <a:cxnSpLocks/>
            <a:stCxn id="73" idx="3"/>
          </p:cNvCxnSpPr>
          <p:nvPr/>
        </p:nvCxnSpPr>
        <p:spPr>
          <a:xfrm flipV="1">
            <a:off x="6619286" y="4041183"/>
            <a:ext cx="2920489" cy="268899"/>
          </a:xfrm>
          <a:prstGeom prst="bentConnector3">
            <a:avLst>
              <a:gd name="adj1" fmla="val 5008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BB65CC67-AE93-42C3-A2E4-0F1C88C14A76}"/>
              </a:ext>
            </a:extLst>
          </p:cNvPr>
          <p:cNvSpPr/>
          <p:nvPr/>
        </p:nvSpPr>
        <p:spPr bwMode="auto">
          <a:xfrm>
            <a:off x="4927950" y="4458276"/>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Cross-tenant search</a:t>
            </a:r>
            <a:endParaRPr lang="en-US" sz="686">
              <a:solidFill>
                <a:srgbClr val="FFFFFF">
                  <a:lumMod val="50000"/>
                </a:srgbClr>
              </a:solidFill>
              <a:latin typeface="Segoe UI"/>
              <a:ea typeface="Segoe UI" pitchFamily="34" charset="0"/>
              <a:cs typeface="Segoe UI" pitchFamily="34" charset="0"/>
            </a:endParaRPr>
          </a:p>
        </p:txBody>
      </p:sp>
      <p:cxnSp>
        <p:nvCxnSpPr>
          <p:cNvPr id="125" name="Straight Arrow Connector 66">
            <a:extLst>
              <a:ext uri="{FF2B5EF4-FFF2-40B4-BE49-F238E27FC236}">
                <a16:creationId xmlns:a16="http://schemas.microsoft.com/office/drawing/2014/main" id="{8FC6203E-BA8C-4944-A778-938E67701CC5}"/>
              </a:ext>
            </a:extLst>
          </p:cNvPr>
          <p:cNvCxnSpPr>
            <a:cxnSpLocks/>
            <a:stCxn id="124" idx="3"/>
          </p:cNvCxnSpPr>
          <p:nvPr/>
        </p:nvCxnSpPr>
        <p:spPr>
          <a:xfrm flipV="1">
            <a:off x="6623323" y="4035838"/>
            <a:ext cx="2916452" cy="544960"/>
          </a:xfrm>
          <a:prstGeom prst="bentConnector3">
            <a:avLst>
              <a:gd name="adj1" fmla="val 4992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68">
            <a:extLst>
              <a:ext uri="{FF2B5EF4-FFF2-40B4-BE49-F238E27FC236}">
                <a16:creationId xmlns:a16="http://schemas.microsoft.com/office/drawing/2014/main" id="{C1F16CCA-5EB2-44D9-8713-B762794F013E}"/>
              </a:ext>
            </a:extLst>
          </p:cNvPr>
          <p:cNvCxnSpPr>
            <a:cxnSpLocks/>
          </p:cNvCxnSpPr>
          <p:nvPr/>
        </p:nvCxnSpPr>
        <p:spPr>
          <a:xfrm flipV="1">
            <a:off x="2187193" y="1304120"/>
            <a:ext cx="32443" cy="5268499"/>
          </a:xfrm>
          <a:prstGeom prst="straightConnector1">
            <a:avLst/>
          </a:prstGeom>
          <a:ln w="19050">
            <a:solidFill>
              <a:schemeClr val="accent2">
                <a:lumMod val="75000"/>
                <a:lumOff val="2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9F0426-0E61-4CB1-ADD0-08E2D42D21B0}"/>
              </a:ext>
            </a:extLst>
          </p:cNvPr>
          <p:cNvSpPr/>
          <p:nvPr/>
        </p:nvSpPr>
        <p:spPr>
          <a:xfrm>
            <a:off x="37245" y="1265847"/>
            <a:ext cx="2163000" cy="331899"/>
          </a:xfrm>
          <a:prstGeom prst="rect">
            <a:avLst/>
          </a:prstGeom>
        </p:spPr>
        <p:txBody>
          <a:bodyPr wrap="none">
            <a:spAutoFit/>
          </a:bodyPr>
          <a:lstStyle/>
          <a:p>
            <a:pPr defTabSz="914367"/>
            <a:r>
              <a:rPr lang="en-US" sz="1568">
                <a:solidFill>
                  <a:srgbClr val="4078CC"/>
                </a:solidFill>
                <a:latin typeface="Segoe UI"/>
                <a:ea typeface="Segoe UI" pitchFamily="34" charset="0"/>
                <a:cs typeface="Segoe UI" pitchFamily="34" charset="0"/>
              </a:rPr>
              <a:t>Partner IT Architecture</a:t>
            </a:r>
            <a:endParaRPr lang="en-US" sz="1568">
              <a:solidFill>
                <a:srgbClr val="4078CC"/>
              </a:solidFill>
              <a:latin typeface="Segoe UI"/>
            </a:endParaRPr>
          </a:p>
        </p:txBody>
      </p:sp>
      <p:sp>
        <p:nvSpPr>
          <p:cNvPr id="25" name="Rectangle 24">
            <a:extLst>
              <a:ext uri="{FF2B5EF4-FFF2-40B4-BE49-F238E27FC236}">
                <a16:creationId xmlns:a16="http://schemas.microsoft.com/office/drawing/2014/main" id="{22B3B989-0F2F-4303-89EC-6BB8478323CF}"/>
              </a:ext>
            </a:extLst>
          </p:cNvPr>
          <p:cNvSpPr/>
          <p:nvPr/>
        </p:nvSpPr>
        <p:spPr bwMode="auto">
          <a:xfrm>
            <a:off x="5081109" y="6432451"/>
            <a:ext cx="1447548" cy="221228"/>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Microsoft 365 E5</a:t>
            </a:r>
            <a:endParaRPr lang="en-US" sz="686">
              <a:solidFill>
                <a:srgbClr val="FFFFFF">
                  <a:lumMod val="50000"/>
                </a:srgbClr>
              </a:solidFill>
              <a:latin typeface="Segoe UI"/>
              <a:ea typeface="Segoe UI" pitchFamily="34" charset="0"/>
              <a:cs typeface="Segoe UI" pitchFamily="34" charset="0"/>
            </a:endParaRPr>
          </a:p>
        </p:txBody>
      </p:sp>
      <p:cxnSp>
        <p:nvCxnSpPr>
          <p:cNvPr id="32" name="Straight Arrow Connector 66">
            <a:extLst>
              <a:ext uri="{FF2B5EF4-FFF2-40B4-BE49-F238E27FC236}">
                <a16:creationId xmlns:a16="http://schemas.microsoft.com/office/drawing/2014/main" id="{B1F466E4-E36A-4A16-B623-72156A7DA3AE}"/>
              </a:ext>
            </a:extLst>
          </p:cNvPr>
          <p:cNvCxnSpPr>
            <a:cxnSpLocks/>
            <a:stCxn id="58" idx="3"/>
            <a:endCxn id="25" idx="3"/>
          </p:cNvCxnSpPr>
          <p:nvPr/>
        </p:nvCxnSpPr>
        <p:spPr>
          <a:xfrm flipH="1">
            <a:off x="6528657" y="5204922"/>
            <a:ext cx="88373" cy="1338143"/>
          </a:xfrm>
          <a:prstGeom prst="bentConnector3">
            <a:avLst>
              <a:gd name="adj1" fmla="val -41560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7FF5469F-F23B-4F9D-B078-FFB89FCB8CC1}"/>
              </a:ext>
            </a:extLst>
          </p:cNvPr>
          <p:cNvSpPr/>
          <p:nvPr/>
        </p:nvSpPr>
        <p:spPr bwMode="auto">
          <a:xfrm>
            <a:off x="7579131" y="6431647"/>
            <a:ext cx="1447548" cy="221228"/>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Microsoft 365 E5</a:t>
            </a:r>
            <a:endParaRPr lang="en-US" sz="686">
              <a:solidFill>
                <a:srgbClr val="FFFFFF">
                  <a:lumMod val="50000"/>
                </a:srgbClr>
              </a:solidFill>
              <a:latin typeface="Segoe UI"/>
              <a:ea typeface="Segoe UI" pitchFamily="34" charset="0"/>
              <a:cs typeface="Segoe UI" pitchFamily="34" charset="0"/>
            </a:endParaRPr>
          </a:p>
        </p:txBody>
      </p:sp>
      <p:cxnSp>
        <p:nvCxnSpPr>
          <p:cNvPr id="41" name="Straight Arrow Connector 66">
            <a:extLst>
              <a:ext uri="{FF2B5EF4-FFF2-40B4-BE49-F238E27FC236}">
                <a16:creationId xmlns:a16="http://schemas.microsoft.com/office/drawing/2014/main" id="{0080EB45-4769-4D3F-9405-024215A259C4}"/>
              </a:ext>
            </a:extLst>
          </p:cNvPr>
          <p:cNvCxnSpPr>
            <a:cxnSpLocks/>
            <a:stCxn id="58" idx="3"/>
            <a:endCxn id="39" idx="1"/>
          </p:cNvCxnSpPr>
          <p:nvPr/>
        </p:nvCxnSpPr>
        <p:spPr>
          <a:xfrm>
            <a:off x="6617029" y="5204922"/>
            <a:ext cx="962102" cy="1337339"/>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433731C-DFF7-4F1B-9E73-DB2069C48F71}"/>
              </a:ext>
            </a:extLst>
          </p:cNvPr>
          <p:cNvSpPr/>
          <p:nvPr/>
        </p:nvSpPr>
        <p:spPr bwMode="auto">
          <a:xfrm>
            <a:off x="4919990" y="4736460"/>
            <a:ext cx="1695372" cy="245044"/>
          </a:xfrm>
          <a:prstGeom prst="rect">
            <a:avLst/>
          </a:prstGeom>
          <a:solidFill>
            <a:srgbClr val="52525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algn="ctr" defTabSz="914102" fontAlgn="base">
              <a:lnSpc>
                <a:spcPct val="90000"/>
              </a:lnSpc>
              <a:spcBef>
                <a:spcPct val="0"/>
              </a:spcBef>
              <a:spcAft>
                <a:spcPct val="0"/>
              </a:spcAft>
            </a:pPr>
            <a:r>
              <a:rPr lang="en-US" sz="882">
                <a:solidFill>
                  <a:srgbClr val="FFFFFF"/>
                </a:solidFill>
                <a:latin typeface="Segoe UI"/>
                <a:ea typeface="Segoe UI" pitchFamily="34" charset="0"/>
                <a:cs typeface="Segoe UI" pitchFamily="34" charset="0"/>
              </a:rPr>
              <a:t>Azure </a:t>
            </a:r>
            <a:r>
              <a:rPr lang="en-US" sz="882" err="1">
                <a:solidFill>
                  <a:srgbClr val="FFFFFF"/>
                </a:solidFill>
                <a:latin typeface="Segoe UI"/>
                <a:ea typeface="Segoe UI" pitchFamily="34" charset="0"/>
                <a:cs typeface="Segoe UI" pitchFamily="34" charset="0"/>
              </a:rPr>
              <a:t>KeyVault</a:t>
            </a:r>
            <a:endParaRPr lang="en-US" sz="686">
              <a:solidFill>
                <a:srgbClr val="FFFFFF">
                  <a:lumMod val="50000"/>
                </a:srgbClr>
              </a:solidFill>
              <a:latin typeface="Segoe UI"/>
              <a:ea typeface="Segoe UI" pitchFamily="34" charset="0"/>
              <a:cs typeface="Segoe UI" pitchFamily="34" charset="0"/>
            </a:endParaRPr>
          </a:p>
        </p:txBody>
      </p:sp>
      <p:cxnSp>
        <p:nvCxnSpPr>
          <p:cNvPr id="33" name="Straight Arrow Connector 66">
            <a:extLst>
              <a:ext uri="{FF2B5EF4-FFF2-40B4-BE49-F238E27FC236}">
                <a16:creationId xmlns:a16="http://schemas.microsoft.com/office/drawing/2014/main" id="{1A17F5C7-2006-4A31-989B-D784574A6CDE}"/>
              </a:ext>
            </a:extLst>
          </p:cNvPr>
          <p:cNvCxnSpPr>
            <a:cxnSpLocks/>
            <a:stCxn id="31" idx="3"/>
          </p:cNvCxnSpPr>
          <p:nvPr/>
        </p:nvCxnSpPr>
        <p:spPr>
          <a:xfrm flipV="1">
            <a:off x="6615362" y="4040781"/>
            <a:ext cx="2924412" cy="818201"/>
          </a:xfrm>
          <a:prstGeom prst="bentConnector3">
            <a:avLst>
              <a:gd name="adj1" fmla="val 5008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847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42" presetClass="path" presetSubtype="0" decel="100000" fill="hold" nodeType="withEffect">
                                  <p:stCondLst>
                                    <p:cond delay="0"/>
                                  </p:stCondLst>
                                  <p:childTnLst>
                                    <p:animMotion origin="layout" path="M 3.38269E-6 -4.32592E-6 L 3.38269E-6 0.11326 " pathEditMode="relative" rAng="0" ptsTypes="AA">
                                      <p:cBhvr>
                                        <p:cTn id="9" dur="750" spd="-100000" fill="hold"/>
                                        <p:tgtEl>
                                          <p:spTgt spid="79"/>
                                        </p:tgtEl>
                                        <p:attrNameLst>
                                          <p:attrName>ppt_x</p:attrName>
                                          <p:attrName>ppt_y</p:attrName>
                                        </p:attrNameLst>
                                      </p:cBhvr>
                                      <p:rCtr x="0" y="56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C417-29B2-4C13-8B9E-EA908FD14C59}"/>
              </a:ext>
            </a:extLst>
          </p:cNvPr>
          <p:cNvSpPr>
            <a:spLocks noGrp="1"/>
          </p:cNvSpPr>
          <p:nvPr>
            <p:ph type="title"/>
          </p:nvPr>
        </p:nvSpPr>
        <p:spPr/>
        <p:txBody>
          <a:bodyPr/>
          <a:lstStyle/>
          <a:p>
            <a:r>
              <a:rPr lang="en-US"/>
              <a:t>MSSP billing options</a:t>
            </a:r>
          </a:p>
        </p:txBody>
      </p:sp>
      <p:sp>
        <p:nvSpPr>
          <p:cNvPr id="3" name="Text Placeholder 2">
            <a:extLst>
              <a:ext uri="{FF2B5EF4-FFF2-40B4-BE49-F238E27FC236}">
                <a16:creationId xmlns:a16="http://schemas.microsoft.com/office/drawing/2014/main" id="{3C2E65AE-4700-49A6-A58E-05BC34C3B0E6}"/>
              </a:ext>
            </a:extLst>
          </p:cNvPr>
          <p:cNvSpPr>
            <a:spLocks noGrp="1"/>
          </p:cNvSpPr>
          <p:nvPr>
            <p:ph type="body" sz="quarter" idx="10"/>
          </p:nvPr>
        </p:nvSpPr>
        <p:spPr>
          <a:xfrm>
            <a:off x="584981" y="1435781"/>
            <a:ext cx="11016957" cy="4922501"/>
          </a:xfrm>
        </p:spPr>
        <p:txBody>
          <a:bodyPr/>
          <a:lstStyle/>
          <a:p>
            <a:pPr>
              <a:lnSpc>
                <a:spcPct val="150000"/>
              </a:lnSpc>
            </a:pPr>
            <a:r>
              <a:rPr lang="en-US" dirty="0">
                <a:hlinkClick r:id="rId2"/>
              </a:rPr>
              <a:t>CSP</a:t>
            </a:r>
            <a:r>
              <a:rPr lang="en-US" dirty="0"/>
              <a:t> (Cloud Solution Provider)</a:t>
            </a:r>
          </a:p>
          <a:p>
            <a:pPr marL="560241" lvl="1" indent="-336145">
              <a:lnSpc>
                <a:spcPct val="150000"/>
              </a:lnSpc>
              <a:buFont typeface="Arial" panose="020B0604020202020204" pitchFamily="34" charset="0"/>
              <a:buChar char="•"/>
            </a:pPr>
            <a:r>
              <a:rPr lang="en-US" dirty="0"/>
              <a:t>Partner pays for the subscription (15% discount) and invoices the customer, similar to traditional reselling</a:t>
            </a:r>
          </a:p>
          <a:p>
            <a:pPr marL="560241" lvl="1" indent="-336145">
              <a:lnSpc>
                <a:spcPct val="150000"/>
              </a:lnSpc>
              <a:buFont typeface="Arial" panose="020B0604020202020204" pitchFamily="34" charset="0"/>
              <a:buChar char="•"/>
            </a:pPr>
            <a:r>
              <a:rPr lang="en-US" dirty="0"/>
              <a:t>Works as long as the customer does not have an EA (Enterprise agreement)</a:t>
            </a:r>
          </a:p>
          <a:p>
            <a:pPr marL="560241" lvl="1" indent="-336145">
              <a:lnSpc>
                <a:spcPct val="150000"/>
              </a:lnSpc>
              <a:buFont typeface="Arial" panose="020B0604020202020204" pitchFamily="34" charset="0"/>
              <a:buChar char="•"/>
            </a:pPr>
            <a:r>
              <a:rPr lang="en-US" dirty="0"/>
              <a:t>If customer has an EA, partner will be registered under DPOR</a:t>
            </a:r>
          </a:p>
          <a:p>
            <a:pPr lvl="1">
              <a:lnSpc>
                <a:spcPct val="150000"/>
              </a:lnSpc>
            </a:pPr>
            <a:endParaRPr lang="en-US" dirty="0"/>
          </a:p>
          <a:p>
            <a:pPr>
              <a:lnSpc>
                <a:spcPct val="150000"/>
              </a:lnSpc>
            </a:pPr>
            <a:r>
              <a:rPr lang="en-US" dirty="0">
                <a:hlinkClick r:id="rId3"/>
              </a:rPr>
              <a:t>DPOR</a:t>
            </a:r>
            <a:r>
              <a:rPr lang="en-US" dirty="0"/>
              <a:t> (Digital partner of record)</a:t>
            </a:r>
          </a:p>
          <a:p>
            <a:pPr marL="560241" lvl="1" indent="-336145">
              <a:lnSpc>
                <a:spcPct val="150000"/>
              </a:lnSpc>
              <a:buFont typeface="Arial" panose="020B0604020202020204" pitchFamily="34" charset="0"/>
              <a:buChar char="•"/>
            </a:pPr>
            <a:r>
              <a:rPr lang="en-US" dirty="0"/>
              <a:t>Partners can qualify for competencies and incentives</a:t>
            </a:r>
          </a:p>
          <a:p>
            <a:pPr marL="560241" lvl="1" indent="-336145">
              <a:lnSpc>
                <a:spcPct val="150000"/>
              </a:lnSpc>
              <a:buFont typeface="Arial" panose="020B0604020202020204" pitchFamily="34" charset="0"/>
              <a:buChar char="•"/>
            </a:pPr>
            <a:r>
              <a:rPr lang="en-US" dirty="0"/>
              <a:t>Complementary to charging on your service</a:t>
            </a:r>
          </a:p>
        </p:txBody>
      </p:sp>
    </p:spTree>
    <p:extLst>
      <p:ext uri="{BB962C8B-B14F-4D97-AF65-F5344CB8AC3E}">
        <p14:creationId xmlns:p14="http://schemas.microsoft.com/office/powerpoint/2010/main" val="9185515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3C250A5-F4F7-56A4-721A-A094A5D3D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8797" y="3343275"/>
            <a:ext cx="1383014" cy="1383014"/>
          </a:xfrm>
          <a:prstGeom prst="rect">
            <a:avLst/>
          </a:prstGeom>
        </p:spPr>
      </p:pic>
      <p:grpSp>
        <p:nvGrpSpPr>
          <p:cNvPr id="12" name="Group 11">
            <a:extLst>
              <a:ext uri="{FF2B5EF4-FFF2-40B4-BE49-F238E27FC236}">
                <a16:creationId xmlns:a16="http://schemas.microsoft.com/office/drawing/2014/main" id="{7B0228E6-82DE-2F57-F156-56ABAAB4ADC6}"/>
              </a:ext>
            </a:extLst>
          </p:cNvPr>
          <p:cNvGrpSpPr/>
          <p:nvPr/>
        </p:nvGrpSpPr>
        <p:grpSpPr>
          <a:xfrm>
            <a:off x="7062107" y="1570556"/>
            <a:ext cx="1107037" cy="939791"/>
            <a:chOff x="7062107" y="1834506"/>
            <a:chExt cx="1330778" cy="1219200"/>
          </a:xfrm>
        </p:grpSpPr>
        <p:pic>
          <p:nvPicPr>
            <p:cNvPr id="9" name="Graphic 8">
              <a:extLst>
                <a:ext uri="{FF2B5EF4-FFF2-40B4-BE49-F238E27FC236}">
                  <a16:creationId xmlns:a16="http://schemas.microsoft.com/office/drawing/2014/main" id="{62C68A29-4D06-3CCB-892B-EC7B2F52D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11" name="Graphic 10">
              <a:extLst>
                <a:ext uri="{FF2B5EF4-FFF2-40B4-BE49-F238E27FC236}">
                  <a16:creationId xmlns:a16="http://schemas.microsoft.com/office/drawing/2014/main" id="{F5F1ECD0-4E4A-09A9-31AD-84F175E2C9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sp>
        <p:nvSpPr>
          <p:cNvPr id="19" name="TextBox 18">
            <a:extLst>
              <a:ext uri="{FF2B5EF4-FFF2-40B4-BE49-F238E27FC236}">
                <a16:creationId xmlns:a16="http://schemas.microsoft.com/office/drawing/2014/main" id="{DA6F7951-F462-26EF-E1E4-F598F43B95D1}"/>
              </a:ext>
            </a:extLst>
          </p:cNvPr>
          <p:cNvSpPr txBox="1"/>
          <p:nvPr/>
        </p:nvSpPr>
        <p:spPr>
          <a:xfrm>
            <a:off x="2164453" y="4726289"/>
            <a:ext cx="1491702" cy="61555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Corporate Identity</a:t>
            </a:r>
          </a:p>
        </p:txBody>
      </p:sp>
      <p:sp>
        <p:nvSpPr>
          <p:cNvPr id="20" name="TextBox 19">
            <a:extLst>
              <a:ext uri="{FF2B5EF4-FFF2-40B4-BE49-F238E27FC236}">
                <a16:creationId xmlns:a16="http://schemas.microsoft.com/office/drawing/2014/main" id="{1475FAEB-31A4-0CBE-C31D-1905BCC325A9}"/>
              </a:ext>
            </a:extLst>
          </p:cNvPr>
          <p:cNvSpPr txBox="1"/>
          <p:nvPr/>
        </p:nvSpPr>
        <p:spPr>
          <a:xfrm>
            <a:off x="7001893" y="2628516"/>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1</a:t>
            </a:r>
          </a:p>
        </p:txBody>
      </p:sp>
      <p:sp>
        <p:nvSpPr>
          <p:cNvPr id="21" name="TextBox 20">
            <a:extLst>
              <a:ext uri="{FF2B5EF4-FFF2-40B4-BE49-F238E27FC236}">
                <a16:creationId xmlns:a16="http://schemas.microsoft.com/office/drawing/2014/main" id="{479287AF-1852-1EA5-91D8-29F6A712D992}"/>
              </a:ext>
            </a:extLst>
          </p:cNvPr>
          <p:cNvSpPr txBox="1"/>
          <p:nvPr/>
        </p:nvSpPr>
        <p:spPr>
          <a:xfrm>
            <a:off x="7001893" y="4549725"/>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2</a:t>
            </a:r>
          </a:p>
        </p:txBody>
      </p:sp>
      <p:sp>
        <p:nvSpPr>
          <p:cNvPr id="22" name="TextBox 21">
            <a:extLst>
              <a:ext uri="{FF2B5EF4-FFF2-40B4-BE49-F238E27FC236}">
                <a16:creationId xmlns:a16="http://schemas.microsoft.com/office/drawing/2014/main" id="{3BBC4859-2673-D8E8-4D4C-529676914047}"/>
              </a:ext>
            </a:extLst>
          </p:cNvPr>
          <p:cNvSpPr txBox="1"/>
          <p:nvPr/>
        </p:nvSpPr>
        <p:spPr>
          <a:xfrm>
            <a:off x="7001893" y="6317045"/>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3</a:t>
            </a:r>
          </a:p>
        </p:txBody>
      </p:sp>
      <p:grpSp>
        <p:nvGrpSpPr>
          <p:cNvPr id="23" name="Group 22">
            <a:extLst>
              <a:ext uri="{FF2B5EF4-FFF2-40B4-BE49-F238E27FC236}">
                <a16:creationId xmlns:a16="http://schemas.microsoft.com/office/drawing/2014/main" id="{4330738D-C7A0-23C1-D79B-29E2F183C1A8}"/>
              </a:ext>
            </a:extLst>
          </p:cNvPr>
          <p:cNvGrpSpPr/>
          <p:nvPr/>
        </p:nvGrpSpPr>
        <p:grpSpPr>
          <a:xfrm>
            <a:off x="7001893" y="3497580"/>
            <a:ext cx="1107037" cy="939791"/>
            <a:chOff x="7062107" y="1834506"/>
            <a:chExt cx="1330778" cy="1219200"/>
          </a:xfrm>
        </p:grpSpPr>
        <p:pic>
          <p:nvPicPr>
            <p:cNvPr id="24" name="Graphic 23">
              <a:extLst>
                <a:ext uri="{FF2B5EF4-FFF2-40B4-BE49-F238E27FC236}">
                  <a16:creationId xmlns:a16="http://schemas.microsoft.com/office/drawing/2014/main" id="{1CB21555-7F27-7FF4-11D6-C1A2379918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25" name="Graphic 24">
              <a:extLst>
                <a:ext uri="{FF2B5EF4-FFF2-40B4-BE49-F238E27FC236}">
                  <a16:creationId xmlns:a16="http://schemas.microsoft.com/office/drawing/2014/main" id="{FACF695C-735D-21FA-353A-3AD365E57F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grpSp>
        <p:nvGrpSpPr>
          <p:cNvPr id="26" name="Group 25">
            <a:extLst>
              <a:ext uri="{FF2B5EF4-FFF2-40B4-BE49-F238E27FC236}">
                <a16:creationId xmlns:a16="http://schemas.microsoft.com/office/drawing/2014/main" id="{1E6866FA-65FF-FC47-4C7A-EF57194C8466}"/>
              </a:ext>
            </a:extLst>
          </p:cNvPr>
          <p:cNvGrpSpPr/>
          <p:nvPr/>
        </p:nvGrpSpPr>
        <p:grpSpPr>
          <a:xfrm>
            <a:off x="7062107" y="5266122"/>
            <a:ext cx="1107037" cy="939791"/>
            <a:chOff x="7062107" y="1834506"/>
            <a:chExt cx="1330778" cy="1219200"/>
          </a:xfrm>
        </p:grpSpPr>
        <p:pic>
          <p:nvPicPr>
            <p:cNvPr id="27" name="Graphic 26">
              <a:extLst>
                <a:ext uri="{FF2B5EF4-FFF2-40B4-BE49-F238E27FC236}">
                  <a16:creationId xmlns:a16="http://schemas.microsoft.com/office/drawing/2014/main" id="{8F73A9AE-4A90-A92B-D247-DA2C19CB5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28" name="Graphic 27">
              <a:extLst>
                <a:ext uri="{FF2B5EF4-FFF2-40B4-BE49-F238E27FC236}">
                  <a16:creationId xmlns:a16="http://schemas.microsoft.com/office/drawing/2014/main" id="{6F2BC8C1-E701-5ED5-6EFC-86FBE3DE19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cxnSp>
        <p:nvCxnSpPr>
          <p:cNvPr id="30" name="Straight Arrow Connector 29">
            <a:extLst>
              <a:ext uri="{FF2B5EF4-FFF2-40B4-BE49-F238E27FC236}">
                <a16:creationId xmlns:a16="http://schemas.microsoft.com/office/drawing/2014/main" id="{13F01E68-5A76-CF22-3C2E-8FA813AF0BA7}"/>
              </a:ext>
            </a:extLst>
          </p:cNvPr>
          <p:cNvCxnSpPr/>
          <p:nvPr/>
        </p:nvCxnSpPr>
        <p:spPr>
          <a:xfrm flipV="1">
            <a:off x="3793626" y="2372906"/>
            <a:ext cx="3053038" cy="172830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7AFC4DCA-41AA-EDB1-C13E-FA1A887D58FB}"/>
              </a:ext>
            </a:extLst>
          </p:cNvPr>
          <p:cNvCxnSpPr>
            <a:cxnSpLocks/>
          </p:cNvCxnSpPr>
          <p:nvPr/>
        </p:nvCxnSpPr>
        <p:spPr>
          <a:xfrm>
            <a:off x="3757040" y="4101207"/>
            <a:ext cx="3089624"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A584C8EA-16B5-FDA2-CCA2-BF29CE94B20E}"/>
              </a:ext>
            </a:extLst>
          </p:cNvPr>
          <p:cNvCxnSpPr>
            <a:cxnSpLocks/>
          </p:cNvCxnSpPr>
          <p:nvPr/>
        </p:nvCxnSpPr>
        <p:spPr>
          <a:xfrm>
            <a:off x="3793626" y="4101207"/>
            <a:ext cx="3208267" cy="1768542"/>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9" name="Graphic 38">
            <a:extLst>
              <a:ext uri="{FF2B5EF4-FFF2-40B4-BE49-F238E27FC236}">
                <a16:creationId xmlns:a16="http://schemas.microsoft.com/office/drawing/2014/main" id="{B1AA9A01-C57D-1674-0D88-1EC0161C422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39660" y="4816228"/>
            <a:ext cx="435673" cy="435673"/>
          </a:xfrm>
          <a:prstGeom prst="rect">
            <a:avLst/>
          </a:prstGeom>
        </p:spPr>
      </p:pic>
      <p:sp>
        <p:nvSpPr>
          <p:cNvPr id="2" name="Title 2">
            <a:extLst>
              <a:ext uri="{FF2B5EF4-FFF2-40B4-BE49-F238E27FC236}">
                <a16:creationId xmlns:a16="http://schemas.microsoft.com/office/drawing/2014/main" id="{BFF11030-2BAF-6AB0-8DC0-7C64C39BF1E2}"/>
              </a:ext>
            </a:extLst>
          </p:cNvPr>
          <p:cNvSpPr>
            <a:spLocks noGrp="1"/>
          </p:cNvSpPr>
          <p:nvPr>
            <p:ph type="title"/>
          </p:nvPr>
        </p:nvSpPr>
        <p:spPr>
          <a:xfrm>
            <a:off x="588263" y="457200"/>
            <a:ext cx="11018520" cy="553998"/>
          </a:xfrm>
        </p:spPr>
        <p:txBody>
          <a:bodyPr/>
          <a:lstStyle/>
          <a:p>
            <a:r>
              <a:rPr lang="en-US" dirty="0"/>
              <a:t>Single Identity Model</a:t>
            </a:r>
          </a:p>
        </p:txBody>
      </p:sp>
    </p:spTree>
    <p:extLst>
      <p:ext uri="{BB962C8B-B14F-4D97-AF65-F5344CB8AC3E}">
        <p14:creationId xmlns:p14="http://schemas.microsoft.com/office/powerpoint/2010/main" val="5181204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3C250A5-F4F7-56A4-721A-A094A5D3D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2249" y="3343275"/>
            <a:ext cx="1383014" cy="1383014"/>
          </a:xfrm>
          <a:prstGeom prst="rect">
            <a:avLst/>
          </a:prstGeom>
        </p:spPr>
      </p:pic>
      <p:grpSp>
        <p:nvGrpSpPr>
          <p:cNvPr id="12" name="Group 11">
            <a:extLst>
              <a:ext uri="{FF2B5EF4-FFF2-40B4-BE49-F238E27FC236}">
                <a16:creationId xmlns:a16="http://schemas.microsoft.com/office/drawing/2014/main" id="{7B0228E6-82DE-2F57-F156-56ABAAB4ADC6}"/>
              </a:ext>
            </a:extLst>
          </p:cNvPr>
          <p:cNvGrpSpPr/>
          <p:nvPr/>
        </p:nvGrpSpPr>
        <p:grpSpPr>
          <a:xfrm>
            <a:off x="8845559" y="1570556"/>
            <a:ext cx="1107037" cy="939791"/>
            <a:chOff x="7062107" y="1834506"/>
            <a:chExt cx="1330778" cy="1219200"/>
          </a:xfrm>
        </p:grpSpPr>
        <p:pic>
          <p:nvPicPr>
            <p:cNvPr id="9" name="Graphic 8">
              <a:extLst>
                <a:ext uri="{FF2B5EF4-FFF2-40B4-BE49-F238E27FC236}">
                  <a16:creationId xmlns:a16="http://schemas.microsoft.com/office/drawing/2014/main" id="{62C68A29-4D06-3CCB-892B-EC7B2F52D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11" name="Graphic 10">
              <a:extLst>
                <a:ext uri="{FF2B5EF4-FFF2-40B4-BE49-F238E27FC236}">
                  <a16:creationId xmlns:a16="http://schemas.microsoft.com/office/drawing/2014/main" id="{F5F1ECD0-4E4A-09A9-31AD-84F175E2C9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sp>
        <p:nvSpPr>
          <p:cNvPr id="19" name="TextBox 18">
            <a:extLst>
              <a:ext uri="{FF2B5EF4-FFF2-40B4-BE49-F238E27FC236}">
                <a16:creationId xmlns:a16="http://schemas.microsoft.com/office/drawing/2014/main" id="{DA6F7951-F462-26EF-E1E4-F598F43B95D1}"/>
              </a:ext>
            </a:extLst>
          </p:cNvPr>
          <p:cNvSpPr txBox="1"/>
          <p:nvPr/>
        </p:nvSpPr>
        <p:spPr>
          <a:xfrm>
            <a:off x="3947905" y="4726289"/>
            <a:ext cx="1491702" cy="61555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MSSP Identity</a:t>
            </a:r>
          </a:p>
        </p:txBody>
      </p:sp>
      <p:sp>
        <p:nvSpPr>
          <p:cNvPr id="20" name="TextBox 19">
            <a:extLst>
              <a:ext uri="{FF2B5EF4-FFF2-40B4-BE49-F238E27FC236}">
                <a16:creationId xmlns:a16="http://schemas.microsoft.com/office/drawing/2014/main" id="{1475FAEB-31A4-0CBE-C31D-1905BCC325A9}"/>
              </a:ext>
            </a:extLst>
          </p:cNvPr>
          <p:cNvSpPr txBox="1"/>
          <p:nvPr/>
        </p:nvSpPr>
        <p:spPr>
          <a:xfrm>
            <a:off x="8785345" y="2628516"/>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1</a:t>
            </a:r>
          </a:p>
        </p:txBody>
      </p:sp>
      <p:sp>
        <p:nvSpPr>
          <p:cNvPr id="21" name="TextBox 20">
            <a:extLst>
              <a:ext uri="{FF2B5EF4-FFF2-40B4-BE49-F238E27FC236}">
                <a16:creationId xmlns:a16="http://schemas.microsoft.com/office/drawing/2014/main" id="{479287AF-1852-1EA5-91D8-29F6A712D992}"/>
              </a:ext>
            </a:extLst>
          </p:cNvPr>
          <p:cNvSpPr txBox="1"/>
          <p:nvPr/>
        </p:nvSpPr>
        <p:spPr>
          <a:xfrm>
            <a:off x="8785345" y="4549725"/>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2</a:t>
            </a:r>
          </a:p>
        </p:txBody>
      </p:sp>
      <p:sp>
        <p:nvSpPr>
          <p:cNvPr id="22" name="TextBox 21">
            <a:extLst>
              <a:ext uri="{FF2B5EF4-FFF2-40B4-BE49-F238E27FC236}">
                <a16:creationId xmlns:a16="http://schemas.microsoft.com/office/drawing/2014/main" id="{3BBC4859-2673-D8E8-4D4C-529676914047}"/>
              </a:ext>
            </a:extLst>
          </p:cNvPr>
          <p:cNvSpPr txBox="1"/>
          <p:nvPr/>
        </p:nvSpPr>
        <p:spPr>
          <a:xfrm>
            <a:off x="8785345" y="6317045"/>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3</a:t>
            </a:r>
          </a:p>
        </p:txBody>
      </p:sp>
      <p:grpSp>
        <p:nvGrpSpPr>
          <p:cNvPr id="23" name="Group 22">
            <a:extLst>
              <a:ext uri="{FF2B5EF4-FFF2-40B4-BE49-F238E27FC236}">
                <a16:creationId xmlns:a16="http://schemas.microsoft.com/office/drawing/2014/main" id="{4330738D-C7A0-23C1-D79B-29E2F183C1A8}"/>
              </a:ext>
            </a:extLst>
          </p:cNvPr>
          <p:cNvGrpSpPr/>
          <p:nvPr/>
        </p:nvGrpSpPr>
        <p:grpSpPr>
          <a:xfrm>
            <a:off x="8785345" y="3497580"/>
            <a:ext cx="1107037" cy="939791"/>
            <a:chOff x="7062107" y="1834506"/>
            <a:chExt cx="1330778" cy="1219200"/>
          </a:xfrm>
        </p:grpSpPr>
        <p:pic>
          <p:nvPicPr>
            <p:cNvPr id="24" name="Graphic 23">
              <a:extLst>
                <a:ext uri="{FF2B5EF4-FFF2-40B4-BE49-F238E27FC236}">
                  <a16:creationId xmlns:a16="http://schemas.microsoft.com/office/drawing/2014/main" id="{1CB21555-7F27-7FF4-11D6-C1A2379918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25" name="Graphic 24">
              <a:extLst>
                <a:ext uri="{FF2B5EF4-FFF2-40B4-BE49-F238E27FC236}">
                  <a16:creationId xmlns:a16="http://schemas.microsoft.com/office/drawing/2014/main" id="{FACF695C-735D-21FA-353A-3AD365E57F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grpSp>
        <p:nvGrpSpPr>
          <p:cNvPr id="26" name="Group 25">
            <a:extLst>
              <a:ext uri="{FF2B5EF4-FFF2-40B4-BE49-F238E27FC236}">
                <a16:creationId xmlns:a16="http://schemas.microsoft.com/office/drawing/2014/main" id="{1E6866FA-65FF-FC47-4C7A-EF57194C8466}"/>
              </a:ext>
            </a:extLst>
          </p:cNvPr>
          <p:cNvGrpSpPr/>
          <p:nvPr/>
        </p:nvGrpSpPr>
        <p:grpSpPr>
          <a:xfrm>
            <a:off x="8845559" y="5266122"/>
            <a:ext cx="1107037" cy="939791"/>
            <a:chOff x="7062107" y="1834506"/>
            <a:chExt cx="1330778" cy="1219200"/>
          </a:xfrm>
        </p:grpSpPr>
        <p:pic>
          <p:nvPicPr>
            <p:cNvPr id="27" name="Graphic 26">
              <a:extLst>
                <a:ext uri="{FF2B5EF4-FFF2-40B4-BE49-F238E27FC236}">
                  <a16:creationId xmlns:a16="http://schemas.microsoft.com/office/drawing/2014/main" id="{8F73A9AE-4A90-A92B-D247-DA2C19CB5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28" name="Graphic 27">
              <a:extLst>
                <a:ext uri="{FF2B5EF4-FFF2-40B4-BE49-F238E27FC236}">
                  <a16:creationId xmlns:a16="http://schemas.microsoft.com/office/drawing/2014/main" id="{6F2BC8C1-E701-5ED5-6EFC-86FBE3DE19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cxnSp>
        <p:nvCxnSpPr>
          <p:cNvPr id="30" name="Straight Arrow Connector 29">
            <a:extLst>
              <a:ext uri="{FF2B5EF4-FFF2-40B4-BE49-F238E27FC236}">
                <a16:creationId xmlns:a16="http://schemas.microsoft.com/office/drawing/2014/main" id="{13F01E68-5A76-CF22-3C2E-8FA813AF0BA7}"/>
              </a:ext>
            </a:extLst>
          </p:cNvPr>
          <p:cNvCxnSpPr/>
          <p:nvPr/>
        </p:nvCxnSpPr>
        <p:spPr>
          <a:xfrm flipV="1">
            <a:off x="5577078" y="2372906"/>
            <a:ext cx="3053038" cy="172830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7AFC4DCA-41AA-EDB1-C13E-FA1A887D58FB}"/>
              </a:ext>
            </a:extLst>
          </p:cNvPr>
          <p:cNvCxnSpPr>
            <a:cxnSpLocks/>
          </p:cNvCxnSpPr>
          <p:nvPr/>
        </p:nvCxnSpPr>
        <p:spPr>
          <a:xfrm>
            <a:off x="5540492" y="4101207"/>
            <a:ext cx="3089624"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A584C8EA-16B5-FDA2-CCA2-BF29CE94B20E}"/>
              </a:ext>
            </a:extLst>
          </p:cNvPr>
          <p:cNvCxnSpPr>
            <a:cxnSpLocks/>
          </p:cNvCxnSpPr>
          <p:nvPr/>
        </p:nvCxnSpPr>
        <p:spPr>
          <a:xfrm>
            <a:off x="5577078" y="4101207"/>
            <a:ext cx="3208267" cy="1768542"/>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 name="Graphic 1">
            <a:extLst>
              <a:ext uri="{FF2B5EF4-FFF2-40B4-BE49-F238E27FC236}">
                <a16:creationId xmlns:a16="http://schemas.microsoft.com/office/drawing/2014/main" id="{31E6081A-A2FF-FF03-1298-0CF6DC812B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3189" y="3343275"/>
            <a:ext cx="1383014" cy="1383014"/>
          </a:xfrm>
          <a:prstGeom prst="rect">
            <a:avLst/>
          </a:prstGeom>
        </p:spPr>
      </p:pic>
      <p:sp>
        <p:nvSpPr>
          <p:cNvPr id="3" name="TextBox 2">
            <a:extLst>
              <a:ext uri="{FF2B5EF4-FFF2-40B4-BE49-F238E27FC236}">
                <a16:creationId xmlns:a16="http://schemas.microsoft.com/office/drawing/2014/main" id="{AF12A03C-1995-EC5C-88E8-C12D503622F0}"/>
              </a:ext>
            </a:extLst>
          </p:cNvPr>
          <p:cNvSpPr txBox="1"/>
          <p:nvPr/>
        </p:nvSpPr>
        <p:spPr>
          <a:xfrm>
            <a:off x="1018845" y="4726289"/>
            <a:ext cx="1491702" cy="61555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Corporate Identity</a:t>
            </a:r>
          </a:p>
        </p:txBody>
      </p:sp>
      <p:cxnSp>
        <p:nvCxnSpPr>
          <p:cNvPr id="6" name="Straight Connector 5">
            <a:extLst>
              <a:ext uri="{FF2B5EF4-FFF2-40B4-BE49-F238E27FC236}">
                <a16:creationId xmlns:a16="http://schemas.microsoft.com/office/drawing/2014/main" id="{D7AB9EB9-9CB8-EA8A-D79A-963F93C759FB}"/>
              </a:ext>
            </a:extLst>
          </p:cNvPr>
          <p:cNvCxnSpPr>
            <a:cxnSpLocks/>
          </p:cNvCxnSpPr>
          <p:nvPr/>
        </p:nvCxnSpPr>
        <p:spPr>
          <a:xfrm>
            <a:off x="3068449" y="1669266"/>
            <a:ext cx="17186" cy="4442275"/>
          </a:xfrm>
          <a:prstGeom prst="line">
            <a:avLst/>
          </a:prstGeom>
          <a:ln w="28575">
            <a:solidFill>
              <a:schemeClr val="accent2">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AFD1614-AEB8-D497-D9FE-C7B73A5574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25384" y="4816228"/>
            <a:ext cx="435673" cy="435673"/>
          </a:xfrm>
          <a:prstGeom prst="rect">
            <a:avLst/>
          </a:prstGeom>
        </p:spPr>
      </p:pic>
      <p:pic>
        <p:nvPicPr>
          <p:cNvPr id="13" name="Graphic 12">
            <a:extLst>
              <a:ext uri="{FF2B5EF4-FFF2-40B4-BE49-F238E27FC236}">
                <a16:creationId xmlns:a16="http://schemas.microsoft.com/office/drawing/2014/main" id="{5DCA11E9-BF28-0D7A-5016-3D5716A03C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97063" y="4809356"/>
            <a:ext cx="456765" cy="456765"/>
          </a:xfrm>
          <a:prstGeom prst="rect">
            <a:avLst/>
          </a:prstGeom>
        </p:spPr>
      </p:pic>
      <p:sp>
        <p:nvSpPr>
          <p:cNvPr id="5" name="Title 2">
            <a:extLst>
              <a:ext uri="{FF2B5EF4-FFF2-40B4-BE49-F238E27FC236}">
                <a16:creationId xmlns:a16="http://schemas.microsoft.com/office/drawing/2014/main" id="{5A900E3A-E550-9024-C6BE-41B9B80CF20C}"/>
              </a:ext>
            </a:extLst>
          </p:cNvPr>
          <p:cNvSpPr>
            <a:spLocks noGrp="1"/>
          </p:cNvSpPr>
          <p:nvPr>
            <p:ph type="title"/>
          </p:nvPr>
        </p:nvSpPr>
        <p:spPr>
          <a:xfrm>
            <a:off x="588263" y="457200"/>
            <a:ext cx="11018520" cy="553998"/>
          </a:xfrm>
        </p:spPr>
        <p:txBody>
          <a:bodyPr/>
          <a:lstStyle/>
          <a:p>
            <a:r>
              <a:rPr lang="en-US" dirty="0"/>
              <a:t>Multiple Identities Model</a:t>
            </a:r>
          </a:p>
        </p:txBody>
      </p:sp>
      <p:sp>
        <p:nvSpPr>
          <p:cNvPr id="8" name="TextBox 7">
            <a:extLst>
              <a:ext uri="{FF2B5EF4-FFF2-40B4-BE49-F238E27FC236}">
                <a16:creationId xmlns:a16="http://schemas.microsoft.com/office/drawing/2014/main" id="{7EAA63DF-F838-74B5-EC39-044BE4332E08}"/>
              </a:ext>
            </a:extLst>
          </p:cNvPr>
          <p:cNvSpPr txBox="1"/>
          <p:nvPr/>
        </p:nvSpPr>
        <p:spPr>
          <a:xfrm>
            <a:off x="522845" y="6353333"/>
            <a:ext cx="8948435" cy="368577"/>
          </a:xfrm>
          <a:prstGeom prst="rect">
            <a:avLst/>
          </a:prstGeom>
          <a:noFill/>
        </p:spPr>
        <p:txBody>
          <a:bodyPr wrap="square">
            <a:spAutoFit/>
          </a:bodyPr>
          <a:lstStyle/>
          <a:p>
            <a:r>
              <a:rPr lang="en-US" dirty="0">
                <a:hlinkClick r:id="rId13"/>
              </a:rPr>
              <a:t>Cloud Solution Provider security best practices</a:t>
            </a:r>
            <a:endParaRPr lang="en-US" dirty="0"/>
          </a:p>
        </p:txBody>
      </p:sp>
    </p:spTree>
    <p:extLst>
      <p:ext uri="{BB962C8B-B14F-4D97-AF65-F5344CB8AC3E}">
        <p14:creationId xmlns:p14="http://schemas.microsoft.com/office/powerpoint/2010/main" val="30046510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93C250A5-F4F7-56A4-721A-A094A5D3D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8797" y="3343275"/>
            <a:ext cx="1383014" cy="1383014"/>
          </a:xfrm>
          <a:prstGeom prst="rect">
            <a:avLst/>
          </a:prstGeom>
        </p:spPr>
      </p:pic>
      <p:grpSp>
        <p:nvGrpSpPr>
          <p:cNvPr id="12" name="Group 11">
            <a:extLst>
              <a:ext uri="{FF2B5EF4-FFF2-40B4-BE49-F238E27FC236}">
                <a16:creationId xmlns:a16="http://schemas.microsoft.com/office/drawing/2014/main" id="{7B0228E6-82DE-2F57-F156-56ABAAB4ADC6}"/>
              </a:ext>
            </a:extLst>
          </p:cNvPr>
          <p:cNvGrpSpPr/>
          <p:nvPr/>
        </p:nvGrpSpPr>
        <p:grpSpPr>
          <a:xfrm>
            <a:off x="7062107" y="1570556"/>
            <a:ext cx="1107037" cy="939791"/>
            <a:chOff x="7062107" y="1834506"/>
            <a:chExt cx="1330778" cy="1219200"/>
          </a:xfrm>
        </p:grpSpPr>
        <p:pic>
          <p:nvPicPr>
            <p:cNvPr id="9" name="Graphic 8">
              <a:extLst>
                <a:ext uri="{FF2B5EF4-FFF2-40B4-BE49-F238E27FC236}">
                  <a16:creationId xmlns:a16="http://schemas.microsoft.com/office/drawing/2014/main" id="{62C68A29-4D06-3CCB-892B-EC7B2F52D1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11" name="Graphic 10">
              <a:extLst>
                <a:ext uri="{FF2B5EF4-FFF2-40B4-BE49-F238E27FC236}">
                  <a16:creationId xmlns:a16="http://schemas.microsoft.com/office/drawing/2014/main" id="{F5F1ECD0-4E4A-09A9-31AD-84F175E2C9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sp>
        <p:nvSpPr>
          <p:cNvPr id="19" name="TextBox 18">
            <a:extLst>
              <a:ext uri="{FF2B5EF4-FFF2-40B4-BE49-F238E27FC236}">
                <a16:creationId xmlns:a16="http://schemas.microsoft.com/office/drawing/2014/main" id="{DA6F7951-F462-26EF-E1E4-F598F43B95D1}"/>
              </a:ext>
            </a:extLst>
          </p:cNvPr>
          <p:cNvSpPr txBox="1"/>
          <p:nvPr/>
        </p:nvSpPr>
        <p:spPr>
          <a:xfrm>
            <a:off x="2164453" y="4726289"/>
            <a:ext cx="1491702" cy="61555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Admin Identity</a:t>
            </a:r>
          </a:p>
        </p:txBody>
      </p:sp>
      <p:sp>
        <p:nvSpPr>
          <p:cNvPr id="20" name="TextBox 19">
            <a:extLst>
              <a:ext uri="{FF2B5EF4-FFF2-40B4-BE49-F238E27FC236}">
                <a16:creationId xmlns:a16="http://schemas.microsoft.com/office/drawing/2014/main" id="{1475FAEB-31A4-0CBE-C31D-1905BCC325A9}"/>
              </a:ext>
            </a:extLst>
          </p:cNvPr>
          <p:cNvSpPr txBox="1"/>
          <p:nvPr/>
        </p:nvSpPr>
        <p:spPr>
          <a:xfrm>
            <a:off x="7001893" y="2628516"/>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1</a:t>
            </a:r>
          </a:p>
        </p:txBody>
      </p:sp>
      <p:sp>
        <p:nvSpPr>
          <p:cNvPr id="21" name="TextBox 20">
            <a:extLst>
              <a:ext uri="{FF2B5EF4-FFF2-40B4-BE49-F238E27FC236}">
                <a16:creationId xmlns:a16="http://schemas.microsoft.com/office/drawing/2014/main" id="{479287AF-1852-1EA5-91D8-29F6A712D992}"/>
              </a:ext>
            </a:extLst>
          </p:cNvPr>
          <p:cNvSpPr txBox="1"/>
          <p:nvPr/>
        </p:nvSpPr>
        <p:spPr>
          <a:xfrm>
            <a:off x="7001893" y="4549725"/>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2</a:t>
            </a:r>
          </a:p>
        </p:txBody>
      </p:sp>
      <p:sp>
        <p:nvSpPr>
          <p:cNvPr id="22" name="TextBox 21">
            <a:extLst>
              <a:ext uri="{FF2B5EF4-FFF2-40B4-BE49-F238E27FC236}">
                <a16:creationId xmlns:a16="http://schemas.microsoft.com/office/drawing/2014/main" id="{3BBC4859-2673-D8E8-4D4C-529676914047}"/>
              </a:ext>
            </a:extLst>
          </p:cNvPr>
          <p:cNvSpPr txBox="1"/>
          <p:nvPr/>
        </p:nvSpPr>
        <p:spPr>
          <a:xfrm>
            <a:off x="7001893" y="6317045"/>
            <a:ext cx="1491702" cy="307777"/>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Customer 3</a:t>
            </a:r>
          </a:p>
        </p:txBody>
      </p:sp>
      <p:grpSp>
        <p:nvGrpSpPr>
          <p:cNvPr id="23" name="Group 22">
            <a:extLst>
              <a:ext uri="{FF2B5EF4-FFF2-40B4-BE49-F238E27FC236}">
                <a16:creationId xmlns:a16="http://schemas.microsoft.com/office/drawing/2014/main" id="{4330738D-C7A0-23C1-D79B-29E2F183C1A8}"/>
              </a:ext>
            </a:extLst>
          </p:cNvPr>
          <p:cNvGrpSpPr/>
          <p:nvPr/>
        </p:nvGrpSpPr>
        <p:grpSpPr>
          <a:xfrm>
            <a:off x="7001893" y="3497580"/>
            <a:ext cx="1107037" cy="939791"/>
            <a:chOff x="7062107" y="1834506"/>
            <a:chExt cx="1330778" cy="1219200"/>
          </a:xfrm>
        </p:grpSpPr>
        <p:pic>
          <p:nvPicPr>
            <p:cNvPr id="24" name="Graphic 23">
              <a:extLst>
                <a:ext uri="{FF2B5EF4-FFF2-40B4-BE49-F238E27FC236}">
                  <a16:creationId xmlns:a16="http://schemas.microsoft.com/office/drawing/2014/main" id="{1CB21555-7F27-7FF4-11D6-C1A2379918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25" name="Graphic 24">
              <a:extLst>
                <a:ext uri="{FF2B5EF4-FFF2-40B4-BE49-F238E27FC236}">
                  <a16:creationId xmlns:a16="http://schemas.microsoft.com/office/drawing/2014/main" id="{FACF695C-735D-21FA-353A-3AD365E57F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grpSp>
        <p:nvGrpSpPr>
          <p:cNvPr id="26" name="Group 25">
            <a:extLst>
              <a:ext uri="{FF2B5EF4-FFF2-40B4-BE49-F238E27FC236}">
                <a16:creationId xmlns:a16="http://schemas.microsoft.com/office/drawing/2014/main" id="{1E6866FA-65FF-FC47-4C7A-EF57194C8466}"/>
              </a:ext>
            </a:extLst>
          </p:cNvPr>
          <p:cNvGrpSpPr/>
          <p:nvPr/>
        </p:nvGrpSpPr>
        <p:grpSpPr>
          <a:xfrm>
            <a:off x="7062107" y="5266122"/>
            <a:ext cx="1107037" cy="939791"/>
            <a:chOff x="7062107" y="1834506"/>
            <a:chExt cx="1330778" cy="1219200"/>
          </a:xfrm>
        </p:grpSpPr>
        <p:pic>
          <p:nvPicPr>
            <p:cNvPr id="27" name="Graphic 26">
              <a:extLst>
                <a:ext uri="{FF2B5EF4-FFF2-40B4-BE49-F238E27FC236}">
                  <a16:creationId xmlns:a16="http://schemas.microsoft.com/office/drawing/2014/main" id="{8F73A9AE-4A90-A92B-D247-DA2C19CB5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2107" y="1834506"/>
              <a:ext cx="693965" cy="693965"/>
            </a:xfrm>
            <a:prstGeom prst="rect">
              <a:avLst/>
            </a:prstGeom>
          </p:spPr>
        </p:pic>
        <p:pic>
          <p:nvPicPr>
            <p:cNvPr id="28" name="Graphic 27">
              <a:extLst>
                <a:ext uri="{FF2B5EF4-FFF2-40B4-BE49-F238E27FC236}">
                  <a16:creationId xmlns:a16="http://schemas.microsoft.com/office/drawing/2014/main" id="{6F2BC8C1-E701-5ED5-6EFC-86FBE3DE19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668" y="2181489"/>
              <a:ext cx="872217" cy="872217"/>
            </a:xfrm>
            <a:prstGeom prst="rect">
              <a:avLst/>
            </a:prstGeom>
          </p:spPr>
        </p:pic>
      </p:grpSp>
      <p:cxnSp>
        <p:nvCxnSpPr>
          <p:cNvPr id="30" name="Straight Arrow Connector 29">
            <a:extLst>
              <a:ext uri="{FF2B5EF4-FFF2-40B4-BE49-F238E27FC236}">
                <a16:creationId xmlns:a16="http://schemas.microsoft.com/office/drawing/2014/main" id="{13F01E68-5A76-CF22-3C2E-8FA813AF0BA7}"/>
              </a:ext>
            </a:extLst>
          </p:cNvPr>
          <p:cNvCxnSpPr/>
          <p:nvPr/>
        </p:nvCxnSpPr>
        <p:spPr>
          <a:xfrm flipV="1">
            <a:off x="3793626" y="2372906"/>
            <a:ext cx="3053038" cy="1728301"/>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7AFC4DCA-41AA-EDB1-C13E-FA1A887D58FB}"/>
              </a:ext>
            </a:extLst>
          </p:cNvPr>
          <p:cNvCxnSpPr>
            <a:cxnSpLocks/>
          </p:cNvCxnSpPr>
          <p:nvPr/>
        </p:nvCxnSpPr>
        <p:spPr>
          <a:xfrm>
            <a:off x="3757040" y="4101207"/>
            <a:ext cx="3089624" cy="0"/>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A584C8EA-16B5-FDA2-CCA2-BF29CE94B20E}"/>
              </a:ext>
            </a:extLst>
          </p:cNvPr>
          <p:cNvCxnSpPr>
            <a:cxnSpLocks/>
          </p:cNvCxnSpPr>
          <p:nvPr/>
        </p:nvCxnSpPr>
        <p:spPr>
          <a:xfrm>
            <a:off x="3793626" y="4101207"/>
            <a:ext cx="3208267" cy="1768542"/>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2" name="Graphic 1">
            <a:extLst>
              <a:ext uri="{FF2B5EF4-FFF2-40B4-BE49-F238E27FC236}">
                <a16:creationId xmlns:a16="http://schemas.microsoft.com/office/drawing/2014/main" id="{EB741B1F-1866-80DB-1578-16FEA9A0C4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1918" y="4760531"/>
            <a:ext cx="449893" cy="449893"/>
          </a:xfrm>
          <a:prstGeom prst="rect">
            <a:avLst/>
          </a:prstGeom>
        </p:spPr>
      </p:pic>
      <p:sp>
        <p:nvSpPr>
          <p:cNvPr id="3" name="Title 2">
            <a:extLst>
              <a:ext uri="{FF2B5EF4-FFF2-40B4-BE49-F238E27FC236}">
                <a16:creationId xmlns:a16="http://schemas.microsoft.com/office/drawing/2014/main" id="{A7DE3A8F-A345-5EA3-A036-66A3CA45E571}"/>
              </a:ext>
            </a:extLst>
          </p:cNvPr>
          <p:cNvSpPr>
            <a:spLocks noGrp="1"/>
          </p:cNvSpPr>
          <p:nvPr>
            <p:ph type="title"/>
          </p:nvPr>
        </p:nvSpPr>
        <p:spPr>
          <a:xfrm>
            <a:off x="588263" y="457200"/>
            <a:ext cx="11018520" cy="553998"/>
          </a:xfrm>
        </p:spPr>
        <p:txBody>
          <a:bodyPr/>
          <a:lstStyle/>
          <a:p>
            <a:r>
              <a:rPr lang="en-US" dirty="0"/>
              <a:t>“In Between”</a:t>
            </a:r>
          </a:p>
        </p:txBody>
      </p:sp>
      <p:sp>
        <p:nvSpPr>
          <p:cNvPr id="6" name="TextBox 5">
            <a:extLst>
              <a:ext uri="{FF2B5EF4-FFF2-40B4-BE49-F238E27FC236}">
                <a16:creationId xmlns:a16="http://schemas.microsoft.com/office/drawing/2014/main" id="{1943DABB-303B-8488-3000-A817621D4585}"/>
              </a:ext>
            </a:extLst>
          </p:cNvPr>
          <p:cNvSpPr txBox="1"/>
          <p:nvPr/>
        </p:nvSpPr>
        <p:spPr>
          <a:xfrm>
            <a:off x="85380" y="6269924"/>
            <a:ext cx="6761284" cy="369332"/>
          </a:xfrm>
          <a:prstGeom prst="rect">
            <a:avLst/>
          </a:prstGeom>
          <a:noFill/>
        </p:spPr>
        <p:txBody>
          <a:bodyPr wrap="square">
            <a:spAutoFit/>
          </a:bodyPr>
          <a:lstStyle/>
          <a:p>
            <a:r>
              <a:rPr lang="en-US" dirty="0">
                <a:hlinkClick r:id="rId11"/>
              </a:rPr>
              <a:t>Protecting Microsoft 365 from on-premises attacks.</a:t>
            </a:r>
            <a:endParaRPr lang="en-US" dirty="0"/>
          </a:p>
        </p:txBody>
      </p:sp>
      <p:sp>
        <p:nvSpPr>
          <p:cNvPr id="8" name="TextBox 7">
            <a:extLst>
              <a:ext uri="{FF2B5EF4-FFF2-40B4-BE49-F238E27FC236}">
                <a16:creationId xmlns:a16="http://schemas.microsoft.com/office/drawing/2014/main" id="{B5B02F1B-23D8-14EE-6405-07D7F6E142A2}"/>
              </a:ext>
            </a:extLst>
          </p:cNvPr>
          <p:cNvSpPr txBox="1"/>
          <p:nvPr/>
        </p:nvSpPr>
        <p:spPr>
          <a:xfrm>
            <a:off x="2301924" y="1762490"/>
            <a:ext cx="1491702" cy="615553"/>
          </a:xfrm>
          <a:prstGeom prst="rect">
            <a:avLst/>
          </a:prstGeom>
          <a:noFill/>
        </p:spPr>
        <p:txBody>
          <a:bodyPr wrap="square" lIns="0" tIns="0" rIns="0" bIns="0" rtlCol="0">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2">
                    <a:lumMod val="75000"/>
                  </a:schemeClr>
                </a:solidFill>
                <a:effectLst/>
                <a:uLnTx/>
                <a:uFillTx/>
                <a:latin typeface="Segoe UI"/>
                <a:ea typeface="+mn-ea"/>
                <a:cs typeface="+mn-cs"/>
              </a:rPr>
              <a:t>Corporate Identity</a:t>
            </a:r>
          </a:p>
        </p:txBody>
      </p:sp>
      <p:pic>
        <p:nvPicPr>
          <p:cNvPr id="10" name="Graphic 9">
            <a:extLst>
              <a:ext uri="{FF2B5EF4-FFF2-40B4-BE49-F238E27FC236}">
                <a16:creationId xmlns:a16="http://schemas.microsoft.com/office/drawing/2014/main" id="{9AD21E3D-9D04-7BCE-FF03-C871E01A5F0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98175" y="1841791"/>
            <a:ext cx="435673" cy="435673"/>
          </a:xfrm>
          <a:prstGeom prst="rect">
            <a:avLst/>
          </a:prstGeom>
        </p:spPr>
      </p:pic>
    </p:spTree>
    <p:extLst>
      <p:ext uri="{BB962C8B-B14F-4D97-AF65-F5344CB8AC3E}">
        <p14:creationId xmlns:p14="http://schemas.microsoft.com/office/powerpoint/2010/main" val="7977224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DCDF-FBD0-F39D-5F62-7A7C84E7ABF7}"/>
              </a:ext>
            </a:extLst>
          </p:cNvPr>
          <p:cNvSpPr>
            <a:spLocks noGrp="1"/>
          </p:cNvSpPr>
          <p:nvPr>
            <p:ph type="title"/>
          </p:nvPr>
        </p:nvSpPr>
        <p:spPr>
          <a:xfrm>
            <a:off x="727720" y="1491943"/>
            <a:ext cx="3948684" cy="443198"/>
          </a:xfrm>
        </p:spPr>
        <p:txBody>
          <a:bodyPr/>
          <a:lstStyle/>
          <a:p>
            <a:r>
              <a:rPr lang="en-US" sz="3200" dirty="0"/>
              <a:t>Permissions</a:t>
            </a:r>
          </a:p>
        </p:txBody>
      </p:sp>
      <p:grpSp>
        <p:nvGrpSpPr>
          <p:cNvPr id="9" name="Group 8">
            <a:extLst>
              <a:ext uri="{FF2B5EF4-FFF2-40B4-BE49-F238E27FC236}">
                <a16:creationId xmlns:a16="http://schemas.microsoft.com/office/drawing/2014/main" id="{FA0ECA7F-127D-4931-9F99-D8D0F531EA6E}"/>
              </a:ext>
            </a:extLst>
          </p:cNvPr>
          <p:cNvGrpSpPr/>
          <p:nvPr/>
        </p:nvGrpSpPr>
        <p:grpSpPr>
          <a:xfrm>
            <a:off x="727720" y="3429000"/>
            <a:ext cx="3555522" cy="468976"/>
            <a:chOff x="727720" y="3145756"/>
            <a:chExt cx="3555522" cy="468976"/>
          </a:xfrm>
        </p:grpSpPr>
        <p:sp>
          <p:nvSpPr>
            <p:cNvPr id="25" name="Rectangle 24">
              <a:extLst>
                <a:ext uri="{FF2B5EF4-FFF2-40B4-BE49-F238E27FC236}">
                  <a16:creationId xmlns:a16="http://schemas.microsoft.com/office/drawing/2014/main" id="{E7ECB9B3-3582-43F7-91C5-6F3CF29618FB}"/>
                </a:ext>
                <a:ext uri="{C183D7F6-B498-43B3-948B-1728B52AA6E4}">
                  <adec:decorative xmlns:adec="http://schemas.microsoft.com/office/drawing/2017/decorative" val="1"/>
                </a:ext>
              </a:extLst>
            </p:cNvPr>
            <p:cNvSpPr/>
            <p:nvPr/>
          </p:nvSpPr>
          <p:spPr>
            <a:xfrm>
              <a:off x="1286731" y="3145756"/>
              <a:ext cx="2996511" cy="461665"/>
            </a:xfrm>
            <a:prstGeom prst="rect">
              <a:avLst/>
            </a:prstGeom>
          </p:spPr>
          <p:txBody>
            <a:bodyPr wrap="square" lIns="0">
              <a:spAutoFit/>
            </a:bodyPr>
            <a:lstStyle/>
            <a:p>
              <a:pPr defTabSz="914225">
                <a:spcAft>
                  <a:spcPts val="2941"/>
                </a:spcAft>
                <a:defRPr/>
              </a:pPr>
              <a:r>
                <a:rPr lang="en-US" sz="2400" kern="0" dirty="0">
                  <a:ln w="3175">
                    <a:noFill/>
                  </a:ln>
                  <a:cs typeface="Segoe UI Semilight" panose="020B0402040204020203" pitchFamily="34" charset="0"/>
                </a:rPr>
                <a:t>Tenant Level</a:t>
              </a:r>
            </a:p>
          </p:txBody>
        </p:sp>
        <p:sp>
          <p:nvSpPr>
            <p:cNvPr id="26" name="Graphic 4">
              <a:extLst>
                <a:ext uri="{FF2B5EF4-FFF2-40B4-BE49-F238E27FC236}">
                  <a16:creationId xmlns:a16="http://schemas.microsoft.com/office/drawing/2014/main" id="{61931292-5036-4432-8725-A00D9D7BBE34}"/>
                </a:ext>
              </a:extLst>
            </p:cNvPr>
            <p:cNvSpPr/>
            <p:nvPr/>
          </p:nvSpPr>
          <p:spPr>
            <a:xfrm>
              <a:off x="727720" y="3145756"/>
              <a:ext cx="287734" cy="468976"/>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0F7FD6"/>
            </a:solidFill>
            <a:ln w="9525" cap="flat">
              <a:noFill/>
              <a:prstDash val="solid"/>
              <a:miter/>
            </a:ln>
          </p:spPr>
          <p:txBody>
            <a:bodyPr rtlCol="0" anchor="ctr"/>
            <a:lstStyle/>
            <a:p>
              <a:pPr marL="0" marR="0" lvl="0" indent="0" defTabSz="932688"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82828"/>
                </a:solidFill>
                <a:effectLst/>
                <a:highlight>
                  <a:srgbClr val="FFFF00"/>
                </a:highlight>
                <a:uLnTx/>
                <a:uFillTx/>
              </a:endParaRPr>
            </a:p>
          </p:txBody>
        </p:sp>
      </p:grpSp>
      <p:grpSp>
        <p:nvGrpSpPr>
          <p:cNvPr id="29" name="Group 28">
            <a:extLst>
              <a:ext uri="{FF2B5EF4-FFF2-40B4-BE49-F238E27FC236}">
                <a16:creationId xmlns:a16="http://schemas.microsoft.com/office/drawing/2014/main" id="{94CC3C11-7CD1-4478-AD43-8BD5D16135A5}"/>
              </a:ext>
            </a:extLst>
          </p:cNvPr>
          <p:cNvGrpSpPr/>
          <p:nvPr/>
        </p:nvGrpSpPr>
        <p:grpSpPr>
          <a:xfrm>
            <a:off x="742059" y="4539417"/>
            <a:ext cx="3541183" cy="468976"/>
            <a:chOff x="742059" y="4249620"/>
            <a:chExt cx="3541183" cy="468976"/>
          </a:xfrm>
        </p:grpSpPr>
        <p:sp>
          <p:nvSpPr>
            <p:cNvPr id="27" name="Rectangle 26">
              <a:extLst>
                <a:ext uri="{FF2B5EF4-FFF2-40B4-BE49-F238E27FC236}">
                  <a16:creationId xmlns:a16="http://schemas.microsoft.com/office/drawing/2014/main" id="{0EA70C2E-C956-480B-9DEF-AF26BDA14C70}"/>
                </a:ext>
                <a:ext uri="{C183D7F6-B498-43B3-948B-1728B52AA6E4}">
                  <adec:decorative xmlns:adec="http://schemas.microsoft.com/office/drawing/2017/decorative" val="1"/>
                </a:ext>
              </a:extLst>
            </p:cNvPr>
            <p:cNvSpPr/>
            <p:nvPr/>
          </p:nvSpPr>
          <p:spPr>
            <a:xfrm>
              <a:off x="1286731" y="4249620"/>
              <a:ext cx="2996511" cy="461665"/>
            </a:xfrm>
            <a:prstGeom prst="rect">
              <a:avLst/>
            </a:prstGeom>
          </p:spPr>
          <p:txBody>
            <a:bodyPr wrap="square" lIns="0">
              <a:spAutoFit/>
            </a:bodyPr>
            <a:lstStyle/>
            <a:p>
              <a:pPr defTabSz="914225">
                <a:spcAft>
                  <a:spcPts val="2941"/>
                </a:spcAft>
                <a:defRPr/>
              </a:pPr>
              <a:r>
                <a:rPr lang="en-US" sz="2400" kern="0" dirty="0">
                  <a:ln w="3175">
                    <a:noFill/>
                  </a:ln>
                  <a:cs typeface="Segoe UI Semilight" panose="020B0402040204020203" pitchFamily="34" charset="0"/>
                </a:rPr>
                <a:t>Subscription Level</a:t>
              </a:r>
            </a:p>
          </p:txBody>
        </p:sp>
        <p:sp>
          <p:nvSpPr>
            <p:cNvPr id="28" name="Graphic 4">
              <a:extLst>
                <a:ext uri="{FF2B5EF4-FFF2-40B4-BE49-F238E27FC236}">
                  <a16:creationId xmlns:a16="http://schemas.microsoft.com/office/drawing/2014/main" id="{A990E535-DCC8-4A57-AA61-5D43F6DE8BAE}"/>
                </a:ext>
              </a:extLst>
            </p:cNvPr>
            <p:cNvSpPr/>
            <p:nvPr/>
          </p:nvSpPr>
          <p:spPr>
            <a:xfrm>
              <a:off x="742059" y="4249620"/>
              <a:ext cx="287734" cy="468976"/>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0F7FD6"/>
            </a:solidFill>
            <a:ln w="9525" cap="flat">
              <a:noFill/>
              <a:prstDash val="solid"/>
              <a:miter/>
            </a:ln>
          </p:spPr>
          <p:txBody>
            <a:bodyPr rtlCol="0" anchor="ctr"/>
            <a:lstStyle/>
            <a:p>
              <a:pPr marL="0" marR="0" lvl="0" indent="0" defTabSz="932688"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282828"/>
                </a:solidFill>
                <a:effectLst/>
                <a:highlight>
                  <a:srgbClr val="FFFF00"/>
                </a:highlight>
                <a:uLnTx/>
                <a:uFillTx/>
              </a:endParaRPr>
            </a:p>
          </p:txBody>
        </p:sp>
      </p:grpSp>
    </p:spTree>
    <p:extLst>
      <p:ext uri="{BB962C8B-B14F-4D97-AF65-F5344CB8AC3E}">
        <p14:creationId xmlns:p14="http://schemas.microsoft.com/office/powerpoint/2010/main" val="102971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F6A1A3-5799-48A0-BC57-4FCCE011DCC3}"/>
              </a:ext>
            </a:extLst>
          </p:cNvPr>
          <p:cNvSpPr/>
          <p:nvPr/>
        </p:nvSpPr>
        <p:spPr bwMode="auto">
          <a:xfrm>
            <a:off x="7134203" y="2598071"/>
            <a:ext cx="4924965" cy="3488451"/>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3" name="Connector: Elbow 32">
            <a:extLst>
              <a:ext uri="{FF2B5EF4-FFF2-40B4-BE49-F238E27FC236}">
                <a16:creationId xmlns:a16="http://schemas.microsoft.com/office/drawing/2014/main" id="{611E2826-A0E6-422C-848B-2F88357C792C}"/>
              </a:ext>
            </a:extLst>
          </p:cNvPr>
          <p:cNvCxnSpPr>
            <a:cxnSpLocks/>
          </p:cNvCxnSpPr>
          <p:nvPr/>
        </p:nvCxnSpPr>
        <p:spPr>
          <a:xfrm rot="16200000" flipH="1">
            <a:off x="8696092" y="2367033"/>
            <a:ext cx="1002933" cy="237592"/>
          </a:xfrm>
          <a:prstGeom prst="bentConnector3">
            <a:avLst>
              <a:gd name="adj1" fmla="val 50000"/>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0145A6AB-C6C5-467A-B7C5-080BE5A9B70D}"/>
              </a:ext>
            </a:extLst>
          </p:cNvPr>
          <p:cNvSpPr/>
          <p:nvPr/>
        </p:nvSpPr>
        <p:spPr bwMode="auto">
          <a:xfrm>
            <a:off x="9460023" y="4560319"/>
            <a:ext cx="1676637" cy="1377196"/>
          </a:xfrm>
          <a:prstGeom prst="roundRect">
            <a:avLst>
              <a:gd name="adj" fmla="val 6836"/>
            </a:avLst>
          </a:prstGeom>
          <a:solidFill>
            <a:srgbClr val="FFFBA3"/>
          </a:solidFill>
          <a:ln w="19050">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4572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gradFill>
                <a:gsLst>
                  <a:gs pos="0">
                    <a:srgbClr val="1A1A1A"/>
                  </a:gs>
                  <a:gs pos="98000">
                    <a:srgbClr val="1A1A1A"/>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9" name="Rectangle: Rounded Corners 8">
            <a:extLst>
              <a:ext uri="{FF2B5EF4-FFF2-40B4-BE49-F238E27FC236}">
                <a16:creationId xmlns:a16="http://schemas.microsoft.com/office/drawing/2014/main" id="{7C306F1F-6FF4-4FDE-8CC5-245478F41D33}"/>
              </a:ext>
            </a:extLst>
          </p:cNvPr>
          <p:cNvSpPr/>
          <p:nvPr/>
        </p:nvSpPr>
        <p:spPr bwMode="auto">
          <a:xfrm>
            <a:off x="3245823" y="1458681"/>
            <a:ext cx="10087824" cy="457200"/>
          </a:xfrm>
          <a:prstGeom prst="roundRect">
            <a:avLst>
              <a:gd name="adj" fmla="val 0"/>
            </a:avLst>
          </a:prstGeom>
          <a:solidFill>
            <a:srgbClr val="0078D7"/>
          </a:solidFill>
        </p:spPr>
        <p:txBody>
          <a:bodyPr wrap="square" lIns="54864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gradFill>
                  <a:gsLst>
                    <a:gs pos="0">
                      <a:srgbClr val="FFFFFF"/>
                    </a:gs>
                    <a:gs pos="100000">
                      <a:srgbClr val="FFFFFF"/>
                    </a:gs>
                  </a:gsLst>
                  <a:lin ang="5400000" scaled="1"/>
                </a:gradFill>
                <a:effectLst/>
                <a:uLnTx/>
                <a:uFillTx/>
                <a:latin typeface="Segoe"/>
                <a:ea typeface="+mn-ea"/>
                <a:cs typeface="+mn-cs"/>
              </a:rPr>
              <a:t>Azure Active Directory Tenant</a:t>
            </a:r>
          </a:p>
        </p:txBody>
      </p:sp>
      <p:pic>
        <p:nvPicPr>
          <p:cNvPr id="18" name="Picture 17">
            <a:extLst>
              <a:ext uri="{FF2B5EF4-FFF2-40B4-BE49-F238E27FC236}">
                <a16:creationId xmlns:a16="http://schemas.microsoft.com/office/drawing/2014/main" id="{C68969A9-E839-4AA2-A2E3-ED70628DB075}"/>
              </a:ext>
            </a:extLst>
          </p:cNvPr>
          <p:cNvPicPr>
            <a:picLocks noChangeAspect="1"/>
          </p:cNvPicPr>
          <p:nvPr/>
        </p:nvPicPr>
        <p:blipFill>
          <a:blip r:embed="rId3">
            <a:duotone>
              <a:schemeClr val="accent1">
                <a:shade val="45000"/>
                <a:satMod val="135000"/>
              </a:schemeClr>
              <a:prstClr val="white"/>
            </a:duotone>
            <a:lum bright="-20000" contrast="40000"/>
          </a:blip>
          <a:stretch>
            <a:fillRect/>
          </a:stretch>
        </p:blipFill>
        <p:spPr>
          <a:xfrm>
            <a:off x="3327095" y="1504401"/>
            <a:ext cx="365758" cy="365760"/>
          </a:xfrm>
          <a:prstGeom prst="rect">
            <a:avLst/>
          </a:prstGeom>
        </p:spPr>
      </p:pic>
      <p:pic>
        <p:nvPicPr>
          <p:cNvPr id="19" name="Picture 18">
            <a:extLst>
              <a:ext uri="{FF2B5EF4-FFF2-40B4-BE49-F238E27FC236}">
                <a16:creationId xmlns:a16="http://schemas.microsoft.com/office/drawing/2014/main" id="{CF5067CC-0616-4A3A-92D9-EFB0C607051E}"/>
              </a:ext>
            </a:extLst>
          </p:cNvPr>
          <p:cNvPicPr>
            <a:picLocks noChangeAspect="1"/>
          </p:cNvPicPr>
          <p:nvPr/>
        </p:nvPicPr>
        <p:blipFill>
          <a:blip r:embed="rId4"/>
          <a:stretch>
            <a:fillRect/>
          </a:stretch>
        </p:blipFill>
        <p:spPr>
          <a:xfrm>
            <a:off x="2421726" y="1553180"/>
            <a:ext cx="402302" cy="268202"/>
          </a:xfrm>
          <a:prstGeom prst="rect">
            <a:avLst/>
          </a:prstGeom>
        </p:spPr>
      </p:pic>
      <p:sp>
        <p:nvSpPr>
          <p:cNvPr id="63" name="Rectangle: Rounded Corners 62">
            <a:extLst>
              <a:ext uri="{FF2B5EF4-FFF2-40B4-BE49-F238E27FC236}">
                <a16:creationId xmlns:a16="http://schemas.microsoft.com/office/drawing/2014/main" id="{1E53CFB1-67BC-4CB0-BFF2-D54FB6DA1584}"/>
              </a:ext>
            </a:extLst>
          </p:cNvPr>
          <p:cNvSpPr/>
          <p:nvPr/>
        </p:nvSpPr>
        <p:spPr bwMode="auto">
          <a:xfrm>
            <a:off x="11578000" y="4553842"/>
            <a:ext cx="365760" cy="1383673"/>
          </a:xfrm>
          <a:prstGeom prst="roundRect">
            <a:avLst>
              <a:gd name="adj" fmla="val 24983"/>
            </a:avLst>
          </a:prstGeom>
          <a:solidFill>
            <a:srgbClr val="FFFBA3"/>
          </a:solidFill>
          <a:ln w="19050">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sp>
        <p:nvSpPr>
          <p:cNvPr id="64" name="Rectangle: Rounded Corners 63">
            <a:extLst>
              <a:ext uri="{FF2B5EF4-FFF2-40B4-BE49-F238E27FC236}">
                <a16:creationId xmlns:a16="http://schemas.microsoft.com/office/drawing/2014/main" id="{C1FA2F39-9A0D-4555-98CE-D36D4BC97B03}"/>
              </a:ext>
            </a:extLst>
          </p:cNvPr>
          <p:cNvSpPr/>
          <p:nvPr/>
        </p:nvSpPr>
        <p:spPr bwMode="auto">
          <a:xfrm>
            <a:off x="11449920" y="4553842"/>
            <a:ext cx="365760" cy="1383673"/>
          </a:xfrm>
          <a:prstGeom prst="roundRect">
            <a:avLst>
              <a:gd name="adj" fmla="val 23094"/>
            </a:avLst>
          </a:prstGeom>
          <a:solidFill>
            <a:srgbClr val="FFFBA3"/>
          </a:solidFill>
          <a:ln w="19050">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sp>
        <p:nvSpPr>
          <p:cNvPr id="62" name="Rectangle: Rounded Corners 61">
            <a:extLst>
              <a:ext uri="{FF2B5EF4-FFF2-40B4-BE49-F238E27FC236}">
                <a16:creationId xmlns:a16="http://schemas.microsoft.com/office/drawing/2014/main" id="{D0D68BC4-5CD0-4BA0-A47B-7FDA82909CC1}"/>
              </a:ext>
            </a:extLst>
          </p:cNvPr>
          <p:cNvSpPr/>
          <p:nvPr/>
        </p:nvSpPr>
        <p:spPr bwMode="auto">
          <a:xfrm>
            <a:off x="11321841" y="4553842"/>
            <a:ext cx="365760" cy="1383673"/>
          </a:xfrm>
          <a:prstGeom prst="roundRect">
            <a:avLst>
              <a:gd name="adj" fmla="val 24983"/>
            </a:avLst>
          </a:prstGeom>
          <a:solidFill>
            <a:srgbClr val="FFFBA3"/>
          </a:solidFill>
          <a:ln w="19050">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sp>
        <p:nvSpPr>
          <p:cNvPr id="10" name="Rectangle: Rounded Corners 9">
            <a:extLst>
              <a:ext uri="{FF2B5EF4-FFF2-40B4-BE49-F238E27FC236}">
                <a16:creationId xmlns:a16="http://schemas.microsoft.com/office/drawing/2014/main" id="{F930662A-9D2E-4945-9F30-F18AD6E92697}"/>
              </a:ext>
            </a:extLst>
          </p:cNvPr>
          <p:cNvSpPr/>
          <p:nvPr/>
        </p:nvSpPr>
        <p:spPr bwMode="auto">
          <a:xfrm>
            <a:off x="11193762" y="4553842"/>
            <a:ext cx="365760" cy="1383673"/>
          </a:xfrm>
          <a:prstGeom prst="roundRect">
            <a:avLst>
              <a:gd name="adj" fmla="val 23094"/>
            </a:avLst>
          </a:prstGeom>
          <a:solidFill>
            <a:srgbClr val="FFFBA3"/>
          </a:solidFill>
          <a:ln w="19050">
            <a:solidFill>
              <a:srgbClr val="008272"/>
            </a:solidFill>
          </a:ln>
        </p:spPr>
        <p:style>
          <a:lnRef idx="2">
            <a:schemeClr val="accent1">
              <a:shade val="50000"/>
            </a:schemeClr>
          </a:lnRef>
          <a:fillRef idx="1">
            <a:schemeClr val="accent1"/>
          </a:fillRef>
          <a:effectRef idx="0">
            <a:schemeClr val="accent1"/>
          </a:effectRef>
          <a:fontRef idx="minor">
            <a:schemeClr val="lt1"/>
          </a:fontRef>
        </p:style>
        <p:txBody>
          <a:bodyPr lIns="91440" tIns="18288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gradFill>
                  <a:gsLst>
                    <a:gs pos="0">
                      <a:srgbClr val="1A1A1A"/>
                    </a:gs>
                    <a:gs pos="100000">
                      <a:srgbClr val="1A1A1A"/>
                    </a:gs>
                  </a:gsLst>
                  <a:lin ang="5400000" scaled="0"/>
                </a:gradFill>
                <a:effectLst/>
                <a:uLnTx/>
                <a:uFillTx/>
                <a:latin typeface="Segoe UI" panose="020B0502040204020203" pitchFamily="34" charset="0"/>
                <a:ea typeface="+mn-ea"/>
                <a:cs typeface="Segoe UI" panose="020B0502040204020203" pitchFamily="34" charset="0"/>
              </a:rPr>
              <a:t>…</a:t>
            </a:r>
          </a:p>
        </p:txBody>
      </p:sp>
      <p:sp>
        <p:nvSpPr>
          <p:cNvPr id="34" name="Rectangle 33">
            <a:extLst>
              <a:ext uri="{FF2B5EF4-FFF2-40B4-BE49-F238E27FC236}">
                <a16:creationId xmlns:a16="http://schemas.microsoft.com/office/drawing/2014/main" id="{54BD2692-C18C-473B-9E76-EB1189F3DB55}"/>
              </a:ext>
            </a:extLst>
          </p:cNvPr>
          <p:cNvSpPr/>
          <p:nvPr/>
        </p:nvSpPr>
        <p:spPr>
          <a:xfrm>
            <a:off x="2055406" y="1806150"/>
            <a:ext cx="1057833" cy="2308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Active Directory</a:t>
            </a:r>
          </a:p>
        </p:txBody>
      </p:sp>
      <p:cxnSp>
        <p:nvCxnSpPr>
          <p:cNvPr id="26" name="Straight Arrow Connector 25">
            <a:extLst>
              <a:ext uri="{FF2B5EF4-FFF2-40B4-BE49-F238E27FC236}">
                <a16:creationId xmlns:a16="http://schemas.microsoft.com/office/drawing/2014/main" id="{1ECE4D43-7CEF-445D-B2FC-80BBD8EA8F7A}"/>
              </a:ext>
            </a:extLst>
          </p:cNvPr>
          <p:cNvCxnSpPr>
            <a:cxnSpLocks/>
          </p:cNvCxnSpPr>
          <p:nvPr/>
        </p:nvCxnSpPr>
        <p:spPr>
          <a:xfrm>
            <a:off x="2834582" y="1687281"/>
            <a:ext cx="362478" cy="0"/>
          </a:xfrm>
          <a:prstGeom prst="straightConnector1">
            <a:avLst/>
          </a:prstGeom>
          <a:ln>
            <a:solidFill>
              <a:schemeClr val="accent5"/>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E3D0961-7FED-4AF8-9FC3-A7FA6E3DE67C}"/>
              </a:ext>
            </a:extLst>
          </p:cNvPr>
          <p:cNvGrpSpPr/>
          <p:nvPr/>
        </p:nvGrpSpPr>
        <p:grpSpPr>
          <a:xfrm>
            <a:off x="7444384" y="3930772"/>
            <a:ext cx="1493257" cy="256545"/>
            <a:chOff x="5866909" y="2519490"/>
            <a:chExt cx="1493257" cy="256545"/>
          </a:xfrm>
        </p:grpSpPr>
        <p:sp>
          <p:nvSpPr>
            <p:cNvPr id="45" name="people_4">
              <a:extLst>
                <a:ext uri="{FF2B5EF4-FFF2-40B4-BE49-F238E27FC236}">
                  <a16:creationId xmlns:a16="http://schemas.microsoft.com/office/drawing/2014/main" id="{47E054B9-DE80-451B-8600-00A26C65146C}"/>
                </a:ext>
              </a:extLst>
            </p:cNvPr>
            <p:cNvSpPr>
              <a:spLocks noChangeAspect="1" noEditPoints="1"/>
            </p:cNvSpPr>
            <p:nvPr/>
          </p:nvSpPr>
          <p:spPr bwMode="auto">
            <a:xfrm>
              <a:off x="5866909" y="2545534"/>
              <a:ext cx="182880" cy="204456"/>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solidFill>
              <a:schemeClr val="accent1"/>
            </a:solidFill>
            <a:ln w="15875"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47" name="TextBox 46">
              <a:extLst>
                <a:ext uri="{FF2B5EF4-FFF2-40B4-BE49-F238E27FC236}">
                  <a16:creationId xmlns:a16="http://schemas.microsoft.com/office/drawing/2014/main" id="{C14A1539-948F-4055-BC91-65466C0E9A56}"/>
                </a:ext>
              </a:extLst>
            </p:cNvPr>
            <p:cNvSpPr txBox="1"/>
            <p:nvPr/>
          </p:nvSpPr>
          <p:spPr>
            <a:xfrm>
              <a:off x="6115273" y="2519490"/>
              <a:ext cx="1244893" cy="256545"/>
            </a:xfrm>
            <a:prstGeom prst="rect">
              <a:avLst/>
            </a:prstGeom>
            <a:noFill/>
          </p:spPr>
          <p:txBody>
            <a:bodyPr wrap="none" lIns="0" rtlCol="0">
              <a:spAutoFit/>
            </a:bodyPr>
            <a:lstStyle>
              <a:defPPr>
                <a:defRPr lang="en-US"/>
              </a:defPPr>
              <a:lvl1pPr marR="0" lvl="0" indent="0" algn="ctr" fontAlgn="auto">
                <a:lnSpc>
                  <a:spcPct val="100000"/>
                </a:lnSpc>
                <a:spcBef>
                  <a:spcPts val="0"/>
                </a:spcBef>
                <a:spcAft>
                  <a:spcPts val="0"/>
                </a:spcAft>
                <a:buClrTx/>
                <a:buSzTx/>
                <a:buFontTx/>
                <a:buNone/>
                <a:tabLst/>
                <a:defRPr sz="1100" b="1">
                  <a:gradFill>
                    <a:gsLst>
                      <a:gs pos="0">
                        <a:schemeClr val="tx1"/>
                      </a:gs>
                      <a:gs pos="100000">
                        <a:schemeClr val="tx1"/>
                      </a:gs>
                    </a:gsLst>
                    <a:lin ang="5400000" scaled="1"/>
                  </a:gradFill>
                  <a:latin typeface="Segoe"/>
                </a:defRPr>
              </a:lvl1p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1100" b="1" i="0" u="none" strike="noStrike" kern="1200" cap="none" spc="0" normalizeH="0" baseline="0" noProof="0" dirty="0">
                  <a:ln>
                    <a:noFill/>
                  </a:ln>
                  <a:gradFill>
                    <a:gsLst>
                      <a:gs pos="0">
                        <a:srgbClr val="1A1A1A"/>
                      </a:gs>
                      <a:gs pos="98000">
                        <a:srgbClr val="1A1A1A"/>
                      </a:gs>
                    </a:gsLst>
                    <a:lin ang="5400000" scaled="1"/>
                  </a:gradFill>
                  <a:effectLst/>
                  <a:uLnTx/>
                  <a:uFillTx/>
                  <a:latin typeface="Segoe"/>
                  <a:ea typeface="+mn-ea"/>
                  <a:cs typeface="+mn-cs"/>
                </a:rPr>
                <a:t>Azure RBAC roles</a:t>
              </a:r>
            </a:p>
          </p:txBody>
        </p:sp>
      </p:grpSp>
      <p:sp>
        <p:nvSpPr>
          <p:cNvPr id="48" name="TextBox 47">
            <a:extLst>
              <a:ext uri="{FF2B5EF4-FFF2-40B4-BE49-F238E27FC236}">
                <a16:creationId xmlns:a16="http://schemas.microsoft.com/office/drawing/2014/main" id="{B67D03DF-4673-4238-9835-6D7026EE4F35}"/>
              </a:ext>
            </a:extLst>
          </p:cNvPr>
          <p:cNvSpPr txBox="1"/>
          <p:nvPr/>
        </p:nvSpPr>
        <p:spPr>
          <a:xfrm>
            <a:off x="7705300" y="4193339"/>
            <a:ext cx="1465860" cy="130805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Owner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Contributor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Reader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1" u="sng"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Sentinel Contributor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1" u="sng"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Sentinel Operator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1" u="sng"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Security Admin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1" u="sng" strike="noStrike" kern="1200" cap="none" spc="0" normalizeH="0" baseline="0" noProof="0" dirty="0">
                <a:ln>
                  <a:noFill/>
                </a:ln>
                <a:gradFill>
                  <a:gsLst>
                    <a:gs pos="0">
                      <a:srgbClr val="1A1A1A"/>
                    </a:gs>
                    <a:gs pos="98000">
                      <a:srgbClr val="1A1A1A"/>
                    </a:gs>
                  </a:gsLst>
                  <a:lin ang="5400000" scaled="1"/>
                </a:gradFill>
                <a:effectLst/>
                <a:uLnTx/>
                <a:uFillTx/>
                <a:latin typeface="Segoe UI Semibold"/>
                <a:ea typeface="+mn-ea"/>
                <a:cs typeface="+mn-cs"/>
              </a:rPr>
              <a:t>Security Reader</a:t>
            </a:r>
          </a:p>
        </p:txBody>
      </p:sp>
      <p:grpSp>
        <p:nvGrpSpPr>
          <p:cNvPr id="25" name="Group 24">
            <a:extLst>
              <a:ext uri="{FF2B5EF4-FFF2-40B4-BE49-F238E27FC236}">
                <a16:creationId xmlns:a16="http://schemas.microsoft.com/office/drawing/2014/main" id="{DB43B4E6-EBC1-4292-A80F-B4B928573023}"/>
              </a:ext>
            </a:extLst>
          </p:cNvPr>
          <p:cNvGrpSpPr/>
          <p:nvPr/>
        </p:nvGrpSpPr>
        <p:grpSpPr>
          <a:xfrm>
            <a:off x="9800677" y="5115318"/>
            <a:ext cx="1305672" cy="159048"/>
            <a:chOff x="7875718" y="5287813"/>
            <a:chExt cx="1305672" cy="159048"/>
          </a:xfrm>
        </p:grpSpPr>
        <p:sp>
          <p:nvSpPr>
            <p:cNvPr id="74" name="TextBox 73">
              <a:extLst>
                <a:ext uri="{FF2B5EF4-FFF2-40B4-BE49-F238E27FC236}">
                  <a16:creationId xmlns:a16="http://schemas.microsoft.com/office/drawing/2014/main" id="{2587947C-AF47-42ED-8FBF-601A350F4025}"/>
                </a:ext>
              </a:extLst>
            </p:cNvPr>
            <p:cNvSpPr txBox="1"/>
            <p:nvPr/>
          </p:nvSpPr>
          <p:spPr>
            <a:xfrm>
              <a:off x="8139934" y="5290393"/>
              <a:ext cx="1041456" cy="1461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gradFill>
                    <a:gsLst>
                      <a:gs pos="2917">
                        <a:srgbClr val="1A1A1A"/>
                      </a:gs>
                      <a:gs pos="29000">
                        <a:srgbClr val="1A1A1A"/>
                      </a:gs>
                    </a:gsLst>
                    <a:lin ang="5400000" scaled="0"/>
                  </a:gradFill>
                  <a:effectLst/>
                  <a:uLnTx/>
                  <a:uFillTx/>
                  <a:latin typeface="Segoe UI Semibold"/>
                  <a:ea typeface="+mn-ea"/>
                  <a:cs typeface="+mn-cs"/>
                </a:rPr>
                <a:t>Resource group</a:t>
              </a:r>
            </a:p>
          </p:txBody>
        </p:sp>
        <p:sp>
          <p:nvSpPr>
            <p:cNvPr id="75" name="GenericApp_EB3B">
              <a:extLst>
                <a:ext uri="{FF2B5EF4-FFF2-40B4-BE49-F238E27FC236}">
                  <a16:creationId xmlns:a16="http://schemas.microsoft.com/office/drawing/2014/main" id="{750BA72E-5C7A-4BB4-851A-13B907E79BD2}"/>
                </a:ext>
              </a:extLst>
            </p:cNvPr>
            <p:cNvSpPr>
              <a:spLocks noChangeAspect="1" noEditPoints="1"/>
            </p:cNvSpPr>
            <p:nvPr/>
          </p:nvSpPr>
          <p:spPr bwMode="auto">
            <a:xfrm>
              <a:off x="7875718" y="5287813"/>
              <a:ext cx="198732" cy="159048"/>
            </a:xfrm>
            <a:custGeom>
              <a:avLst/>
              <a:gdLst>
                <a:gd name="T0" fmla="*/ 5088 w 5088"/>
                <a:gd name="T1" fmla="*/ 4072 h 4072"/>
                <a:gd name="T2" fmla="*/ 0 w 5088"/>
                <a:gd name="T3" fmla="*/ 4072 h 4072"/>
                <a:gd name="T4" fmla="*/ 0 w 5088"/>
                <a:gd name="T5" fmla="*/ 0 h 4072"/>
                <a:gd name="T6" fmla="*/ 5088 w 5088"/>
                <a:gd name="T7" fmla="*/ 0 h 4072"/>
                <a:gd name="T8" fmla="*/ 5088 w 5088"/>
                <a:gd name="T9" fmla="*/ 4072 h 4072"/>
                <a:gd name="T10" fmla="*/ 0 w 5088"/>
                <a:gd name="T11" fmla="*/ 1018 h 4072"/>
                <a:gd name="T12" fmla="*/ 5004 w 5088"/>
                <a:gd name="T13" fmla="*/ 1018 h 4072"/>
                <a:gd name="T14" fmla="*/ 2035 w 5088"/>
                <a:gd name="T15" fmla="*/ 1697 h 4072"/>
                <a:gd name="T16" fmla="*/ 678 w 5088"/>
                <a:gd name="T17" fmla="*/ 1697 h 4072"/>
                <a:gd name="T18" fmla="*/ 678 w 5088"/>
                <a:gd name="T19" fmla="*/ 3393 h 4072"/>
                <a:gd name="T20" fmla="*/ 2035 w 5088"/>
                <a:gd name="T21" fmla="*/ 3393 h 4072"/>
                <a:gd name="T22" fmla="*/ 2035 w 5088"/>
                <a:gd name="T23" fmla="*/ 1697 h 4072"/>
                <a:gd name="T24" fmla="*/ 2544 w 5088"/>
                <a:gd name="T25" fmla="*/ 1697 h 4072"/>
                <a:gd name="T26" fmla="*/ 3561 w 5088"/>
                <a:gd name="T27" fmla="*/ 1697 h 4072"/>
                <a:gd name="T28" fmla="*/ 2544 w 5088"/>
                <a:gd name="T29" fmla="*/ 2375 h 4072"/>
                <a:gd name="T30" fmla="*/ 3561 w 5088"/>
                <a:gd name="T31" fmla="*/ 2375 h 4072"/>
                <a:gd name="T32" fmla="*/ 2544 w 5088"/>
                <a:gd name="T33" fmla="*/ 3054 h 4072"/>
                <a:gd name="T34" fmla="*/ 3222 w 5088"/>
                <a:gd name="T35" fmla="*/ 3054 h 4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8" h="4072">
                  <a:moveTo>
                    <a:pt x="5088" y="4072"/>
                  </a:moveTo>
                  <a:lnTo>
                    <a:pt x="0" y="4072"/>
                  </a:lnTo>
                  <a:lnTo>
                    <a:pt x="0" y="0"/>
                  </a:lnTo>
                  <a:lnTo>
                    <a:pt x="5088" y="0"/>
                  </a:lnTo>
                  <a:lnTo>
                    <a:pt x="5088" y="4072"/>
                  </a:lnTo>
                  <a:moveTo>
                    <a:pt x="0" y="1018"/>
                  </a:moveTo>
                  <a:lnTo>
                    <a:pt x="5004" y="1018"/>
                  </a:lnTo>
                  <a:moveTo>
                    <a:pt x="2035" y="1697"/>
                  </a:moveTo>
                  <a:lnTo>
                    <a:pt x="678" y="1697"/>
                  </a:lnTo>
                  <a:lnTo>
                    <a:pt x="678" y="3393"/>
                  </a:lnTo>
                  <a:lnTo>
                    <a:pt x="2035" y="3393"/>
                  </a:lnTo>
                  <a:lnTo>
                    <a:pt x="2035" y="1697"/>
                  </a:lnTo>
                  <a:moveTo>
                    <a:pt x="2544" y="1697"/>
                  </a:moveTo>
                  <a:lnTo>
                    <a:pt x="3561" y="1697"/>
                  </a:lnTo>
                  <a:moveTo>
                    <a:pt x="2544" y="2375"/>
                  </a:moveTo>
                  <a:lnTo>
                    <a:pt x="3561" y="2375"/>
                  </a:lnTo>
                  <a:moveTo>
                    <a:pt x="2544" y="3054"/>
                  </a:moveTo>
                  <a:lnTo>
                    <a:pt x="3222" y="3054"/>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nvGrpSpPr>
          <p:cNvPr id="17" name="Group 16">
            <a:extLst>
              <a:ext uri="{FF2B5EF4-FFF2-40B4-BE49-F238E27FC236}">
                <a16:creationId xmlns:a16="http://schemas.microsoft.com/office/drawing/2014/main" id="{079BB2B3-0937-46F6-888C-DF122FB9EC4C}"/>
              </a:ext>
            </a:extLst>
          </p:cNvPr>
          <p:cNvGrpSpPr/>
          <p:nvPr/>
        </p:nvGrpSpPr>
        <p:grpSpPr>
          <a:xfrm>
            <a:off x="9312884" y="2813339"/>
            <a:ext cx="2122773" cy="347918"/>
            <a:chOff x="6997422" y="2464663"/>
            <a:chExt cx="2122773" cy="347918"/>
          </a:xfrm>
        </p:grpSpPr>
        <p:sp>
          <p:nvSpPr>
            <p:cNvPr id="85" name="TextBox 84">
              <a:extLst>
                <a:ext uri="{FF2B5EF4-FFF2-40B4-BE49-F238E27FC236}">
                  <a16:creationId xmlns:a16="http://schemas.microsoft.com/office/drawing/2014/main" id="{BF1E3863-6E27-427F-B005-F109173F3E9F}"/>
                </a:ext>
              </a:extLst>
            </p:cNvPr>
            <p:cNvSpPr txBox="1"/>
            <p:nvPr/>
          </p:nvSpPr>
          <p:spPr>
            <a:xfrm>
              <a:off x="7358274" y="2569373"/>
              <a:ext cx="1761921" cy="138499"/>
            </a:xfrm>
            <a:prstGeom prst="rect">
              <a:avLst/>
            </a:prstGeom>
            <a:noFill/>
          </p:spPr>
          <p:txBody>
            <a:bodyPr wrap="square" lIns="9144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a:ln>
                    <a:noFill/>
                  </a:ln>
                  <a:gradFill>
                    <a:gsLst>
                      <a:gs pos="0">
                        <a:srgbClr val="1A1A1A"/>
                      </a:gs>
                      <a:gs pos="98000">
                        <a:srgbClr val="1A1A1A"/>
                      </a:gs>
                    </a:gsLst>
                    <a:lin ang="5400000" scaled="1"/>
                  </a:gradFill>
                  <a:effectLst/>
                  <a:uLnTx/>
                  <a:uFillTx/>
                  <a:latin typeface="Segoe"/>
                  <a:ea typeface="+mn-ea"/>
                  <a:cs typeface="+mn-cs"/>
                </a:rPr>
                <a:t>Root management group</a:t>
              </a:r>
            </a:p>
          </p:txBody>
        </p:sp>
        <p:grpSp>
          <p:nvGrpSpPr>
            <p:cNvPr id="12" name="Group 11">
              <a:extLst>
                <a:ext uri="{FF2B5EF4-FFF2-40B4-BE49-F238E27FC236}">
                  <a16:creationId xmlns:a16="http://schemas.microsoft.com/office/drawing/2014/main" id="{C4A23D8F-DAE3-47D5-82EF-54826D906B58}"/>
                </a:ext>
              </a:extLst>
            </p:cNvPr>
            <p:cNvGrpSpPr/>
            <p:nvPr/>
          </p:nvGrpSpPr>
          <p:grpSpPr>
            <a:xfrm>
              <a:off x="6997422" y="2464663"/>
              <a:ext cx="347918" cy="347918"/>
              <a:chOff x="6997422" y="2418497"/>
              <a:chExt cx="347918" cy="347918"/>
            </a:xfrm>
          </p:grpSpPr>
          <p:sp>
            <p:nvSpPr>
              <p:cNvPr id="8" name="Oval 7">
                <a:extLst>
                  <a:ext uri="{FF2B5EF4-FFF2-40B4-BE49-F238E27FC236}">
                    <a16:creationId xmlns:a16="http://schemas.microsoft.com/office/drawing/2014/main" id="{924E9E89-1FD1-468B-95EF-AB49B7254126}"/>
                  </a:ext>
                </a:extLst>
              </p:cNvPr>
              <p:cNvSpPr/>
              <p:nvPr/>
            </p:nvSpPr>
            <p:spPr bwMode="auto">
              <a:xfrm>
                <a:off x="6997422" y="2418497"/>
                <a:ext cx="347918" cy="34791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elationship_F003">
                <a:extLst>
                  <a:ext uri="{FF2B5EF4-FFF2-40B4-BE49-F238E27FC236}">
                    <a16:creationId xmlns:a16="http://schemas.microsoft.com/office/drawing/2014/main" id="{C0E167BC-9303-46CB-97B7-2BF9D7320301}"/>
                  </a:ext>
                </a:extLst>
              </p:cNvPr>
              <p:cNvSpPr>
                <a:spLocks noChangeAspect="1" noEditPoints="1"/>
              </p:cNvSpPr>
              <p:nvPr/>
            </p:nvSpPr>
            <p:spPr bwMode="auto">
              <a:xfrm rot="5400000">
                <a:off x="7066821" y="2480323"/>
                <a:ext cx="216406" cy="202408"/>
              </a:xfrm>
              <a:custGeom>
                <a:avLst/>
                <a:gdLst>
                  <a:gd name="T0" fmla="*/ 3230 w 4406"/>
                  <a:gd name="T1" fmla="*/ 0 h 4121"/>
                  <a:gd name="T2" fmla="*/ 4406 w 4406"/>
                  <a:gd name="T3" fmla="*/ 0 h 4121"/>
                  <a:gd name="T4" fmla="*/ 4406 w 4406"/>
                  <a:gd name="T5" fmla="*/ 1176 h 4121"/>
                  <a:gd name="T6" fmla="*/ 3230 w 4406"/>
                  <a:gd name="T7" fmla="*/ 1176 h 4121"/>
                  <a:gd name="T8" fmla="*/ 3230 w 4406"/>
                  <a:gd name="T9" fmla="*/ 0 h 4121"/>
                  <a:gd name="T10" fmla="*/ 3230 w 4406"/>
                  <a:gd name="T11" fmla="*/ 4121 h 4121"/>
                  <a:gd name="T12" fmla="*/ 4406 w 4406"/>
                  <a:gd name="T13" fmla="*/ 4121 h 4121"/>
                  <a:gd name="T14" fmla="*/ 4406 w 4406"/>
                  <a:gd name="T15" fmla="*/ 2945 h 4121"/>
                  <a:gd name="T16" fmla="*/ 3230 w 4406"/>
                  <a:gd name="T17" fmla="*/ 2945 h 4121"/>
                  <a:gd name="T18" fmla="*/ 3230 w 4406"/>
                  <a:gd name="T19" fmla="*/ 4121 h 4121"/>
                  <a:gd name="T20" fmla="*/ 0 w 4406"/>
                  <a:gd name="T21" fmla="*/ 2653 h 4121"/>
                  <a:gd name="T22" fmla="*/ 1175 w 4406"/>
                  <a:gd name="T23" fmla="*/ 2653 h 4121"/>
                  <a:gd name="T24" fmla="*/ 1175 w 4406"/>
                  <a:gd name="T25" fmla="*/ 1477 h 4121"/>
                  <a:gd name="T26" fmla="*/ 0 w 4406"/>
                  <a:gd name="T27" fmla="*/ 1477 h 4121"/>
                  <a:gd name="T28" fmla="*/ 0 w 4406"/>
                  <a:gd name="T29" fmla="*/ 2653 h 4121"/>
                  <a:gd name="T30" fmla="*/ 1176 w 4406"/>
                  <a:gd name="T31" fmla="*/ 2062 h 4121"/>
                  <a:gd name="T32" fmla="*/ 3230 w 4406"/>
                  <a:gd name="T33" fmla="*/ 690 h 4121"/>
                  <a:gd name="T34" fmla="*/ 3230 w 4406"/>
                  <a:gd name="T35" fmla="*/ 3434 h 4121"/>
                  <a:gd name="T36" fmla="*/ 1181 w 4406"/>
                  <a:gd name="T37" fmla="*/ 2064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06" h="4121">
                    <a:moveTo>
                      <a:pt x="3230" y="0"/>
                    </a:moveTo>
                    <a:lnTo>
                      <a:pt x="4406" y="0"/>
                    </a:lnTo>
                    <a:lnTo>
                      <a:pt x="4406" y="1176"/>
                    </a:lnTo>
                    <a:lnTo>
                      <a:pt x="3230" y="1176"/>
                    </a:lnTo>
                    <a:lnTo>
                      <a:pt x="3230" y="0"/>
                    </a:lnTo>
                    <a:moveTo>
                      <a:pt x="3230" y="4121"/>
                    </a:moveTo>
                    <a:lnTo>
                      <a:pt x="4406" y="4121"/>
                    </a:lnTo>
                    <a:lnTo>
                      <a:pt x="4406" y="2945"/>
                    </a:lnTo>
                    <a:lnTo>
                      <a:pt x="3230" y="2945"/>
                    </a:lnTo>
                    <a:lnTo>
                      <a:pt x="3230" y="4121"/>
                    </a:lnTo>
                    <a:moveTo>
                      <a:pt x="0" y="2653"/>
                    </a:moveTo>
                    <a:lnTo>
                      <a:pt x="1175" y="2653"/>
                    </a:lnTo>
                    <a:lnTo>
                      <a:pt x="1175" y="1477"/>
                    </a:lnTo>
                    <a:lnTo>
                      <a:pt x="0" y="1477"/>
                    </a:lnTo>
                    <a:lnTo>
                      <a:pt x="0" y="2653"/>
                    </a:lnTo>
                    <a:moveTo>
                      <a:pt x="1176" y="2062"/>
                    </a:moveTo>
                    <a:lnTo>
                      <a:pt x="3230" y="690"/>
                    </a:lnTo>
                    <a:moveTo>
                      <a:pt x="3230" y="3434"/>
                    </a:moveTo>
                    <a:lnTo>
                      <a:pt x="1181" y="2064"/>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89" name="Group 88">
            <a:extLst>
              <a:ext uri="{FF2B5EF4-FFF2-40B4-BE49-F238E27FC236}">
                <a16:creationId xmlns:a16="http://schemas.microsoft.com/office/drawing/2014/main" id="{21217DD0-B4DB-4183-8F90-A2FF7085B83E}"/>
              </a:ext>
            </a:extLst>
          </p:cNvPr>
          <p:cNvGrpSpPr/>
          <p:nvPr/>
        </p:nvGrpSpPr>
        <p:grpSpPr>
          <a:xfrm>
            <a:off x="9571578" y="3423662"/>
            <a:ext cx="2122773" cy="347918"/>
            <a:chOff x="6997422" y="2464663"/>
            <a:chExt cx="2122773" cy="347918"/>
          </a:xfrm>
        </p:grpSpPr>
        <p:sp>
          <p:nvSpPr>
            <p:cNvPr id="90" name="TextBox 89">
              <a:extLst>
                <a:ext uri="{FF2B5EF4-FFF2-40B4-BE49-F238E27FC236}">
                  <a16:creationId xmlns:a16="http://schemas.microsoft.com/office/drawing/2014/main" id="{DA6C70E1-C9C4-4DA1-BEC5-C1C296663856}"/>
                </a:ext>
              </a:extLst>
            </p:cNvPr>
            <p:cNvSpPr txBox="1"/>
            <p:nvPr/>
          </p:nvSpPr>
          <p:spPr>
            <a:xfrm>
              <a:off x="7358274" y="2569373"/>
              <a:ext cx="1761921" cy="138499"/>
            </a:xfrm>
            <a:prstGeom prst="rect">
              <a:avLst/>
            </a:prstGeom>
            <a:noFill/>
          </p:spPr>
          <p:txBody>
            <a:bodyPr wrap="square" lIns="9144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a:ln>
                    <a:noFill/>
                  </a:ln>
                  <a:gradFill>
                    <a:gsLst>
                      <a:gs pos="0">
                        <a:srgbClr val="1A1A1A"/>
                      </a:gs>
                      <a:gs pos="98000">
                        <a:srgbClr val="1A1A1A"/>
                      </a:gs>
                    </a:gsLst>
                    <a:lin ang="5400000" scaled="1"/>
                  </a:gradFill>
                  <a:effectLst/>
                  <a:uLnTx/>
                  <a:uFillTx/>
                  <a:latin typeface="Segoe"/>
                  <a:ea typeface="+mn-ea"/>
                  <a:cs typeface="+mn-cs"/>
                </a:rPr>
                <a:t>Management group</a:t>
              </a:r>
            </a:p>
          </p:txBody>
        </p:sp>
        <p:grpSp>
          <p:nvGrpSpPr>
            <p:cNvPr id="91" name="Group 90">
              <a:extLst>
                <a:ext uri="{FF2B5EF4-FFF2-40B4-BE49-F238E27FC236}">
                  <a16:creationId xmlns:a16="http://schemas.microsoft.com/office/drawing/2014/main" id="{D37CC74F-6685-44E7-AF91-FC48B812808E}"/>
                </a:ext>
              </a:extLst>
            </p:cNvPr>
            <p:cNvGrpSpPr/>
            <p:nvPr/>
          </p:nvGrpSpPr>
          <p:grpSpPr>
            <a:xfrm>
              <a:off x="6997422" y="2464663"/>
              <a:ext cx="347918" cy="347918"/>
              <a:chOff x="6997422" y="2418497"/>
              <a:chExt cx="347918" cy="347918"/>
            </a:xfrm>
          </p:grpSpPr>
          <p:sp>
            <p:nvSpPr>
              <p:cNvPr id="92" name="Oval 91">
                <a:extLst>
                  <a:ext uri="{FF2B5EF4-FFF2-40B4-BE49-F238E27FC236}">
                    <a16:creationId xmlns:a16="http://schemas.microsoft.com/office/drawing/2014/main" id="{1FC5A8C1-C675-437B-B20E-574AA68CFDDF}"/>
                  </a:ext>
                </a:extLst>
              </p:cNvPr>
              <p:cNvSpPr/>
              <p:nvPr/>
            </p:nvSpPr>
            <p:spPr bwMode="auto">
              <a:xfrm>
                <a:off x="6997422" y="2418497"/>
                <a:ext cx="347918" cy="34791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3" name="Relationship_F003">
                <a:extLst>
                  <a:ext uri="{FF2B5EF4-FFF2-40B4-BE49-F238E27FC236}">
                    <a16:creationId xmlns:a16="http://schemas.microsoft.com/office/drawing/2014/main" id="{E0979D78-30A6-4E64-BF0D-8DB45D7CCE3C}"/>
                  </a:ext>
                </a:extLst>
              </p:cNvPr>
              <p:cNvSpPr>
                <a:spLocks noChangeAspect="1" noEditPoints="1"/>
              </p:cNvSpPr>
              <p:nvPr/>
            </p:nvSpPr>
            <p:spPr bwMode="auto">
              <a:xfrm rot="5400000">
                <a:off x="7066821" y="2480323"/>
                <a:ext cx="216406" cy="202408"/>
              </a:xfrm>
              <a:custGeom>
                <a:avLst/>
                <a:gdLst>
                  <a:gd name="T0" fmla="*/ 3230 w 4406"/>
                  <a:gd name="T1" fmla="*/ 0 h 4121"/>
                  <a:gd name="T2" fmla="*/ 4406 w 4406"/>
                  <a:gd name="T3" fmla="*/ 0 h 4121"/>
                  <a:gd name="T4" fmla="*/ 4406 w 4406"/>
                  <a:gd name="T5" fmla="*/ 1176 h 4121"/>
                  <a:gd name="T6" fmla="*/ 3230 w 4406"/>
                  <a:gd name="T7" fmla="*/ 1176 h 4121"/>
                  <a:gd name="T8" fmla="*/ 3230 w 4406"/>
                  <a:gd name="T9" fmla="*/ 0 h 4121"/>
                  <a:gd name="T10" fmla="*/ 3230 w 4406"/>
                  <a:gd name="T11" fmla="*/ 4121 h 4121"/>
                  <a:gd name="T12" fmla="*/ 4406 w 4406"/>
                  <a:gd name="T13" fmla="*/ 4121 h 4121"/>
                  <a:gd name="T14" fmla="*/ 4406 w 4406"/>
                  <a:gd name="T15" fmla="*/ 2945 h 4121"/>
                  <a:gd name="T16" fmla="*/ 3230 w 4406"/>
                  <a:gd name="T17" fmla="*/ 2945 h 4121"/>
                  <a:gd name="T18" fmla="*/ 3230 w 4406"/>
                  <a:gd name="T19" fmla="*/ 4121 h 4121"/>
                  <a:gd name="T20" fmla="*/ 0 w 4406"/>
                  <a:gd name="T21" fmla="*/ 2653 h 4121"/>
                  <a:gd name="T22" fmla="*/ 1175 w 4406"/>
                  <a:gd name="T23" fmla="*/ 2653 h 4121"/>
                  <a:gd name="T24" fmla="*/ 1175 w 4406"/>
                  <a:gd name="T25" fmla="*/ 1477 h 4121"/>
                  <a:gd name="T26" fmla="*/ 0 w 4406"/>
                  <a:gd name="T27" fmla="*/ 1477 h 4121"/>
                  <a:gd name="T28" fmla="*/ 0 w 4406"/>
                  <a:gd name="T29" fmla="*/ 2653 h 4121"/>
                  <a:gd name="T30" fmla="*/ 1176 w 4406"/>
                  <a:gd name="T31" fmla="*/ 2062 h 4121"/>
                  <a:gd name="T32" fmla="*/ 3230 w 4406"/>
                  <a:gd name="T33" fmla="*/ 690 h 4121"/>
                  <a:gd name="T34" fmla="*/ 3230 w 4406"/>
                  <a:gd name="T35" fmla="*/ 3434 h 4121"/>
                  <a:gd name="T36" fmla="*/ 1181 w 4406"/>
                  <a:gd name="T37" fmla="*/ 2064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06" h="4121">
                    <a:moveTo>
                      <a:pt x="3230" y="0"/>
                    </a:moveTo>
                    <a:lnTo>
                      <a:pt x="4406" y="0"/>
                    </a:lnTo>
                    <a:lnTo>
                      <a:pt x="4406" y="1176"/>
                    </a:lnTo>
                    <a:lnTo>
                      <a:pt x="3230" y="1176"/>
                    </a:lnTo>
                    <a:lnTo>
                      <a:pt x="3230" y="0"/>
                    </a:lnTo>
                    <a:moveTo>
                      <a:pt x="3230" y="4121"/>
                    </a:moveTo>
                    <a:lnTo>
                      <a:pt x="4406" y="4121"/>
                    </a:lnTo>
                    <a:lnTo>
                      <a:pt x="4406" y="2945"/>
                    </a:lnTo>
                    <a:lnTo>
                      <a:pt x="3230" y="2945"/>
                    </a:lnTo>
                    <a:lnTo>
                      <a:pt x="3230" y="4121"/>
                    </a:lnTo>
                    <a:moveTo>
                      <a:pt x="0" y="2653"/>
                    </a:moveTo>
                    <a:lnTo>
                      <a:pt x="1175" y="2653"/>
                    </a:lnTo>
                    <a:lnTo>
                      <a:pt x="1175" y="1477"/>
                    </a:lnTo>
                    <a:lnTo>
                      <a:pt x="0" y="1477"/>
                    </a:lnTo>
                    <a:lnTo>
                      <a:pt x="0" y="2653"/>
                    </a:lnTo>
                    <a:moveTo>
                      <a:pt x="1176" y="2062"/>
                    </a:moveTo>
                    <a:lnTo>
                      <a:pt x="3230" y="690"/>
                    </a:lnTo>
                    <a:moveTo>
                      <a:pt x="3230" y="3434"/>
                    </a:moveTo>
                    <a:lnTo>
                      <a:pt x="1181" y="2064"/>
                    </a:lnTo>
                  </a:path>
                </a:pathLst>
              </a:custGeom>
              <a:noFill/>
              <a:ln w="15875"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grpSp>
      <p:grpSp>
        <p:nvGrpSpPr>
          <p:cNvPr id="27" name="Group 26">
            <a:extLst>
              <a:ext uri="{FF2B5EF4-FFF2-40B4-BE49-F238E27FC236}">
                <a16:creationId xmlns:a16="http://schemas.microsoft.com/office/drawing/2014/main" id="{946D0282-3787-4A37-97F3-50C29111290F}"/>
              </a:ext>
            </a:extLst>
          </p:cNvPr>
          <p:cNvGrpSpPr/>
          <p:nvPr/>
        </p:nvGrpSpPr>
        <p:grpSpPr>
          <a:xfrm>
            <a:off x="9766384" y="5498311"/>
            <a:ext cx="984011" cy="260499"/>
            <a:chOff x="8265173" y="5661393"/>
            <a:chExt cx="984011" cy="260499"/>
          </a:xfrm>
        </p:grpSpPr>
        <p:sp>
          <p:nvSpPr>
            <p:cNvPr id="76" name="IoT">
              <a:extLst>
                <a:ext uri="{FF2B5EF4-FFF2-40B4-BE49-F238E27FC236}">
                  <a16:creationId xmlns:a16="http://schemas.microsoft.com/office/drawing/2014/main" id="{0293C413-92E2-4062-93F0-1DFF01680969}"/>
                </a:ext>
              </a:extLst>
            </p:cNvPr>
            <p:cNvSpPr>
              <a:spLocks noChangeAspect="1" noEditPoints="1"/>
            </p:cNvSpPr>
            <p:nvPr/>
          </p:nvSpPr>
          <p:spPr bwMode="auto">
            <a:xfrm>
              <a:off x="8410836" y="5812363"/>
              <a:ext cx="106330" cy="106500"/>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5875" cap="sq">
              <a:solidFill>
                <a:schemeClr val="tx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77" name="monitor">
              <a:extLst>
                <a:ext uri="{FF2B5EF4-FFF2-40B4-BE49-F238E27FC236}">
                  <a16:creationId xmlns:a16="http://schemas.microsoft.com/office/drawing/2014/main" id="{F071684E-4A85-4D93-8D8B-ED5523B7BAD4}"/>
                </a:ext>
              </a:extLst>
            </p:cNvPr>
            <p:cNvSpPr>
              <a:spLocks noChangeAspect="1" noEditPoints="1"/>
            </p:cNvSpPr>
            <p:nvPr/>
          </p:nvSpPr>
          <p:spPr bwMode="auto">
            <a:xfrm>
              <a:off x="8341848" y="5661393"/>
              <a:ext cx="132912" cy="10186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78" name="Database_EFC7">
              <a:extLst>
                <a:ext uri="{FF2B5EF4-FFF2-40B4-BE49-F238E27FC236}">
                  <a16:creationId xmlns:a16="http://schemas.microsoft.com/office/drawing/2014/main" id="{7BF5A839-ED77-4A8A-85C5-DF105F61701A}"/>
                </a:ext>
              </a:extLst>
            </p:cNvPr>
            <p:cNvSpPr>
              <a:spLocks noChangeAspect="1" noEditPoints="1"/>
            </p:cNvSpPr>
            <p:nvPr/>
          </p:nvSpPr>
          <p:spPr bwMode="auto">
            <a:xfrm>
              <a:off x="8265173" y="5802271"/>
              <a:ext cx="92027" cy="119621"/>
            </a:xfrm>
            <a:custGeom>
              <a:avLst/>
              <a:gdLst>
                <a:gd name="T0" fmla="*/ 2470 w 2511"/>
                <a:gd name="T1" fmla="*/ 627 h 3264"/>
                <a:gd name="T2" fmla="*/ 2511 w 2511"/>
                <a:gd name="T3" fmla="*/ 627 h 3264"/>
                <a:gd name="T4" fmla="*/ 2511 w 2511"/>
                <a:gd name="T5" fmla="*/ 2762 h 3264"/>
                <a:gd name="T6" fmla="*/ 1255 w 2511"/>
                <a:gd name="T7" fmla="*/ 3264 h 3264"/>
                <a:gd name="T8" fmla="*/ 0 w 2511"/>
                <a:gd name="T9" fmla="*/ 2762 h 3264"/>
                <a:gd name="T10" fmla="*/ 0 w 2511"/>
                <a:gd name="T11" fmla="*/ 627 h 3264"/>
                <a:gd name="T12" fmla="*/ 41 w 2511"/>
                <a:gd name="T13" fmla="*/ 627 h 3264"/>
                <a:gd name="T14" fmla="*/ 1255 w 2511"/>
                <a:gd name="T15" fmla="*/ 1004 h 3264"/>
                <a:gd name="T16" fmla="*/ 2470 w 2511"/>
                <a:gd name="T17" fmla="*/ 627 h 3264"/>
                <a:gd name="T18" fmla="*/ 1255 w 2511"/>
                <a:gd name="T19" fmla="*/ 0 h 3264"/>
                <a:gd name="T20" fmla="*/ 0 w 2511"/>
                <a:gd name="T21" fmla="*/ 502 h 3264"/>
                <a:gd name="T22" fmla="*/ 1255 w 2511"/>
                <a:gd name="T23" fmla="*/ 1004 h 3264"/>
                <a:gd name="T24" fmla="*/ 2511 w 2511"/>
                <a:gd name="T25" fmla="*/ 502 h 3264"/>
                <a:gd name="T26" fmla="*/ 1255 w 2511"/>
                <a:gd name="T27" fmla="*/ 0 h 3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1" h="3264">
                  <a:moveTo>
                    <a:pt x="2470" y="627"/>
                  </a:moveTo>
                  <a:cubicBezTo>
                    <a:pt x="2511" y="627"/>
                    <a:pt x="2511" y="627"/>
                    <a:pt x="2511" y="627"/>
                  </a:cubicBezTo>
                  <a:cubicBezTo>
                    <a:pt x="2511" y="2762"/>
                    <a:pt x="2511" y="2762"/>
                    <a:pt x="2511" y="2762"/>
                  </a:cubicBezTo>
                  <a:cubicBezTo>
                    <a:pt x="2511" y="3040"/>
                    <a:pt x="1949" y="3264"/>
                    <a:pt x="1255" y="3264"/>
                  </a:cubicBezTo>
                  <a:cubicBezTo>
                    <a:pt x="562" y="3264"/>
                    <a:pt x="0" y="3040"/>
                    <a:pt x="0" y="2762"/>
                  </a:cubicBezTo>
                  <a:cubicBezTo>
                    <a:pt x="0" y="627"/>
                    <a:pt x="0" y="627"/>
                    <a:pt x="0" y="627"/>
                  </a:cubicBezTo>
                  <a:cubicBezTo>
                    <a:pt x="41" y="627"/>
                    <a:pt x="41" y="627"/>
                    <a:pt x="41" y="627"/>
                  </a:cubicBezTo>
                  <a:cubicBezTo>
                    <a:pt x="180" y="844"/>
                    <a:pt x="671" y="1004"/>
                    <a:pt x="1255" y="1004"/>
                  </a:cubicBezTo>
                  <a:cubicBezTo>
                    <a:pt x="1840" y="1004"/>
                    <a:pt x="2330" y="844"/>
                    <a:pt x="2470" y="627"/>
                  </a:cubicBezTo>
                  <a:close/>
                  <a:moveTo>
                    <a:pt x="1255" y="0"/>
                  </a:moveTo>
                  <a:cubicBezTo>
                    <a:pt x="562" y="0"/>
                    <a:pt x="0" y="224"/>
                    <a:pt x="0" y="502"/>
                  </a:cubicBezTo>
                  <a:cubicBezTo>
                    <a:pt x="0" y="779"/>
                    <a:pt x="562" y="1004"/>
                    <a:pt x="1255" y="1004"/>
                  </a:cubicBezTo>
                  <a:cubicBezTo>
                    <a:pt x="1949" y="1004"/>
                    <a:pt x="2511" y="779"/>
                    <a:pt x="2511" y="502"/>
                  </a:cubicBezTo>
                  <a:cubicBezTo>
                    <a:pt x="2511" y="224"/>
                    <a:pt x="1949" y="0"/>
                    <a:pt x="1255" y="0"/>
                  </a:cubicBezTo>
                  <a:close/>
                </a:path>
              </a:pathLst>
            </a:custGeom>
            <a:noFill/>
            <a:ln w="1587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6" name="TextBox 95">
              <a:extLst>
                <a:ext uri="{FF2B5EF4-FFF2-40B4-BE49-F238E27FC236}">
                  <a16:creationId xmlns:a16="http://schemas.microsoft.com/office/drawing/2014/main" id="{0DB240F8-6EDA-4505-974B-B563FC062A43}"/>
                </a:ext>
              </a:extLst>
            </p:cNvPr>
            <p:cNvSpPr txBox="1"/>
            <p:nvPr/>
          </p:nvSpPr>
          <p:spPr>
            <a:xfrm>
              <a:off x="8590992" y="5739266"/>
              <a:ext cx="658192" cy="14619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50" b="0" i="0" u="none" strike="noStrike" kern="1200" cap="none" spc="0" normalizeH="0" baseline="0" noProof="0">
                  <a:ln>
                    <a:noFill/>
                  </a:ln>
                  <a:gradFill>
                    <a:gsLst>
                      <a:gs pos="2917">
                        <a:srgbClr val="D73B01"/>
                      </a:gs>
                      <a:gs pos="29000">
                        <a:srgbClr val="1A1A1A"/>
                      </a:gs>
                    </a:gsLst>
                    <a:lin ang="5400000" scaled="0"/>
                  </a:gradFill>
                  <a:effectLst/>
                  <a:uLnTx/>
                  <a:uFillTx/>
                  <a:latin typeface="Segoe UI Semibold"/>
                  <a:ea typeface="+mn-ea"/>
                  <a:cs typeface="+mn-cs"/>
                </a:rPr>
                <a:t>Resource</a:t>
              </a:r>
            </a:p>
          </p:txBody>
        </p:sp>
      </p:grpSp>
      <p:sp>
        <p:nvSpPr>
          <p:cNvPr id="68" name="Rectangle: Rounded Corners 67">
            <a:extLst>
              <a:ext uri="{FF2B5EF4-FFF2-40B4-BE49-F238E27FC236}">
                <a16:creationId xmlns:a16="http://schemas.microsoft.com/office/drawing/2014/main" id="{F573804B-9C69-497E-8832-61A8A5B76CA5}"/>
              </a:ext>
            </a:extLst>
          </p:cNvPr>
          <p:cNvSpPr/>
          <p:nvPr/>
        </p:nvSpPr>
        <p:spPr bwMode="auto">
          <a:xfrm>
            <a:off x="3443415" y="2012869"/>
            <a:ext cx="9692640" cy="274320"/>
          </a:xfrm>
          <a:prstGeom prst="roundRect">
            <a:avLst>
              <a:gd name="adj" fmla="val 0"/>
            </a:avLst>
          </a:prstGeom>
          <a:solidFill>
            <a:schemeClr val="bg1"/>
          </a:solidFill>
          <a:ln w="19050">
            <a:solidFill>
              <a:schemeClr val="accent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gradFill>
                  <a:gsLst>
                    <a:gs pos="0">
                      <a:srgbClr val="1A1A1A"/>
                    </a:gs>
                    <a:gs pos="100000">
                      <a:srgbClr val="1A1A1A"/>
                    </a:gs>
                  </a:gsLst>
                  <a:lin ang="5400000" scaled="0"/>
                </a:gradFill>
                <a:effectLst/>
                <a:uLnTx/>
                <a:uFillTx/>
                <a:latin typeface="Segoe UI"/>
                <a:ea typeface="+mn-ea"/>
                <a:cs typeface="Segoe UI" pitchFamily="34" charset="0"/>
              </a:rPr>
              <a:t>Enterprise Groups (and Users)</a:t>
            </a:r>
          </a:p>
        </p:txBody>
      </p:sp>
      <p:cxnSp>
        <p:nvCxnSpPr>
          <p:cNvPr id="101" name="Connector: Elbow 100">
            <a:extLst>
              <a:ext uri="{FF2B5EF4-FFF2-40B4-BE49-F238E27FC236}">
                <a16:creationId xmlns:a16="http://schemas.microsoft.com/office/drawing/2014/main" id="{A38BA157-3EC1-44C8-B46A-E4EFD201600D}"/>
              </a:ext>
            </a:extLst>
          </p:cNvPr>
          <p:cNvCxnSpPr>
            <a:stCxn id="8" idx="4"/>
            <a:endCxn id="92" idx="2"/>
          </p:cNvCxnSpPr>
          <p:nvPr/>
        </p:nvCxnSpPr>
        <p:spPr>
          <a:xfrm rot="16200000" flipH="1">
            <a:off x="9311028" y="3337071"/>
            <a:ext cx="436364" cy="84735"/>
          </a:xfrm>
          <a:prstGeom prst="bentConnector2">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7327524C-A0A8-4508-BE5F-D3CC3A135FDC}"/>
              </a:ext>
            </a:extLst>
          </p:cNvPr>
          <p:cNvGrpSpPr/>
          <p:nvPr/>
        </p:nvGrpSpPr>
        <p:grpSpPr>
          <a:xfrm>
            <a:off x="9731233" y="4680620"/>
            <a:ext cx="1042561" cy="168845"/>
            <a:chOff x="8266379" y="4696662"/>
            <a:chExt cx="1042561" cy="168845"/>
          </a:xfrm>
        </p:grpSpPr>
        <p:sp>
          <p:nvSpPr>
            <p:cNvPr id="108" name="TextBox 107">
              <a:extLst>
                <a:ext uri="{FF2B5EF4-FFF2-40B4-BE49-F238E27FC236}">
                  <a16:creationId xmlns:a16="http://schemas.microsoft.com/office/drawing/2014/main" id="{666BD6A3-6821-42B1-A8E2-9AF859C0C2F0}"/>
                </a:ext>
              </a:extLst>
            </p:cNvPr>
            <p:cNvSpPr txBox="1"/>
            <p:nvPr/>
          </p:nvSpPr>
          <p:spPr>
            <a:xfrm>
              <a:off x="8266379" y="4700293"/>
              <a:ext cx="871264" cy="161583"/>
            </a:xfrm>
            <a:prstGeom prst="rect">
              <a:avLst/>
            </a:prstGeom>
            <a:solidFill>
              <a:srgbClr val="FFFBA3"/>
            </a:solidFill>
          </p:spPr>
          <p:txBody>
            <a:bodyPr wrap="none" lIns="18288"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a:gsLst>
                      <a:gs pos="0">
                        <a:srgbClr val="1A1A1A"/>
                      </a:gs>
                      <a:gs pos="98000">
                        <a:srgbClr val="1A1A1A"/>
                      </a:gs>
                    </a:gsLst>
                    <a:lin ang="5400000" scaled="1"/>
                  </a:gradFill>
                  <a:effectLst/>
                  <a:uLnTx/>
                  <a:uFillTx/>
                  <a:latin typeface="Segoe UI" panose="020B0502040204020203" pitchFamily="34" charset="0"/>
                  <a:ea typeface="+mn-ea"/>
                  <a:cs typeface="Segoe UI" panose="020B0502040204020203" pitchFamily="34" charset="0"/>
                </a:rPr>
                <a:t>Subscriptions</a:t>
              </a:r>
            </a:p>
          </p:txBody>
        </p:sp>
        <p:sp>
          <p:nvSpPr>
            <p:cNvPr id="111" name="Freeform: Shape 110">
              <a:extLst>
                <a:ext uri="{FF2B5EF4-FFF2-40B4-BE49-F238E27FC236}">
                  <a16:creationId xmlns:a16="http://schemas.microsoft.com/office/drawing/2014/main" id="{DB8C0054-6387-44CE-AAB0-8138D499F508}"/>
                </a:ext>
              </a:extLst>
            </p:cNvPr>
            <p:cNvSpPr/>
            <p:nvPr/>
          </p:nvSpPr>
          <p:spPr>
            <a:xfrm>
              <a:off x="9140095" y="4696662"/>
              <a:ext cx="168845" cy="168845"/>
            </a:xfrm>
            <a:custGeom>
              <a:avLst/>
              <a:gdLst>
                <a:gd name="connsiteX0" fmla="*/ 157825 w 168844"/>
                <a:gd name="connsiteY0" fmla="*/ 87723 h 168844"/>
                <a:gd name="connsiteX1" fmla="*/ 145546 w 168844"/>
                <a:gd name="connsiteY1" fmla="*/ 127631 h 168844"/>
                <a:gd name="connsiteX2" fmla="*/ 48844 w 168844"/>
                <a:gd name="connsiteY2" fmla="*/ 144516 h 168844"/>
                <a:gd name="connsiteX3" fmla="*/ 30425 w 168844"/>
                <a:gd name="connsiteY3" fmla="*/ 47814 h 168844"/>
                <a:gd name="connsiteX4" fmla="*/ 127126 w 168844"/>
                <a:gd name="connsiteY4" fmla="*/ 30929 h 168844"/>
                <a:gd name="connsiteX5" fmla="*/ 151686 w 168844"/>
                <a:gd name="connsiteY5" fmla="*/ 61628 h 168844"/>
                <a:gd name="connsiteX6" fmla="*/ 131731 w 168844"/>
                <a:gd name="connsiteY6" fmla="*/ 57024 h 168844"/>
                <a:gd name="connsiteX7" fmla="*/ 150151 w 168844"/>
                <a:gd name="connsiteY7" fmla="*/ 61628 h 168844"/>
                <a:gd name="connsiteX8" fmla="*/ 154755 w 168844"/>
                <a:gd name="connsiteY8" fmla="*/ 43209 h 1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844" h="168844">
                  <a:moveTo>
                    <a:pt x="157825" y="87723"/>
                  </a:moveTo>
                  <a:cubicBezTo>
                    <a:pt x="157825" y="101537"/>
                    <a:pt x="153221" y="113817"/>
                    <a:pt x="145546" y="127631"/>
                  </a:cubicBezTo>
                  <a:cubicBezTo>
                    <a:pt x="124056" y="159865"/>
                    <a:pt x="81078" y="167540"/>
                    <a:pt x="48844" y="144516"/>
                  </a:cubicBezTo>
                  <a:cubicBezTo>
                    <a:pt x="16610" y="121491"/>
                    <a:pt x="7400" y="80048"/>
                    <a:pt x="30425" y="47814"/>
                  </a:cubicBezTo>
                  <a:cubicBezTo>
                    <a:pt x="53449" y="15580"/>
                    <a:pt x="94892" y="7905"/>
                    <a:pt x="127126" y="30929"/>
                  </a:cubicBezTo>
                  <a:cubicBezTo>
                    <a:pt x="139406" y="38604"/>
                    <a:pt x="147081" y="49349"/>
                    <a:pt x="151686" y="61628"/>
                  </a:cubicBezTo>
                  <a:moveTo>
                    <a:pt x="131731" y="57024"/>
                  </a:moveTo>
                  <a:cubicBezTo>
                    <a:pt x="150151" y="61628"/>
                    <a:pt x="150151" y="61628"/>
                    <a:pt x="150151" y="61628"/>
                  </a:cubicBezTo>
                  <a:cubicBezTo>
                    <a:pt x="154755" y="43209"/>
                    <a:pt x="154755" y="43209"/>
                    <a:pt x="154755" y="43209"/>
                  </a:cubicBezTo>
                </a:path>
              </a:pathLst>
            </a:custGeom>
            <a:noFill/>
            <a:ln w="14591" cap="flat">
              <a:solidFill>
                <a:srgbClr val="1A1A1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cxnSp>
        <p:nvCxnSpPr>
          <p:cNvPr id="114" name="Connector: Elbow 113">
            <a:extLst>
              <a:ext uri="{FF2B5EF4-FFF2-40B4-BE49-F238E27FC236}">
                <a16:creationId xmlns:a16="http://schemas.microsoft.com/office/drawing/2014/main" id="{9D2281E1-8631-423B-B1AE-F27CA310187F}"/>
              </a:ext>
            </a:extLst>
          </p:cNvPr>
          <p:cNvCxnSpPr>
            <a:cxnSpLocks/>
          </p:cNvCxnSpPr>
          <p:nvPr/>
        </p:nvCxnSpPr>
        <p:spPr>
          <a:xfrm rot="16200000" flipH="1">
            <a:off x="9499866" y="4017251"/>
            <a:ext cx="912671" cy="421328"/>
          </a:xfrm>
          <a:prstGeom prst="bentConnector3">
            <a:avLst>
              <a:gd name="adj1" fmla="val 47081"/>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9DF2266D-9A7D-47BA-87E9-686D8F119103}"/>
              </a:ext>
            </a:extLst>
          </p:cNvPr>
          <p:cNvSpPr txBox="1"/>
          <p:nvPr/>
        </p:nvSpPr>
        <p:spPr>
          <a:xfrm>
            <a:off x="7201364" y="2659188"/>
            <a:ext cx="177155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Azure Tenant</a:t>
            </a:r>
            <a:br>
              <a:rPr kumimoji="0" lang="en-US" sz="12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br>
            <a:r>
              <a:rPr kumimoji="0" lang="en-US" sz="12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(Enrollment)</a:t>
            </a:r>
          </a:p>
        </p:txBody>
      </p:sp>
      <p:cxnSp>
        <p:nvCxnSpPr>
          <p:cNvPr id="123" name="Straight Connector 122">
            <a:extLst>
              <a:ext uri="{FF2B5EF4-FFF2-40B4-BE49-F238E27FC236}">
                <a16:creationId xmlns:a16="http://schemas.microsoft.com/office/drawing/2014/main" id="{7F41C5CA-23D7-4927-8E19-730465A650CD}"/>
              </a:ext>
            </a:extLst>
          </p:cNvPr>
          <p:cNvCxnSpPr/>
          <p:nvPr/>
        </p:nvCxnSpPr>
        <p:spPr>
          <a:xfrm>
            <a:off x="10166866" y="4845834"/>
            <a:ext cx="0" cy="269484"/>
          </a:xfrm>
          <a:prstGeom prst="line">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6350F0E-FD2C-4A3A-A5A2-A44FAC98DC75}"/>
              </a:ext>
            </a:extLst>
          </p:cNvPr>
          <p:cNvCxnSpPr>
            <a:cxnSpLocks/>
          </p:cNvCxnSpPr>
          <p:nvPr/>
        </p:nvCxnSpPr>
        <p:spPr>
          <a:xfrm>
            <a:off x="10166866" y="5264092"/>
            <a:ext cx="0" cy="310896"/>
          </a:xfrm>
          <a:prstGeom prst="line">
            <a:avLst/>
          </a:prstGeom>
          <a:ln w="158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58D242B-BF47-4EE1-86C5-A5DDD58BC1F7}"/>
              </a:ext>
            </a:extLst>
          </p:cNvPr>
          <p:cNvSpPr/>
          <p:nvPr/>
        </p:nvSpPr>
        <p:spPr>
          <a:xfrm>
            <a:off x="2114226" y="2054263"/>
            <a:ext cx="981526" cy="911798"/>
          </a:xfrm>
          <a:prstGeom prst="rect">
            <a:avLst/>
          </a:prstGeom>
          <a:solidFill>
            <a:schemeClr val="bg1"/>
          </a:solidFill>
          <a:ln>
            <a:noFill/>
            <a:headEnd type="none" w="med" len="med"/>
            <a:tailEnd type="none" w="med" len="med"/>
          </a:ln>
          <a:effectLst>
            <a:outerShdw blurRad="190500" dist="38100" dir="2700000" sx="101000" sy="101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ts val="600"/>
              </a:spcAft>
              <a:buClrTx/>
              <a:buSzTx/>
              <a:buFontTx/>
              <a:buNone/>
              <a:tabLst/>
              <a:defRPr/>
            </a:pPr>
            <a:r>
              <a:rPr kumimoji="0" lang="en-US" sz="800" b="0" i="0" u="none" strike="noStrike" kern="1200" cap="none" spc="0" normalizeH="0" baseline="0" noProof="0" dirty="0">
                <a:ln>
                  <a:noFill/>
                </a:ln>
                <a:gradFill>
                  <a:gsLst>
                    <a:gs pos="0">
                      <a:srgbClr val="1A1A1A"/>
                    </a:gs>
                    <a:gs pos="100000">
                      <a:srgbClr val="1A1A1A"/>
                    </a:gs>
                  </a:gsLst>
                  <a:lin ang="5400000" scaled="1"/>
                </a:gradFill>
                <a:effectLst/>
                <a:uLnTx/>
                <a:uFillTx/>
                <a:latin typeface="Segoe UI Semibold"/>
                <a:ea typeface="+mn-ea"/>
                <a:cs typeface="+mn-cs"/>
              </a:rPr>
              <a:t>Azure AD is typically synched with on prem AD (though Admin accounts should be separated)</a:t>
            </a:r>
          </a:p>
        </p:txBody>
      </p:sp>
      <p:sp>
        <p:nvSpPr>
          <p:cNvPr id="70" name="Freeform: Shape 69">
            <a:extLst>
              <a:ext uri="{FF2B5EF4-FFF2-40B4-BE49-F238E27FC236}">
                <a16:creationId xmlns:a16="http://schemas.microsoft.com/office/drawing/2014/main" id="{F8D10D1A-4C38-4482-89A7-685458F27C3A}"/>
              </a:ext>
            </a:extLst>
          </p:cNvPr>
          <p:cNvSpPr/>
          <p:nvPr/>
        </p:nvSpPr>
        <p:spPr bwMode="auto">
          <a:xfrm>
            <a:off x="3452603" y="2379006"/>
            <a:ext cx="9696198" cy="1902772"/>
          </a:xfrm>
          <a:custGeom>
            <a:avLst/>
            <a:gdLst>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539381 w 3325401"/>
              <a:gd name="connsiteY5" fmla="*/ 300166 h 1643935"/>
              <a:gd name="connsiteX6" fmla="*/ 1539381 w 3325401"/>
              <a:gd name="connsiteY6" fmla="*/ 1017857 h 1643935"/>
              <a:gd name="connsiteX7" fmla="*/ 1542862 w 3325401"/>
              <a:gd name="connsiteY7" fmla="*/ 1017857 h 1643935"/>
              <a:gd name="connsiteX8" fmla="*/ 1542862 w 3325401"/>
              <a:gd name="connsiteY8" fmla="*/ 1643935 h 1643935"/>
              <a:gd name="connsiteX9" fmla="*/ 0 w 3325401"/>
              <a:gd name="connsiteY9" fmla="*/ 1643935 h 1643935"/>
              <a:gd name="connsiteX10" fmla="*/ 0 w 3325401"/>
              <a:gd name="connsiteY10" fmla="*/ 1017857 h 1643935"/>
              <a:gd name="connsiteX11" fmla="*/ 1185 w 3325401"/>
              <a:gd name="connsiteY11" fmla="*/ 1017857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539381 w 3325401"/>
              <a:gd name="connsiteY5" fmla="*/ 300166 h 1643935"/>
              <a:gd name="connsiteX6" fmla="*/ 1539381 w 3325401"/>
              <a:gd name="connsiteY6" fmla="*/ 1017857 h 1643935"/>
              <a:gd name="connsiteX7" fmla="*/ 1542862 w 3325401"/>
              <a:gd name="connsiteY7" fmla="*/ 1643935 h 1643935"/>
              <a:gd name="connsiteX8" fmla="*/ 0 w 3325401"/>
              <a:gd name="connsiteY8" fmla="*/ 1643935 h 1643935"/>
              <a:gd name="connsiteX9" fmla="*/ 0 w 3325401"/>
              <a:gd name="connsiteY9" fmla="*/ 1017857 h 1643935"/>
              <a:gd name="connsiteX10" fmla="*/ 1185 w 3325401"/>
              <a:gd name="connsiteY10" fmla="*/ 1017857 h 1643935"/>
              <a:gd name="connsiteX11" fmla="*/ 1185 w 3325401"/>
              <a:gd name="connsiteY11"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539381 w 3325401"/>
              <a:gd name="connsiteY5" fmla="*/ 300166 h 1643935"/>
              <a:gd name="connsiteX6" fmla="*/ 1542862 w 3325401"/>
              <a:gd name="connsiteY6" fmla="*/ 1643935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542862 w 3325401"/>
              <a:gd name="connsiteY6" fmla="*/ 1643935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622375 w 3325401"/>
              <a:gd name="connsiteY6" fmla="*/ 1633996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602497 w 3325401"/>
              <a:gd name="connsiteY6" fmla="*/ 1633996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612436 w 3325401"/>
              <a:gd name="connsiteY6" fmla="*/ 1633996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642254 w 3325401"/>
              <a:gd name="connsiteY6" fmla="*/ 1633996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612436 w 3325401"/>
              <a:gd name="connsiteY6" fmla="*/ 1633996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3325401"/>
              <a:gd name="connsiteY0" fmla="*/ 0 h 1643935"/>
              <a:gd name="connsiteX1" fmla="*/ 250623 w 3325401"/>
              <a:gd name="connsiteY1" fmla="*/ 0 h 1643935"/>
              <a:gd name="connsiteX2" fmla="*/ 1539381 w 3325401"/>
              <a:gd name="connsiteY2" fmla="*/ 0 h 1643935"/>
              <a:gd name="connsiteX3" fmla="*/ 3325401 w 3325401"/>
              <a:gd name="connsiteY3" fmla="*/ 0 h 1643935"/>
              <a:gd name="connsiteX4" fmla="*/ 3325401 w 3325401"/>
              <a:gd name="connsiteY4" fmla="*/ 300166 h 1643935"/>
              <a:gd name="connsiteX5" fmla="*/ 1628833 w 3325401"/>
              <a:gd name="connsiteY5" fmla="*/ 300166 h 1643935"/>
              <a:gd name="connsiteX6" fmla="*/ 1622375 w 3325401"/>
              <a:gd name="connsiteY6" fmla="*/ 1633996 h 1643935"/>
              <a:gd name="connsiteX7" fmla="*/ 0 w 3325401"/>
              <a:gd name="connsiteY7" fmla="*/ 1643935 h 1643935"/>
              <a:gd name="connsiteX8" fmla="*/ 0 w 3325401"/>
              <a:gd name="connsiteY8" fmla="*/ 1017857 h 1643935"/>
              <a:gd name="connsiteX9" fmla="*/ 1185 w 3325401"/>
              <a:gd name="connsiteY9" fmla="*/ 1017857 h 1643935"/>
              <a:gd name="connsiteX10" fmla="*/ 1185 w 3325401"/>
              <a:gd name="connsiteY10" fmla="*/ 0 h 1643935"/>
              <a:gd name="connsiteX0" fmla="*/ 1185 w 9653049"/>
              <a:gd name="connsiteY0" fmla="*/ 0 h 1643935"/>
              <a:gd name="connsiteX1" fmla="*/ 250623 w 9653049"/>
              <a:gd name="connsiteY1" fmla="*/ 0 h 1643935"/>
              <a:gd name="connsiteX2" fmla="*/ 1539381 w 9653049"/>
              <a:gd name="connsiteY2" fmla="*/ 0 h 1643935"/>
              <a:gd name="connsiteX3" fmla="*/ 3325401 w 9653049"/>
              <a:gd name="connsiteY3" fmla="*/ 0 h 1643935"/>
              <a:gd name="connsiteX4" fmla="*/ 9653049 w 9653049"/>
              <a:gd name="connsiteY4" fmla="*/ 239206 h 1643935"/>
              <a:gd name="connsiteX5" fmla="*/ 1628833 w 9653049"/>
              <a:gd name="connsiteY5" fmla="*/ 300166 h 1643935"/>
              <a:gd name="connsiteX6" fmla="*/ 1622375 w 9653049"/>
              <a:gd name="connsiteY6" fmla="*/ 1633996 h 1643935"/>
              <a:gd name="connsiteX7" fmla="*/ 0 w 9653049"/>
              <a:gd name="connsiteY7" fmla="*/ 1643935 h 1643935"/>
              <a:gd name="connsiteX8" fmla="*/ 0 w 9653049"/>
              <a:gd name="connsiteY8" fmla="*/ 1017857 h 1643935"/>
              <a:gd name="connsiteX9" fmla="*/ 1185 w 9653049"/>
              <a:gd name="connsiteY9" fmla="*/ 1017857 h 1643935"/>
              <a:gd name="connsiteX10" fmla="*/ 1185 w 9653049"/>
              <a:gd name="connsiteY10" fmla="*/ 0 h 1643935"/>
              <a:gd name="connsiteX0" fmla="*/ 1185 w 9701817"/>
              <a:gd name="connsiteY0" fmla="*/ 0 h 1643935"/>
              <a:gd name="connsiteX1" fmla="*/ 250623 w 9701817"/>
              <a:gd name="connsiteY1" fmla="*/ 0 h 1643935"/>
              <a:gd name="connsiteX2" fmla="*/ 1539381 w 9701817"/>
              <a:gd name="connsiteY2" fmla="*/ 0 h 1643935"/>
              <a:gd name="connsiteX3" fmla="*/ 9701817 w 9701817"/>
              <a:gd name="connsiteY3" fmla="*/ 24384 h 1643935"/>
              <a:gd name="connsiteX4" fmla="*/ 9653049 w 9701817"/>
              <a:gd name="connsiteY4" fmla="*/ 239206 h 1643935"/>
              <a:gd name="connsiteX5" fmla="*/ 1628833 w 9701817"/>
              <a:gd name="connsiteY5" fmla="*/ 300166 h 1643935"/>
              <a:gd name="connsiteX6" fmla="*/ 1622375 w 9701817"/>
              <a:gd name="connsiteY6" fmla="*/ 1633996 h 1643935"/>
              <a:gd name="connsiteX7" fmla="*/ 0 w 9701817"/>
              <a:gd name="connsiteY7" fmla="*/ 1643935 h 1643935"/>
              <a:gd name="connsiteX8" fmla="*/ 0 w 9701817"/>
              <a:gd name="connsiteY8" fmla="*/ 1017857 h 1643935"/>
              <a:gd name="connsiteX9" fmla="*/ 1185 w 9701817"/>
              <a:gd name="connsiteY9" fmla="*/ 1017857 h 1643935"/>
              <a:gd name="connsiteX10" fmla="*/ 1185 w 9701817"/>
              <a:gd name="connsiteY10" fmla="*/ 0 h 1643935"/>
              <a:gd name="connsiteX0" fmla="*/ 1185 w 9701817"/>
              <a:gd name="connsiteY0" fmla="*/ 0 h 1643935"/>
              <a:gd name="connsiteX1" fmla="*/ 250623 w 9701817"/>
              <a:gd name="connsiteY1" fmla="*/ 0 h 1643935"/>
              <a:gd name="connsiteX2" fmla="*/ 1539381 w 9701817"/>
              <a:gd name="connsiteY2" fmla="*/ 0 h 1643935"/>
              <a:gd name="connsiteX3" fmla="*/ 9701817 w 9701817"/>
              <a:gd name="connsiteY3" fmla="*/ 24384 h 1643935"/>
              <a:gd name="connsiteX4" fmla="*/ 9698292 w 9701817"/>
              <a:gd name="connsiteY4" fmla="*/ 193962 h 1643935"/>
              <a:gd name="connsiteX5" fmla="*/ 1628833 w 9701817"/>
              <a:gd name="connsiteY5" fmla="*/ 300166 h 1643935"/>
              <a:gd name="connsiteX6" fmla="*/ 1622375 w 9701817"/>
              <a:gd name="connsiteY6" fmla="*/ 1633996 h 1643935"/>
              <a:gd name="connsiteX7" fmla="*/ 0 w 9701817"/>
              <a:gd name="connsiteY7" fmla="*/ 1643935 h 1643935"/>
              <a:gd name="connsiteX8" fmla="*/ 0 w 9701817"/>
              <a:gd name="connsiteY8" fmla="*/ 1017857 h 1643935"/>
              <a:gd name="connsiteX9" fmla="*/ 1185 w 9701817"/>
              <a:gd name="connsiteY9" fmla="*/ 1017857 h 1643935"/>
              <a:gd name="connsiteX10" fmla="*/ 1185 w 9701817"/>
              <a:gd name="connsiteY10" fmla="*/ 0 h 1643935"/>
              <a:gd name="connsiteX0" fmla="*/ 1185 w 9701817"/>
              <a:gd name="connsiteY0" fmla="*/ 0 h 1643935"/>
              <a:gd name="connsiteX1" fmla="*/ 250623 w 9701817"/>
              <a:gd name="connsiteY1" fmla="*/ 0 h 1643935"/>
              <a:gd name="connsiteX2" fmla="*/ 1539381 w 9701817"/>
              <a:gd name="connsiteY2" fmla="*/ 0 h 1643935"/>
              <a:gd name="connsiteX3" fmla="*/ 9701817 w 9701817"/>
              <a:gd name="connsiteY3" fmla="*/ 24384 h 1643935"/>
              <a:gd name="connsiteX4" fmla="*/ 9700673 w 9701817"/>
              <a:gd name="connsiteY4" fmla="*/ 193962 h 1643935"/>
              <a:gd name="connsiteX5" fmla="*/ 1628833 w 9701817"/>
              <a:gd name="connsiteY5" fmla="*/ 300166 h 1643935"/>
              <a:gd name="connsiteX6" fmla="*/ 1622375 w 9701817"/>
              <a:gd name="connsiteY6" fmla="*/ 1633996 h 1643935"/>
              <a:gd name="connsiteX7" fmla="*/ 0 w 9701817"/>
              <a:gd name="connsiteY7" fmla="*/ 1643935 h 1643935"/>
              <a:gd name="connsiteX8" fmla="*/ 0 w 9701817"/>
              <a:gd name="connsiteY8" fmla="*/ 1017857 h 1643935"/>
              <a:gd name="connsiteX9" fmla="*/ 1185 w 9701817"/>
              <a:gd name="connsiteY9" fmla="*/ 1017857 h 1643935"/>
              <a:gd name="connsiteX10" fmla="*/ 1185 w 9701817"/>
              <a:gd name="connsiteY10" fmla="*/ 0 h 1643935"/>
              <a:gd name="connsiteX0" fmla="*/ 1185 w 9701817"/>
              <a:gd name="connsiteY0" fmla="*/ 0 h 1643935"/>
              <a:gd name="connsiteX1" fmla="*/ 250623 w 9701817"/>
              <a:gd name="connsiteY1" fmla="*/ 0 h 1643935"/>
              <a:gd name="connsiteX2" fmla="*/ 1539381 w 9701817"/>
              <a:gd name="connsiteY2" fmla="*/ 0 h 1643935"/>
              <a:gd name="connsiteX3" fmla="*/ 9701817 w 9701817"/>
              <a:gd name="connsiteY3" fmla="*/ 24384 h 1643935"/>
              <a:gd name="connsiteX4" fmla="*/ 9700673 w 9701817"/>
              <a:gd name="connsiteY4" fmla="*/ 193962 h 1643935"/>
              <a:gd name="connsiteX5" fmla="*/ 1633596 w 9701817"/>
              <a:gd name="connsiteY5" fmla="*/ 190629 h 1643935"/>
              <a:gd name="connsiteX6" fmla="*/ 1622375 w 9701817"/>
              <a:gd name="connsiteY6" fmla="*/ 1633996 h 1643935"/>
              <a:gd name="connsiteX7" fmla="*/ 0 w 9701817"/>
              <a:gd name="connsiteY7" fmla="*/ 1643935 h 1643935"/>
              <a:gd name="connsiteX8" fmla="*/ 0 w 9701817"/>
              <a:gd name="connsiteY8" fmla="*/ 1017857 h 1643935"/>
              <a:gd name="connsiteX9" fmla="*/ 1185 w 9701817"/>
              <a:gd name="connsiteY9" fmla="*/ 1017857 h 1643935"/>
              <a:gd name="connsiteX10" fmla="*/ 1185 w 9701817"/>
              <a:gd name="connsiteY10" fmla="*/ 0 h 1643935"/>
              <a:gd name="connsiteX0" fmla="*/ 1185 w 9701817"/>
              <a:gd name="connsiteY0" fmla="*/ 0 h 1643935"/>
              <a:gd name="connsiteX1" fmla="*/ 250623 w 9701817"/>
              <a:gd name="connsiteY1" fmla="*/ 0 h 1643935"/>
              <a:gd name="connsiteX2" fmla="*/ 1539381 w 9701817"/>
              <a:gd name="connsiteY2" fmla="*/ 0 h 1643935"/>
              <a:gd name="connsiteX3" fmla="*/ 9701817 w 9701817"/>
              <a:gd name="connsiteY3" fmla="*/ 24384 h 1643935"/>
              <a:gd name="connsiteX4" fmla="*/ 9700673 w 9701817"/>
              <a:gd name="connsiteY4" fmla="*/ 193962 h 1643935"/>
              <a:gd name="connsiteX5" fmla="*/ 1633596 w 9701817"/>
              <a:gd name="connsiteY5" fmla="*/ 200154 h 1643935"/>
              <a:gd name="connsiteX6" fmla="*/ 1622375 w 9701817"/>
              <a:gd name="connsiteY6" fmla="*/ 1633996 h 1643935"/>
              <a:gd name="connsiteX7" fmla="*/ 0 w 9701817"/>
              <a:gd name="connsiteY7" fmla="*/ 1643935 h 1643935"/>
              <a:gd name="connsiteX8" fmla="*/ 0 w 9701817"/>
              <a:gd name="connsiteY8" fmla="*/ 1017857 h 1643935"/>
              <a:gd name="connsiteX9" fmla="*/ 1185 w 9701817"/>
              <a:gd name="connsiteY9" fmla="*/ 1017857 h 1643935"/>
              <a:gd name="connsiteX10" fmla="*/ 1185 w 9701817"/>
              <a:gd name="connsiteY10" fmla="*/ 0 h 1643935"/>
              <a:gd name="connsiteX0" fmla="*/ 1185 w 9708167"/>
              <a:gd name="connsiteY0" fmla="*/ 1016 h 1644951"/>
              <a:gd name="connsiteX1" fmla="*/ 250623 w 9708167"/>
              <a:gd name="connsiteY1" fmla="*/ 1016 h 1644951"/>
              <a:gd name="connsiteX2" fmla="*/ 1539381 w 9708167"/>
              <a:gd name="connsiteY2" fmla="*/ 1016 h 1644951"/>
              <a:gd name="connsiteX3" fmla="*/ 9708167 w 9708167"/>
              <a:gd name="connsiteY3" fmla="*/ 0 h 1644951"/>
              <a:gd name="connsiteX4" fmla="*/ 9700673 w 9708167"/>
              <a:gd name="connsiteY4" fmla="*/ 194978 h 1644951"/>
              <a:gd name="connsiteX5" fmla="*/ 1633596 w 9708167"/>
              <a:gd name="connsiteY5" fmla="*/ 201170 h 1644951"/>
              <a:gd name="connsiteX6" fmla="*/ 1622375 w 9708167"/>
              <a:gd name="connsiteY6" fmla="*/ 1635012 h 1644951"/>
              <a:gd name="connsiteX7" fmla="*/ 0 w 9708167"/>
              <a:gd name="connsiteY7" fmla="*/ 1644951 h 1644951"/>
              <a:gd name="connsiteX8" fmla="*/ 0 w 9708167"/>
              <a:gd name="connsiteY8" fmla="*/ 1018873 h 1644951"/>
              <a:gd name="connsiteX9" fmla="*/ 1185 w 9708167"/>
              <a:gd name="connsiteY9" fmla="*/ 1018873 h 1644951"/>
              <a:gd name="connsiteX10" fmla="*/ 1185 w 9708167"/>
              <a:gd name="connsiteY10" fmla="*/ 1016 h 1644951"/>
              <a:gd name="connsiteX0" fmla="*/ 1185 w 9708167"/>
              <a:gd name="connsiteY0" fmla="*/ 1016 h 1644951"/>
              <a:gd name="connsiteX1" fmla="*/ 250623 w 9708167"/>
              <a:gd name="connsiteY1" fmla="*/ 1016 h 1644951"/>
              <a:gd name="connsiteX2" fmla="*/ 1539381 w 9708167"/>
              <a:gd name="connsiteY2" fmla="*/ 1016 h 1644951"/>
              <a:gd name="connsiteX3" fmla="*/ 9708167 w 9708167"/>
              <a:gd name="connsiteY3" fmla="*/ 0 h 1644951"/>
              <a:gd name="connsiteX4" fmla="*/ 9700673 w 9708167"/>
              <a:gd name="connsiteY4" fmla="*/ 194978 h 1644951"/>
              <a:gd name="connsiteX5" fmla="*/ 1529861 w 9708167"/>
              <a:gd name="connsiteY5" fmla="*/ 197995 h 1644951"/>
              <a:gd name="connsiteX6" fmla="*/ 1622375 w 9708167"/>
              <a:gd name="connsiteY6" fmla="*/ 1635012 h 1644951"/>
              <a:gd name="connsiteX7" fmla="*/ 0 w 9708167"/>
              <a:gd name="connsiteY7" fmla="*/ 1644951 h 1644951"/>
              <a:gd name="connsiteX8" fmla="*/ 0 w 9708167"/>
              <a:gd name="connsiteY8" fmla="*/ 1018873 h 1644951"/>
              <a:gd name="connsiteX9" fmla="*/ 1185 w 9708167"/>
              <a:gd name="connsiteY9" fmla="*/ 1018873 h 1644951"/>
              <a:gd name="connsiteX10" fmla="*/ 1185 w 9708167"/>
              <a:gd name="connsiteY10" fmla="*/ 1016 h 1644951"/>
              <a:gd name="connsiteX0" fmla="*/ 1185 w 9708167"/>
              <a:gd name="connsiteY0" fmla="*/ 1016 h 1644951"/>
              <a:gd name="connsiteX1" fmla="*/ 250623 w 9708167"/>
              <a:gd name="connsiteY1" fmla="*/ 1016 h 1644951"/>
              <a:gd name="connsiteX2" fmla="*/ 1539381 w 9708167"/>
              <a:gd name="connsiteY2" fmla="*/ 1016 h 1644951"/>
              <a:gd name="connsiteX3" fmla="*/ 9708167 w 9708167"/>
              <a:gd name="connsiteY3" fmla="*/ 0 h 1644951"/>
              <a:gd name="connsiteX4" fmla="*/ 9700673 w 9708167"/>
              <a:gd name="connsiteY4" fmla="*/ 194978 h 1644951"/>
              <a:gd name="connsiteX5" fmla="*/ 1529861 w 9708167"/>
              <a:gd name="connsiteY5" fmla="*/ 197995 h 1644951"/>
              <a:gd name="connsiteX6" fmla="*/ 1529371 w 9708167"/>
              <a:gd name="connsiteY6" fmla="*/ 1638187 h 1644951"/>
              <a:gd name="connsiteX7" fmla="*/ 0 w 9708167"/>
              <a:gd name="connsiteY7" fmla="*/ 1644951 h 1644951"/>
              <a:gd name="connsiteX8" fmla="*/ 0 w 9708167"/>
              <a:gd name="connsiteY8" fmla="*/ 1018873 h 1644951"/>
              <a:gd name="connsiteX9" fmla="*/ 1185 w 9708167"/>
              <a:gd name="connsiteY9" fmla="*/ 1018873 h 1644951"/>
              <a:gd name="connsiteX10" fmla="*/ 1185 w 9708167"/>
              <a:gd name="connsiteY10" fmla="*/ 1016 h 1644951"/>
              <a:gd name="connsiteX0" fmla="*/ 1185 w 9708167"/>
              <a:gd name="connsiteY0" fmla="*/ 1016 h 1644951"/>
              <a:gd name="connsiteX1" fmla="*/ 250623 w 9708167"/>
              <a:gd name="connsiteY1" fmla="*/ 1016 h 1644951"/>
              <a:gd name="connsiteX2" fmla="*/ 1539381 w 9708167"/>
              <a:gd name="connsiteY2" fmla="*/ 1016 h 1644951"/>
              <a:gd name="connsiteX3" fmla="*/ 9708167 w 9708167"/>
              <a:gd name="connsiteY3" fmla="*/ 0 h 1644951"/>
              <a:gd name="connsiteX4" fmla="*/ 9700673 w 9708167"/>
              <a:gd name="connsiteY4" fmla="*/ 194978 h 1644951"/>
              <a:gd name="connsiteX5" fmla="*/ 1529861 w 9708167"/>
              <a:gd name="connsiteY5" fmla="*/ 197995 h 1644951"/>
              <a:gd name="connsiteX6" fmla="*/ 1525794 w 9708167"/>
              <a:gd name="connsiteY6" fmla="*/ 1641362 h 1644951"/>
              <a:gd name="connsiteX7" fmla="*/ 0 w 9708167"/>
              <a:gd name="connsiteY7" fmla="*/ 1644951 h 1644951"/>
              <a:gd name="connsiteX8" fmla="*/ 0 w 9708167"/>
              <a:gd name="connsiteY8" fmla="*/ 1018873 h 1644951"/>
              <a:gd name="connsiteX9" fmla="*/ 1185 w 9708167"/>
              <a:gd name="connsiteY9" fmla="*/ 1018873 h 1644951"/>
              <a:gd name="connsiteX10" fmla="*/ 1185 w 9708167"/>
              <a:gd name="connsiteY10" fmla="*/ 1016 h 1644951"/>
              <a:gd name="connsiteX0" fmla="*/ 1185 w 9708167"/>
              <a:gd name="connsiteY0" fmla="*/ 1016 h 1644951"/>
              <a:gd name="connsiteX1" fmla="*/ 250623 w 9708167"/>
              <a:gd name="connsiteY1" fmla="*/ 1016 h 1644951"/>
              <a:gd name="connsiteX2" fmla="*/ 1539381 w 9708167"/>
              <a:gd name="connsiteY2" fmla="*/ 1016 h 1644951"/>
              <a:gd name="connsiteX3" fmla="*/ 9708167 w 9708167"/>
              <a:gd name="connsiteY3" fmla="*/ 0 h 1644951"/>
              <a:gd name="connsiteX4" fmla="*/ 9700673 w 9708167"/>
              <a:gd name="connsiteY4" fmla="*/ 194978 h 1644951"/>
              <a:gd name="connsiteX5" fmla="*/ 1529861 w 9708167"/>
              <a:gd name="connsiteY5" fmla="*/ 197995 h 1644951"/>
              <a:gd name="connsiteX6" fmla="*/ 1529371 w 9708167"/>
              <a:gd name="connsiteY6" fmla="*/ 1641362 h 1644951"/>
              <a:gd name="connsiteX7" fmla="*/ 0 w 9708167"/>
              <a:gd name="connsiteY7" fmla="*/ 1644951 h 1644951"/>
              <a:gd name="connsiteX8" fmla="*/ 0 w 9708167"/>
              <a:gd name="connsiteY8" fmla="*/ 1018873 h 1644951"/>
              <a:gd name="connsiteX9" fmla="*/ 1185 w 9708167"/>
              <a:gd name="connsiteY9" fmla="*/ 1018873 h 1644951"/>
              <a:gd name="connsiteX10" fmla="*/ 1185 w 9708167"/>
              <a:gd name="connsiteY10" fmla="*/ 1016 h 1644951"/>
              <a:gd name="connsiteX0" fmla="*/ 1185 w 9708167"/>
              <a:gd name="connsiteY0" fmla="*/ 1016 h 1644951"/>
              <a:gd name="connsiteX1" fmla="*/ 250623 w 9708167"/>
              <a:gd name="connsiteY1" fmla="*/ 1016 h 1644951"/>
              <a:gd name="connsiteX2" fmla="*/ 1539381 w 9708167"/>
              <a:gd name="connsiteY2" fmla="*/ 1016 h 1644951"/>
              <a:gd name="connsiteX3" fmla="*/ 9708167 w 9708167"/>
              <a:gd name="connsiteY3" fmla="*/ 0 h 1644951"/>
              <a:gd name="connsiteX4" fmla="*/ 9700673 w 9708167"/>
              <a:gd name="connsiteY4" fmla="*/ 194978 h 1644951"/>
              <a:gd name="connsiteX5" fmla="*/ 1524496 w 9708167"/>
              <a:gd name="connsiteY5" fmla="*/ 190851 h 1644951"/>
              <a:gd name="connsiteX6" fmla="*/ 1529371 w 9708167"/>
              <a:gd name="connsiteY6" fmla="*/ 1641362 h 1644951"/>
              <a:gd name="connsiteX7" fmla="*/ 0 w 9708167"/>
              <a:gd name="connsiteY7" fmla="*/ 1644951 h 1644951"/>
              <a:gd name="connsiteX8" fmla="*/ 0 w 9708167"/>
              <a:gd name="connsiteY8" fmla="*/ 1018873 h 1644951"/>
              <a:gd name="connsiteX9" fmla="*/ 1185 w 9708167"/>
              <a:gd name="connsiteY9" fmla="*/ 1018873 h 1644951"/>
              <a:gd name="connsiteX10" fmla="*/ 1185 w 9708167"/>
              <a:gd name="connsiteY10" fmla="*/ 1016 h 1644951"/>
              <a:gd name="connsiteX0" fmla="*/ 1185 w 10923478"/>
              <a:gd name="connsiteY0" fmla="*/ 1016 h 1644951"/>
              <a:gd name="connsiteX1" fmla="*/ 250623 w 10923478"/>
              <a:gd name="connsiteY1" fmla="*/ 1016 h 1644951"/>
              <a:gd name="connsiteX2" fmla="*/ 1539381 w 10923478"/>
              <a:gd name="connsiteY2" fmla="*/ 1016 h 1644951"/>
              <a:gd name="connsiteX3" fmla="*/ 10923478 w 10923478"/>
              <a:gd name="connsiteY3" fmla="*/ 0 h 1644951"/>
              <a:gd name="connsiteX4" fmla="*/ 9700673 w 10923478"/>
              <a:gd name="connsiteY4" fmla="*/ 194978 h 1644951"/>
              <a:gd name="connsiteX5" fmla="*/ 1524496 w 10923478"/>
              <a:gd name="connsiteY5" fmla="*/ 190851 h 1644951"/>
              <a:gd name="connsiteX6" fmla="*/ 1529371 w 10923478"/>
              <a:gd name="connsiteY6" fmla="*/ 1641362 h 1644951"/>
              <a:gd name="connsiteX7" fmla="*/ 0 w 10923478"/>
              <a:gd name="connsiteY7" fmla="*/ 1644951 h 1644951"/>
              <a:gd name="connsiteX8" fmla="*/ 0 w 10923478"/>
              <a:gd name="connsiteY8" fmla="*/ 1018873 h 1644951"/>
              <a:gd name="connsiteX9" fmla="*/ 1185 w 10923478"/>
              <a:gd name="connsiteY9" fmla="*/ 1018873 h 1644951"/>
              <a:gd name="connsiteX10" fmla="*/ 1185 w 10923478"/>
              <a:gd name="connsiteY10" fmla="*/ 1016 h 1644951"/>
              <a:gd name="connsiteX0" fmla="*/ 1185 w 10923478"/>
              <a:gd name="connsiteY0" fmla="*/ 1016 h 1644951"/>
              <a:gd name="connsiteX1" fmla="*/ 250623 w 10923478"/>
              <a:gd name="connsiteY1" fmla="*/ 1016 h 1644951"/>
              <a:gd name="connsiteX2" fmla="*/ 1539381 w 10923478"/>
              <a:gd name="connsiteY2" fmla="*/ 1016 h 1644951"/>
              <a:gd name="connsiteX3" fmla="*/ 10923478 w 10923478"/>
              <a:gd name="connsiteY3" fmla="*/ 0 h 1644951"/>
              <a:gd name="connsiteX4" fmla="*/ 10921350 w 10923478"/>
              <a:gd name="connsiteY4" fmla="*/ 192597 h 1644951"/>
              <a:gd name="connsiteX5" fmla="*/ 1524496 w 10923478"/>
              <a:gd name="connsiteY5" fmla="*/ 190851 h 1644951"/>
              <a:gd name="connsiteX6" fmla="*/ 1529371 w 10923478"/>
              <a:gd name="connsiteY6" fmla="*/ 1641362 h 1644951"/>
              <a:gd name="connsiteX7" fmla="*/ 0 w 10923478"/>
              <a:gd name="connsiteY7" fmla="*/ 1644951 h 1644951"/>
              <a:gd name="connsiteX8" fmla="*/ 0 w 10923478"/>
              <a:gd name="connsiteY8" fmla="*/ 1018873 h 1644951"/>
              <a:gd name="connsiteX9" fmla="*/ 1185 w 10923478"/>
              <a:gd name="connsiteY9" fmla="*/ 1018873 h 1644951"/>
              <a:gd name="connsiteX10" fmla="*/ 1185 w 10923478"/>
              <a:gd name="connsiteY10" fmla="*/ 1016 h 1644951"/>
              <a:gd name="connsiteX0" fmla="*/ 1185 w 10924102"/>
              <a:gd name="connsiteY0" fmla="*/ 1016 h 1644951"/>
              <a:gd name="connsiteX1" fmla="*/ 250623 w 10924102"/>
              <a:gd name="connsiteY1" fmla="*/ 1016 h 1644951"/>
              <a:gd name="connsiteX2" fmla="*/ 1539381 w 10924102"/>
              <a:gd name="connsiteY2" fmla="*/ 1016 h 1644951"/>
              <a:gd name="connsiteX3" fmla="*/ 10923478 w 10924102"/>
              <a:gd name="connsiteY3" fmla="*/ 0 h 1644951"/>
              <a:gd name="connsiteX4" fmla="*/ 10924032 w 10924102"/>
              <a:gd name="connsiteY4" fmla="*/ 192597 h 1644951"/>
              <a:gd name="connsiteX5" fmla="*/ 1524496 w 10924102"/>
              <a:gd name="connsiteY5" fmla="*/ 190851 h 1644951"/>
              <a:gd name="connsiteX6" fmla="*/ 1529371 w 10924102"/>
              <a:gd name="connsiteY6" fmla="*/ 1641362 h 1644951"/>
              <a:gd name="connsiteX7" fmla="*/ 0 w 10924102"/>
              <a:gd name="connsiteY7" fmla="*/ 1644951 h 1644951"/>
              <a:gd name="connsiteX8" fmla="*/ 0 w 10924102"/>
              <a:gd name="connsiteY8" fmla="*/ 1018873 h 1644951"/>
              <a:gd name="connsiteX9" fmla="*/ 1185 w 10924102"/>
              <a:gd name="connsiteY9" fmla="*/ 1018873 h 1644951"/>
              <a:gd name="connsiteX10" fmla="*/ 1185 w 10924102"/>
              <a:gd name="connsiteY10" fmla="*/ 1016 h 164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24102" h="1644951">
                <a:moveTo>
                  <a:pt x="1185" y="1016"/>
                </a:moveTo>
                <a:lnTo>
                  <a:pt x="250623" y="1016"/>
                </a:lnTo>
                <a:lnTo>
                  <a:pt x="1539381" y="1016"/>
                </a:lnTo>
                <a:lnTo>
                  <a:pt x="10923478" y="0"/>
                </a:lnTo>
                <a:cubicBezTo>
                  <a:pt x="10923097" y="56526"/>
                  <a:pt x="10924413" y="136071"/>
                  <a:pt x="10924032" y="192597"/>
                </a:cubicBezTo>
                <a:lnTo>
                  <a:pt x="1524496" y="190851"/>
                </a:lnTo>
                <a:cubicBezTo>
                  <a:pt x="1525656" y="638774"/>
                  <a:pt x="1528211" y="1193439"/>
                  <a:pt x="1529371" y="1641362"/>
                </a:cubicBezTo>
                <a:lnTo>
                  <a:pt x="0" y="1644951"/>
                </a:lnTo>
                <a:lnTo>
                  <a:pt x="0" y="1018873"/>
                </a:lnTo>
                <a:lnTo>
                  <a:pt x="1185" y="1018873"/>
                </a:lnTo>
                <a:lnTo>
                  <a:pt x="1185" y="1016"/>
                </a:lnTo>
                <a:close/>
              </a:path>
            </a:pathLst>
          </a:cu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people_4">
            <a:extLst>
              <a:ext uri="{FF2B5EF4-FFF2-40B4-BE49-F238E27FC236}">
                <a16:creationId xmlns:a16="http://schemas.microsoft.com/office/drawing/2014/main" id="{027AE938-C06F-4CD5-8B14-95CA7245A5AA}"/>
              </a:ext>
            </a:extLst>
          </p:cNvPr>
          <p:cNvSpPr>
            <a:spLocks noChangeAspect="1" noEditPoints="1"/>
          </p:cNvSpPr>
          <p:nvPr/>
        </p:nvSpPr>
        <p:spPr bwMode="auto">
          <a:xfrm>
            <a:off x="3545306" y="2436490"/>
            <a:ext cx="269259" cy="301026"/>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solidFill>
            <a:schemeClr val="bg1"/>
          </a:solidFill>
          <a:ln w="15875" cap="sq">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53" name="TextBox 52">
            <a:extLst>
              <a:ext uri="{FF2B5EF4-FFF2-40B4-BE49-F238E27FC236}">
                <a16:creationId xmlns:a16="http://schemas.microsoft.com/office/drawing/2014/main" id="{5DE467B0-2C3C-412E-8B2A-C608217DE8DC}"/>
              </a:ext>
            </a:extLst>
          </p:cNvPr>
          <p:cNvSpPr txBox="1"/>
          <p:nvPr/>
        </p:nvSpPr>
        <p:spPr>
          <a:xfrm>
            <a:off x="3813234" y="2375672"/>
            <a:ext cx="1209449" cy="420756"/>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sz="1100" b="1">
                <a:gradFill>
                  <a:gsLst>
                    <a:gs pos="0">
                      <a:schemeClr val="tx1"/>
                    </a:gs>
                    <a:gs pos="100000">
                      <a:schemeClr val="tx1"/>
                    </a:gs>
                  </a:gsLst>
                  <a:lin ang="5400000" scaled="1"/>
                </a:gradFill>
                <a:latin typeface="Segoe"/>
              </a:defRPr>
            </a:lvl1p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1100" b="1" i="0" u="none" strike="noStrike" kern="1200" cap="none" spc="0" normalizeH="0" baseline="0" noProof="0">
                <a:ln>
                  <a:noFill/>
                </a:ln>
                <a:gradFill>
                  <a:gsLst>
                    <a:gs pos="0">
                      <a:srgbClr val="FFFFFF"/>
                    </a:gs>
                    <a:gs pos="98000">
                      <a:srgbClr val="FFFFFF"/>
                    </a:gs>
                  </a:gsLst>
                  <a:lin ang="5400000" scaled="1"/>
                </a:gradFill>
                <a:effectLst/>
                <a:uLnTx/>
                <a:uFillTx/>
                <a:latin typeface="Segoe"/>
                <a:ea typeface="+mn-ea"/>
                <a:cs typeface="+mn-cs"/>
              </a:rPr>
              <a:t>Built-in</a:t>
            </a:r>
            <a:br>
              <a:rPr kumimoji="0" lang="en-US" sz="1100" b="1" i="0" u="none" strike="noStrike" kern="1200" cap="none" spc="0" normalizeH="0" baseline="0" noProof="0">
                <a:ln>
                  <a:noFill/>
                </a:ln>
                <a:gradFill>
                  <a:gsLst>
                    <a:gs pos="0">
                      <a:srgbClr val="FFFFFF"/>
                    </a:gs>
                    <a:gs pos="98000">
                      <a:srgbClr val="FFFFFF"/>
                    </a:gs>
                  </a:gsLst>
                  <a:lin ang="5400000" scaled="1"/>
                </a:gradFill>
                <a:effectLst/>
                <a:uLnTx/>
                <a:uFillTx/>
                <a:latin typeface="Segoe"/>
                <a:ea typeface="+mn-ea"/>
                <a:cs typeface="+mn-cs"/>
              </a:rPr>
            </a:br>
            <a:r>
              <a:rPr kumimoji="0" lang="en-US" sz="1100" b="1" i="0" u="none" strike="noStrike" kern="1200" cap="none" spc="0" normalizeH="0" baseline="0" noProof="0">
                <a:ln>
                  <a:noFill/>
                </a:ln>
                <a:gradFill>
                  <a:gsLst>
                    <a:gs pos="0">
                      <a:srgbClr val="FFFFFF"/>
                    </a:gs>
                    <a:gs pos="98000">
                      <a:srgbClr val="FFFFFF"/>
                    </a:gs>
                  </a:gsLst>
                  <a:lin ang="5400000" scaled="1"/>
                </a:gradFill>
                <a:effectLst/>
                <a:uLnTx/>
                <a:uFillTx/>
                <a:latin typeface="Segoe"/>
                <a:ea typeface="+mn-ea"/>
                <a:cs typeface="+mn-cs"/>
              </a:rPr>
              <a:t>roles</a:t>
            </a:r>
          </a:p>
        </p:txBody>
      </p:sp>
      <p:sp>
        <p:nvSpPr>
          <p:cNvPr id="32" name="TextBox 31">
            <a:extLst>
              <a:ext uri="{FF2B5EF4-FFF2-40B4-BE49-F238E27FC236}">
                <a16:creationId xmlns:a16="http://schemas.microsoft.com/office/drawing/2014/main" id="{6DB512BE-882A-4876-AB8A-316272197EA3}"/>
              </a:ext>
            </a:extLst>
          </p:cNvPr>
          <p:cNvSpPr txBox="1"/>
          <p:nvPr/>
        </p:nvSpPr>
        <p:spPr>
          <a:xfrm>
            <a:off x="3497084" y="2849295"/>
            <a:ext cx="1698519" cy="146193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rPr>
              <a:t>Privileged Role Administrator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rPr>
              <a:t>Billing admin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0" i="0" u="none"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rPr>
              <a:t>Password Admin</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sng"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rPr>
              <a:t>Security Administrator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sng"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rPr>
              <a:t>Security Reader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00" b="1" i="0" u="sng"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rPr>
              <a:t>Security Operator</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00" b="0" i="0" u="none" strike="noStrike" kern="1200" cap="none" spc="0" normalizeH="0" baseline="0" noProof="0" dirty="0">
              <a:ln>
                <a:noFill/>
              </a:ln>
              <a:gradFill>
                <a:gsLst>
                  <a:gs pos="2917">
                    <a:srgbClr val="FFFFFF"/>
                  </a:gs>
                  <a:gs pos="29000">
                    <a:srgbClr val="FFFFFF"/>
                  </a:gs>
                </a:gsLst>
                <a:lin ang="5400000" scaled="0"/>
              </a:gradFill>
              <a:effectLst/>
              <a:uLnTx/>
              <a:uFillTx/>
              <a:latin typeface="Segoe UI Semibold"/>
              <a:ea typeface="+mn-ea"/>
              <a:cs typeface="+mn-cs"/>
            </a:endParaRPr>
          </a:p>
        </p:txBody>
      </p:sp>
      <p:sp>
        <p:nvSpPr>
          <p:cNvPr id="6" name="Rectangle 5">
            <a:extLst>
              <a:ext uri="{FF2B5EF4-FFF2-40B4-BE49-F238E27FC236}">
                <a16:creationId xmlns:a16="http://schemas.microsoft.com/office/drawing/2014/main" id="{4C2A542C-3CB0-4A55-9E9D-C5E570EC625C}"/>
              </a:ext>
            </a:extLst>
          </p:cNvPr>
          <p:cNvSpPr/>
          <p:nvPr/>
        </p:nvSpPr>
        <p:spPr bwMode="auto">
          <a:xfrm>
            <a:off x="7341297" y="3827631"/>
            <a:ext cx="1805844" cy="1772543"/>
          </a:xfrm>
          <a:prstGeom prst="rect">
            <a:avLst/>
          </a:prstGeom>
          <a:noFill/>
          <a:ln>
            <a:solidFill>
              <a:srgbClr val="0078D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2">
            <a:extLst>
              <a:ext uri="{FF2B5EF4-FFF2-40B4-BE49-F238E27FC236}">
                <a16:creationId xmlns:a16="http://schemas.microsoft.com/office/drawing/2014/main" id="{7CC39885-7BA3-132D-4EE3-04AB1E0BE4ED}"/>
              </a:ext>
            </a:extLst>
          </p:cNvPr>
          <p:cNvSpPr txBox="1">
            <a:spLocks/>
          </p:cNvSpPr>
          <p:nvPr/>
        </p:nvSpPr>
        <p:spPr>
          <a:xfrm>
            <a:off x="431800" y="457200"/>
            <a:ext cx="11174983" cy="5539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Azure AD (tenant) and Azure RBAC (subscription) </a:t>
            </a:r>
          </a:p>
        </p:txBody>
      </p:sp>
      <p:sp>
        <p:nvSpPr>
          <p:cNvPr id="4" name="TextBox 3">
            <a:extLst>
              <a:ext uri="{FF2B5EF4-FFF2-40B4-BE49-F238E27FC236}">
                <a16:creationId xmlns:a16="http://schemas.microsoft.com/office/drawing/2014/main" id="{74798B46-7383-B39F-E0E7-01E24EB48EDC}"/>
              </a:ext>
            </a:extLst>
          </p:cNvPr>
          <p:cNvSpPr txBox="1"/>
          <p:nvPr/>
        </p:nvSpPr>
        <p:spPr>
          <a:xfrm>
            <a:off x="75714" y="3259553"/>
            <a:ext cx="6093372" cy="1200329"/>
          </a:xfrm>
          <a:prstGeom prst="rect">
            <a:avLst/>
          </a:prstGeom>
          <a:noFill/>
        </p:spPr>
        <p:txBody>
          <a:bodyPr wrap="square">
            <a:spAutoFit/>
          </a:bodyPr>
          <a:lstStyle/>
          <a:p>
            <a:r>
              <a:rPr lang="en-US" dirty="0">
                <a:hlinkClick r:id="rId5"/>
              </a:rPr>
              <a:t>https://security.microsoft.com/</a:t>
            </a:r>
            <a:endParaRPr lang="en-US" dirty="0"/>
          </a:p>
          <a:p>
            <a:r>
              <a:rPr lang="en-US" dirty="0">
                <a:hlinkClick r:id="rId6"/>
              </a:rPr>
              <a:t>https://entra.microsoft.com/</a:t>
            </a:r>
            <a:endParaRPr lang="en-US" dirty="0"/>
          </a:p>
          <a:p>
            <a:r>
              <a:rPr lang="en-US" dirty="0">
                <a:hlinkClick r:id="rId7"/>
              </a:rPr>
              <a:t>https://compliance.microsoft.com/</a:t>
            </a:r>
            <a:endParaRPr lang="en-US" dirty="0"/>
          </a:p>
          <a:p>
            <a:endParaRPr lang="en-US" dirty="0"/>
          </a:p>
        </p:txBody>
      </p:sp>
      <p:sp>
        <p:nvSpPr>
          <p:cNvPr id="11" name="TextBox 10">
            <a:extLst>
              <a:ext uri="{FF2B5EF4-FFF2-40B4-BE49-F238E27FC236}">
                <a16:creationId xmlns:a16="http://schemas.microsoft.com/office/drawing/2014/main" id="{8645F008-946B-362C-ACB3-6EFB0BB37E01}"/>
              </a:ext>
            </a:extLst>
          </p:cNvPr>
          <p:cNvSpPr txBox="1"/>
          <p:nvPr/>
        </p:nvSpPr>
        <p:spPr>
          <a:xfrm>
            <a:off x="4813033" y="4634158"/>
            <a:ext cx="6668814" cy="646331"/>
          </a:xfrm>
          <a:prstGeom prst="rect">
            <a:avLst/>
          </a:prstGeom>
          <a:noFill/>
        </p:spPr>
        <p:txBody>
          <a:bodyPr wrap="square">
            <a:spAutoFit/>
          </a:bodyPr>
          <a:lstStyle/>
          <a:p>
            <a:r>
              <a:rPr lang="en-US" dirty="0">
                <a:hlinkClick r:id="rId8"/>
              </a:rPr>
              <a:t>https://portal.azure.com/</a:t>
            </a:r>
            <a:endParaRPr lang="en-US" dirty="0"/>
          </a:p>
          <a:p>
            <a:endParaRPr lang="en-US" dirty="0"/>
          </a:p>
        </p:txBody>
      </p:sp>
    </p:spTree>
    <p:extLst>
      <p:ext uri="{BB962C8B-B14F-4D97-AF65-F5344CB8AC3E}">
        <p14:creationId xmlns:p14="http://schemas.microsoft.com/office/powerpoint/2010/main" val="422848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16AF-A656-7713-5988-E5252BF401EF}"/>
              </a:ext>
            </a:extLst>
          </p:cNvPr>
          <p:cNvSpPr>
            <a:spLocks noGrp="1"/>
          </p:cNvSpPr>
          <p:nvPr>
            <p:ph type="title"/>
          </p:nvPr>
        </p:nvSpPr>
        <p:spPr>
          <a:xfrm>
            <a:off x="585216" y="2542603"/>
            <a:ext cx="3948684" cy="1329595"/>
          </a:xfrm>
        </p:spPr>
        <p:txBody>
          <a:bodyPr/>
          <a:lstStyle/>
          <a:p>
            <a:r>
              <a:rPr lang="en-US" sz="3200" dirty="0"/>
              <a:t>GDAP</a:t>
            </a:r>
            <a:br>
              <a:rPr lang="en-US" sz="3200" dirty="0"/>
            </a:br>
            <a:r>
              <a:rPr lang="en-US" sz="3200" b="1" dirty="0">
                <a:solidFill>
                  <a:srgbClr val="0070C0"/>
                </a:solidFill>
              </a:rPr>
              <a:t>G</a:t>
            </a:r>
            <a:r>
              <a:rPr lang="en-US" sz="3200" dirty="0"/>
              <a:t>ranular </a:t>
            </a:r>
            <a:r>
              <a:rPr lang="en-US" sz="3200" b="1" dirty="0">
                <a:solidFill>
                  <a:srgbClr val="0070C0"/>
                </a:solidFill>
              </a:rPr>
              <a:t>D</a:t>
            </a:r>
            <a:r>
              <a:rPr lang="en-US" sz="3200" dirty="0"/>
              <a:t>elegated </a:t>
            </a:r>
            <a:r>
              <a:rPr lang="en-US" sz="3200" b="1" dirty="0">
                <a:solidFill>
                  <a:srgbClr val="0070C0"/>
                </a:solidFill>
              </a:rPr>
              <a:t>A</a:t>
            </a:r>
            <a:r>
              <a:rPr lang="en-US" sz="3200" dirty="0"/>
              <a:t>dmin </a:t>
            </a:r>
            <a:r>
              <a:rPr lang="en-US" sz="3200" b="1" dirty="0">
                <a:solidFill>
                  <a:srgbClr val="0070C0"/>
                </a:solidFill>
              </a:rPr>
              <a:t>P</a:t>
            </a:r>
            <a:r>
              <a:rPr lang="en-US" sz="3200" dirty="0"/>
              <a:t>rivileges</a:t>
            </a:r>
          </a:p>
        </p:txBody>
      </p:sp>
    </p:spTree>
    <p:extLst>
      <p:ext uri="{BB962C8B-B14F-4D97-AF65-F5344CB8AC3E}">
        <p14:creationId xmlns:p14="http://schemas.microsoft.com/office/powerpoint/2010/main" val="9003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C888BD-24A7-4C41-B925-2804562C8537}"/>
              </a:ext>
            </a:extLst>
          </p:cNvPr>
          <p:cNvPicPr>
            <a:picLocks noChangeAspect="1"/>
          </p:cNvPicPr>
          <p:nvPr/>
        </p:nvPicPr>
        <p:blipFill>
          <a:blip r:embed="rId3"/>
          <a:stretch>
            <a:fillRect/>
          </a:stretch>
        </p:blipFill>
        <p:spPr>
          <a:xfrm>
            <a:off x="3448141" y="1044210"/>
            <a:ext cx="8050749" cy="5674645"/>
          </a:xfrm>
          <a:prstGeom prst="rect">
            <a:avLst/>
          </a:prstGeom>
        </p:spPr>
      </p:pic>
      <p:sp>
        <p:nvSpPr>
          <p:cNvPr id="5" name="Title 1">
            <a:extLst>
              <a:ext uri="{FF2B5EF4-FFF2-40B4-BE49-F238E27FC236}">
                <a16:creationId xmlns:a16="http://schemas.microsoft.com/office/drawing/2014/main" id="{6E0C65A3-93A8-4532-8136-F73D24B6358B}"/>
              </a:ext>
            </a:extLst>
          </p:cNvPr>
          <p:cNvSpPr txBox="1">
            <a:spLocks/>
          </p:cNvSpPr>
          <p:nvPr/>
        </p:nvSpPr>
        <p:spPr>
          <a:xfrm>
            <a:off x="150941" y="-75107"/>
            <a:ext cx="11018520"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dirty="0">
                <a:ln w="3175">
                  <a:noFill/>
                </a:ln>
                <a:gradFill>
                  <a:gsLst>
                    <a:gs pos="1250">
                      <a:srgbClr val="1A1A1A"/>
                    </a:gs>
                    <a:gs pos="100000">
                      <a:srgbClr val="1A1A1A"/>
                    </a:gs>
                  </a:gsLst>
                  <a:lin ang="5400000" scaled="0"/>
                </a:gradFill>
                <a:effectLst/>
                <a:uLnTx/>
                <a:uFillTx/>
                <a:latin typeface="Segoe UI Semibold"/>
                <a:ea typeface="+mn-ea"/>
                <a:cs typeface="Segoe UI" pitchFamily="34" charset="0"/>
              </a:rPr>
              <a:t>What is granular timebound delegated admin permissions (GDAP)? </a:t>
            </a:r>
          </a:p>
        </p:txBody>
      </p:sp>
      <p:sp>
        <p:nvSpPr>
          <p:cNvPr id="6" name="Text Placeholder 1">
            <a:extLst>
              <a:ext uri="{FF2B5EF4-FFF2-40B4-BE49-F238E27FC236}">
                <a16:creationId xmlns:a16="http://schemas.microsoft.com/office/drawing/2014/main" id="{41488390-9931-4755-9317-B6E59E03EAC4}"/>
              </a:ext>
            </a:extLst>
          </p:cNvPr>
          <p:cNvSpPr txBox="1">
            <a:spLocks/>
          </p:cNvSpPr>
          <p:nvPr/>
        </p:nvSpPr>
        <p:spPr>
          <a:xfrm>
            <a:off x="150940" y="582545"/>
            <a:ext cx="12264897" cy="923330"/>
          </a:xfrm>
        </p:spPr>
        <p:txBody>
          <a:bodyPr vert="horz" wrap="square" lIns="0" tIns="0" rIns="0" bIns="0" rtlCol="0" anchor="t">
            <a:sp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A1A1A"/>
                </a:solidFill>
                <a:effectLst/>
                <a:uLnTx/>
                <a:uFillTx/>
                <a:latin typeface="Segoe UI Semilight"/>
                <a:ea typeface="+mn-ea"/>
                <a:cs typeface="Segoe UI Semilight"/>
              </a:rPr>
              <a:t>Set of capabilities that enable partner users to get </a:t>
            </a:r>
            <a:r>
              <a:rPr kumimoji="0" lang="en-US" sz="2000" b="1" i="0" u="none" strike="noStrike" kern="1200" cap="none" spc="0" normalizeH="0" baseline="0" noProof="0">
                <a:ln>
                  <a:noFill/>
                </a:ln>
                <a:solidFill>
                  <a:srgbClr val="1A1A1A"/>
                </a:solidFill>
                <a:effectLst/>
                <a:uLnTx/>
                <a:uFillTx/>
                <a:latin typeface="Segoe UI Semilight"/>
                <a:ea typeface="+mn-ea"/>
                <a:cs typeface="Segoe UI Semilight"/>
              </a:rPr>
              <a:t>d</a:t>
            </a:r>
            <a:r>
              <a:rPr kumimoji="0" lang="en-US" sz="2000" b="0" i="0" u="none" strike="noStrike" kern="1200" cap="none" spc="0" normalizeH="0" baseline="0" noProof="0">
                <a:ln>
                  <a:noFill/>
                </a:ln>
                <a:solidFill>
                  <a:srgbClr val="1A1A1A"/>
                </a:solidFill>
                <a:effectLst/>
                <a:uLnTx/>
                <a:uFillTx/>
                <a:latin typeface="Segoe UI Semilight"/>
                <a:ea typeface="+mn-ea"/>
                <a:cs typeface="Segoe UI Semilight"/>
              </a:rPr>
              <a:t>elegated-</a:t>
            </a:r>
            <a:r>
              <a:rPr kumimoji="0" lang="en-US" sz="2000" b="1" i="0" u="none" strike="noStrike" kern="1200" cap="none" spc="0" normalizeH="0" baseline="0" noProof="0">
                <a:ln>
                  <a:noFill/>
                </a:ln>
                <a:solidFill>
                  <a:srgbClr val="1A1A1A"/>
                </a:solidFill>
                <a:effectLst/>
                <a:uLnTx/>
                <a:uFillTx/>
                <a:latin typeface="Segoe UI Semilight"/>
                <a:ea typeface="+mn-ea"/>
                <a:cs typeface="Segoe UI Semilight"/>
              </a:rPr>
              <a:t>a</a:t>
            </a:r>
            <a:r>
              <a:rPr kumimoji="0" lang="en-US" sz="2000" b="0" i="0" u="none" strike="noStrike" kern="1200" cap="none" spc="0" normalizeH="0" baseline="0" noProof="0">
                <a:ln>
                  <a:noFill/>
                </a:ln>
                <a:solidFill>
                  <a:srgbClr val="1A1A1A"/>
                </a:solidFill>
                <a:effectLst/>
                <a:uLnTx/>
                <a:uFillTx/>
                <a:latin typeface="Segoe UI Semilight"/>
                <a:ea typeface="+mn-ea"/>
                <a:cs typeface="Segoe UI Semilight"/>
              </a:rPr>
              <a:t>dmin-</a:t>
            </a:r>
            <a:r>
              <a:rPr kumimoji="0" lang="en-US" sz="2000" b="1" i="0" u="none" strike="noStrike" kern="1200" cap="none" spc="0" normalizeH="0" baseline="0" noProof="0">
                <a:ln>
                  <a:noFill/>
                </a:ln>
                <a:solidFill>
                  <a:srgbClr val="1A1A1A"/>
                </a:solidFill>
                <a:effectLst/>
                <a:uLnTx/>
                <a:uFillTx/>
                <a:latin typeface="Segoe UI Semilight"/>
                <a:ea typeface="+mn-ea"/>
                <a:cs typeface="Segoe UI Semilight"/>
              </a:rPr>
              <a:t>p</a:t>
            </a:r>
            <a:r>
              <a:rPr kumimoji="0" lang="en-US" sz="2000" b="0" i="0" u="none" strike="noStrike" kern="1200" cap="none" spc="0" normalizeH="0" baseline="0" noProof="0">
                <a:ln>
                  <a:noFill/>
                </a:ln>
                <a:solidFill>
                  <a:srgbClr val="1A1A1A"/>
                </a:solidFill>
                <a:effectLst/>
                <a:uLnTx/>
                <a:uFillTx/>
                <a:latin typeface="Segoe UI Semilight"/>
                <a:ea typeface="+mn-ea"/>
                <a:cs typeface="Segoe UI Semilight"/>
              </a:rPr>
              <a:t>ermissions on a specific customer workload for a defined time period as per business need using principle of least privilege.</a:t>
            </a:r>
            <a:endParaRPr kumimoji="0" lang="en-US" sz="2000" b="0" i="0" u="none" strike="noStrike" kern="1200" cap="none" spc="0" normalizeH="0" baseline="0" noProof="0">
              <a:ln>
                <a:noFill/>
              </a:ln>
              <a:solidFill>
                <a:srgbClr val="1A1A1A"/>
              </a:solidFill>
              <a:effectLst/>
              <a:uLnTx/>
              <a:uFillTx/>
              <a:latin typeface="Segoe UI"/>
              <a:ea typeface="+mn-ea"/>
              <a:cs typeface="+mn-cs"/>
            </a:endParaRPr>
          </a:p>
        </p:txBody>
      </p:sp>
      <p:sp>
        <p:nvSpPr>
          <p:cNvPr id="2" name="Speech Bubble: Oval 1">
            <a:extLst>
              <a:ext uri="{FF2B5EF4-FFF2-40B4-BE49-F238E27FC236}">
                <a16:creationId xmlns:a16="http://schemas.microsoft.com/office/drawing/2014/main" id="{B4F56FA0-CE36-44E4-A16B-7DF1B905A145}"/>
              </a:ext>
            </a:extLst>
          </p:cNvPr>
          <p:cNvSpPr/>
          <p:nvPr/>
        </p:nvSpPr>
        <p:spPr bwMode="auto">
          <a:xfrm>
            <a:off x="6381534" y="1505875"/>
            <a:ext cx="2995938" cy="847939"/>
          </a:xfrm>
          <a:prstGeom prst="wedgeEllipseCallout">
            <a:avLst>
              <a:gd name="adj1" fmla="val -78582"/>
              <a:gd name="adj2" fmla="val 118268"/>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A1A1A"/>
                </a:solidFill>
                <a:effectLst/>
                <a:uLnTx/>
                <a:uFillTx/>
                <a:latin typeface="Segoe UI"/>
                <a:ea typeface="+mn-ea"/>
                <a:cs typeface="+mn-cs"/>
              </a:rPr>
              <a:t>Partner defined AAD security groups in partner’s tenant </a:t>
            </a:r>
          </a:p>
        </p:txBody>
      </p:sp>
      <p:sp>
        <p:nvSpPr>
          <p:cNvPr id="7" name="TextBox 6">
            <a:extLst>
              <a:ext uri="{FF2B5EF4-FFF2-40B4-BE49-F238E27FC236}">
                <a16:creationId xmlns:a16="http://schemas.microsoft.com/office/drawing/2014/main" id="{D92D5A9D-DF89-073F-5F89-78C4E7D3A556}"/>
              </a:ext>
            </a:extLst>
          </p:cNvPr>
          <p:cNvSpPr txBox="1"/>
          <p:nvPr/>
        </p:nvSpPr>
        <p:spPr>
          <a:xfrm>
            <a:off x="150940" y="5518526"/>
            <a:ext cx="2596180" cy="1200329"/>
          </a:xfrm>
          <a:prstGeom prst="rect">
            <a:avLst/>
          </a:prstGeom>
          <a:noFill/>
        </p:spPr>
        <p:txBody>
          <a:bodyPr wrap="square">
            <a:spAutoFit/>
          </a:bodyPr>
          <a:lstStyle/>
          <a:p>
            <a:r>
              <a:rPr lang="en-US" dirty="0">
                <a:hlinkClick r:id="rId4"/>
              </a:rPr>
              <a:t>Workloads supported by granular delegated admin privileges (GDAP)</a:t>
            </a:r>
            <a:endParaRPr lang="en-US" dirty="0"/>
          </a:p>
        </p:txBody>
      </p:sp>
    </p:spTree>
    <p:extLst>
      <p:ext uri="{BB962C8B-B14F-4D97-AF65-F5344CB8AC3E}">
        <p14:creationId xmlns:p14="http://schemas.microsoft.com/office/powerpoint/2010/main" val="457747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White Template">
  <a:themeElements>
    <a:clrScheme name="2019 Brand BLUE Light Bak">
      <a:dk1>
        <a:srgbClr val="000000"/>
      </a:dk1>
      <a:lt1>
        <a:srgbClr val="FFFFFF"/>
      </a:lt1>
      <a:dk2>
        <a:srgbClr val="243A5E"/>
      </a:dk2>
      <a:lt2>
        <a:srgbClr val="E6E6E6"/>
      </a:lt2>
      <a:accent1>
        <a:srgbClr val="0078D4"/>
      </a:accent1>
      <a:accent2>
        <a:srgbClr val="243A5E"/>
      </a:accent2>
      <a:accent3>
        <a:srgbClr val="D83B01"/>
      </a:accent3>
      <a:accent4>
        <a:srgbClr val="107C10"/>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lue_Business_2019_15.potx" id="{BF5FA84F-C0F9-43E9-A81B-1BC3E0AF1AA9}" vid="{65D980AB-A06F-46D3-A5C8-C810E78D0E4D}"/>
    </a:ext>
  </a:extLst>
</a:theme>
</file>

<file path=ppt/theme/theme3.xml><?xml version="1.0" encoding="utf-8"?>
<a:theme xmlns:a="http://schemas.openxmlformats.org/drawingml/2006/main" name="1_Black Template">
  <a:themeElements>
    <a:clrScheme name="TS_20_Blue on Black">
      <a:dk1>
        <a:srgbClr val="000000"/>
      </a:dk1>
      <a:lt1>
        <a:srgbClr val="FFFFFF"/>
      </a:lt1>
      <a:dk2>
        <a:srgbClr val="243A5E"/>
      </a:dk2>
      <a:lt2>
        <a:srgbClr val="E6E6E6"/>
      </a:lt2>
      <a:accent1>
        <a:srgbClr val="50E6FF"/>
      </a:accent1>
      <a:accent2>
        <a:srgbClr val="0078D4"/>
      </a:accent2>
      <a:accent3>
        <a:srgbClr val="243A5E"/>
      </a:accent3>
      <a:accent4>
        <a:srgbClr val="30E5D0"/>
      </a:accent4>
      <a:accent5>
        <a:srgbClr val="00857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smtClean="0"/>
        </a:defPPr>
      </a:lstStyle>
    </a:txDef>
  </a:objectDefaults>
  <a:extraClrSchemeLst/>
  <a:extLst>
    <a:ext uri="{05A4C25C-085E-4340-85A3-A5531E510DB2}">
      <thm15:themeFamily xmlns:thm15="http://schemas.microsoft.com/office/thememl/2012/main" name="Microsoft brand template_WHITE_Blue_Accent.potx" id="{D66F7511-47FD-43CB-A804-3BD691A97EAD}" vid="{5E227C23-4ECD-456A-8393-399A513A27C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6.xml><?xml version="1.0" encoding="utf-8"?>
<a:theme xmlns:a="http://schemas.openxmlformats.org/drawingml/2006/main" name="1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_accessible.pptx" id="{F774D412-23CA-4DC2-A47D-10DB1AEE7EFE}" vid="{952AAC9D-4DB4-450B-87D3-2D1B406135C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1643</Words>
  <Application>Microsoft Office PowerPoint</Application>
  <PresentationFormat>Widescreen</PresentationFormat>
  <Paragraphs>525</Paragraphs>
  <Slides>24</Slides>
  <Notes>23</Notes>
  <HiddenSlides>6</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3_White Template</vt:lpstr>
      <vt:lpstr>1_Black Template</vt:lpstr>
      <vt:lpstr>5_Office Theme</vt:lpstr>
      <vt:lpstr>WHITE TEMPLATE</vt:lpstr>
      <vt:lpstr>1_White Template</vt:lpstr>
      <vt:lpstr>MSSPs &amp; Identity w/ Azure Lighthouse</vt:lpstr>
      <vt:lpstr>Which Identity?</vt:lpstr>
      <vt:lpstr>Single Identity Model</vt:lpstr>
      <vt:lpstr>Multiple Identities Model</vt:lpstr>
      <vt:lpstr>“In Between”</vt:lpstr>
      <vt:lpstr>Permissions</vt:lpstr>
      <vt:lpstr>PowerPoint Presentation</vt:lpstr>
      <vt:lpstr>GDAP Granular Delegated Admin Privileges</vt:lpstr>
      <vt:lpstr>PowerPoint Presentation</vt:lpstr>
      <vt:lpstr>Admin Relationship – New</vt:lpstr>
      <vt:lpstr>GDAP Model</vt:lpstr>
      <vt:lpstr>Partner and customer journey</vt:lpstr>
      <vt:lpstr>Azure Lighthouse</vt:lpstr>
      <vt:lpstr>Azure Lighthouse</vt:lpstr>
      <vt:lpstr>Azure Lighthouse and Azure Arc Azure Arc extends Azure management, services, and Azure Lighthouse anywhere</vt:lpstr>
      <vt:lpstr>Azure Arc enabled servers Azure Arc enabled servers are auto-enrolled with additional Azure services</vt:lpstr>
      <vt:lpstr>PowerPoint Presentation</vt:lpstr>
      <vt:lpstr>Azure Arc-enabled servers Connected Machine Agent</vt:lpstr>
      <vt:lpstr>Azure Policy Guest Configuration Pricing Arc-enabled servers</vt:lpstr>
      <vt:lpstr>Demo</vt:lpstr>
      <vt:lpstr>The Hybrid Model</vt:lpstr>
      <vt:lpstr>Microsoft Sentinel for MSSP</vt:lpstr>
      <vt:lpstr>SOC Architecture for MSSP</vt:lpstr>
      <vt:lpstr>MSSP billing options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MSSPs &amp; Identity w/ Azure Lighthouse</dc:title>
  <dc:creator/>
  <cp:lastModifiedBy/>
  <cp:revision>2</cp:revision>
  <dcterms:created xsi:type="dcterms:W3CDTF">2023-03-17T18:05:26Z</dcterms:created>
  <dcterms:modified xsi:type="dcterms:W3CDTF">2023-03-27T21:55:30Z</dcterms:modified>
</cp:coreProperties>
</file>