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08" r:id="rId1"/>
    <p:sldMasterId id="2147485573" r:id="rId2"/>
    <p:sldMasterId id="2147485523" r:id="rId3"/>
    <p:sldMasterId id="2147484229" r:id="rId4"/>
    <p:sldMasterId id="2147483660" r:id="rId5"/>
  </p:sldMasterIdLst>
  <p:notesMasterIdLst>
    <p:notesMasterId r:id="rId41"/>
  </p:notesMasterIdLst>
  <p:sldIdLst>
    <p:sldId id="289" r:id="rId6"/>
    <p:sldId id="290" r:id="rId7"/>
    <p:sldId id="2147479968" r:id="rId8"/>
    <p:sldId id="291" r:id="rId9"/>
    <p:sldId id="2147479880" r:id="rId10"/>
    <p:sldId id="2147480619" r:id="rId11"/>
    <p:sldId id="2147480608" r:id="rId12"/>
    <p:sldId id="2147480612" r:id="rId13"/>
    <p:sldId id="2147480605" r:id="rId14"/>
    <p:sldId id="294" r:id="rId15"/>
    <p:sldId id="2147480621" r:id="rId16"/>
    <p:sldId id="2147480620" r:id="rId17"/>
    <p:sldId id="2147480614" r:id="rId18"/>
    <p:sldId id="2147480162" r:id="rId19"/>
    <p:sldId id="2147480598" r:id="rId20"/>
    <p:sldId id="2147480599" r:id="rId21"/>
    <p:sldId id="2147480589" r:id="rId22"/>
    <p:sldId id="2147480592" r:id="rId23"/>
    <p:sldId id="2147480616" r:id="rId24"/>
    <p:sldId id="280" r:id="rId25"/>
    <p:sldId id="2147480622" r:id="rId26"/>
    <p:sldId id="282" r:id="rId27"/>
    <p:sldId id="283" r:id="rId28"/>
    <p:sldId id="2147480581" r:id="rId29"/>
    <p:sldId id="2147480610" r:id="rId30"/>
    <p:sldId id="2147480584" r:id="rId31"/>
    <p:sldId id="2147480586" r:id="rId32"/>
    <p:sldId id="2147480582" r:id="rId33"/>
    <p:sldId id="2147480181" r:id="rId34"/>
    <p:sldId id="2147480588" r:id="rId35"/>
    <p:sldId id="295" r:id="rId36"/>
    <p:sldId id="2147480593" r:id="rId37"/>
    <p:sldId id="2147480601" r:id="rId38"/>
    <p:sldId id="2147480606" r:id="rId39"/>
    <p:sldId id="214748060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7657F-67F1-4F8C-587A-21B3ABBB5874}" name="Zachary Riffle" initials="ZR" userId="S::zriffle@microsoft.com::65a82df5-c4c8-4598-a093-7c57c9e6921d" providerId="AD"/>
  <p188:author id="{E18984FB-6737-06B7-9E59-EBDA9DCDC166}" name="Mario Goertzel" initials="MG" userId="S::mariogo@ntdev.microsoft.com::d2c5159f-4dfe-443f-a521-dd69e37f9c1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87" autoAdjust="0"/>
  </p:normalViewPr>
  <p:slideViewPr>
    <p:cSldViewPr snapToGrid="0">
      <p:cViewPr varScale="1">
        <p:scale>
          <a:sx n="105" d="100"/>
          <a:sy n="105"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Riffle" userId="65a82df5-c4c8-4598-a093-7c57c9e6921d" providerId="ADAL" clId="{2020ACBC-41D4-4C23-93BC-A299CBC42BE0}"/>
    <pc:docChg chg="modSld">
      <pc:chgData name="Zachary Riffle" userId="65a82df5-c4c8-4598-a093-7c57c9e6921d" providerId="ADAL" clId="{2020ACBC-41D4-4C23-93BC-A299CBC42BE0}" dt="2023-06-15T23:53:28.093" v="39" actId="113"/>
      <pc:docMkLst>
        <pc:docMk/>
      </pc:docMkLst>
      <pc:sldChg chg="modNotesTx">
        <pc:chgData name="Zachary Riffle" userId="65a82df5-c4c8-4598-a093-7c57c9e6921d" providerId="ADAL" clId="{2020ACBC-41D4-4C23-93BC-A299CBC42BE0}" dt="2023-06-15T23:51:42.355" v="14" actId="20577"/>
        <pc:sldMkLst>
          <pc:docMk/>
          <pc:sldMk cId="3756283713" sldId="280"/>
        </pc:sldMkLst>
      </pc:sldChg>
      <pc:sldChg chg="modNotesTx">
        <pc:chgData name="Zachary Riffle" userId="65a82df5-c4c8-4598-a093-7c57c9e6921d" providerId="ADAL" clId="{2020ACBC-41D4-4C23-93BC-A299CBC42BE0}" dt="2023-06-15T23:51:36.026" v="12" actId="20577"/>
        <pc:sldMkLst>
          <pc:docMk/>
          <pc:sldMk cId="3824145651" sldId="282"/>
        </pc:sldMkLst>
      </pc:sldChg>
      <pc:sldChg chg="modNotesTx">
        <pc:chgData name="Zachary Riffle" userId="65a82df5-c4c8-4598-a093-7c57c9e6921d" providerId="ADAL" clId="{2020ACBC-41D4-4C23-93BC-A299CBC42BE0}" dt="2023-06-15T23:53:28.093" v="39" actId="113"/>
        <pc:sldMkLst>
          <pc:docMk/>
          <pc:sldMk cId="2484684975" sldId="283"/>
        </pc:sldMkLst>
      </pc:sldChg>
      <pc:sldChg chg="modNotesTx">
        <pc:chgData name="Zachary Riffle" userId="65a82df5-c4c8-4598-a093-7c57c9e6921d" providerId="ADAL" clId="{2020ACBC-41D4-4C23-93BC-A299CBC42BE0}" dt="2023-06-15T23:53:16.197" v="38" actId="20577"/>
        <pc:sldMkLst>
          <pc:docMk/>
          <pc:sldMk cId="1133566313" sldId="289"/>
        </pc:sldMkLst>
      </pc:sldChg>
      <pc:sldChg chg="modNotesTx">
        <pc:chgData name="Zachary Riffle" userId="65a82df5-c4c8-4598-a093-7c57c9e6921d" providerId="ADAL" clId="{2020ACBC-41D4-4C23-93BC-A299CBC42BE0}" dt="2023-06-15T23:53:13.365" v="37" actId="20577"/>
        <pc:sldMkLst>
          <pc:docMk/>
          <pc:sldMk cId="3688946538" sldId="290"/>
        </pc:sldMkLst>
      </pc:sldChg>
      <pc:sldChg chg="modNotesTx">
        <pc:chgData name="Zachary Riffle" userId="65a82df5-c4c8-4598-a093-7c57c9e6921d" providerId="ADAL" clId="{2020ACBC-41D4-4C23-93BC-A299CBC42BE0}" dt="2023-06-15T23:53:06.913" v="34" actId="113"/>
        <pc:sldMkLst>
          <pc:docMk/>
          <pc:sldMk cId="881945663" sldId="291"/>
        </pc:sldMkLst>
      </pc:sldChg>
      <pc:sldChg chg="modNotesTx">
        <pc:chgData name="Zachary Riffle" userId="65a82df5-c4c8-4598-a093-7c57c9e6921d" providerId="ADAL" clId="{2020ACBC-41D4-4C23-93BC-A299CBC42BE0}" dt="2023-06-15T23:52:36.325" v="26" actId="20577"/>
        <pc:sldMkLst>
          <pc:docMk/>
          <pc:sldMk cId="761854748" sldId="294"/>
        </pc:sldMkLst>
      </pc:sldChg>
      <pc:sldChg chg="modNotesTx">
        <pc:chgData name="Zachary Riffle" userId="65a82df5-c4c8-4598-a093-7c57c9e6921d" providerId="ADAL" clId="{2020ACBC-41D4-4C23-93BC-A299CBC42BE0}" dt="2023-06-15T23:53:00.117" v="32" actId="20577"/>
        <pc:sldMkLst>
          <pc:docMk/>
          <pc:sldMk cId="2913397202" sldId="2147479880"/>
        </pc:sldMkLst>
      </pc:sldChg>
      <pc:sldChg chg="modNotesTx">
        <pc:chgData name="Zachary Riffle" userId="65a82df5-c4c8-4598-a093-7c57c9e6921d" providerId="ADAL" clId="{2020ACBC-41D4-4C23-93BC-A299CBC42BE0}" dt="2023-06-15T23:53:09.054" v="35" actId="20577"/>
        <pc:sldMkLst>
          <pc:docMk/>
          <pc:sldMk cId="1423508657" sldId="2147479968"/>
        </pc:sldMkLst>
      </pc:sldChg>
      <pc:sldChg chg="modNotesTx">
        <pc:chgData name="Zachary Riffle" userId="65a82df5-c4c8-4598-a093-7c57c9e6921d" providerId="ADAL" clId="{2020ACBC-41D4-4C23-93BC-A299CBC42BE0}" dt="2023-06-15T23:52:16.893" v="22" actId="20577"/>
        <pc:sldMkLst>
          <pc:docMk/>
          <pc:sldMk cId="3218930372" sldId="2147480162"/>
        </pc:sldMkLst>
      </pc:sldChg>
      <pc:sldChg chg="modNotesTx">
        <pc:chgData name="Zachary Riffle" userId="65a82df5-c4c8-4598-a093-7c57c9e6921d" providerId="ADAL" clId="{2020ACBC-41D4-4C23-93BC-A299CBC42BE0}" dt="2023-06-15T23:50:36.720" v="0" actId="20577"/>
        <pc:sldMkLst>
          <pc:docMk/>
          <pc:sldMk cId="3606864078" sldId="2147480181"/>
        </pc:sldMkLst>
      </pc:sldChg>
      <pc:sldChg chg="modNotesTx">
        <pc:chgData name="Zachary Riffle" userId="65a82df5-c4c8-4598-a093-7c57c9e6921d" providerId="ADAL" clId="{2020ACBC-41D4-4C23-93BC-A299CBC42BE0}" dt="2023-06-15T23:51:27.208" v="10" actId="20577"/>
        <pc:sldMkLst>
          <pc:docMk/>
          <pc:sldMk cId="4236596863" sldId="2147480581"/>
        </pc:sldMkLst>
      </pc:sldChg>
      <pc:sldChg chg="modNotesTx">
        <pc:chgData name="Zachary Riffle" userId="65a82df5-c4c8-4598-a093-7c57c9e6921d" providerId="ADAL" clId="{2020ACBC-41D4-4C23-93BC-A299CBC42BE0}" dt="2023-06-15T23:50:56.804" v="2" actId="6549"/>
        <pc:sldMkLst>
          <pc:docMk/>
          <pc:sldMk cId="2922031097" sldId="2147480582"/>
        </pc:sldMkLst>
      </pc:sldChg>
      <pc:sldChg chg="modNotesTx">
        <pc:chgData name="Zachary Riffle" userId="65a82df5-c4c8-4598-a093-7c57c9e6921d" providerId="ADAL" clId="{2020ACBC-41D4-4C23-93BC-A299CBC42BE0}" dt="2023-06-15T23:51:00.539" v="3" actId="6549"/>
        <pc:sldMkLst>
          <pc:docMk/>
          <pc:sldMk cId="1362570982" sldId="2147480586"/>
        </pc:sldMkLst>
      </pc:sldChg>
      <pc:sldChg chg="modNotesTx">
        <pc:chgData name="Zachary Riffle" userId="65a82df5-c4c8-4598-a093-7c57c9e6921d" providerId="ADAL" clId="{2020ACBC-41D4-4C23-93BC-A299CBC42BE0}" dt="2023-06-15T23:50:38.808" v="1" actId="6549"/>
        <pc:sldMkLst>
          <pc:docMk/>
          <pc:sldMk cId="1929231953" sldId="2147480588"/>
        </pc:sldMkLst>
      </pc:sldChg>
      <pc:sldChg chg="modNotesTx">
        <pc:chgData name="Zachary Riffle" userId="65a82df5-c4c8-4598-a093-7c57c9e6921d" providerId="ADAL" clId="{2020ACBC-41D4-4C23-93BC-A299CBC42BE0}" dt="2023-06-15T23:51:58.994" v="18" actId="20577"/>
        <pc:sldMkLst>
          <pc:docMk/>
          <pc:sldMk cId="913676686" sldId="2147480589"/>
        </pc:sldMkLst>
      </pc:sldChg>
      <pc:sldChg chg="modNotesTx">
        <pc:chgData name="Zachary Riffle" userId="65a82df5-c4c8-4598-a093-7c57c9e6921d" providerId="ADAL" clId="{2020ACBC-41D4-4C23-93BC-A299CBC42BE0}" dt="2023-06-15T23:51:56.370" v="17" actId="20577"/>
        <pc:sldMkLst>
          <pc:docMk/>
          <pc:sldMk cId="36478857" sldId="2147480592"/>
        </pc:sldMkLst>
      </pc:sldChg>
      <pc:sldChg chg="modNotesTx">
        <pc:chgData name="Zachary Riffle" userId="65a82df5-c4c8-4598-a093-7c57c9e6921d" providerId="ADAL" clId="{2020ACBC-41D4-4C23-93BC-A299CBC42BE0}" dt="2023-06-15T23:52:11.266" v="21" actId="20577"/>
        <pc:sldMkLst>
          <pc:docMk/>
          <pc:sldMk cId="1593627343" sldId="2147480598"/>
        </pc:sldMkLst>
      </pc:sldChg>
      <pc:sldChg chg="modNotesTx">
        <pc:chgData name="Zachary Riffle" userId="65a82df5-c4c8-4598-a093-7c57c9e6921d" providerId="ADAL" clId="{2020ACBC-41D4-4C23-93BC-A299CBC42BE0}" dt="2023-06-15T23:52:07.633" v="20" actId="113"/>
        <pc:sldMkLst>
          <pc:docMk/>
          <pc:sldMk cId="2004878558" sldId="2147480599"/>
        </pc:sldMkLst>
      </pc:sldChg>
      <pc:sldChg chg="modNotesTx">
        <pc:chgData name="Zachary Riffle" userId="65a82df5-c4c8-4598-a093-7c57c9e6921d" providerId="ADAL" clId="{2020ACBC-41D4-4C23-93BC-A299CBC42BE0}" dt="2023-06-15T23:52:42.716" v="27" actId="6549"/>
        <pc:sldMkLst>
          <pc:docMk/>
          <pc:sldMk cId="1936203316" sldId="2147480605"/>
        </pc:sldMkLst>
      </pc:sldChg>
      <pc:sldChg chg="modNotesTx">
        <pc:chgData name="Zachary Riffle" userId="65a82df5-c4c8-4598-a093-7c57c9e6921d" providerId="ADAL" clId="{2020ACBC-41D4-4C23-93BC-A299CBC42BE0}" dt="2023-06-15T23:52:54.268" v="30" actId="20577"/>
        <pc:sldMkLst>
          <pc:docMk/>
          <pc:sldMk cId="4228146490" sldId="2147480608"/>
        </pc:sldMkLst>
      </pc:sldChg>
      <pc:sldChg chg="modNotesTx">
        <pc:chgData name="Zachary Riffle" userId="65a82df5-c4c8-4598-a093-7c57c9e6921d" providerId="ADAL" clId="{2020ACBC-41D4-4C23-93BC-A299CBC42BE0}" dt="2023-06-15T23:51:07.738" v="4" actId="20577"/>
        <pc:sldMkLst>
          <pc:docMk/>
          <pc:sldMk cId="3530449449" sldId="2147480610"/>
        </pc:sldMkLst>
      </pc:sldChg>
      <pc:sldChg chg="modNotesTx">
        <pc:chgData name="Zachary Riffle" userId="65a82df5-c4c8-4598-a093-7c57c9e6921d" providerId="ADAL" clId="{2020ACBC-41D4-4C23-93BC-A299CBC42BE0}" dt="2023-06-15T23:52:49.626" v="29" actId="113"/>
        <pc:sldMkLst>
          <pc:docMk/>
          <pc:sldMk cId="3551494715" sldId="2147480612"/>
        </pc:sldMkLst>
      </pc:sldChg>
      <pc:sldChg chg="modNotesTx">
        <pc:chgData name="Zachary Riffle" userId="65a82df5-c4c8-4598-a093-7c57c9e6921d" providerId="ADAL" clId="{2020ACBC-41D4-4C23-93BC-A299CBC42BE0}" dt="2023-06-15T23:52:19.997" v="23" actId="20577"/>
        <pc:sldMkLst>
          <pc:docMk/>
          <pc:sldMk cId="2417498015" sldId="2147480614"/>
        </pc:sldMkLst>
      </pc:sldChg>
      <pc:sldChg chg="modNotesTx">
        <pc:chgData name="Zachary Riffle" userId="65a82df5-c4c8-4598-a093-7c57c9e6921d" providerId="ADAL" clId="{2020ACBC-41D4-4C23-93BC-A299CBC42BE0}" dt="2023-06-15T23:51:47.759" v="16" actId="20577"/>
        <pc:sldMkLst>
          <pc:docMk/>
          <pc:sldMk cId="3510454726" sldId="2147480616"/>
        </pc:sldMkLst>
      </pc:sldChg>
      <pc:sldChg chg="modNotesTx">
        <pc:chgData name="Zachary Riffle" userId="65a82df5-c4c8-4598-a093-7c57c9e6921d" providerId="ADAL" clId="{2020ACBC-41D4-4C23-93BC-A299CBC42BE0}" dt="2023-06-15T23:52:57.069" v="31" actId="20577"/>
        <pc:sldMkLst>
          <pc:docMk/>
          <pc:sldMk cId="646461753" sldId="2147480619"/>
        </pc:sldMkLst>
      </pc:sldChg>
      <pc:sldChg chg="modNotesTx">
        <pc:chgData name="Zachary Riffle" userId="65a82df5-c4c8-4598-a093-7c57c9e6921d" providerId="ADAL" clId="{2020ACBC-41D4-4C23-93BC-A299CBC42BE0}" dt="2023-06-15T23:52:26.816" v="24" actId="20577"/>
        <pc:sldMkLst>
          <pc:docMk/>
          <pc:sldMk cId="1351877100" sldId="2147480620"/>
        </pc:sldMkLst>
      </pc:sldChg>
      <pc:sldChg chg="modNotesTx">
        <pc:chgData name="Zachary Riffle" userId="65a82df5-c4c8-4598-a093-7c57c9e6921d" providerId="ADAL" clId="{2020ACBC-41D4-4C23-93BC-A299CBC42BE0}" dt="2023-06-15T23:52:31.092" v="25" actId="20577"/>
        <pc:sldMkLst>
          <pc:docMk/>
          <pc:sldMk cId="19292647" sldId="2147480621"/>
        </pc:sldMkLst>
      </pc:sldChg>
      <pc:sldChg chg="modNotesTx">
        <pc:chgData name="Zachary Riffle" userId="65a82df5-c4c8-4598-a093-7c57c9e6921d" providerId="ADAL" clId="{2020ACBC-41D4-4C23-93BC-A299CBC42BE0}" dt="2023-06-15T23:51:40.020" v="13" actId="20577"/>
        <pc:sldMkLst>
          <pc:docMk/>
          <pc:sldMk cId="2641530785" sldId="21474806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4CA66-FB20-417B-A1BD-E5B08F367E57}" type="datetimeFigureOut">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D3A9F-3B4E-4BDE-9521-E0CEB937857C}" type="slidenum">
              <a:t>‹#›</a:t>
            </a:fld>
            <a:endParaRPr lang="en-US"/>
          </a:p>
        </p:txBody>
      </p:sp>
    </p:spTree>
    <p:extLst>
      <p:ext uri="{BB962C8B-B14F-4D97-AF65-F5344CB8AC3E}">
        <p14:creationId xmlns:p14="http://schemas.microsoft.com/office/powerpoint/2010/main" val="332799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969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588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636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dirty="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82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353740"/>
              </a:solidFill>
              <a:effectLst/>
              <a:latin typeface="ColfaxA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01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US" sz="1800" dirty="0">
              <a:effectLst/>
              <a:latin typeface="Segoe UI"/>
              <a:ea typeface="Calibri" panose="020F0502020204030204" pitchFamily="34" charset="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236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D3A9F-3B4E-4BDE-9521-E0CEB9378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949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D3A9F-3B4E-4BDE-9521-E0CEB9378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941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C4117-A5E5-4301-9C19-C055E0C4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303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5D3A9F-3B4E-4BDE-9521-E0CEB937857C}" type="slidenum">
              <a:rPr lang="en-US" smtClean="0"/>
              <a:t>18</a:t>
            </a:fld>
            <a:endParaRPr lang="en-US"/>
          </a:p>
        </p:txBody>
      </p:sp>
    </p:spTree>
    <p:extLst>
      <p:ext uri="{BB962C8B-B14F-4D97-AF65-F5344CB8AC3E}">
        <p14:creationId xmlns:p14="http://schemas.microsoft.com/office/powerpoint/2010/main" val="1300865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5D3A9F-3B4E-4BDE-9521-E0CEB937857C}" type="slidenum">
              <a:rPr lang="en-US" smtClean="0"/>
              <a:t>19</a:t>
            </a:fld>
            <a:endParaRPr lang="en-US"/>
          </a:p>
        </p:txBody>
      </p:sp>
    </p:spTree>
    <p:extLst>
      <p:ext uri="{BB962C8B-B14F-4D97-AF65-F5344CB8AC3E}">
        <p14:creationId xmlns:p14="http://schemas.microsoft.com/office/powerpoint/2010/main" val="202850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4400" dirty="0">
              <a:solidFill>
                <a:schemeClr val="tx1"/>
              </a:solidFill>
              <a:latin typeface="+mn-lt"/>
              <a:cs typeface="Times New Roman"/>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735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100" dirty="0">
              <a:latin typeface="Segoe UI"/>
              <a:cs typeface="Segoe UI"/>
            </a:endParaRPr>
          </a:p>
        </p:txBody>
      </p:sp>
      <p:sp>
        <p:nvSpPr>
          <p:cNvPr id="4" name="Header Placeholder 3"/>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6/15/2023 4:48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3373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24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54399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700" b="0" dirty="0">
              <a:solidFill>
                <a:srgbClr val="444444"/>
              </a:solidFill>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227816A4-775F-48E3-ACEB-279B3030F54B}"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57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strike="noStrike" dirty="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1881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5D3A9F-3B4E-4BDE-9521-E0CEB937857C}" type="slidenum">
              <a:rPr lang="en-US" smtClean="0"/>
              <a:t>25</a:t>
            </a:fld>
            <a:endParaRPr lang="en-US"/>
          </a:p>
        </p:txBody>
      </p:sp>
    </p:spTree>
    <p:extLst>
      <p:ext uri="{BB962C8B-B14F-4D97-AF65-F5344CB8AC3E}">
        <p14:creationId xmlns:p14="http://schemas.microsoft.com/office/powerpoint/2010/main" val="3057238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16309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69200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46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5D3A9F-3B4E-4BDE-9521-E0CEB937857C}" type="slidenum">
              <a:rPr lang="en-US"/>
              <a:t>29</a:t>
            </a:fld>
            <a:endParaRPr lang="en-US"/>
          </a:p>
        </p:txBody>
      </p:sp>
    </p:spTree>
    <p:extLst>
      <p:ext uri="{BB962C8B-B14F-4D97-AF65-F5344CB8AC3E}">
        <p14:creationId xmlns:p14="http://schemas.microsoft.com/office/powerpoint/2010/main" val="94246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endParaRPr lang="en-US"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9694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51D2E-9367-49B3-8301-A0A3119E6EA4}" type="slidenum">
              <a:rPr lang="en-US" smtClean="0"/>
              <a:t>30</a:t>
            </a:fld>
            <a:endParaRPr lang="en-US"/>
          </a:p>
        </p:txBody>
      </p:sp>
    </p:spTree>
    <p:extLst>
      <p:ext uri="{BB962C8B-B14F-4D97-AF65-F5344CB8AC3E}">
        <p14:creationId xmlns:p14="http://schemas.microsoft.com/office/powerpoint/2010/main" val="263464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2407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5D3A9F-3B4E-4BDE-9521-E0CEB937857C}" type="slidenum">
              <a:rPr lang="en-US"/>
              <a:t>32</a:t>
            </a:fld>
            <a:endParaRPr lang="en-US"/>
          </a:p>
        </p:txBody>
      </p:sp>
    </p:spTree>
    <p:extLst>
      <p:ext uri="{BB962C8B-B14F-4D97-AF65-F5344CB8AC3E}">
        <p14:creationId xmlns:p14="http://schemas.microsoft.com/office/powerpoint/2010/main" val="1385180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D1D5DB"/>
                </a:solidFill>
                <a:effectLst/>
                <a:latin typeface="Söhne"/>
              </a:rPr>
              <a:t>Fine-tuning </a:t>
            </a:r>
            <a:r>
              <a:rPr lang="en-US" b="0" i="0">
                <a:solidFill>
                  <a:srgbClr val="D1D5DB"/>
                </a:solidFill>
                <a:effectLst/>
                <a:latin typeface="Söhne"/>
              </a:rPr>
              <a:t>is the process of training a pre-trained model on a specific task or dataset to further improve its performance.</a:t>
            </a:r>
          </a:p>
          <a:p>
            <a:pPr algn="l"/>
            <a:endParaRPr lang="en-US" b="1" i="0">
              <a:solidFill>
                <a:srgbClr val="D1D5DB"/>
              </a:solidFill>
              <a:effectLst/>
              <a:latin typeface="Söhne"/>
            </a:endParaRPr>
          </a:p>
          <a:p>
            <a:pPr algn="l"/>
            <a:r>
              <a:rPr lang="en-US" b="1" i="0">
                <a:solidFill>
                  <a:srgbClr val="D1D5DB"/>
                </a:solidFill>
                <a:effectLst/>
                <a:latin typeface="Söhne"/>
              </a:rPr>
              <a:t>RLHF = </a:t>
            </a:r>
            <a:r>
              <a:rPr lang="en-US" b="0" i="0">
                <a:solidFill>
                  <a:srgbClr val="D1D5DB"/>
                </a:solidFill>
                <a:effectLst/>
                <a:latin typeface="Söhne"/>
              </a:rPr>
              <a:t>Reinforcement learning from human feedback is a method in AI where an agent learns through interactions with a human expert who provides feedback or rewards to guide the agent's decision-making process.</a:t>
            </a:r>
          </a:p>
          <a:p>
            <a:pPr algn="l"/>
            <a:r>
              <a:rPr lang="en-US" b="0" i="0">
                <a:solidFill>
                  <a:srgbClr val="D1D5DB"/>
                </a:solidFill>
                <a:effectLst/>
                <a:latin typeface="Söhne"/>
              </a:rPr>
              <a:t>ChatGPT uses RLHF.</a:t>
            </a:r>
          </a:p>
          <a:p>
            <a:endParaRPr lang="en-US"/>
          </a:p>
          <a:p>
            <a:r>
              <a:rPr lang="en-US"/>
              <a:t>Source: </a:t>
            </a:r>
          </a:p>
          <a:p>
            <a:r>
              <a:rPr lang="en-US"/>
              <a:t>https://cdn.openai.com/papers/Training_language_models_to_follow_instructions_with_human_feedback.pdf</a:t>
            </a:r>
          </a:p>
          <a:p>
            <a:r>
              <a:rPr lang="en-US"/>
              <a:t>https://openai.com/blog/chatgpt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D3A9F-3B4E-4BDE-9521-E0CEB9378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Extra slide in case we want to talk about this tool – Also if we’re pressed on time, we could have this as an Appendix slide.</a:t>
            </a:r>
          </a:p>
          <a:p>
            <a:endParaRPr lang="en-US">
              <a:cs typeface="Calibri"/>
            </a:endParaRPr>
          </a:p>
          <a:p>
            <a:r>
              <a:rPr lang="en-US">
                <a:cs typeface="Calibri"/>
              </a:rPr>
              <a:t>Our Azure Machine Learning studio supports various notebooks to kick start your AI/ML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D3A9F-3B4E-4BDE-9521-E0CEB93785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295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Extra slide in case we want to talk about this tool – Also if we’re pressed on time, we could have this as an Appendix slide.</a:t>
            </a:r>
          </a:p>
          <a:p>
            <a:endParaRPr lang="en-US"/>
          </a:p>
          <a:p>
            <a:r>
              <a:rPr lang="en-US"/>
              <a:t>Additionally, we have a "Model catalog" that allows you to leverage dozens of Open-Source models that are curated by </a:t>
            </a:r>
            <a:r>
              <a:rPr lang="en-US" err="1"/>
              <a:t>AzureML</a:t>
            </a:r>
            <a:r>
              <a:rPr lang="en-US"/>
              <a:t> and within our community partner Hugging 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D3A9F-3B4E-4BDE-9521-E0CEB93785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83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b="0"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34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US" dirty="0">
              <a:latin typeface="+mn-lt"/>
            </a:endParaRPr>
          </a:p>
        </p:txBody>
      </p:sp>
      <p:sp>
        <p:nvSpPr>
          <p:cNvPr id="4" name="Header Placeholder 3"/>
          <p:cNvSpPr>
            <a:spLocks noGrp="1"/>
          </p:cNvSpPr>
          <p:nvPr>
            <p:ph type="hdr" sz="quarter" idx="10"/>
          </p:nvPr>
        </p:nvSpPr>
        <p:spPr/>
        <p:txBody>
          <a:bodyPr/>
          <a:lstStyle/>
          <a:p>
            <a:pPr marL="0" marR="0" lvl="0" indent="0" algn="l" defTabSz="93320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6/15/2023 4:48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3700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9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3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effectLst/>
              <a:latin typeface="+mn-lt"/>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48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AF37919-D856-44BC-9CB2-12AC3CD6F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460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48.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50.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52.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54.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26.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56.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48.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50.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52.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56.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jpe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18460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07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510763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866873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emo slide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90538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emo slide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59003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emo slid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734062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ction Title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5678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 Title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30212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Titl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88600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34" t="-8952" r="9734" b="-8952"/>
          <a:stretch/>
        </p:blipFill>
        <p:spPr>
          <a:xfrm>
            <a:off x="5270500" y="0"/>
            <a:ext cx="6921500" cy="6858000"/>
          </a:xfrm>
          <a:prstGeom prst="rect">
            <a:avLst/>
          </a:prstGeom>
          <a:solidFill>
            <a:srgbClr val="FFB900"/>
          </a:solidFill>
        </p:spPr>
      </p:pic>
    </p:spTree>
    <p:extLst>
      <p:ext uri="{BB962C8B-B14F-4D97-AF65-F5344CB8AC3E}">
        <p14:creationId xmlns:p14="http://schemas.microsoft.com/office/powerpoint/2010/main" val="581588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20" t="-7479" r="9459" b="-7479"/>
          <a:stretch/>
        </p:blipFill>
        <p:spPr>
          <a:xfrm>
            <a:off x="5270500" y="0"/>
            <a:ext cx="6921500" cy="6857999"/>
          </a:xfrm>
          <a:prstGeom prst="rect">
            <a:avLst/>
          </a:prstGeom>
          <a:solidFill>
            <a:srgbClr val="0078D4"/>
          </a:solidFill>
        </p:spPr>
      </p:pic>
    </p:spTree>
    <p:extLst>
      <p:ext uri="{BB962C8B-B14F-4D97-AF65-F5344CB8AC3E}">
        <p14:creationId xmlns:p14="http://schemas.microsoft.com/office/powerpoint/2010/main" val="4194825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292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p:nvSpPr>
        <p:spPr bwMode="auto">
          <a:xfrm>
            <a:off x="5270500"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18" t="28169" r="8525" b="29620"/>
          <a:stretch/>
        </p:blipFill>
        <p:spPr>
          <a:xfrm>
            <a:off x="5270500" y="2241550"/>
            <a:ext cx="6921500" cy="2374900"/>
          </a:xfrm>
          <a:prstGeom prst="rect">
            <a:avLst/>
          </a:prstGeom>
        </p:spPr>
      </p:pic>
    </p:spTree>
    <p:extLst>
      <p:ext uri="{BB962C8B-B14F-4D97-AF65-F5344CB8AC3E}">
        <p14:creationId xmlns:p14="http://schemas.microsoft.com/office/powerpoint/2010/main" val="2326858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9" name="Group 8">
            <a:extLst>
              <a:ext uri="{FF2B5EF4-FFF2-40B4-BE49-F238E27FC236}">
                <a16:creationId xmlns:a16="http://schemas.microsoft.com/office/drawing/2014/main" id="{F9F43E7E-094F-41CE-96D2-A42B3A2564EA}"/>
              </a:ext>
            </a:extLst>
          </p:cNvPr>
          <p:cNvGrpSpPr/>
          <p:nvPr/>
        </p:nvGrpSpPr>
        <p:grpSpPr>
          <a:xfrm>
            <a:off x="5270500"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87" t="87160" r="8087" b="738"/>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p:nvPicPr>
          <p:blipFill rotWithShape="1">
            <a:blip r:embed="rId3">
              <a:extLst>
                <a:ext uri="{28A0092B-C50C-407E-A947-70E740481C1C}">
                  <a14:useLocalDpi xmlns:a14="http://schemas.microsoft.com/office/drawing/2010/main" val="0"/>
                </a:ext>
              </a:extLst>
            </a:blip>
            <a:srcRect l="8087" r="8087" b="91591"/>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87" t="738" r="8087" b="2060"/>
            <a:stretch/>
          </p:blipFill>
          <p:spPr>
            <a:xfrm>
              <a:off x="5270500" y="676275"/>
              <a:ext cx="6921500" cy="5431562"/>
            </a:xfrm>
            <a:prstGeom prst="rect">
              <a:avLst/>
            </a:prstGeom>
          </p:spPr>
        </p:pic>
      </p:grpSp>
    </p:spTree>
    <p:extLst>
      <p:ext uri="{BB962C8B-B14F-4D97-AF65-F5344CB8AC3E}">
        <p14:creationId xmlns:p14="http://schemas.microsoft.com/office/powerpoint/2010/main" val="1614439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72" t="-2958" r="12496" b="-7479"/>
          <a:stretch/>
        </p:blipFill>
        <p:spPr>
          <a:xfrm>
            <a:off x="5270500" y="-1"/>
            <a:ext cx="6921500" cy="6858001"/>
          </a:xfrm>
          <a:prstGeom prst="rect">
            <a:avLst/>
          </a:prstGeom>
          <a:solidFill>
            <a:srgbClr val="FFB900"/>
          </a:solidFill>
        </p:spPr>
      </p:pic>
    </p:spTree>
    <p:extLst>
      <p:ext uri="{BB962C8B-B14F-4D97-AF65-F5344CB8AC3E}">
        <p14:creationId xmlns:p14="http://schemas.microsoft.com/office/powerpoint/2010/main" val="1940153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5" name="Group 4">
            <a:extLst>
              <a:ext uri="{FF2B5EF4-FFF2-40B4-BE49-F238E27FC236}">
                <a16:creationId xmlns:a16="http://schemas.microsoft.com/office/drawing/2014/main" id="{F7B937E4-A358-4B11-9343-395C11D76927}"/>
              </a:ext>
            </a:extLst>
          </p:cNvPr>
          <p:cNvGrpSpPr/>
          <p:nvPr/>
        </p:nvGrpSpPr>
        <p:grpSpPr>
          <a:xfrm>
            <a:off x="5270500"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p:nvPicPr>
          <p:blipFill rotWithShape="1">
            <a:blip r:embed="rId2"/>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883144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358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8401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ank you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209088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ank you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60334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599139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805305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6753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250E9D-AFB4-61F1-95E3-AF22F0F12B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E90031C7-F944-7ECC-27BE-29986F3E767C}"/>
              </a:ext>
            </a:extLst>
          </p:cNvPr>
          <p:cNvSpPr txBox="1"/>
          <p:nvPr userDrawn="1"/>
        </p:nvSpPr>
        <p:spPr>
          <a:xfrm>
            <a:off x="532311" y="2518734"/>
            <a:ext cx="4336869" cy="1846659"/>
          </a:xfrm>
          <a:prstGeom prst="rect">
            <a:avLst/>
          </a:prstGeom>
          <a:noFill/>
        </p:spPr>
        <p:txBody>
          <a:bodyPr wrap="square" lIns="0" tIns="0" rIns="0" bIns="0" rtlCol="0">
            <a:spAutoFit/>
          </a:bodyPr>
          <a:lstStyle/>
          <a:p>
            <a:pPr algn="l"/>
            <a:r>
              <a:rPr lang="en-US" sz="6000" spc="-60" baseline="0">
                <a:gradFill flip="none" rotWithShape="1">
                  <a:gsLst>
                    <a:gs pos="0">
                      <a:srgbClr val="2D4573"/>
                    </a:gs>
                    <a:gs pos="100000">
                      <a:srgbClr val="136EB6"/>
                    </a:gs>
                  </a:gsLst>
                  <a:lin ang="0" scaled="1"/>
                  <a:tileRect/>
                </a:gradFill>
                <a:latin typeface="+mj-lt"/>
              </a:rPr>
              <a:t>Leadership</a:t>
            </a:r>
            <a:br>
              <a:rPr lang="en-US" sz="6000" spc="-60" baseline="0">
                <a:gradFill flip="none" rotWithShape="1">
                  <a:gsLst>
                    <a:gs pos="0">
                      <a:srgbClr val="2D4573"/>
                    </a:gs>
                    <a:gs pos="100000">
                      <a:srgbClr val="136EB6"/>
                    </a:gs>
                  </a:gsLst>
                  <a:lin ang="0" scaled="1"/>
                  <a:tileRect/>
                </a:gradFill>
                <a:latin typeface="+mj-lt"/>
              </a:rPr>
            </a:br>
            <a:r>
              <a:rPr lang="en-US" sz="6000" spc="-60" baseline="0">
                <a:gradFill flip="none" rotWithShape="1">
                  <a:gsLst>
                    <a:gs pos="0">
                      <a:srgbClr val="2D4573"/>
                    </a:gs>
                    <a:gs pos="100000">
                      <a:srgbClr val="136EB6"/>
                    </a:gs>
                  </a:gsLst>
                  <a:lin ang="0" scaled="1"/>
                  <a:tileRect/>
                </a:gradFill>
                <a:latin typeface="+mj-lt"/>
              </a:rPr>
              <a:t>Summit</a:t>
            </a:r>
          </a:p>
        </p:txBody>
      </p:sp>
    </p:spTree>
    <p:extLst>
      <p:ext uri="{BB962C8B-B14F-4D97-AF65-F5344CB8AC3E}">
        <p14:creationId xmlns:p14="http://schemas.microsoft.com/office/powerpoint/2010/main" val="5572166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804112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7CAA2-CFF6-7FD4-2222-860094BAE3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302670"/>
            <a:ext cx="9144000" cy="1231106"/>
          </a:xfrm>
          <a:noFill/>
        </p:spPr>
        <p:txBody>
          <a:bodyPr lIns="0" tIns="0" rIns="0" bIns="0" anchor="b" anchorCtr="0">
            <a:spAutoFit/>
          </a:bodyPr>
          <a:lstStyle>
            <a:lvl1pPr>
              <a:defRPr sz="4000" spc="-50" baseline="0">
                <a:solidFill>
                  <a:srgbClr val="136EB6"/>
                </a:solidFill>
                <a:latin typeface="+mj-lt"/>
                <a:cs typeface="Segoe UI" panose="020B0502040204020203" pitchFamily="34"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7754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3427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692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001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11225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2145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6055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58676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274204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9108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34918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72539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86882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46568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44122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3065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1318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28532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68501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82452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14785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80577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615385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4785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46696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14432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401663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91214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56464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26860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7737700"/>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4734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69129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65411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03740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6083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02443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272054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487640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32932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821621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67529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965214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50818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01219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17641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2033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08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529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7235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69055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2484971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1190796"/>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889296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171728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215257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720733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56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656578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9202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1368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76214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4383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8004540"/>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78124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78828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085263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921632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7354438"/>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48684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981263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078457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444299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983662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3809554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586877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7225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54571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21971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71414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5884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73031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985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8440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0519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394269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1381004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64922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1328082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2546842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2150591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23787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382814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7401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90931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 Title">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13113941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08978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AI_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697962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46133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813530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2">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39121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1794264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gradFill>
            <a:gsLst>
              <a:gs pos="0">
                <a:schemeClr val="tx1"/>
              </a:gs>
              <a:gs pos="100000">
                <a:srgbClr val="243A5E"/>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87193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49335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87415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45758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14177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11807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99822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3439259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gradFill>
            <a:gsLst>
              <a:gs pos="0">
                <a:schemeClr val="tx1"/>
              </a:gs>
              <a:gs pos="100000">
                <a:srgbClr val="243A5E"/>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803282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897710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29794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1087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11207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02494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45569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9542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9806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27667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5274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7218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94218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6840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80586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45348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42819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9299451"/>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35471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917008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727279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471471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21156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56913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59047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90244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84919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60815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0465986"/>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37817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88182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03957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38652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33012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44484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58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85983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75487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49549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8357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443611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805393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29859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765150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014964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029319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3859795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389591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11871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90787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96859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66785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37535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56697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5797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85757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0437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81597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68082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84850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39841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2919492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9133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418111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3588682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546734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1782278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244861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950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67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500470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photo">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60768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4962648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92123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366930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5324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4424-F7D3-BB1D-6D3D-EF30751B8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AC876D-F66D-18E5-44E0-E32B09BAC6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17ABE-35AA-58D2-37C6-4A3E7A03DD94}"/>
              </a:ext>
            </a:extLst>
          </p:cNvPr>
          <p:cNvSpPr>
            <a:spLocks noGrp="1"/>
          </p:cNvSpPr>
          <p:nvPr>
            <p:ph type="dt" sz="half" idx="10"/>
          </p:nvPr>
        </p:nvSpPr>
        <p:spPr/>
        <p:txBody>
          <a:bodyPr/>
          <a:lstStyle/>
          <a:p>
            <a:fld id="{1479073D-8567-4FBD-9B30-E30DB7F57C80}" type="datetimeFigureOut">
              <a:rPr lang="en-US" smtClean="0"/>
              <a:t>6/15/2023</a:t>
            </a:fld>
            <a:endParaRPr lang="en-US"/>
          </a:p>
        </p:txBody>
      </p:sp>
      <p:sp>
        <p:nvSpPr>
          <p:cNvPr id="5" name="Footer Placeholder 4">
            <a:extLst>
              <a:ext uri="{FF2B5EF4-FFF2-40B4-BE49-F238E27FC236}">
                <a16:creationId xmlns:a16="http://schemas.microsoft.com/office/drawing/2014/main" id="{E4E3F281-92D6-96C0-59BE-BB90050BA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50542-49F6-AC61-2942-8542757D8876}"/>
              </a:ext>
            </a:extLst>
          </p:cNvPr>
          <p:cNvSpPr>
            <a:spLocks noGrp="1"/>
          </p:cNvSpPr>
          <p:nvPr>
            <p:ph type="sldNum" sz="quarter" idx="12"/>
          </p:nvPr>
        </p:nvSpPr>
        <p:spPr/>
        <p:txBody>
          <a:bodyPr/>
          <a:lstStyle/>
          <a:p>
            <a:fld id="{F37DF1D8-9B7D-4F93-B1D3-4C5612B5952F}" type="slidenum">
              <a:rPr lang="en-US" smtClean="0"/>
              <a:t>‹#›</a:t>
            </a:fld>
            <a:endParaRPr lang="en-US"/>
          </a:p>
        </p:txBody>
      </p:sp>
    </p:spTree>
    <p:extLst>
      <p:ext uri="{BB962C8B-B14F-4D97-AF65-F5344CB8AC3E}">
        <p14:creationId xmlns:p14="http://schemas.microsoft.com/office/powerpoint/2010/main" val="18410251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1280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17352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068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42958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7965325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91020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89568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1313921"/>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92388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322753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808482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83833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7329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072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02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1864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887739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86038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24543825"/>
      </p:ext>
    </p:extLst>
  </p:cSld>
  <p:clrMapOvr>
    <a:masterClrMapping/>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2"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62016" y="5885187"/>
            <a:ext cx="1515205" cy="679126"/>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3784159"/>
            <a:ext cx="1905338" cy="215444"/>
          </a:xfrm>
          <a:prstGeom prst="rect">
            <a:avLst/>
          </a:prstGeom>
          <a:noFill/>
          <a:ln>
            <a:noFill/>
          </a:ln>
        </p:spPr>
        <p:txBody>
          <a:bodyPr wrap="square" lIns="0" tIns="0" rIns="0" bIns="0" rtlCol="0" anchor="ctr" anchorCtr="0">
            <a:spAutoFit/>
          </a:bodyPr>
          <a:lstStyle/>
          <a:p>
            <a:r>
              <a:rPr lang="en-US" sz="1400">
                <a:solidFill>
                  <a:schemeClr val="accent2"/>
                </a:solidFill>
                <a:latin typeface="+mj-lt"/>
                <a:cs typeface="Segoe UI Light" panose="020B0502040204020203" pitchFamily="34" charset="0"/>
              </a:rPr>
              <a:t>Situation:</a:t>
            </a:r>
            <a:endParaRPr lang="en-US" sz="1400">
              <a:solidFill>
                <a:schemeClr val="accent2"/>
              </a:solidFill>
              <a:latin typeface="+mj-lt"/>
            </a:endParaRPr>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043171"/>
            <a:ext cx="2560320" cy="184666"/>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135863" y="3784159"/>
            <a:ext cx="1905338" cy="215444"/>
          </a:xfrm>
          <a:prstGeom prst="rect">
            <a:avLst/>
          </a:prstGeom>
          <a:noFill/>
          <a:ln>
            <a:noFill/>
          </a:ln>
        </p:spPr>
        <p:txBody>
          <a:bodyPr wrap="square" lIns="0" tIns="0" rIns="0" bIns="0" rtlCol="0" anchor="ctr" anchorCtr="0">
            <a:spAutoFit/>
          </a:bodyPr>
          <a:lstStyle/>
          <a:p>
            <a:r>
              <a:rPr lang="en-US" sz="1400">
                <a:solidFill>
                  <a:schemeClr val="accent2"/>
                </a:solidFill>
                <a:latin typeface="+mj-lt"/>
                <a:cs typeface="Segoe UI Light" panose="020B0502040204020203" pitchFamily="34" charset="0"/>
              </a:rPr>
              <a:t>Proposed:</a:t>
            </a:r>
            <a:endParaRPr lang="en-US" sz="1400">
              <a:solidFill>
                <a:schemeClr val="accent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3" y="5043171"/>
            <a:ext cx="2286000" cy="184666"/>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9002968" y="3783810"/>
            <a:ext cx="1905338" cy="215444"/>
          </a:xfrm>
          <a:prstGeom prst="rect">
            <a:avLst/>
          </a:prstGeom>
          <a:noFill/>
          <a:ln>
            <a:noFill/>
          </a:ln>
        </p:spPr>
        <p:txBody>
          <a:bodyPr wrap="square" lIns="0" tIns="0" rIns="0" bIns="0" rtlCol="0" anchor="ctr" anchorCtr="0">
            <a:spAutoFit/>
          </a:bodyPr>
          <a:lstStyle/>
          <a:p>
            <a:r>
              <a:rPr lang="en-US" sz="1400">
                <a:solidFill>
                  <a:schemeClr val="accent2"/>
                </a:solidFill>
                <a:latin typeface="+mj-lt"/>
                <a:cs typeface="Segoe UI Light" panose="020B0502040204020203" pitchFamily="34" charset="0"/>
              </a:rPr>
              <a:t>Areas of Impact:</a:t>
            </a:r>
            <a:endParaRPr lang="en-US" sz="1400">
              <a:solidFill>
                <a:schemeClr val="accent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9002968" y="5043171"/>
            <a:ext cx="3017520" cy="184666"/>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430887"/>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1"/>
            <a:ext cx="9235440" cy="430887"/>
          </a:xfrm>
          <a:prstGeom prst="rect">
            <a:avLst/>
          </a:prstGeom>
        </p:spPr>
        <p:txBody>
          <a:bodyPr/>
          <a:lstStyle>
            <a:lvl1pPr marL="0" indent="0">
              <a:buNone/>
              <a:defRPr/>
            </a:lvl1pPr>
          </a:lstStyle>
          <a:p>
            <a:r>
              <a:rPr lang="en-US"/>
              <a:t>Horizontal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401737" y="5743640"/>
            <a:ext cx="2286000" cy="338554"/>
          </a:xfrm>
          <a:prstGeom prst="rect">
            <a:avLst/>
          </a:prstGeom>
        </p:spPr>
        <p:txBody>
          <a:bodyPr lIns="0" tIns="0" rIns="0" bIns="0" anchor="b" anchorCtr="0"/>
          <a:lstStyle>
            <a:lvl1pPr marL="0" indent="0">
              <a:lnSpc>
                <a:spcPct val="100000"/>
              </a:lnSpc>
              <a:buNone/>
              <a:defRPr sz="1000" b="1" i="0" cap="all" baseline="0">
                <a:solidFill>
                  <a:schemeClr val="accent2"/>
                </a:solidFill>
                <a:latin typeface="Segoe UI Semibold" panose="020B0502040204020203" pitchFamily="34" charset="0"/>
                <a:cs typeface="Segoe UI Semibold" panose="020B0502040204020203" pitchFamily="34" charset="0"/>
              </a:defRPr>
            </a:lvl1pPr>
            <a:lvl2pPr>
              <a:spcBef>
                <a:spcPts val="0"/>
              </a:spcBef>
              <a:defRPr sz="1200"/>
            </a:lvl2pPr>
          </a:lstStyle>
          <a:p>
            <a:pPr lvl="0"/>
            <a:r>
              <a:rPr lang="en-US"/>
              <a:t>First</a:t>
            </a:r>
          </a:p>
          <a:p>
            <a:pPr lvl="1"/>
            <a:r>
              <a:rPr lang="en-US"/>
              <a:t>second</a:t>
            </a:r>
          </a:p>
        </p:txBody>
      </p:sp>
    </p:spTree>
    <p:extLst>
      <p:ext uri="{BB962C8B-B14F-4D97-AF65-F5344CB8AC3E}">
        <p14:creationId xmlns:p14="http://schemas.microsoft.com/office/powerpoint/2010/main" val="112977462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2934227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88380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 Title square photo placehol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01621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quare photo placehol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36308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quare photo placehol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86491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quare photo placehol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34428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gra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2318159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479802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306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040632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3058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582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9630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0884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6289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2865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98377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34319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0050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223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5093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583403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4029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70626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46144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0874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24126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44086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745836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2948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0727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65532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2866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11096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50913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60339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6935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58608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9739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1121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54917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21907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814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00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44764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175517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217272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156761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196508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91226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529589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324958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7.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7" Type="http://schemas.openxmlformats.org/officeDocument/2006/relationships/slideLayout" Target="../slideLayouts/slideLayout58.xml"/><Relationship Id="rId71" Type="http://schemas.openxmlformats.org/officeDocument/2006/relationships/image" Target="../media/image1.emf"/><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61" Type="http://schemas.openxmlformats.org/officeDocument/2006/relationships/slideLayout" Target="../slideLayouts/slideLayout112.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theme" Target="../theme/theme2.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image" Target="../media/image2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theme" Target="../theme/theme3.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image" Target="../media/image39.sv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8" Type="http://schemas.openxmlformats.org/officeDocument/2006/relationships/slideLayout" Target="../slideLayouts/slideLayout127.xml"/><Relationship Id="rId51" Type="http://schemas.openxmlformats.org/officeDocument/2006/relationships/image" Target="../media/image38.png"/><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1" Type="http://schemas.openxmlformats.org/officeDocument/2006/relationships/slideLayout" Target="../slideLayouts/slideLayout120.xml"/><Relationship Id="rId6"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94.xml"/><Relationship Id="rId21" Type="http://schemas.openxmlformats.org/officeDocument/2006/relationships/slideLayout" Target="../slideLayouts/slideLayout189.xml"/><Relationship Id="rId42" Type="http://schemas.openxmlformats.org/officeDocument/2006/relationships/slideLayout" Target="../slideLayouts/slideLayout210.xml"/><Relationship Id="rId47" Type="http://schemas.openxmlformats.org/officeDocument/2006/relationships/slideLayout" Target="../slideLayouts/slideLayout215.xml"/><Relationship Id="rId63" Type="http://schemas.openxmlformats.org/officeDocument/2006/relationships/slideLayout" Target="../slideLayouts/slideLayout231.xml"/><Relationship Id="rId68" Type="http://schemas.openxmlformats.org/officeDocument/2006/relationships/slideLayout" Target="../slideLayouts/slideLayout236.xml"/><Relationship Id="rId16" Type="http://schemas.openxmlformats.org/officeDocument/2006/relationships/slideLayout" Target="../slideLayouts/slideLayout184.xml"/><Relationship Id="rId11" Type="http://schemas.openxmlformats.org/officeDocument/2006/relationships/slideLayout" Target="../slideLayouts/slideLayout179.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53" Type="http://schemas.openxmlformats.org/officeDocument/2006/relationships/slideLayout" Target="../slideLayouts/slideLayout221.xml"/><Relationship Id="rId58" Type="http://schemas.openxmlformats.org/officeDocument/2006/relationships/slideLayout" Target="../slideLayouts/slideLayout226.xml"/><Relationship Id="rId74" Type="http://schemas.openxmlformats.org/officeDocument/2006/relationships/slideLayout" Target="../slideLayouts/slideLayout242.xml"/><Relationship Id="rId79" Type="http://schemas.openxmlformats.org/officeDocument/2006/relationships/slideLayout" Target="../slideLayouts/slideLayout247.xml"/><Relationship Id="rId5" Type="http://schemas.openxmlformats.org/officeDocument/2006/relationships/slideLayout" Target="../slideLayouts/slideLayout173.xml"/><Relationship Id="rId61" Type="http://schemas.openxmlformats.org/officeDocument/2006/relationships/slideLayout" Target="../slideLayouts/slideLayout229.xml"/><Relationship Id="rId82" Type="http://schemas.openxmlformats.org/officeDocument/2006/relationships/theme" Target="../theme/theme4.xml"/><Relationship Id="rId19" Type="http://schemas.openxmlformats.org/officeDocument/2006/relationships/slideLayout" Target="../slideLayouts/slideLayout18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43" Type="http://schemas.openxmlformats.org/officeDocument/2006/relationships/slideLayout" Target="../slideLayouts/slideLayout211.xml"/><Relationship Id="rId48" Type="http://schemas.openxmlformats.org/officeDocument/2006/relationships/slideLayout" Target="../slideLayouts/slideLayout216.xml"/><Relationship Id="rId56" Type="http://schemas.openxmlformats.org/officeDocument/2006/relationships/slideLayout" Target="../slideLayouts/slideLayout224.xml"/><Relationship Id="rId64" Type="http://schemas.openxmlformats.org/officeDocument/2006/relationships/slideLayout" Target="../slideLayouts/slideLayout232.xml"/><Relationship Id="rId69" Type="http://schemas.openxmlformats.org/officeDocument/2006/relationships/slideLayout" Target="../slideLayouts/slideLayout237.xml"/><Relationship Id="rId77" Type="http://schemas.openxmlformats.org/officeDocument/2006/relationships/slideLayout" Target="../slideLayouts/slideLayout245.xml"/><Relationship Id="rId8" Type="http://schemas.openxmlformats.org/officeDocument/2006/relationships/slideLayout" Target="../slideLayouts/slideLayout176.xml"/><Relationship Id="rId51" Type="http://schemas.openxmlformats.org/officeDocument/2006/relationships/slideLayout" Target="../slideLayouts/slideLayout219.xml"/><Relationship Id="rId72" Type="http://schemas.openxmlformats.org/officeDocument/2006/relationships/slideLayout" Target="../slideLayouts/slideLayout240.xml"/><Relationship Id="rId80" Type="http://schemas.openxmlformats.org/officeDocument/2006/relationships/slideLayout" Target="../slideLayouts/slideLayout248.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46" Type="http://schemas.openxmlformats.org/officeDocument/2006/relationships/slideLayout" Target="../slideLayouts/slideLayout214.xml"/><Relationship Id="rId59" Type="http://schemas.openxmlformats.org/officeDocument/2006/relationships/slideLayout" Target="../slideLayouts/slideLayout227.xml"/><Relationship Id="rId67" Type="http://schemas.openxmlformats.org/officeDocument/2006/relationships/slideLayout" Target="../slideLayouts/slideLayout235.xml"/><Relationship Id="rId20" Type="http://schemas.openxmlformats.org/officeDocument/2006/relationships/slideLayout" Target="../slideLayouts/slideLayout188.xml"/><Relationship Id="rId41" Type="http://schemas.openxmlformats.org/officeDocument/2006/relationships/slideLayout" Target="../slideLayouts/slideLayout209.xml"/><Relationship Id="rId54" Type="http://schemas.openxmlformats.org/officeDocument/2006/relationships/slideLayout" Target="../slideLayouts/slideLayout222.xml"/><Relationship Id="rId62" Type="http://schemas.openxmlformats.org/officeDocument/2006/relationships/slideLayout" Target="../slideLayouts/slideLayout230.xml"/><Relationship Id="rId70" Type="http://schemas.openxmlformats.org/officeDocument/2006/relationships/slideLayout" Target="../slideLayouts/slideLayout238.xml"/><Relationship Id="rId75" Type="http://schemas.openxmlformats.org/officeDocument/2006/relationships/slideLayout" Target="../slideLayouts/slideLayout243.xml"/><Relationship Id="rId83" Type="http://schemas.openxmlformats.org/officeDocument/2006/relationships/image" Target="../media/image1.emf"/><Relationship Id="rId1" Type="http://schemas.openxmlformats.org/officeDocument/2006/relationships/slideLayout" Target="../slideLayouts/slideLayout169.xml"/><Relationship Id="rId6" Type="http://schemas.openxmlformats.org/officeDocument/2006/relationships/slideLayout" Target="../slideLayouts/slideLayout174.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49" Type="http://schemas.openxmlformats.org/officeDocument/2006/relationships/slideLayout" Target="../slideLayouts/slideLayout217.xml"/><Relationship Id="rId57" Type="http://schemas.openxmlformats.org/officeDocument/2006/relationships/slideLayout" Target="../slideLayouts/slideLayout225.xml"/><Relationship Id="rId10" Type="http://schemas.openxmlformats.org/officeDocument/2006/relationships/slideLayout" Target="../slideLayouts/slideLayout178.xml"/><Relationship Id="rId31" Type="http://schemas.openxmlformats.org/officeDocument/2006/relationships/slideLayout" Target="../slideLayouts/slideLayout199.xml"/><Relationship Id="rId44" Type="http://schemas.openxmlformats.org/officeDocument/2006/relationships/slideLayout" Target="../slideLayouts/slideLayout212.xml"/><Relationship Id="rId52" Type="http://schemas.openxmlformats.org/officeDocument/2006/relationships/slideLayout" Target="../slideLayouts/slideLayout220.xml"/><Relationship Id="rId60" Type="http://schemas.openxmlformats.org/officeDocument/2006/relationships/slideLayout" Target="../slideLayouts/slideLayout228.xml"/><Relationship Id="rId65" Type="http://schemas.openxmlformats.org/officeDocument/2006/relationships/slideLayout" Target="../slideLayouts/slideLayout233.xml"/><Relationship Id="rId73" Type="http://schemas.openxmlformats.org/officeDocument/2006/relationships/slideLayout" Target="../slideLayouts/slideLayout241.xml"/><Relationship Id="rId78" Type="http://schemas.openxmlformats.org/officeDocument/2006/relationships/slideLayout" Target="../slideLayouts/slideLayout246.xml"/><Relationship Id="rId81" Type="http://schemas.openxmlformats.org/officeDocument/2006/relationships/slideLayout" Target="../slideLayouts/slideLayout24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9" Type="http://schemas.openxmlformats.org/officeDocument/2006/relationships/slideLayout" Target="../slideLayouts/slideLayout207.xml"/><Relationship Id="rId34" Type="http://schemas.openxmlformats.org/officeDocument/2006/relationships/slideLayout" Target="../slideLayouts/slideLayout202.xml"/><Relationship Id="rId50" Type="http://schemas.openxmlformats.org/officeDocument/2006/relationships/slideLayout" Target="../slideLayouts/slideLayout218.xml"/><Relationship Id="rId55" Type="http://schemas.openxmlformats.org/officeDocument/2006/relationships/slideLayout" Target="../slideLayouts/slideLayout223.xml"/><Relationship Id="rId76" Type="http://schemas.openxmlformats.org/officeDocument/2006/relationships/slideLayout" Target="../slideLayouts/slideLayout244.xml"/><Relationship Id="rId7" Type="http://schemas.openxmlformats.org/officeDocument/2006/relationships/slideLayout" Target="../slideLayouts/slideLayout175.xml"/><Relationship Id="rId71" Type="http://schemas.openxmlformats.org/officeDocument/2006/relationships/slideLayout" Target="../slideLayouts/slideLayout239.xml"/><Relationship Id="rId2" Type="http://schemas.openxmlformats.org/officeDocument/2006/relationships/slideLayout" Target="../slideLayouts/slideLayout170.xml"/><Relationship Id="rId29" Type="http://schemas.openxmlformats.org/officeDocument/2006/relationships/slideLayout" Target="../slideLayouts/slideLayout197.xml"/><Relationship Id="rId24" Type="http://schemas.openxmlformats.org/officeDocument/2006/relationships/slideLayout" Target="../slideLayouts/slideLayout192.xml"/><Relationship Id="rId40" Type="http://schemas.openxmlformats.org/officeDocument/2006/relationships/slideLayout" Target="../slideLayouts/slideLayout208.xml"/><Relationship Id="rId45" Type="http://schemas.openxmlformats.org/officeDocument/2006/relationships/slideLayout" Target="../slideLayouts/slideLayout213.xml"/><Relationship Id="rId66" Type="http://schemas.openxmlformats.org/officeDocument/2006/relationships/slideLayout" Target="../slideLayouts/slideLayout23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75.xml"/><Relationship Id="rId21" Type="http://schemas.openxmlformats.org/officeDocument/2006/relationships/slideLayout" Target="../slideLayouts/slideLayout270.xml"/><Relationship Id="rId42" Type="http://schemas.openxmlformats.org/officeDocument/2006/relationships/slideLayout" Target="../slideLayouts/slideLayout291.xml"/><Relationship Id="rId47" Type="http://schemas.openxmlformats.org/officeDocument/2006/relationships/slideLayout" Target="../slideLayouts/slideLayout296.xml"/><Relationship Id="rId63" Type="http://schemas.openxmlformats.org/officeDocument/2006/relationships/slideLayout" Target="../slideLayouts/slideLayout312.xml"/><Relationship Id="rId68" Type="http://schemas.openxmlformats.org/officeDocument/2006/relationships/slideLayout" Target="../slideLayouts/slideLayout317.xml"/><Relationship Id="rId84" Type="http://schemas.openxmlformats.org/officeDocument/2006/relationships/slideLayout" Target="../slideLayouts/slideLayout333.xml"/><Relationship Id="rId16" Type="http://schemas.openxmlformats.org/officeDocument/2006/relationships/slideLayout" Target="../slideLayouts/slideLayout265.xml"/><Relationship Id="rId11" Type="http://schemas.openxmlformats.org/officeDocument/2006/relationships/slideLayout" Target="../slideLayouts/slideLayout260.xml"/><Relationship Id="rId32" Type="http://schemas.openxmlformats.org/officeDocument/2006/relationships/slideLayout" Target="../slideLayouts/slideLayout281.xml"/><Relationship Id="rId37" Type="http://schemas.openxmlformats.org/officeDocument/2006/relationships/slideLayout" Target="../slideLayouts/slideLayout286.xml"/><Relationship Id="rId53" Type="http://schemas.openxmlformats.org/officeDocument/2006/relationships/slideLayout" Target="../slideLayouts/slideLayout302.xml"/><Relationship Id="rId58" Type="http://schemas.openxmlformats.org/officeDocument/2006/relationships/slideLayout" Target="../slideLayouts/slideLayout307.xml"/><Relationship Id="rId74" Type="http://schemas.openxmlformats.org/officeDocument/2006/relationships/slideLayout" Target="../slideLayouts/slideLayout323.xml"/><Relationship Id="rId79" Type="http://schemas.openxmlformats.org/officeDocument/2006/relationships/slideLayout" Target="../slideLayouts/slideLayout328.xml"/><Relationship Id="rId5" Type="http://schemas.openxmlformats.org/officeDocument/2006/relationships/slideLayout" Target="../slideLayouts/slideLayout254.xml"/><Relationship Id="rId19" Type="http://schemas.openxmlformats.org/officeDocument/2006/relationships/slideLayout" Target="../slideLayouts/slideLayout268.xml"/><Relationship Id="rId14" Type="http://schemas.openxmlformats.org/officeDocument/2006/relationships/slideLayout" Target="../slideLayouts/slideLayout263.xml"/><Relationship Id="rId22" Type="http://schemas.openxmlformats.org/officeDocument/2006/relationships/slideLayout" Target="../slideLayouts/slideLayout271.xml"/><Relationship Id="rId27" Type="http://schemas.openxmlformats.org/officeDocument/2006/relationships/slideLayout" Target="../slideLayouts/slideLayout276.xml"/><Relationship Id="rId30" Type="http://schemas.openxmlformats.org/officeDocument/2006/relationships/slideLayout" Target="../slideLayouts/slideLayout279.xml"/><Relationship Id="rId35" Type="http://schemas.openxmlformats.org/officeDocument/2006/relationships/slideLayout" Target="../slideLayouts/slideLayout284.xml"/><Relationship Id="rId43" Type="http://schemas.openxmlformats.org/officeDocument/2006/relationships/slideLayout" Target="../slideLayouts/slideLayout292.xml"/><Relationship Id="rId48" Type="http://schemas.openxmlformats.org/officeDocument/2006/relationships/slideLayout" Target="../slideLayouts/slideLayout297.xml"/><Relationship Id="rId56" Type="http://schemas.openxmlformats.org/officeDocument/2006/relationships/slideLayout" Target="../slideLayouts/slideLayout305.xml"/><Relationship Id="rId64" Type="http://schemas.openxmlformats.org/officeDocument/2006/relationships/slideLayout" Target="../slideLayouts/slideLayout313.xml"/><Relationship Id="rId69" Type="http://schemas.openxmlformats.org/officeDocument/2006/relationships/slideLayout" Target="../slideLayouts/slideLayout318.xml"/><Relationship Id="rId77" Type="http://schemas.openxmlformats.org/officeDocument/2006/relationships/slideLayout" Target="../slideLayouts/slideLayout326.xml"/><Relationship Id="rId8" Type="http://schemas.openxmlformats.org/officeDocument/2006/relationships/slideLayout" Target="../slideLayouts/slideLayout257.xml"/><Relationship Id="rId51" Type="http://schemas.openxmlformats.org/officeDocument/2006/relationships/slideLayout" Target="../slideLayouts/slideLayout300.xml"/><Relationship Id="rId72" Type="http://schemas.openxmlformats.org/officeDocument/2006/relationships/slideLayout" Target="../slideLayouts/slideLayout321.xml"/><Relationship Id="rId80" Type="http://schemas.openxmlformats.org/officeDocument/2006/relationships/slideLayout" Target="../slideLayouts/slideLayout329.xml"/><Relationship Id="rId85" Type="http://schemas.openxmlformats.org/officeDocument/2006/relationships/theme" Target="../theme/theme5.xml"/><Relationship Id="rId3" Type="http://schemas.openxmlformats.org/officeDocument/2006/relationships/slideLayout" Target="../slideLayouts/slideLayout252.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5" Type="http://schemas.openxmlformats.org/officeDocument/2006/relationships/slideLayout" Target="../slideLayouts/slideLayout274.xml"/><Relationship Id="rId33" Type="http://schemas.openxmlformats.org/officeDocument/2006/relationships/slideLayout" Target="../slideLayouts/slideLayout282.xml"/><Relationship Id="rId38" Type="http://schemas.openxmlformats.org/officeDocument/2006/relationships/slideLayout" Target="../slideLayouts/slideLayout287.xml"/><Relationship Id="rId46" Type="http://schemas.openxmlformats.org/officeDocument/2006/relationships/slideLayout" Target="../slideLayouts/slideLayout295.xml"/><Relationship Id="rId59" Type="http://schemas.openxmlformats.org/officeDocument/2006/relationships/slideLayout" Target="../slideLayouts/slideLayout308.xml"/><Relationship Id="rId67" Type="http://schemas.openxmlformats.org/officeDocument/2006/relationships/slideLayout" Target="../slideLayouts/slideLayout316.xml"/><Relationship Id="rId20" Type="http://schemas.openxmlformats.org/officeDocument/2006/relationships/slideLayout" Target="../slideLayouts/slideLayout269.xml"/><Relationship Id="rId41" Type="http://schemas.openxmlformats.org/officeDocument/2006/relationships/slideLayout" Target="../slideLayouts/slideLayout290.xml"/><Relationship Id="rId54" Type="http://schemas.openxmlformats.org/officeDocument/2006/relationships/slideLayout" Target="../slideLayouts/slideLayout303.xml"/><Relationship Id="rId62" Type="http://schemas.openxmlformats.org/officeDocument/2006/relationships/slideLayout" Target="../slideLayouts/slideLayout311.xml"/><Relationship Id="rId70" Type="http://schemas.openxmlformats.org/officeDocument/2006/relationships/slideLayout" Target="../slideLayouts/slideLayout319.xml"/><Relationship Id="rId75" Type="http://schemas.openxmlformats.org/officeDocument/2006/relationships/slideLayout" Target="../slideLayouts/slideLayout324.xml"/><Relationship Id="rId83" Type="http://schemas.openxmlformats.org/officeDocument/2006/relationships/slideLayout" Target="../slideLayouts/slideLayout332.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5" Type="http://schemas.openxmlformats.org/officeDocument/2006/relationships/slideLayout" Target="../slideLayouts/slideLayout264.xml"/><Relationship Id="rId23" Type="http://schemas.openxmlformats.org/officeDocument/2006/relationships/slideLayout" Target="../slideLayouts/slideLayout272.xml"/><Relationship Id="rId28" Type="http://schemas.openxmlformats.org/officeDocument/2006/relationships/slideLayout" Target="../slideLayouts/slideLayout277.xml"/><Relationship Id="rId36" Type="http://schemas.openxmlformats.org/officeDocument/2006/relationships/slideLayout" Target="../slideLayouts/slideLayout285.xml"/><Relationship Id="rId49" Type="http://schemas.openxmlformats.org/officeDocument/2006/relationships/slideLayout" Target="../slideLayouts/slideLayout298.xml"/><Relationship Id="rId57" Type="http://schemas.openxmlformats.org/officeDocument/2006/relationships/slideLayout" Target="../slideLayouts/slideLayout306.xml"/><Relationship Id="rId10" Type="http://schemas.openxmlformats.org/officeDocument/2006/relationships/slideLayout" Target="../slideLayouts/slideLayout259.xml"/><Relationship Id="rId31" Type="http://schemas.openxmlformats.org/officeDocument/2006/relationships/slideLayout" Target="../slideLayouts/slideLayout280.xml"/><Relationship Id="rId44" Type="http://schemas.openxmlformats.org/officeDocument/2006/relationships/slideLayout" Target="../slideLayouts/slideLayout293.xml"/><Relationship Id="rId52" Type="http://schemas.openxmlformats.org/officeDocument/2006/relationships/slideLayout" Target="../slideLayouts/slideLayout301.xml"/><Relationship Id="rId60" Type="http://schemas.openxmlformats.org/officeDocument/2006/relationships/slideLayout" Target="../slideLayouts/slideLayout309.xml"/><Relationship Id="rId65" Type="http://schemas.openxmlformats.org/officeDocument/2006/relationships/slideLayout" Target="../slideLayouts/slideLayout314.xml"/><Relationship Id="rId73" Type="http://schemas.openxmlformats.org/officeDocument/2006/relationships/slideLayout" Target="../slideLayouts/slideLayout322.xml"/><Relationship Id="rId78" Type="http://schemas.openxmlformats.org/officeDocument/2006/relationships/slideLayout" Target="../slideLayouts/slideLayout327.xml"/><Relationship Id="rId81" Type="http://schemas.openxmlformats.org/officeDocument/2006/relationships/slideLayout" Target="../slideLayouts/slideLayout330.xml"/><Relationship Id="rId86" Type="http://schemas.openxmlformats.org/officeDocument/2006/relationships/image" Target="../media/image1.emf"/><Relationship Id="rId4" Type="http://schemas.openxmlformats.org/officeDocument/2006/relationships/slideLayout" Target="../slideLayouts/slideLayout253.xml"/><Relationship Id="rId9" Type="http://schemas.openxmlformats.org/officeDocument/2006/relationships/slideLayout" Target="../slideLayouts/slideLayout258.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9" Type="http://schemas.openxmlformats.org/officeDocument/2006/relationships/slideLayout" Target="../slideLayouts/slideLayout288.xml"/><Relationship Id="rId34" Type="http://schemas.openxmlformats.org/officeDocument/2006/relationships/slideLayout" Target="../slideLayouts/slideLayout283.xml"/><Relationship Id="rId50" Type="http://schemas.openxmlformats.org/officeDocument/2006/relationships/slideLayout" Target="../slideLayouts/slideLayout299.xml"/><Relationship Id="rId55" Type="http://schemas.openxmlformats.org/officeDocument/2006/relationships/slideLayout" Target="../slideLayouts/slideLayout304.xml"/><Relationship Id="rId76" Type="http://schemas.openxmlformats.org/officeDocument/2006/relationships/slideLayout" Target="../slideLayouts/slideLayout325.xml"/><Relationship Id="rId7" Type="http://schemas.openxmlformats.org/officeDocument/2006/relationships/slideLayout" Target="../slideLayouts/slideLayout256.xml"/><Relationship Id="rId71" Type="http://schemas.openxmlformats.org/officeDocument/2006/relationships/slideLayout" Target="../slideLayouts/slideLayout320.xml"/><Relationship Id="rId2" Type="http://schemas.openxmlformats.org/officeDocument/2006/relationships/slideLayout" Target="../slideLayouts/slideLayout251.xml"/><Relationship Id="rId29" Type="http://schemas.openxmlformats.org/officeDocument/2006/relationships/slideLayout" Target="../slideLayouts/slideLayout278.xml"/><Relationship Id="rId24" Type="http://schemas.openxmlformats.org/officeDocument/2006/relationships/slideLayout" Target="../slideLayouts/slideLayout273.xml"/><Relationship Id="rId40" Type="http://schemas.openxmlformats.org/officeDocument/2006/relationships/slideLayout" Target="../slideLayouts/slideLayout289.xml"/><Relationship Id="rId45" Type="http://schemas.openxmlformats.org/officeDocument/2006/relationships/slideLayout" Target="../slideLayouts/slideLayout294.xml"/><Relationship Id="rId66" Type="http://schemas.openxmlformats.org/officeDocument/2006/relationships/slideLayout" Target="../slideLayouts/slideLayout315.xml"/><Relationship Id="rId61" Type="http://schemas.openxmlformats.org/officeDocument/2006/relationships/slideLayout" Target="../slideLayouts/slideLayout310.xml"/><Relationship Id="rId82" Type="http://schemas.openxmlformats.org/officeDocument/2006/relationships/slideLayout" Target="../slideLayouts/slideLayout3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29882572"/>
      </p:ext>
    </p:extLst>
  </p:cSld>
  <p:clrMap bg1="dk1" tx1="lt1" bg2="dk2" tx2="lt2" accent1="accent1" accent2="accent2" accent3="accent3" accent4="accent4" accent5="accent5" accent6="accent6" hlink="hlink" folHlink="folHlink"/>
  <p:sldLayoutIdLst>
    <p:sldLayoutId id="2147485509" r:id="rId1"/>
    <p:sldLayoutId id="2147485514" r:id="rId2"/>
    <p:sldLayoutId id="2147485515" r:id="rId3"/>
    <p:sldLayoutId id="2147485512" r:id="rId4"/>
    <p:sldLayoutId id="2147485513" r:id="rId5"/>
    <p:sldLayoutId id="2147485510" r:id="rId6"/>
    <p:sldLayoutId id="2147485511" r:id="rId7"/>
    <p:sldLayoutId id="2147485229" r:id="rId8"/>
    <p:sldLayoutId id="2147485230" r:id="rId9"/>
    <p:sldLayoutId id="2147485231" r:id="rId10"/>
    <p:sldLayoutId id="2147485232" r:id="rId11"/>
    <p:sldLayoutId id="2147485233" r:id="rId12"/>
    <p:sldLayoutId id="2147485234" r:id="rId13"/>
    <p:sldLayoutId id="2147485235" r:id="rId14"/>
    <p:sldLayoutId id="2147485236" r:id="rId15"/>
    <p:sldLayoutId id="2147485237" r:id="rId16"/>
    <p:sldLayoutId id="2147485238" r:id="rId17"/>
    <p:sldLayoutId id="2147485239" r:id="rId18"/>
    <p:sldLayoutId id="2147485240" r:id="rId19"/>
    <p:sldLayoutId id="2147485241" r:id="rId20"/>
    <p:sldLayoutId id="2147485242" r:id="rId21"/>
    <p:sldLayoutId id="2147485243" r:id="rId22"/>
    <p:sldLayoutId id="2147485244" r:id="rId23"/>
    <p:sldLayoutId id="2147485245" r:id="rId24"/>
    <p:sldLayoutId id="2147485246" r:id="rId25"/>
    <p:sldLayoutId id="2147485247" r:id="rId26"/>
    <p:sldLayoutId id="2147485248" r:id="rId27"/>
    <p:sldLayoutId id="2147485249" r:id="rId28"/>
    <p:sldLayoutId id="2147485250" r:id="rId29"/>
    <p:sldLayoutId id="2147485251" r:id="rId30"/>
    <p:sldLayoutId id="2147485252" r:id="rId31"/>
    <p:sldLayoutId id="2147485253" r:id="rId32"/>
    <p:sldLayoutId id="2147485254" r:id="rId33"/>
    <p:sldLayoutId id="2147485255" r:id="rId34"/>
    <p:sldLayoutId id="2147485256" r:id="rId35"/>
    <p:sldLayoutId id="2147485257" r:id="rId36"/>
    <p:sldLayoutId id="2147485258" r:id="rId37"/>
    <p:sldLayoutId id="2147485259" r:id="rId38"/>
    <p:sldLayoutId id="2147485260" r:id="rId39"/>
    <p:sldLayoutId id="2147485261" r:id="rId40"/>
    <p:sldLayoutId id="2147485262" r:id="rId41"/>
    <p:sldLayoutId id="2147485263" r:id="rId42"/>
    <p:sldLayoutId id="2147485264" r:id="rId43"/>
    <p:sldLayoutId id="2147485265" r:id="rId44"/>
    <p:sldLayoutId id="2147485266" r:id="rId45"/>
    <p:sldLayoutId id="2147485267" r:id="rId46"/>
    <p:sldLayoutId id="2147485268" r:id="rId47"/>
    <p:sldLayoutId id="2147485269" r:id="rId48"/>
    <p:sldLayoutId id="2147485270" r:id="rId49"/>
    <p:sldLayoutId id="2147485271" r:id="rId50"/>
    <p:sldLayoutId id="2147485302"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71"/>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677328159"/>
      </p:ext>
    </p:extLst>
  </p:cSld>
  <p:clrMap bg1="lt1" tx1="dk1" bg2="lt2" tx2="dk2" accent1="accent1" accent2="accent2" accent3="accent3" accent4="accent4" accent5="accent5" accent6="accent6" hlink="hlink" folHlink="folHlink"/>
  <p:sldLayoutIdLst>
    <p:sldLayoutId id="2147485574" r:id="rId1"/>
    <p:sldLayoutId id="2147485492" r:id="rId2"/>
    <p:sldLayoutId id="2147485576" r:id="rId3"/>
    <p:sldLayoutId id="2147485577" r:id="rId4"/>
    <p:sldLayoutId id="2147485578" r:id="rId5"/>
    <p:sldLayoutId id="2147485579" r:id="rId6"/>
    <p:sldLayoutId id="2147485580" r:id="rId7"/>
    <p:sldLayoutId id="2147485581" r:id="rId8"/>
    <p:sldLayoutId id="2147485582" r:id="rId9"/>
    <p:sldLayoutId id="2147485583" r:id="rId10"/>
    <p:sldLayoutId id="2147485584" r:id="rId11"/>
    <p:sldLayoutId id="2147485585" r:id="rId12"/>
    <p:sldLayoutId id="2147485586" r:id="rId13"/>
    <p:sldLayoutId id="2147485587" r:id="rId14"/>
    <p:sldLayoutId id="2147485588" r:id="rId15"/>
    <p:sldLayoutId id="2147485589" r:id="rId16"/>
    <p:sldLayoutId id="2147485590" r:id="rId17"/>
    <p:sldLayoutId id="2147485591" r:id="rId18"/>
    <p:sldLayoutId id="2147485592" r:id="rId19"/>
    <p:sldLayoutId id="2147485593" r:id="rId20"/>
    <p:sldLayoutId id="2147485594" r:id="rId21"/>
    <p:sldLayoutId id="2147485595" r:id="rId22"/>
    <p:sldLayoutId id="2147485596" r:id="rId23"/>
    <p:sldLayoutId id="2147485597" r:id="rId24"/>
    <p:sldLayoutId id="2147485598" r:id="rId25"/>
    <p:sldLayoutId id="2147485599" r:id="rId26"/>
    <p:sldLayoutId id="2147485600" r:id="rId27"/>
    <p:sldLayoutId id="2147485601" r:id="rId28"/>
    <p:sldLayoutId id="2147485602" r:id="rId29"/>
    <p:sldLayoutId id="2147485603" r:id="rId30"/>
    <p:sldLayoutId id="2147485604" r:id="rId31"/>
    <p:sldLayoutId id="2147485605" r:id="rId32"/>
    <p:sldLayoutId id="2147485606"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66079009"/>
      </p:ext>
    </p:extLst>
  </p:cSld>
  <p:clrMap bg1="lt1" tx1="dk1" bg2="lt2" tx2="dk2" accent1="accent1" accent2="accent2" accent3="accent3" accent4="accent4" accent5="accent5" accent6="accent6" hlink="hlink" folHlink="folHlink"/>
  <p:sldLayoutIdLst>
    <p:sldLayoutId id="2147485524" r:id="rId1"/>
    <p:sldLayoutId id="2147485525" r:id="rId2"/>
    <p:sldLayoutId id="2147485526" r:id="rId3"/>
    <p:sldLayoutId id="2147485527" r:id="rId4"/>
    <p:sldLayoutId id="2147485528" r:id="rId5"/>
    <p:sldLayoutId id="2147485529" r:id="rId6"/>
    <p:sldLayoutId id="2147485530" r:id="rId7"/>
    <p:sldLayoutId id="2147485531" r:id="rId8"/>
    <p:sldLayoutId id="2147485532" r:id="rId9"/>
    <p:sldLayoutId id="2147485533" r:id="rId10"/>
    <p:sldLayoutId id="2147485534" r:id="rId11"/>
    <p:sldLayoutId id="2147485535" r:id="rId12"/>
    <p:sldLayoutId id="2147485536" r:id="rId13"/>
    <p:sldLayoutId id="2147485537" r:id="rId14"/>
    <p:sldLayoutId id="2147485538" r:id="rId15"/>
    <p:sldLayoutId id="2147485539" r:id="rId16"/>
    <p:sldLayoutId id="2147485540" r:id="rId17"/>
    <p:sldLayoutId id="2147485541" r:id="rId18"/>
    <p:sldLayoutId id="2147485542" r:id="rId19"/>
    <p:sldLayoutId id="2147485543" r:id="rId20"/>
    <p:sldLayoutId id="2147485544" r:id="rId21"/>
    <p:sldLayoutId id="2147485545" r:id="rId22"/>
    <p:sldLayoutId id="2147485546" r:id="rId23"/>
    <p:sldLayoutId id="2147485547" r:id="rId24"/>
    <p:sldLayoutId id="2147485548" r:id="rId25"/>
    <p:sldLayoutId id="2147485549" r:id="rId26"/>
    <p:sldLayoutId id="2147485550" r:id="rId27"/>
    <p:sldLayoutId id="2147485551" r:id="rId28"/>
    <p:sldLayoutId id="2147485552" r:id="rId29"/>
    <p:sldLayoutId id="2147485553" r:id="rId30"/>
    <p:sldLayoutId id="2147485554" r:id="rId31"/>
    <p:sldLayoutId id="2147485555" r:id="rId32"/>
    <p:sldLayoutId id="2147485556" r:id="rId33"/>
    <p:sldLayoutId id="2147485557" r:id="rId34"/>
    <p:sldLayoutId id="2147485558" r:id="rId35"/>
    <p:sldLayoutId id="2147485559" r:id="rId36"/>
    <p:sldLayoutId id="2147485560" r:id="rId37"/>
    <p:sldLayoutId id="2147485561" r:id="rId38"/>
    <p:sldLayoutId id="2147485562" r:id="rId39"/>
    <p:sldLayoutId id="2147485563" r:id="rId40"/>
    <p:sldLayoutId id="2147485564" r:id="rId41"/>
    <p:sldLayoutId id="2147485565" r:id="rId42"/>
    <p:sldLayoutId id="2147485566" r:id="rId43"/>
    <p:sldLayoutId id="2147485567" r:id="rId44"/>
    <p:sldLayoutId id="2147485568" r:id="rId45"/>
    <p:sldLayoutId id="2147485569" r:id="rId46"/>
    <p:sldLayoutId id="2147485570" r:id="rId47"/>
    <p:sldLayoutId id="2147485571" r:id="rId48"/>
    <p:sldLayoutId id="2147485572"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89" r:id="rId1"/>
    <p:sldLayoutId id="2147485516" r:id="rId2"/>
    <p:sldLayoutId id="2147485517" r:id="rId3"/>
    <p:sldLayoutId id="2147485518" r:id="rId4"/>
    <p:sldLayoutId id="2147485519" r:id="rId5"/>
    <p:sldLayoutId id="2147485520" r:id="rId6"/>
    <p:sldLayoutId id="2147485521" r:id="rId7"/>
    <p:sldLayoutId id="2147485190" r:id="rId8"/>
    <p:sldLayoutId id="2147485197" r:id="rId9"/>
    <p:sldLayoutId id="2147485195" r:id="rId10"/>
    <p:sldLayoutId id="2147485196" r:id="rId11"/>
    <p:sldLayoutId id="2147485221" r:id="rId12"/>
    <p:sldLayoutId id="2147485222" r:id="rId13"/>
    <p:sldLayoutId id="2147484610" r:id="rId14"/>
    <p:sldLayoutId id="2147485203" r:id="rId15"/>
    <p:sldLayoutId id="2147485202" r:id="rId16"/>
    <p:sldLayoutId id="2147484710" r:id="rId17"/>
    <p:sldLayoutId id="2147484240" r:id="rId18"/>
    <p:sldLayoutId id="2147484910" r:id="rId19"/>
    <p:sldLayoutId id="2147484911" r:id="rId20"/>
    <p:sldLayoutId id="2147485050" r:id="rId21"/>
    <p:sldLayoutId id="2147485165" r:id="rId22"/>
    <p:sldLayoutId id="2147484941" r:id="rId23"/>
    <p:sldLayoutId id="2147484942" r:id="rId24"/>
    <p:sldLayoutId id="2147485162" r:id="rId25"/>
    <p:sldLayoutId id="2147484639" r:id="rId26"/>
    <p:sldLayoutId id="2147484943" r:id="rId27"/>
    <p:sldLayoutId id="2147484603" r:id="rId28"/>
    <p:sldLayoutId id="2147484833" r:id="rId29"/>
    <p:sldLayoutId id="2147484834" r:id="rId30"/>
    <p:sldLayoutId id="2147484835" r:id="rId31"/>
    <p:sldLayoutId id="2147484922" r:id="rId32"/>
    <p:sldLayoutId id="2147484923" r:id="rId33"/>
    <p:sldLayoutId id="2147484924" r:id="rId34"/>
    <p:sldLayoutId id="2147484839" r:id="rId35"/>
    <p:sldLayoutId id="2147484840" r:id="rId36"/>
    <p:sldLayoutId id="2147484841" r:id="rId37"/>
    <p:sldLayoutId id="2147484842" r:id="rId38"/>
    <p:sldLayoutId id="2147484843" r:id="rId39"/>
    <p:sldLayoutId id="2147484938" r:id="rId40"/>
    <p:sldLayoutId id="2147484939" r:id="rId41"/>
    <p:sldLayoutId id="2147484940" r:id="rId42"/>
    <p:sldLayoutId id="2147485161" r:id="rId43"/>
    <p:sldLayoutId id="2147485152" r:id="rId44"/>
    <p:sldLayoutId id="2147485153" r:id="rId45"/>
    <p:sldLayoutId id="2147485154" r:id="rId46"/>
    <p:sldLayoutId id="2147484944" r:id="rId47"/>
    <p:sldLayoutId id="2147484945" r:id="rId48"/>
    <p:sldLayoutId id="2147485137" r:id="rId49"/>
    <p:sldLayoutId id="2147485138" r:id="rId50"/>
    <p:sldLayoutId id="2147485139" r:id="rId51"/>
    <p:sldLayoutId id="2147485140" r:id="rId52"/>
    <p:sldLayoutId id="2147485141" r:id="rId53"/>
    <p:sldLayoutId id="2147485142" r:id="rId54"/>
    <p:sldLayoutId id="2147485212" r:id="rId55"/>
    <p:sldLayoutId id="2147485213" r:id="rId56"/>
    <p:sldLayoutId id="2147485214" r:id="rId57"/>
    <p:sldLayoutId id="2147484249" r:id="rId58"/>
    <p:sldLayoutId id="2147484640" r:id="rId59"/>
    <p:sldLayoutId id="2147485198" r:id="rId60"/>
    <p:sldLayoutId id="2147485227" r:id="rId61"/>
    <p:sldLayoutId id="2147485228" r:id="rId62"/>
    <p:sldLayoutId id="2147484584" r:id="rId63"/>
    <p:sldLayoutId id="2147485225" r:id="rId64"/>
    <p:sldLayoutId id="2147485226" r:id="rId65"/>
    <p:sldLayoutId id="2147485199" r:id="rId66"/>
    <p:sldLayoutId id="2147484583" r:id="rId67"/>
    <p:sldLayoutId id="2147485223" r:id="rId68"/>
    <p:sldLayoutId id="2147485224" r:id="rId69"/>
    <p:sldLayoutId id="2147485206" r:id="rId70"/>
    <p:sldLayoutId id="2147485207" r:id="rId71"/>
    <p:sldLayoutId id="2147485208" r:id="rId72"/>
    <p:sldLayoutId id="2147485209" r:id="rId73"/>
    <p:sldLayoutId id="2147485210" r:id="rId74"/>
    <p:sldLayoutId id="2147485522" r:id="rId75"/>
    <p:sldLayoutId id="2147484671" r:id="rId76"/>
    <p:sldLayoutId id="2147484673" r:id="rId77"/>
    <p:sldLayoutId id="2147485204" r:id="rId78"/>
    <p:sldLayoutId id="2147485205" r:id="rId79"/>
    <p:sldLayoutId id="2147484299" r:id="rId80"/>
    <p:sldLayoutId id="2147484263" r:id="rId8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289965208"/>
      </p:ext>
    </p:extLst>
  </p:cSld>
  <p:clrMap bg1="lt1" tx1="dk1" bg2="lt2" tx2="dk2" accent1="accent1" accent2="accent2" accent3="accent3" accent4="accent4" accent5="accent5" accent6="accent6" hlink="hlink" folHlink="folHlink"/>
  <p:sldLayoutIdLst>
    <p:sldLayoutId id="2147483661" r:id="rId1"/>
    <p:sldLayoutId id="2147485615" r:id="rId2"/>
    <p:sldLayoutId id="2147485616" r:id="rId3"/>
    <p:sldLayoutId id="2147485617" r:id="rId4"/>
    <p:sldLayoutId id="2147485618" r:id="rId5"/>
    <p:sldLayoutId id="2147485619" r:id="rId6"/>
    <p:sldLayoutId id="2147485620"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5621"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5614" r:id="rId8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5.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75.xml"/><Relationship Id="rId4" Type="http://schemas.openxmlformats.org/officeDocument/2006/relationships/hyperlink" Target="https://build.microsoft.com/en-US/sessions/b1445158-aff5-44e8-b336-e1550770f02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7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7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hyperlink" Target="https://learn.microsoft.com/en-us/azure/cognitive-services/rotate-keys" TargetMode="External"/><Relationship Id="rId3" Type="http://schemas.openxmlformats.org/officeDocument/2006/relationships/hyperlink" Target="https://learn.microsoft.com/en-us/azure/role-based-access-control/built-in-roles" TargetMode="External"/><Relationship Id="rId7" Type="http://schemas.openxmlformats.org/officeDocument/2006/relationships/hyperlink" Target="https://learn.microsoft.com/en-us/azure/cognitive-services/security-features" TargetMode="External"/><Relationship Id="rId2" Type="http://schemas.openxmlformats.org/officeDocument/2006/relationships/notesSlide" Target="../notesSlides/notesSlide18.xml"/><Relationship Id="rId1" Type="http://schemas.openxmlformats.org/officeDocument/2006/relationships/slideLayout" Target="../slideLayouts/slideLayout266.xml"/><Relationship Id="rId6" Type="http://schemas.openxmlformats.org/officeDocument/2006/relationships/hyperlink" Target="https://learn.microsoft.com/en-us/azure/cognitive-services/openai/how-to/monitoring" TargetMode="External"/><Relationship Id="rId11" Type="http://schemas.openxmlformats.org/officeDocument/2006/relationships/hyperlink" Target="https://learn.microsoft.com/en-us/azure/api-management/api-management-key-concepts" TargetMode="External"/><Relationship Id="rId5" Type="http://schemas.openxmlformats.org/officeDocument/2006/relationships/hyperlink" Target="https://learn.microsoft.com/en-us/azure/cognitive-services/cognitive-services-virtual-networks" TargetMode="External"/><Relationship Id="rId10" Type="http://schemas.openxmlformats.org/officeDocument/2006/relationships/hyperlink" Target="https://learn.microsoft.com/en-us/azure/cognitive-services/openai/concepts/content-filter" TargetMode="External"/><Relationship Id="rId4" Type="http://schemas.openxmlformats.org/officeDocument/2006/relationships/hyperlink" Target="https://learn.microsoft.com/en-us/azure/cognitive-services/openai/how-to/managed-identity" TargetMode="External"/><Relationship Id="rId9" Type="http://schemas.openxmlformats.org/officeDocument/2006/relationships/hyperlink" Target="https://learn.microsoft.com/en-us/azure/cognitive-services/openai/encrypt-data-at-res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ka.ms/AzureCompliance" TargetMode="External"/><Relationship Id="rId2" Type="http://schemas.openxmlformats.org/officeDocument/2006/relationships/notesSlide" Target="../notesSlides/notesSlide19.xml"/><Relationship Id="rId1" Type="http://schemas.openxmlformats.org/officeDocument/2006/relationships/slideLayout" Target="../slideLayouts/slideLayout2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14.xml"/><Relationship Id="rId6" Type="http://schemas.openxmlformats.org/officeDocument/2006/relationships/image" Target="../media/image78.png"/><Relationship Id="rId5" Type="http://schemas.openxmlformats.org/officeDocument/2006/relationships/image" Target="../media/image77.sv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33.xml"/><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66.xml"/><Relationship Id="rId6" Type="http://schemas.openxmlformats.org/officeDocument/2006/relationships/image" Target="../media/image89.svg"/><Relationship Id="rId11" Type="http://schemas.openxmlformats.org/officeDocument/2006/relationships/image" Target="../media/image94.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svg"/><Relationship Id="rId9" Type="http://schemas.openxmlformats.org/officeDocument/2006/relationships/image" Target="../media/image9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8.xml"/></Relationships>
</file>

<file path=ppt/slides/_rels/slide29.xml.rels><?xml version="1.0" encoding="UTF-8" standalone="yes"?>
<Relationships xmlns="http://schemas.openxmlformats.org/package/2006/relationships"><Relationship Id="rId8" Type="http://schemas.openxmlformats.org/officeDocument/2006/relationships/hyperlink" Target="https://techcommunity.microsoft.com/t5/artificial-intelligence-machine/azure-cognitive-search-ama-vector-search-azure-openai-service/ev-p/3834925" TargetMode="External"/><Relationship Id="rId3" Type="http://schemas.openxmlformats.org/officeDocument/2006/relationships/hyperlink" Target="https://learn.microsoft.com/en-us/azure/cognitive-services/openai/concepts/advanced-prompt-engineering?pivots=programming-language-chat-completions" TargetMode="External"/><Relationship Id="rId7" Type="http://schemas.openxmlformats.org/officeDocument/2006/relationships/hyperlink" Target="https://blogs.microsoft.com/blog/2023/06/08/announcing-microsofts-ai-customer-commitments/" TargetMode="External"/><Relationship Id="rId2" Type="http://schemas.openxmlformats.org/officeDocument/2006/relationships/notesSlide" Target="../notesSlides/notesSlide29.xml"/><Relationship Id="rId1" Type="http://schemas.openxmlformats.org/officeDocument/2006/relationships/slideLayout" Target="../slideLayouts/slideLayout266.xml"/><Relationship Id="rId6" Type="http://schemas.openxmlformats.org/officeDocument/2006/relationships/hyperlink" Target="https://learn.microsoft.com/en-us/azure/cognitive-services/openai/faq" TargetMode="External"/><Relationship Id="rId5" Type="http://schemas.openxmlformats.org/officeDocument/2006/relationships/hyperlink" Target="https://platform.openai.com/docs/guides/gpt-best-practices/six-strategies-for-getting-better-results" TargetMode="External"/><Relationship Id="rId4" Type="http://schemas.openxmlformats.org/officeDocument/2006/relationships/hyperlink" Target="https://www.youtube.com/watch?v=7zT_T5TtZqs" TargetMode="External"/><Relationship Id="rId9" Type="http://schemas.openxmlformats.org/officeDocument/2006/relationships/hyperlink" Target="https://microsoft.github.io/PartnerResources/security/microsoft-security-copilo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3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66.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66.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5.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1215943"/>
            <a:ext cx="9144000" cy="2462213"/>
          </a:xfrm>
        </p:spPr>
        <p:txBody>
          <a:bodyPr/>
          <a:lstStyle/>
          <a:p>
            <a:r>
              <a:rPr lang="en-US" sz="4000">
                <a:cs typeface="Segoe UI Semibold"/>
              </a:rPr>
              <a:t>Maximizing Customer Success with Azure AI and Security Copilot: How to Prepare for Optimal Results</a:t>
            </a:r>
            <a:endParaRPr lang="en-US"/>
          </a:p>
        </p:txBody>
      </p:sp>
      <p:sp>
        <p:nvSpPr>
          <p:cNvPr id="3" name="Text Placeholder 2">
            <a:extLst>
              <a:ext uri="{FF2B5EF4-FFF2-40B4-BE49-F238E27FC236}">
                <a16:creationId xmlns:a16="http://schemas.microsoft.com/office/drawing/2014/main" id="{336796D0-7660-1844-AC43-95E6EE9441C8}"/>
              </a:ext>
            </a:extLst>
          </p:cNvPr>
          <p:cNvSpPr>
            <a:spLocks noGrp="1"/>
          </p:cNvSpPr>
          <p:nvPr>
            <p:ph type="body" sz="quarter" idx="12"/>
          </p:nvPr>
        </p:nvSpPr>
        <p:spPr>
          <a:xfrm>
            <a:off x="584200" y="3962400"/>
            <a:ext cx="9144000" cy="338554"/>
          </a:xfrm>
        </p:spPr>
        <p:txBody>
          <a:bodyPr vert="horz" wrap="square" lIns="0" tIns="0" rIns="0" bIns="0" rtlCol="0" anchor="t">
            <a:spAutoFit/>
          </a:bodyPr>
          <a:lstStyle/>
          <a:p>
            <a:r>
              <a:rPr lang="en-US">
                <a:cs typeface="Segoe UI"/>
              </a:rPr>
              <a:t>Zachary (Zach) Riffle, Rick Kotlarz, and Angelica Faber</a:t>
            </a:r>
          </a:p>
        </p:txBody>
      </p:sp>
    </p:spTree>
    <p:extLst>
      <p:ext uri="{BB962C8B-B14F-4D97-AF65-F5344CB8AC3E}">
        <p14:creationId xmlns:p14="http://schemas.microsoft.com/office/powerpoint/2010/main" val="1133566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600"/>
              </a:spcAft>
            </a:pPr>
            <a:r>
              <a:rPr lang="en-US" b="0" kern="1200" cap="none" spc="-50" baseline="0">
                <a:ln w="3175">
                  <a:noFill/>
                </a:ln>
                <a:solidFill>
                  <a:schemeClr val="bg1"/>
                </a:solidFill>
                <a:effectLst/>
                <a:latin typeface="+mj-lt"/>
                <a:ea typeface="+mn-ea"/>
                <a:cs typeface="Segoe UI" pitchFamily="34" charset="0"/>
              </a:rPr>
              <a:t>ChatGPT</a:t>
            </a:r>
          </a:p>
        </p:txBody>
      </p:sp>
      <p:sp>
        <p:nvSpPr>
          <p:cNvPr id="6" name="Content Placeholder 2">
            <a:extLst>
              <a:ext uri="{FF2B5EF4-FFF2-40B4-BE49-F238E27FC236}">
                <a16:creationId xmlns:a16="http://schemas.microsoft.com/office/drawing/2014/main" id="{AD93AEB8-92C1-0B6D-6E94-B88B8F5E4CA2}"/>
              </a:ext>
            </a:extLst>
          </p:cNvPr>
          <p:cNvSpPr txBox="1">
            <a:spLocks/>
          </p:cNvSpPr>
          <p:nvPr/>
        </p:nvSpPr>
        <p:spPr>
          <a:xfrm>
            <a:off x="838200" y="1709878"/>
            <a:ext cx="10515600" cy="45153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b="1">
                <a:solidFill>
                  <a:schemeClr val="bg1"/>
                </a:solidFill>
                <a:latin typeface="Segoe UI Light" panose="020B0502040204020203" pitchFamily="34" charset="0"/>
                <a:cs typeface="Segoe UI Light" panose="020B0502040204020203" pitchFamily="34" charset="0"/>
              </a:rPr>
              <a:t>Chat-GPT: </a:t>
            </a:r>
            <a:r>
              <a:rPr lang="en-US">
                <a:solidFill>
                  <a:schemeClr val="bg1"/>
                </a:solidFill>
                <a:latin typeface="Segoe UI Light" panose="020B0502040204020203" pitchFamily="34" charset="0"/>
                <a:cs typeface="Segoe UI Light" panose="020B0502040204020203" pitchFamily="34" charset="0"/>
              </a:rPr>
              <a:t>AI Chatbot, developed by OpenAI, trained to perform conversational tasks and creative tasks</a:t>
            </a:r>
          </a:p>
          <a:p>
            <a:pPr marL="457200" indent="-457200"/>
            <a:r>
              <a:rPr lang="en-US">
                <a:solidFill>
                  <a:schemeClr val="bg1"/>
                </a:solidFill>
                <a:latin typeface="Segoe UI Light" panose="020B0502040204020203" pitchFamily="34" charset="0"/>
                <a:cs typeface="Segoe UI Light" panose="020B0502040204020203" pitchFamily="34" charset="0"/>
              </a:rPr>
              <a:t>Backed by GPT-3.5 model (gpt-35-turbo), GPT-4 models</a:t>
            </a:r>
          </a:p>
          <a:p>
            <a:pPr marL="457200" indent="-457200"/>
            <a:r>
              <a:rPr lang="en-US">
                <a:solidFill>
                  <a:schemeClr val="bg1"/>
                </a:solidFill>
                <a:latin typeface="Segoe UI Light" panose="020B0502040204020203" pitchFamily="34" charset="0"/>
                <a:cs typeface="Segoe UI Light" panose="020B0502040204020203" pitchFamily="34" charset="0"/>
              </a:rPr>
              <a:t>Trained over 175 billion machine learning parameters</a:t>
            </a:r>
          </a:p>
          <a:p>
            <a:pPr marL="457200" indent="-457200"/>
            <a:r>
              <a:rPr lang="en-US">
                <a:solidFill>
                  <a:schemeClr val="bg1"/>
                </a:solidFill>
                <a:latin typeface="Segoe UI Light" panose="020B0502040204020203" pitchFamily="34" charset="0"/>
                <a:cs typeface="Segoe UI Light" panose="020B0502040204020203" pitchFamily="34" charset="0"/>
              </a:rPr>
              <a:t>Conversation-in and message-out </a:t>
            </a:r>
          </a:p>
          <a:p>
            <a:pPr marL="457200" indent="-457200"/>
            <a:r>
              <a:rPr lang="en-US">
                <a:solidFill>
                  <a:schemeClr val="bg1"/>
                </a:solidFill>
                <a:latin typeface="Segoe UI Light" panose="020B0502040204020203" pitchFamily="34" charset="0"/>
                <a:cs typeface="Segoe UI Light" panose="020B0502040204020203" pitchFamily="34" charset="0"/>
              </a:rPr>
              <a:t>Note: Chat Completion API for GPT-4 models</a:t>
            </a:r>
          </a:p>
          <a:p>
            <a:pPr marL="457200" indent="-457200"/>
            <a:r>
              <a:rPr lang="en-US">
                <a:solidFill>
                  <a:schemeClr val="bg1"/>
                </a:solidFill>
                <a:latin typeface="Segoe UI Light" panose="020B0502040204020203" pitchFamily="34" charset="0"/>
                <a:cs typeface="Segoe UI Light" panose="020B0502040204020203" pitchFamily="34" charset="0"/>
              </a:rPr>
              <a:t>GPT-4 is multimodal (e.g., images + text)</a:t>
            </a:r>
          </a:p>
          <a:p>
            <a:pPr>
              <a:buFont typeface="Arial" panose="020B0604020202020204" pitchFamily="34" charset="0"/>
              <a:buChar char="•"/>
            </a:pP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7618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3542-76E2-E566-1E51-651055EA27D2}"/>
              </a:ext>
            </a:extLst>
          </p:cNvPr>
          <p:cNvSpPr>
            <a:spLocks noGrp="1"/>
          </p:cNvSpPr>
          <p:nvPr>
            <p:ph type="title"/>
          </p:nvPr>
        </p:nvSpPr>
        <p:spPr>
          <a:xfrm>
            <a:off x="588263" y="457200"/>
            <a:ext cx="11018520" cy="553998"/>
          </a:xfrm>
        </p:spPr>
        <p:txBody>
          <a:bodyPr/>
          <a:lstStyle/>
          <a:p>
            <a:pPr defTabSz="914400">
              <a:spcBef>
                <a:spcPct val="20000"/>
              </a:spcBef>
              <a:buSzPct val="90000"/>
              <a:defRPr/>
            </a:pPr>
            <a:r>
              <a:rPr lang="en-US" sz="3600">
                <a:solidFill>
                  <a:schemeClr val="bg1"/>
                </a:solidFill>
              </a:rPr>
              <a:t>Comparison of GPT model versions</a:t>
            </a:r>
            <a:endParaRPr lang="en-AU" sz="3600">
              <a:solidFill>
                <a:schemeClr val="bg1"/>
              </a:solidFill>
            </a:endParaRPr>
          </a:p>
        </p:txBody>
      </p:sp>
      <p:cxnSp>
        <p:nvCxnSpPr>
          <p:cNvPr id="11" name="Straight Connector 10">
            <a:extLst>
              <a:ext uri="{FF2B5EF4-FFF2-40B4-BE49-F238E27FC236}">
                <a16:creationId xmlns:a16="http://schemas.microsoft.com/office/drawing/2014/main" id="{75421B1D-ABF1-BBE3-954E-06C8CFACDB82}"/>
              </a:ext>
              <a:ext uri="{C183D7F6-B498-43B3-948B-1728B52AA6E4}">
                <adec:decorative xmlns:adec="http://schemas.microsoft.com/office/drawing/2017/decorative" val="1"/>
              </a:ext>
            </a:extLst>
          </p:cNvPr>
          <p:cNvCxnSpPr>
            <a:cxnSpLocks/>
          </p:cNvCxnSpPr>
          <p:nvPr/>
        </p:nvCxnSpPr>
        <p:spPr>
          <a:xfrm>
            <a:off x="5867239" y="2060519"/>
            <a:ext cx="0" cy="3632548"/>
          </a:xfrm>
          <a:prstGeom prst="line">
            <a:avLst/>
          </a:prstGeom>
          <a:noFill/>
          <a:ln w="15875" cap="flat" cmpd="sng" algn="ctr">
            <a:solidFill>
              <a:schemeClr val="bg1"/>
            </a:solidFill>
            <a:prstDash val="solid"/>
            <a:headEnd type="none" w="lg" len="med"/>
            <a:tailEnd type="none" w="lg" len="med"/>
          </a:ln>
          <a:effectLst/>
        </p:spPr>
      </p:cxnSp>
      <p:sp>
        <p:nvSpPr>
          <p:cNvPr id="13" name="TextBox 12">
            <a:extLst>
              <a:ext uri="{FF2B5EF4-FFF2-40B4-BE49-F238E27FC236}">
                <a16:creationId xmlns:a16="http://schemas.microsoft.com/office/drawing/2014/main" id="{933CEE0D-BFAA-F919-1FFF-E8BEA433B6F8}"/>
              </a:ext>
            </a:extLst>
          </p:cNvPr>
          <p:cNvSpPr txBox="1"/>
          <p:nvPr/>
        </p:nvSpPr>
        <p:spPr>
          <a:xfrm>
            <a:off x="2246616" y="1993965"/>
            <a:ext cx="1454077" cy="523220"/>
          </a:xfrm>
          <a:prstGeom prst="rect">
            <a:avLst/>
          </a:prstGeom>
          <a:noFill/>
        </p:spPr>
        <p:txBody>
          <a:bodyPr wrap="square" lIns="0">
            <a:spAutoFit/>
          </a:bodyPr>
          <a:lstStyle/>
          <a:p>
            <a:pPr marL="0" marR="0" lvl="1" indent="0" algn="ctr" defTabSz="914102" eaLnBrk="1" fontAlgn="base" latinLnBrk="0" hangingPunct="1">
              <a:lnSpc>
                <a:spcPct val="100000"/>
              </a:lnSpc>
              <a:spcBef>
                <a:spcPts val="0"/>
              </a:spcBef>
              <a:spcAft>
                <a:spcPct val="0"/>
              </a:spcAft>
              <a:buClrTx/>
              <a:buSzPct val="90000"/>
              <a:buFontTx/>
              <a:buNone/>
              <a:tabLst/>
              <a:defRPr/>
            </a:pPr>
            <a:r>
              <a:rPr lang="en-US" sz="2800">
                <a:gradFill flip="none" rotWithShape="1">
                  <a:gsLst>
                    <a:gs pos="0">
                      <a:srgbClr val="CD9AD0"/>
                    </a:gs>
                    <a:gs pos="100000">
                      <a:srgbClr val="8EC8E8"/>
                    </a:gs>
                  </a:gsLst>
                  <a:lin ang="10800000" scaled="1"/>
                  <a:tileRect/>
                </a:gradFill>
                <a:latin typeface="Segoe UI Semibold"/>
                <a:cs typeface="Segoe UI" pitchFamily="34" charset="0"/>
              </a:rPr>
              <a:t>GPT-3.5</a:t>
            </a:r>
          </a:p>
        </p:txBody>
      </p:sp>
      <p:sp>
        <p:nvSpPr>
          <p:cNvPr id="21" name="TextBox 20">
            <a:extLst>
              <a:ext uri="{FF2B5EF4-FFF2-40B4-BE49-F238E27FC236}">
                <a16:creationId xmlns:a16="http://schemas.microsoft.com/office/drawing/2014/main" id="{9DEEFAC4-E56E-E3A0-58DC-49EBB1E610CC}"/>
              </a:ext>
            </a:extLst>
          </p:cNvPr>
          <p:cNvSpPr txBox="1"/>
          <p:nvPr/>
        </p:nvSpPr>
        <p:spPr>
          <a:xfrm>
            <a:off x="7847487" y="1993965"/>
            <a:ext cx="1602861" cy="523220"/>
          </a:xfrm>
          <a:prstGeom prst="rect">
            <a:avLst/>
          </a:prstGeom>
          <a:noFill/>
        </p:spPr>
        <p:txBody>
          <a:bodyPr wrap="square" lIns="0">
            <a:spAutoFit/>
          </a:bodyPr>
          <a:lstStyle/>
          <a:p>
            <a:pPr marL="0" lvl="1" algn="ctr" defTabSz="914102" fontAlgn="base">
              <a:spcAft>
                <a:spcPct val="0"/>
              </a:spcAft>
              <a:buSzPct val="90000"/>
              <a:defRPr/>
            </a:pPr>
            <a:r>
              <a:rPr lang="en-US" sz="2800" b="1">
                <a:gradFill flip="none" rotWithShape="1">
                  <a:gsLst>
                    <a:gs pos="0">
                      <a:srgbClr val="CD9AD0"/>
                    </a:gs>
                    <a:gs pos="100000">
                      <a:srgbClr val="8EC8E8"/>
                    </a:gs>
                  </a:gsLst>
                  <a:lin ang="10800000" scaled="1"/>
                  <a:tileRect/>
                </a:gradFill>
                <a:latin typeface="Segoe UI Semibold"/>
                <a:cs typeface="Segoe UI" pitchFamily="34" charset="0"/>
              </a:rPr>
              <a:t>GPT-4</a:t>
            </a:r>
          </a:p>
        </p:txBody>
      </p:sp>
      <p:sp>
        <p:nvSpPr>
          <p:cNvPr id="23" name="Rectangle: Rounded Corners 22">
            <a:extLst>
              <a:ext uri="{FF2B5EF4-FFF2-40B4-BE49-F238E27FC236}">
                <a16:creationId xmlns:a16="http://schemas.microsoft.com/office/drawing/2014/main" id="{860182DF-A8BF-EB41-C1EE-3E559F0671E7}"/>
              </a:ext>
            </a:extLst>
          </p:cNvPr>
          <p:cNvSpPr/>
          <p:nvPr/>
        </p:nvSpPr>
        <p:spPr bwMode="auto">
          <a:xfrm>
            <a:off x="6980567" y="2752875"/>
            <a:ext cx="3336700" cy="3175882"/>
          </a:xfrm>
          <a:prstGeom prst="roundRect">
            <a:avLst/>
          </a:prstGeom>
          <a:noFill/>
          <a:ln w="10795" cap="flat" cmpd="sng" algn="ctr">
            <a:noFill/>
            <a:prstDash val="solid"/>
            <a:headEnd type="none" w="med" len="med"/>
            <a:tailEnd type="none" w="med" len="med"/>
          </a:ln>
          <a:effectLst/>
        </p:spPr>
        <p:txBody>
          <a:bodyPr vert="horz" wrap="square" lIns="91440" tIns="46637" rIns="91440" bIns="46637" numCol="1" rtlCol="0" anchor="ctr" anchorCtr="0" compatLnSpc="1">
            <a:prstTxWarp prst="textNoShape">
              <a:avLst/>
            </a:prstTxWarp>
          </a:bodyPr>
          <a:lstStyle/>
          <a:p>
            <a:pPr marL="28575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Increased context awareness</a:t>
            </a:r>
          </a:p>
          <a:p>
            <a:pPr marL="285750" indent="-285750" defTabSz="932472" fontAlgn="base">
              <a:spcBef>
                <a:spcPct val="0"/>
              </a:spcBef>
              <a:spcAft>
                <a:spcPct val="0"/>
              </a:spcAft>
              <a:buFont typeface="Arial" panose="020B0604020202020204" pitchFamily="34" charset="0"/>
              <a:buChar char="•"/>
              <a:defRPr/>
            </a:pPr>
            <a:endParaRPr lang="en-US" sz="1600">
              <a:solidFill>
                <a:schemeClr val="bg1"/>
              </a:solidFill>
              <a:latin typeface="Segoe UI Light" panose="020B0502040204020203" pitchFamily="34" charset="0"/>
              <a:cs typeface="Segoe UI Light" panose="020B0502040204020203" pitchFamily="34" charset="0"/>
            </a:endParaRPr>
          </a:p>
          <a:p>
            <a:pPr marL="28575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Improved problem solving and reasoning capabilities</a:t>
            </a:r>
          </a:p>
          <a:p>
            <a:pPr defTabSz="932472" fontAlgn="base">
              <a:spcBef>
                <a:spcPct val="0"/>
              </a:spcBef>
              <a:spcAft>
                <a:spcPct val="0"/>
              </a:spcAft>
              <a:defRPr/>
            </a:pPr>
            <a:endParaRPr lang="en-US" sz="1600">
              <a:solidFill>
                <a:schemeClr val="bg1"/>
              </a:solidFill>
              <a:latin typeface="Segoe UI Light" panose="020B0502040204020203" pitchFamily="34" charset="0"/>
              <a:cs typeface="Segoe UI Light" panose="020B0502040204020203" pitchFamily="34" charset="0"/>
            </a:endParaRPr>
          </a:p>
          <a:p>
            <a:pPr marL="28575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Increased token limit - works well for longer content</a:t>
            </a:r>
          </a:p>
          <a:p>
            <a:pPr marL="285750" indent="-285750" defTabSz="932472" fontAlgn="base">
              <a:spcBef>
                <a:spcPct val="0"/>
              </a:spcBef>
              <a:spcAft>
                <a:spcPct val="0"/>
              </a:spcAft>
              <a:buFont typeface="Arial" panose="020B0604020202020204" pitchFamily="34" charset="0"/>
              <a:buChar char="•"/>
              <a:defRPr/>
            </a:pPr>
            <a:endParaRPr lang="en-US" sz="1600" b="1">
              <a:solidFill>
                <a:schemeClr val="bg1"/>
              </a:solidFill>
              <a:latin typeface="Segoe UI Light" panose="020B0502040204020203" pitchFamily="34" charset="0"/>
              <a:cs typeface="Segoe UI Light" panose="020B0502040204020203" pitchFamily="34" charset="0"/>
            </a:endParaRPr>
          </a:p>
          <a:p>
            <a:pPr marL="285750" indent="-285750" defTabSz="932472" fontAlgn="base">
              <a:spcBef>
                <a:spcPct val="0"/>
              </a:spcBef>
              <a:spcAft>
                <a:spcPct val="0"/>
              </a:spcAft>
              <a:buFont typeface="Arial" panose="020B0604020202020204" pitchFamily="34" charset="0"/>
              <a:buChar char="•"/>
              <a:defRPr/>
            </a:pPr>
            <a:r>
              <a:rPr lang="en-US" sz="1600" b="1">
                <a:solidFill>
                  <a:schemeClr val="bg1"/>
                </a:solidFill>
                <a:latin typeface="Segoe UI Light" panose="020B0502040204020203" pitchFamily="34" charset="0"/>
                <a:cs typeface="Segoe UI Light" panose="020B0502040204020203" pitchFamily="34" charset="0"/>
              </a:rPr>
              <a:t>Iterative refinement</a:t>
            </a:r>
            <a:r>
              <a:rPr lang="en-US" sz="1600">
                <a:solidFill>
                  <a:schemeClr val="bg1"/>
                </a:solidFill>
                <a:latin typeface="Segoe UI Light" panose="020B0502040204020203" pitchFamily="34" charset="0"/>
                <a:cs typeface="Segoe UI Light" panose="020B0502040204020203" pitchFamily="34" charset="0"/>
              </a:rPr>
              <a:t>: </a:t>
            </a:r>
          </a:p>
          <a:p>
            <a:pPr marL="742950" lvl="1"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Paste in code errors &amp; GPT-4 will fix for you</a:t>
            </a:r>
          </a:p>
          <a:p>
            <a:pPr marL="742950" lvl="1"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Iterate on stories</a:t>
            </a:r>
          </a:p>
          <a:p>
            <a:pPr lvl="1" defTabSz="932472" fontAlgn="base">
              <a:spcBef>
                <a:spcPct val="0"/>
              </a:spcBef>
              <a:spcAft>
                <a:spcPct val="0"/>
              </a:spcAft>
              <a:defRPr/>
            </a:pPr>
            <a:endParaRPr lang="en-US" sz="1600">
              <a:solidFill>
                <a:schemeClr val="bg1"/>
              </a:solidFill>
              <a:latin typeface="Segoe UI Light" panose="020B0502040204020203" pitchFamily="34" charset="0"/>
              <a:cs typeface="Segoe UI Light" panose="020B0502040204020203" pitchFamily="34" charset="0"/>
            </a:endParaRPr>
          </a:p>
          <a:p>
            <a:pPr marL="285750" indent="-285750" defTabSz="932472" fontAlgn="base">
              <a:spcBef>
                <a:spcPct val="0"/>
              </a:spcBef>
              <a:spcAft>
                <a:spcPct val="0"/>
              </a:spcAft>
              <a:buFont typeface="Arial" panose="020B0604020202020204" pitchFamily="34" charset="0"/>
              <a:buChar char="•"/>
              <a:defRPr/>
            </a:pPr>
            <a:endParaRPr lang="en-US" sz="1600">
              <a:solidFill>
                <a:schemeClr val="bg1"/>
              </a:solidFill>
              <a:latin typeface="Segoe UI Light" panose="020B0502040204020203" pitchFamily="34" charset="0"/>
              <a:cs typeface="Segoe UI Light" panose="020B0502040204020203" pitchFamily="34" charset="0"/>
            </a:endParaRPr>
          </a:p>
        </p:txBody>
      </p:sp>
      <p:sp>
        <p:nvSpPr>
          <p:cNvPr id="3" name="Rectangle: Rounded Corners 2">
            <a:extLst>
              <a:ext uri="{FF2B5EF4-FFF2-40B4-BE49-F238E27FC236}">
                <a16:creationId xmlns:a16="http://schemas.microsoft.com/office/drawing/2014/main" id="{B9E320B6-9AA4-6B41-2282-2A6796487902}"/>
              </a:ext>
            </a:extLst>
          </p:cNvPr>
          <p:cNvSpPr/>
          <p:nvPr/>
        </p:nvSpPr>
        <p:spPr bwMode="auto">
          <a:xfrm>
            <a:off x="1479035" y="2517185"/>
            <a:ext cx="3245281" cy="3678033"/>
          </a:xfrm>
          <a:prstGeom prst="roundRect">
            <a:avLst/>
          </a:prstGeom>
          <a:noFill/>
          <a:ln w="10795" cap="flat" cmpd="sng" algn="ctr">
            <a:noFill/>
            <a:prstDash val="solid"/>
            <a:headEnd type="none" w="med" len="med"/>
            <a:tailEnd type="none" w="med" len="med"/>
          </a:ln>
          <a:effectLst/>
        </p:spPr>
        <p:txBody>
          <a:bodyPr vert="horz" wrap="square" lIns="91440" tIns="46637" rIns="91440" bIns="46637" numCol="1" rtlCol="0" anchor="ctr" anchorCtr="0" compatLnSpc="1">
            <a:prstTxWarp prst="textNoShape">
              <a:avLst/>
            </a:prstTxWarp>
          </a:bodyPr>
          <a:lstStyle/>
          <a:p>
            <a:pPr marL="28575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Should be </a:t>
            </a:r>
            <a:r>
              <a:rPr lang="en-US" sz="1600" b="1">
                <a:solidFill>
                  <a:schemeClr val="bg1"/>
                </a:solidFill>
                <a:latin typeface="Segoe UI Light" panose="020B0502040204020203" pitchFamily="34" charset="0"/>
                <a:cs typeface="Segoe UI Light" panose="020B0502040204020203" pitchFamily="34" charset="0"/>
              </a:rPr>
              <a:t>first choice </a:t>
            </a:r>
            <a:r>
              <a:rPr lang="en-US" sz="1600">
                <a:solidFill>
                  <a:schemeClr val="bg1"/>
                </a:solidFill>
                <a:latin typeface="Segoe UI Light" panose="020B0502040204020203" pitchFamily="34" charset="0"/>
                <a:cs typeface="Segoe UI Light" panose="020B0502040204020203" pitchFamily="34" charset="0"/>
              </a:rPr>
              <a:t>for most use cases</a:t>
            </a:r>
          </a:p>
          <a:p>
            <a:pPr marL="285750" lvl="0" indent="-285750" defTabSz="932472" fontAlgn="base">
              <a:spcBef>
                <a:spcPct val="0"/>
              </a:spcBef>
              <a:spcAft>
                <a:spcPct val="0"/>
              </a:spcAft>
              <a:buFont typeface="Arial" panose="020B0604020202020204" pitchFamily="34" charset="0"/>
              <a:buChar char="•"/>
              <a:defRPr/>
            </a:pPr>
            <a:endParaRPr lang="en-US" sz="1600" b="1">
              <a:solidFill>
                <a:schemeClr val="bg1"/>
              </a:solidFill>
              <a:latin typeface="Segoe UI Light" panose="020B0502040204020203" pitchFamily="34" charset="0"/>
              <a:cs typeface="Segoe UI Light" panose="020B0502040204020203" pitchFamily="34" charset="0"/>
            </a:endParaRPr>
          </a:p>
          <a:p>
            <a:pPr marL="285750" lvl="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Optimize inference time and performance</a:t>
            </a:r>
          </a:p>
          <a:p>
            <a:pPr marL="285750" lvl="0" indent="-285750" defTabSz="932472" fontAlgn="base">
              <a:spcBef>
                <a:spcPct val="0"/>
              </a:spcBef>
              <a:spcAft>
                <a:spcPct val="0"/>
              </a:spcAft>
              <a:buFont typeface="Arial" panose="020B0604020202020204" pitchFamily="34" charset="0"/>
              <a:buChar char="•"/>
              <a:defRPr/>
            </a:pPr>
            <a:endParaRPr lang="en-US" sz="1600">
              <a:solidFill>
                <a:schemeClr val="bg1"/>
              </a:solidFill>
              <a:latin typeface="Segoe UI Light" panose="020B0502040204020203" pitchFamily="34" charset="0"/>
              <a:cs typeface="Segoe UI Light" panose="020B0502040204020203" pitchFamily="34" charset="0"/>
            </a:endParaRPr>
          </a:p>
          <a:p>
            <a:pPr marL="285750" lvl="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Suitable for a large range of use cases</a:t>
            </a:r>
          </a:p>
          <a:p>
            <a:pPr marL="285750" lvl="0" indent="-285750" defTabSz="932472" fontAlgn="base">
              <a:spcBef>
                <a:spcPct val="0"/>
              </a:spcBef>
              <a:spcAft>
                <a:spcPct val="0"/>
              </a:spcAft>
              <a:buFont typeface="Arial" panose="020B0604020202020204" pitchFamily="34" charset="0"/>
              <a:buChar char="•"/>
              <a:defRPr/>
            </a:pPr>
            <a:endParaRPr lang="en-US" sz="1600">
              <a:solidFill>
                <a:schemeClr val="bg1"/>
              </a:solidFill>
              <a:latin typeface="Segoe UI Light" panose="020B0502040204020203" pitchFamily="34" charset="0"/>
              <a:cs typeface="Segoe UI Light" panose="020B0502040204020203" pitchFamily="34" charset="0"/>
            </a:endParaRPr>
          </a:p>
          <a:p>
            <a:pPr marL="285750" indent="-285750" defTabSz="932472" fontAlgn="base">
              <a:spcBef>
                <a:spcPct val="0"/>
              </a:spcBef>
              <a:spcAft>
                <a:spcPct val="0"/>
              </a:spcAft>
              <a:buFont typeface="Arial" panose="020B0604020202020204" pitchFamily="34" charset="0"/>
              <a:buChar char="•"/>
              <a:defRPr/>
            </a:pPr>
            <a:r>
              <a:rPr lang="en-US" sz="1600">
                <a:solidFill>
                  <a:schemeClr val="bg1"/>
                </a:solidFill>
                <a:latin typeface="Segoe UI Light" panose="020B0502040204020203" pitchFamily="34" charset="0"/>
                <a:cs typeface="Segoe UI Light" panose="020B0502040204020203" pitchFamily="34" charset="0"/>
              </a:rPr>
              <a:t>Most economical GPT model in Azure OpenAI Service</a:t>
            </a:r>
          </a:p>
          <a:p>
            <a:pPr defTabSz="932472" fontAlgn="base">
              <a:spcBef>
                <a:spcPct val="0"/>
              </a:spcBef>
              <a:spcAft>
                <a:spcPct val="0"/>
              </a:spcAft>
              <a:defRPr/>
            </a:pPr>
            <a:endParaRPr lang="en-US" sz="1600">
              <a:solidFill>
                <a:schemeClr val="bg1"/>
              </a:solidFill>
              <a:latin typeface="Segoe UI Light" panose="020B0502040204020203" pitchFamily="34" charset="0"/>
              <a:cs typeface="Segoe UI Light" panose="020B0502040204020203" pitchFamily="34" charset="0"/>
            </a:endParaRPr>
          </a:p>
          <a:p>
            <a:pPr marL="285750" lvl="0" indent="-285750" defTabSz="932472" fontAlgn="base">
              <a:spcBef>
                <a:spcPct val="0"/>
              </a:spcBef>
              <a:spcAft>
                <a:spcPct val="0"/>
              </a:spcAft>
              <a:buFont typeface="Arial" panose="020B0604020202020204" pitchFamily="34" charset="0"/>
              <a:buChar char="•"/>
              <a:defRPr/>
            </a:pPr>
            <a:endParaRPr lang="en-CA" sz="16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2926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600"/>
              </a:spcAft>
            </a:pPr>
            <a:r>
              <a:rPr lang="en-US" b="0" kern="1200" cap="none" spc="-50" baseline="0">
                <a:ln w="3175">
                  <a:noFill/>
                </a:ln>
                <a:solidFill>
                  <a:schemeClr val="bg1"/>
                </a:solidFill>
                <a:effectLst/>
                <a:latin typeface="+mj-lt"/>
                <a:ea typeface="+mn-ea"/>
                <a:cs typeface="Segoe UI" pitchFamily="34" charset="0"/>
              </a:rPr>
              <a:t>ChatGPT (</a:t>
            </a:r>
            <a:r>
              <a:rPr lang="en-US">
                <a:solidFill>
                  <a:schemeClr val="bg1"/>
                </a:solidFill>
              </a:rPr>
              <a:t>GPT-3 / GPT-4</a:t>
            </a:r>
            <a:r>
              <a:rPr lang="en-US" b="0" kern="1200" cap="none" spc="-50" baseline="0">
                <a:ln w="3175">
                  <a:noFill/>
                </a:ln>
                <a:solidFill>
                  <a:schemeClr val="bg1"/>
                </a:solidFill>
                <a:effectLst/>
                <a:latin typeface="+mj-lt"/>
                <a:ea typeface="+mn-ea"/>
                <a:cs typeface="Segoe UI" pitchFamily="34" charset="0"/>
              </a:rPr>
              <a:t>) Prompt Format</a:t>
            </a:r>
          </a:p>
        </p:txBody>
      </p:sp>
      <p:sp>
        <p:nvSpPr>
          <p:cNvPr id="2" name="Text Placeholder 17">
            <a:extLst>
              <a:ext uri="{FF2B5EF4-FFF2-40B4-BE49-F238E27FC236}">
                <a16:creationId xmlns:a16="http://schemas.microsoft.com/office/drawing/2014/main" id="{83180907-A57A-8520-4B46-40506CE42F6B}"/>
              </a:ext>
            </a:extLst>
          </p:cNvPr>
          <p:cNvSpPr txBox="1">
            <a:spLocks/>
          </p:cNvSpPr>
          <p:nvPr/>
        </p:nvSpPr>
        <p:spPr>
          <a:xfrm>
            <a:off x="584200" y="1436688"/>
            <a:ext cx="5219700" cy="36933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t>The system message</a:t>
            </a:r>
          </a:p>
        </p:txBody>
      </p:sp>
      <p:sp>
        <p:nvSpPr>
          <p:cNvPr id="4" name="Text Placeholder 15">
            <a:extLst>
              <a:ext uri="{FF2B5EF4-FFF2-40B4-BE49-F238E27FC236}">
                <a16:creationId xmlns:a16="http://schemas.microsoft.com/office/drawing/2014/main" id="{294DD15B-19C6-8701-BA6C-08BDE9AB46E3}"/>
              </a:ext>
            </a:extLst>
          </p:cNvPr>
          <p:cNvSpPr txBox="1">
            <a:spLocks/>
          </p:cNvSpPr>
          <p:nvPr/>
        </p:nvSpPr>
        <p:spPr>
          <a:xfrm>
            <a:off x="584200" y="2084388"/>
            <a:ext cx="5219700" cy="188359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The system message is included at the beginning of the prompt.</a:t>
            </a:r>
          </a:p>
          <a:p>
            <a:pPr marL="0" indent="0">
              <a:buNone/>
            </a:pPr>
            <a:endParaRPr lang="en-US" sz="1200"/>
          </a:p>
          <a:p>
            <a:pPr marL="0" indent="0">
              <a:buFont typeface="Wingdings" panose="05000000000000000000" pitchFamily="2" charset="2"/>
              <a:buNone/>
            </a:pPr>
            <a:r>
              <a:rPr lang="en-US" sz="1200"/>
              <a:t>This message is used to prime the model and you can include a variety of information including:</a:t>
            </a:r>
          </a:p>
          <a:p>
            <a:r>
              <a:rPr lang="en-US" sz="1200"/>
              <a:t>A brief description of the assistant </a:t>
            </a:r>
          </a:p>
          <a:p>
            <a:r>
              <a:rPr lang="en-US" sz="1200"/>
              <a:t>The personality of the assistant</a:t>
            </a:r>
          </a:p>
          <a:p>
            <a:r>
              <a:rPr lang="en-US" sz="1200"/>
              <a:t>Instructions for the assistant </a:t>
            </a:r>
          </a:p>
          <a:p>
            <a:r>
              <a:rPr lang="en-US" sz="1200"/>
              <a:t>Data or information needed for the model</a:t>
            </a:r>
          </a:p>
        </p:txBody>
      </p:sp>
      <p:sp>
        <p:nvSpPr>
          <p:cNvPr id="5" name="Text Placeholder 17">
            <a:extLst>
              <a:ext uri="{FF2B5EF4-FFF2-40B4-BE49-F238E27FC236}">
                <a16:creationId xmlns:a16="http://schemas.microsoft.com/office/drawing/2014/main" id="{6037BB9D-1E86-111C-28FC-3007766F60FE}"/>
              </a:ext>
            </a:extLst>
          </p:cNvPr>
          <p:cNvSpPr txBox="1">
            <a:spLocks/>
          </p:cNvSpPr>
          <p:nvPr/>
        </p:nvSpPr>
        <p:spPr>
          <a:xfrm>
            <a:off x="584200" y="4246349"/>
            <a:ext cx="5803900" cy="36933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chemeClr val="bg1"/>
                </a:solidFill>
                <a:effectLst/>
                <a:uLnTx/>
                <a:uFillTx/>
                <a:latin typeface="+mn-lt"/>
                <a:ea typeface="+mn-ea"/>
                <a:cs typeface="Segoe UI" panose="020B0502040204020203" pitchFamily="34" charset="0"/>
              </a:rPr>
              <a:t>User and assistant messages</a:t>
            </a:r>
          </a:p>
        </p:txBody>
      </p:sp>
      <p:sp>
        <p:nvSpPr>
          <p:cNvPr id="7" name="Text Placeholder 15">
            <a:extLst>
              <a:ext uri="{FF2B5EF4-FFF2-40B4-BE49-F238E27FC236}">
                <a16:creationId xmlns:a16="http://schemas.microsoft.com/office/drawing/2014/main" id="{92DE1EFF-4316-4214-4848-F3CA3B56F3AB}"/>
              </a:ext>
            </a:extLst>
          </p:cNvPr>
          <p:cNvSpPr txBox="1">
            <a:spLocks/>
          </p:cNvSpPr>
          <p:nvPr/>
        </p:nvSpPr>
        <p:spPr>
          <a:xfrm>
            <a:off x="584200" y="4894049"/>
            <a:ext cx="5803900" cy="590931"/>
          </a:xfrm>
          <a:prstGeom prst="rect">
            <a:avLst/>
          </a:prstGeom>
        </p:spPr>
        <p:txBody>
          <a:bodyPr vert="horz" wrap="square" lIns="0" tIns="0" rIns="0" bIns="0" rtlCol="0">
            <a:spAutoFit/>
          </a:bodyPr>
          <a:lstStyle>
            <a:lvl1pPr marL="171450" marR="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400" kern="1200" spc="0" baseline="0" dirty="0">
                <a:solidFill>
                  <a:schemeClr val="tx1"/>
                </a:solidFill>
                <a:latin typeface="+mn-lt"/>
                <a:ea typeface="+mn-ea"/>
                <a:cs typeface="Segoe UI" panose="020B0502040204020203" pitchFamily="34" charset="0"/>
              </a:defRPr>
            </a:lvl1pPr>
            <a:lvl2pPr marL="342900" marR="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mn-cs"/>
              </a:defRPr>
            </a:lvl2pPr>
            <a:lvl3pPr marL="514350" marR="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666750" marR="0" indent="-1524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93750" marR="0" indent="-1206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rPr>
              <a:t>After the system message, you can include a series of messages </a:t>
            </a:r>
            <a:br>
              <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rPr>
            </a:br>
            <a:r>
              <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rPr>
              <a:t>between the </a:t>
            </a:r>
            <a:r>
              <a:rPr lang="en-US" sz="1200" b="1">
                <a:solidFill>
                  <a:schemeClr val="accent3">
                    <a:lumMod val="60000"/>
                    <a:lumOff val="40000"/>
                  </a:schemeClr>
                </a:solidFill>
              </a:rPr>
              <a:t>user </a:t>
            </a:r>
            <a:r>
              <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rPr>
              <a:t>and the </a:t>
            </a:r>
            <a:r>
              <a:rPr lang="en-US" sz="1200" b="1">
                <a:solidFill>
                  <a:srgbClr val="FEF000"/>
                </a:solidFill>
              </a:rPr>
              <a:t>assistant</a:t>
            </a:r>
            <a:r>
              <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rPr>
              <a: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endParaRPr>
          </a:p>
        </p:txBody>
      </p:sp>
      <p:sp>
        <p:nvSpPr>
          <p:cNvPr id="8" name="Text Placeholder 18">
            <a:extLst>
              <a:ext uri="{FF2B5EF4-FFF2-40B4-BE49-F238E27FC236}">
                <a16:creationId xmlns:a16="http://schemas.microsoft.com/office/drawing/2014/main" id="{CC936155-DC05-267A-1B7B-81E33AC1F5E0}"/>
              </a:ext>
            </a:extLst>
          </p:cNvPr>
          <p:cNvSpPr txBox="1">
            <a:spLocks/>
          </p:cNvSpPr>
          <p:nvPr/>
        </p:nvSpPr>
        <p:spPr>
          <a:xfrm>
            <a:off x="6397625" y="1436688"/>
            <a:ext cx="5219700" cy="36933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t>Example prompt</a:t>
            </a:r>
          </a:p>
        </p:txBody>
      </p:sp>
      <p:sp>
        <p:nvSpPr>
          <p:cNvPr id="9" name="Text Placeholder 16">
            <a:extLst>
              <a:ext uri="{FF2B5EF4-FFF2-40B4-BE49-F238E27FC236}">
                <a16:creationId xmlns:a16="http://schemas.microsoft.com/office/drawing/2014/main" id="{C77F8A21-B2C8-625B-9458-14626100C186}"/>
              </a:ext>
            </a:extLst>
          </p:cNvPr>
          <p:cNvSpPr txBox="1">
            <a:spLocks/>
          </p:cNvSpPr>
          <p:nvPr/>
        </p:nvSpPr>
        <p:spPr>
          <a:xfrm>
            <a:off x="6397625" y="2084388"/>
            <a:ext cx="5219700" cy="3397853"/>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200" b="1"/>
              <a:t>-&gt; </a:t>
            </a:r>
            <a:r>
              <a:rPr lang="en-US" sz="1200" b="1">
                <a:solidFill>
                  <a:schemeClr val="accent6">
                    <a:lumMod val="60000"/>
                    <a:lumOff val="40000"/>
                  </a:schemeClr>
                </a:solidFill>
              </a:rPr>
              <a:t>system</a:t>
            </a:r>
          </a:p>
          <a:p>
            <a:pPr marL="0" indent="0">
              <a:buFont typeface="Wingdings" panose="05000000000000000000" pitchFamily="2" charset="2"/>
              <a:buNone/>
            </a:pPr>
            <a:r>
              <a:rPr lang="en-US" sz="1200">
                <a:cs typeface="Segoe UI"/>
              </a:rPr>
              <a:t>You are an Xbox customer support agent whose primary goal is to help users with issues they are experiencing with their Xbox devices. You are friendly and concise. You only provide factual answers to queries, and do not provide answers that are unrelated to Xbox.</a:t>
            </a:r>
          </a:p>
          <a:p>
            <a:pPr marL="0" indent="0">
              <a:buFont typeface="Wingdings" panose="05000000000000000000" pitchFamily="2" charset="2"/>
              <a:buNone/>
            </a:pPr>
            <a:endParaRPr lang="en-US" sz="1200" b="1"/>
          </a:p>
          <a:p>
            <a:pPr marL="0" indent="0">
              <a:buFont typeface="Wingdings" panose="05000000000000000000" pitchFamily="2" charset="2"/>
              <a:buNone/>
            </a:pPr>
            <a:r>
              <a:rPr lang="en-US" sz="1200" b="1"/>
              <a:t>-&gt;</a:t>
            </a:r>
            <a:r>
              <a:rPr lang="en-US" sz="1200" b="1">
                <a:solidFill>
                  <a:schemeClr val="accent3">
                    <a:lumMod val="60000"/>
                    <a:lumOff val="40000"/>
                  </a:schemeClr>
                </a:solidFill>
              </a:rPr>
              <a:t> user</a:t>
            </a:r>
          </a:p>
          <a:p>
            <a:pPr marL="0" indent="0">
              <a:buFont typeface="Wingdings" panose="05000000000000000000" pitchFamily="2" charset="2"/>
              <a:buNone/>
            </a:pPr>
            <a:r>
              <a:rPr lang="en-US" sz="1200">
                <a:cs typeface="Segoe UI"/>
              </a:rPr>
              <a:t>Why won’t my Xbox turn on?</a:t>
            </a:r>
          </a:p>
          <a:p>
            <a:pPr marL="0" indent="0">
              <a:buFont typeface="Wingdings" panose="05000000000000000000" pitchFamily="2" charset="2"/>
              <a:buNone/>
            </a:pPr>
            <a:r>
              <a:rPr lang="en-US" sz="1200" b="1"/>
              <a:t>-&gt;</a:t>
            </a:r>
            <a:r>
              <a:rPr lang="en-US" sz="1200" b="1">
                <a:solidFill>
                  <a:schemeClr val="accent3">
                    <a:lumMod val="60000"/>
                    <a:lumOff val="40000"/>
                  </a:schemeClr>
                </a:solidFill>
              </a:rPr>
              <a:t> </a:t>
            </a:r>
            <a:r>
              <a:rPr lang="en-US" sz="1200" b="1">
                <a:solidFill>
                  <a:srgbClr val="FEF000"/>
                </a:solidFill>
              </a:rPr>
              <a:t>assistant</a:t>
            </a:r>
          </a:p>
          <a:p>
            <a:pPr marL="0" indent="0">
              <a:buFont typeface="Wingdings" panose="05000000000000000000" pitchFamily="2" charset="2"/>
              <a:buNone/>
            </a:pPr>
            <a:r>
              <a:rPr lang="en-US" sz="1200">
                <a:cs typeface="Segoe UI"/>
              </a:rPr>
              <a:t>There could be a few reasons why your Xbox isn't turning on….</a:t>
            </a:r>
          </a:p>
          <a:p>
            <a:pPr marL="0" indent="0">
              <a:buFont typeface="Wingdings" panose="05000000000000000000" pitchFamily="2" charset="2"/>
              <a:buNone/>
            </a:pPr>
            <a:r>
              <a:rPr lang="en-US" sz="1200" b="1"/>
              <a:t>-&gt;</a:t>
            </a:r>
            <a:r>
              <a:rPr lang="en-US" sz="1200" b="1">
                <a:solidFill>
                  <a:schemeClr val="accent3">
                    <a:lumMod val="60000"/>
                    <a:lumOff val="40000"/>
                  </a:schemeClr>
                </a:solidFill>
              </a:rPr>
              <a:t> user</a:t>
            </a:r>
          </a:p>
          <a:p>
            <a:pPr marL="0" indent="0">
              <a:buFont typeface="Wingdings" panose="05000000000000000000" pitchFamily="2" charset="2"/>
              <a:buNone/>
            </a:pPr>
            <a:r>
              <a:rPr lang="en-US" sz="1200">
                <a:cs typeface="Segoe UI"/>
              </a:rPr>
              <a:t>I confirmed the power cord is plugged in but it’s still not working</a:t>
            </a:r>
          </a:p>
        </p:txBody>
      </p:sp>
      <p:sp>
        <p:nvSpPr>
          <p:cNvPr id="6" name="TextBox 5">
            <a:extLst>
              <a:ext uri="{FF2B5EF4-FFF2-40B4-BE49-F238E27FC236}">
                <a16:creationId xmlns:a16="http://schemas.microsoft.com/office/drawing/2014/main" id="{C2A177F3-4752-3DB5-95D7-ECA166284CA3}"/>
              </a:ext>
            </a:extLst>
          </p:cNvPr>
          <p:cNvSpPr txBox="1"/>
          <p:nvPr/>
        </p:nvSpPr>
        <p:spPr>
          <a:xfrm>
            <a:off x="9641672" y="5965111"/>
            <a:ext cx="1975653" cy="553998"/>
          </a:xfrm>
          <a:prstGeom prst="rect">
            <a:avLst/>
          </a:prstGeom>
          <a:noFill/>
        </p:spPr>
        <p:txBody>
          <a:bodyPr wrap="square" lIns="0" tIns="0" rIns="0" bIns="0" rtlCol="0">
            <a:spAutoFit/>
          </a:bodyPr>
          <a:lstStyle/>
          <a:p>
            <a:pPr algn="l"/>
            <a:r>
              <a:rPr lang="en-US" sz="1200" b="1">
                <a:solidFill>
                  <a:schemeClr val="accent6">
                    <a:lumMod val="60000"/>
                    <a:lumOff val="40000"/>
                  </a:schemeClr>
                </a:solidFill>
              </a:rPr>
              <a:t>Blue = system message</a:t>
            </a:r>
            <a:endParaRPr lang="en-US" sz="1200" b="1">
              <a:solidFill>
                <a:schemeClr val="accent3">
                  <a:lumMod val="60000"/>
                  <a:lumOff val="40000"/>
                </a:schemeClr>
              </a:solidFill>
              <a:cs typeface="Segoe UI" panose="020B0502040204020203" pitchFamily="34" charset="0"/>
            </a:endParaRPr>
          </a:p>
          <a:p>
            <a:pPr algn="l"/>
            <a:r>
              <a:rPr lang="en-US" sz="1200" b="1">
                <a:solidFill>
                  <a:schemeClr val="accent3">
                    <a:lumMod val="60000"/>
                    <a:lumOff val="40000"/>
                  </a:schemeClr>
                </a:solidFill>
                <a:cs typeface="Segoe UI" panose="020B0502040204020203" pitchFamily="34" charset="0"/>
              </a:rPr>
              <a:t>Green = user message</a:t>
            </a:r>
          </a:p>
          <a:p>
            <a:pPr algn="l"/>
            <a:r>
              <a:rPr lang="en-US" sz="1200" b="1">
                <a:solidFill>
                  <a:srgbClr val="FEF000"/>
                </a:solidFill>
              </a:rPr>
              <a:t>Yellow = assistant message</a:t>
            </a:r>
          </a:p>
        </p:txBody>
      </p:sp>
    </p:spTree>
    <p:extLst>
      <p:ext uri="{BB962C8B-B14F-4D97-AF65-F5344CB8AC3E}">
        <p14:creationId xmlns:p14="http://schemas.microsoft.com/office/powerpoint/2010/main" val="135187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600"/>
              </a:spcAft>
            </a:pPr>
            <a:r>
              <a:rPr lang="en-US" b="0" kern="1200" cap="none" spc="-50" baseline="0">
                <a:ln w="3175">
                  <a:noFill/>
                </a:ln>
                <a:solidFill>
                  <a:schemeClr val="bg1"/>
                </a:solidFill>
                <a:effectLst/>
                <a:latin typeface="+mj-lt"/>
                <a:ea typeface="+mn-ea"/>
                <a:cs typeface="Segoe UI" pitchFamily="34" charset="0"/>
              </a:rPr>
              <a:t>Other ChatGPT Strategies</a:t>
            </a:r>
          </a:p>
        </p:txBody>
      </p:sp>
      <p:sp>
        <p:nvSpPr>
          <p:cNvPr id="6" name="Content Placeholder 2">
            <a:extLst>
              <a:ext uri="{FF2B5EF4-FFF2-40B4-BE49-F238E27FC236}">
                <a16:creationId xmlns:a16="http://schemas.microsoft.com/office/drawing/2014/main" id="{BD851B59-B2FF-1EBE-F9C6-C2E4D48A0D02}"/>
              </a:ext>
            </a:extLst>
          </p:cNvPr>
          <p:cNvSpPr txBox="1">
            <a:spLocks/>
          </p:cNvSpPr>
          <p:nvPr/>
        </p:nvSpPr>
        <p:spPr>
          <a:xfrm>
            <a:off x="838200" y="1709878"/>
            <a:ext cx="10515600" cy="45153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solidFill>
                  <a:schemeClr val="bg1"/>
                </a:solidFill>
                <a:latin typeface="Segoe UI Light" panose="020B0502040204020203" pitchFamily="34" charset="0"/>
                <a:cs typeface="Segoe UI Light" panose="020B0502040204020203" pitchFamily="34" charset="0"/>
              </a:rPr>
              <a:t>Write clear instructions (e.g., include steps, examples)</a:t>
            </a:r>
          </a:p>
          <a:p>
            <a:pPr marL="457200" indent="-457200"/>
            <a:r>
              <a:rPr lang="en-US">
                <a:solidFill>
                  <a:schemeClr val="bg1"/>
                </a:solidFill>
                <a:latin typeface="Segoe UI Light" panose="020B0502040204020203" pitchFamily="34" charset="0"/>
                <a:cs typeface="Segoe UI Light" panose="020B0502040204020203" pitchFamily="34" charset="0"/>
              </a:rPr>
              <a:t>Provide reference text (e.g., articles, websites)</a:t>
            </a:r>
          </a:p>
          <a:p>
            <a:pPr marL="457200" indent="-457200"/>
            <a:r>
              <a:rPr lang="en-US">
                <a:solidFill>
                  <a:schemeClr val="bg1"/>
                </a:solidFill>
                <a:latin typeface="Segoe UI Light" panose="020B0502040204020203" pitchFamily="34" charset="0"/>
                <a:cs typeface="Segoe UI Light" panose="020B0502040204020203" pitchFamily="34" charset="0"/>
              </a:rPr>
              <a:t>Split complex tasks into simpler subtasks</a:t>
            </a:r>
          </a:p>
          <a:p>
            <a:pPr marL="457200" indent="-457200"/>
            <a:r>
              <a:rPr lang="en-US">
                <a:solidFill>
                  <a:schemeClr val="bg1"/>
                </a:solidFill>
                <a:latin typeface="Segoe UI Light" panose="020B0502040204020203" pitchFamily="34" charset="0"/>
                <a:cs typeface="Segoe UI Light" panose="020B0502040204020203" pitchFamily="34" charset="0"/>
              </a:rPr>
              <a:t>Give GPTs time to “think”</a:t>
            </a:r>
          </a:p>
          <a:p>
            <a:pPr marL="457200" indent="-457200"/>
            <a:r>
              <a:rPr lang="en-US">
                <a:solidFill>
                  <a:schemeClr val="bg1"/>
                </a:solidFill>
                <a:latin typeface="Segoe UI Light" panose="020B0502040204020203" pitchFamily="34" charset="0"/>
                <a:ea typeface="Calibri"/>
                <a:cs typeface="Segoe UI Light" panose="020B0502040204020203" pitchFamily="34" charset="0"/>
              </a:rPr>
              <a:t>Use external tools</a:t>
            </a:r>
          </a:p>
          <a:p>
            <a:pPr marL="457200" indent="-457200">
              <a:lnSpc>
                <a:spcPct val="100000"/>
              </a:lnSpc>
            </a:pPr>
            <a:r>
              <a:rPr lang="en-US">
                <a:solidFill>
                  <a:schemeClr val="bg1"/>
                </a:solidFill>
                <a:latin typeface="Segoe UI Light" panose="020B0502040204020203" pitchFamily="34" charset="0"/>
                <a:ea typeface="Calibri"/>
                <a:cs typeface="Segoe UI Light" panose="020B0502040204020203" pitchFamily="34" charset="0"/>
              </a:rPr>
              <a:t>Test changes (e.g., new instructions, designs)</a:t>
            </a:r>
          </a:p>
          <a:p>
            <a:pPr>
              <a:buFont typeface="Arial" panose="020B0604020202020204" pitchFamily="34" charset="0"/>
              <a:buChar char="•"/>
            </a:pPr>
            <a:endParaRPr lang="en-US">
              <a:ea typeface="Calibri"/>
              <a:cs typeface="Calibri"/>
            </a:endParaRPr>
          </a:p>
          <a:p>
            <a:pPr marL="0" indent="0">
              <a:buNone/>
            </a:pPr>
            <a:r>
              <a:rPr lang="en-US" i="1">
                <a:solidFill>
                  <a:schemeClr val="bg1"/>
                </a:solidFill>
                <a:latin typeface="Segoe UI Light" panose="020B0502040204020203" pitchFamily="34" charset="0"/>
                <a:cs typeface="Segoe UI Light" panose="020B0502040204020203" pitchFamily="34" charset="0"/>
              </a:rPr>
              <a:t>“</a:t>
            </a:r>
            <a:r>
              <a:rPr lang="en-US" b="0" i="1">
                <a:solidFill>
                  <a:schemeClr val="bg1"/>
                </a:solidFill>
                <a:effectLst/>
                <a:latin typeface="Segoe UI Light" panose="020B0502040204020203" pitchFamily="34" charset="0"/>
                <a:cs typeface="Segoe UI Light" panose="020B0502040204020203" pitchFamily="34" charset="0"/>
              </a:rPr>
              <a:t>If outputs are too long, ask for brief replies. If outputs are too simple, ask for expert-level writing. If you dislike the format, demonstrate the format you’d like to see.”</a:t>
            </a: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41749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Placeholder 5">
            <a:extLst>
              <a:ext uri="{FF2B5EF4-FFF2-40B4-BE49-F238E27FC236}">
                <a16:creationId xmlns:a16="http://schemas.microsoft.com/office/drawing/2014/main" id="{369276B0-B0ED-481B-94A8-4BE878F6FFEF}"/>
              </a:ext>
              <a:ext uri="{C183D7F6-B498-43B3-948B-1728B52AA6E4}">
                <adec:decorative xmlns:adec="http://schemas.microsoft.com/office/drawing/2017/decorative" val="1"/>
              </a:ext>
            </a:extLst>
          </p:cNvPr>
          <p:cNvSpPr txBox="1">
            <a:spLocks/>
          </p:cNvSpPr>
          <p:nvPr/>
        </p:nvSpPr>
        <p:spPr>
          <a:xfrm>
            <a:off x="3013425" y="2607069"/>
            <a:ext cx="6602002" cy="61555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0">
                      <a:srgbClr val="FFFFFF"/>
                    </a:gs>
                    <a:gs pos="100000">
                      <a:srgbClr val="FFFFFF"/>
                    </a:gs>
                  </a:gsLst>
                  <a:lin ang="2700000" scaled="0"/>
                </a:gradFill>
                <a:effectLst/>
                <a:uLnTx/>
                <a:uFillTx/>
                <a:latin typeface="Segoe UI Light" panose="020B0502040204020203" pitchFamily="34" charset="0"/>
                <a:cs typeface="Segoe UI Light" panose="020B0502040204020203" pitchFamily="34" charset="0"/>
              </a:rPr>
              <a:t>Large pretrained foundation AI models </a:t>
            </a:r>
            <a:br>
              <a:rPr kumimoji="0" lang="en-US" sz="2000" b="0" i="0" u="none" strike="noStrike" kern="1200" cap="none" spc="0" normalizeH="0" baseline="0" noProof="0">
                <a:ln>
                  <a:noFill/>
                </a:ln>
                <a:gradFill>
                  <a:gsLst>
                    <a:gs pos="0">
                      <a:srgbClr val="FFFFFF"/>
                    </a:gs>
                    <a:gs pos="100000">
                      <a:srgbClr val="FFFFFF"/>
                    </a:gs>
                  </a:gsLst>
                  <a:lin ang="2700000" scaled="0"/>
                </a:gradFill>
                <a:effectLst/>
                <a:uLnTx/>
                <a:uFillTx/>
                <a:latin typeface="Segoe UI Light" panose="020B0502040204020203" pitchFamily="34" charset="0"/>
                <a:cs typeface="Segoe UI Light" panose="020B0502040204020203" pitchFamily="34" charset="0"/>
              </a:rPr>
            </a:br>
            <a:r>
              <a:rPr kumimoji="0" lang="en-US" sz="2000" b="0" i="0" u="none" strike="noStrike" kern="1200" cap="none" spc="0" normalizeH="0" baseline="0" noProof="0">
                <a:ln>
                  <a:noFill/>
                </a:ln>
                <a:gradFill>
                  <a:gsLst>
                    <a:gs pos="33000">
                      <a:srgbClr val="8EC8E8"/>
                    </a:gs>
                    <a:gs pos="0">
                      <a:srgbClr val="CD9AD0"/>
                    </a:gs>
                  </a:gsLst>
                  <a:lin ang="2700000" scaled="0"/>
                </a:gradFill>
                <a:effectLst/>
                <a:uLnTx/>
                <a:uFillTx/>
                <a:latin typeface="Segoe UI Light" panose="020B0502040204020203" pitchFamily="34" charset="0"/>
                <a:cs typeface="Segoe UI Light" panose="020B0502040204020203" pitchFamily="34" charset="0"/>
              </a:rPr>
              <a:t>custom-tunable</a:t>
            </a:r>
            <a:r>
              <a:rPr kumimoji="0" lang="en-US" sz="2000" b="0" i="0" u="none" strike="noStrike" kern="1200" cap="none" spc="0" normalizeH="0" baseline="0" noProof="0">
                <a:ln>
                  <a:noFill/>
                </a:ln>
                <a:gradFill>
                  <a:gsLst>
                    <a:gs pos="78000">
                      <a:srgbClr val="8EC8E8"/>
                    </a:gs>
                    <a:gs pos="100000">
                      <a:srgbClr val="CD9AD0"/>
                    </a:gs>
                  </a:gsLst>
                  <a:lin ang="2700000" scaled="0"/>
                </a:gradFill>
                <a:effectLst/>
                <a:uLnTx/>
                <a:uFillTx/>
                <a:latin typeface="Segoe UI Light" panose="020B0502040204020203" pitchFamily="34" charset="0"/>
                <a:cs typeface="Segoe UI Light" panose="020B0502040204020203" pitchFamily="34" charset="0"/>
              </a:rPr>
              <a:t> </a:t>
            </a:r>
            <a:r>
              <a:rPr kumimoji="0" lang="en-US" sz="2000" b="0" i="0" u="none" strike="noStrike" kern="1200" cap="none" spc="0" normalizeH="0" baseline="0" noProof="0">
                <a:ln>
                  <a:noFill/>
                </a:ln>
                <a:gradFill>
                  <a:gsLst>
                    <a:gs pos="0">
                      <a:srgbClr val="FFFFFF"/>
                    </a:gs>
                    <a:gs pos="100000">
                      <a:srgbClr val="FFFFFF"/>
                    </a:gs>
                  </a:gsLst>
                  <a:lin ang="2700000" scaled="0"/>
                </a:gradFill>
                <a:effectLst/>
                <a:uLnTx/>
                <a:uFillTx/>
                <a:latin typeface="Segoe UI Light" panose="020B0502040204020203" pitchFamily="34" charset="0"/>
                <a:cs typeface="Segoe UI Light" panose="020B0502040204020203" pitchFamily="34" charset="0"/>
              </a:rPr>
              <a:t>with your parameters and your data</a:t>
            </a:r>
          </a:p>
        </p:txBody>
      </p:sp>
      <p:sp>
        <p:nvSpPr>
          <p:cNvPr id="17" name="Title 16">
            <a:extLst>
              <a:ext uri="{FF2B5EF4-FFF2-40B4-BE49-F238E27FC236}">
                <a16:creationId xmlns:a16="http://schemas.microsoft.com/office/drawing/2014/main" id="{25348616-5741-F08B-1A8B-DCA02F936F4F}"/>
              </a:ext>
            </a:extLst>
          </p:cNvPr>
          <p:cNvSpPr>
            <a:spLocks noGrp="1"/>
          </p:cNvSpPr>
          <p:nvPr>
            <p:ph type="title" idx="4294967295"/>
          </p:nvPr>
        </p:nvSpPr>
        <p:spPr bwMode="auto">
          <a:xfrm>
            <a:off x="3184524" y="1668178"/>
            <a:ext cx="6259804" cy="6093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a:ln w="3175">
                  <a:noFill/>
                </a:ln>
                <a:gradFill flip="none" rotWithShape="1">
                  <a:gsLst>
                    <a:gs pos="0">
                      <a:srgbClr val="CD9AD0"/>
                    </a:gs>
                    <a:gs pos="100000">
                      <a:srgbClr val="8EC8E8"/>
                    </a:gs>
                  </a:gsLst>
                  <a:lin ang="10800000" scaled="1"/>
                  <a:tileRect/>
                </a:gradFill>
                <a:effectLst/>
                <a:uLnTx/>
                <a:uFillTx/>
                <a:latin typeface="+mj-lt"/>
                <a:ea typeface="+mn-ea"/>
                <a:cs typeface="Segoe UI" pitchFamily="34" charset="0"/>
              </a:rPr>
              <a:t>Azure OpenAI Service</a:t>
            </a:r>
          </a:p>
        </p:txBody>
      </p:sp>
      <p:sp>
        <p:nvSpPr>
          <p:cNvPr id="5" name="Rectangle: Rounded Corners 4">
            <a:extLst>
              <a:ext uri="{FF2B5EF4-FFF2-40B4-BE49-F238E27FC236}">
                <a16:creationId xmlns:a16="http://schemas.microsoft.com/office/drawing/2014/main" id="{0DA029DA-34F4-01AA-E243-2F2723121463}"/>
              </a:ext>
              <a:ext uri="{C183D7F6-B498-43B3-948B-1728B52AA6E4}">
                <adec:decorative xmlns:adec="http://schemas.microsoft.com/office/drawing/2017/decorative" val="0"/>
              </a:ext>
            </a:extLst>
          </p:cNvPr>
          <p:cNvSpPr/>
          <p:nvPr/>
        </p:nvSpPr>
        <p:spPr bwMode="auto">
          <a:xfrm>
            <a:off x="6402224" y="4699226"/>
            <a:ext cx="2177696" cy="494400"/>
          </a:xfrm>
          <a:prstGeom prst="roundRect">
            <a:avLst>
              <a:gd name="adj" fmla="val 6173"/>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Codex</a:t>
            </a:r>
          </a:p>
        </p:txBody>
      </p:sp>
      <p:sp>
        <p:nvSpPr>
          <p:cNvPr id="11" name="Rectangle: Rounded Corners 10">
            <a:extLst>
              <a:ext uri="{FF2B5EF4-FFF2-40B4-BE49-F238E27FC236}">
                <a16:creationId xmlns:a16="http://schemas.microsoft.com/office/drawing/2014/main" id="{95BEF7AE-421A-153E-F965-1D99DF5091BB}"/>
              </a:ext>
              <a:ext uri="{C183D7F6-B498-43B3-948B-1728B52AA6E4}">
                <adec:decorative xmlns:adec="http://schemas.microsoft.com/office/drawing/2017/decorative" val="0"/>
              </a:ext>
            </a:extLst>
          </p:cNvPr>
          <p:cNvSpPr/>
          <p:nvPr/>
        </p:nvSpPr>
        <p:spPr bwMode="auto">
          <a:xfrm>
            <a:off x="9320955" y="4699226"/>
            <a:ext cx="2177696" cy="494400"/>
          </a:xfrm>
          <a:prstGeom prst="roundRect">
            <a:avLst>
              <a:gd name="adj" fmla="val 7485"/>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DALL·E 2 (preview)</a:t>
            </a:r>
          </a:p>
        </p:txBody>
      </p:sp>
      <p:sp>
        <p:nvSpPr>
          <p:cNvPr id="33" name="Rectangle: Rounded Corners 32">
            <a:extLst>
              <a:ext uri="{FF2B5EF4-FFF2-40B4-BE49-F238E27FC236}">
                <a16:creationId xmlns:a16="http://schemas.microsoft.com/office/drawing/2014/main" id="{01E9DA52-3433-ABB1-F5F7-4CB432095065}"/>
              </a:ext>
              <a:ext uri="{C183D7F6-B498-43B3-948B-1728B52AA6E4}">
                <adec:decorative xmlns:adec="http://schemas.microsoft.com/office/drawing/2017/decorative" val="0"/>
              </a:ext>
            </a:extLst>
          </p:cNvPr>
          <p:cNvSpPr/>
          <p:nvPr/>
        </p:nvSpPr>
        <p:spPr bwMode="auto">
          <a:xfrm>
            <a:off x="6370631" y="4665019"/>
            <a:ext cx="2177696" cy="494400"/>
          </a:xfrm>
          <a:prstGeom prst="roundRect">
            <a:avLst>
              <a:gd name="adj" fmla="val 6173"/>
            </a:avLst>
          </a:prstGeom>
          <a:solidFill>
            <a:srgbClr val="000000">
              <a:lumMod val="85000"/>
              <a:lumOff val="15000"/>
            </a:srgbClr>
          </a:solidFill>
          <a:ln w="9525" cap="flat" cmpd="sng" algn="ctr">
            <a:solidFill>
              <a:srgbClr val="000000">
                <a:lumMod val="75000"/>
                <a:lumOff val="25000"/>
              </a:srgb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Codex</a:t>
            </a:r>
          </a:p>
        </p:txBody>
      </p:sp>
      <p:sp>
        <p:nvSpPr>
          <p:cNvPr id="34" name="Rectangle: Rounded Corners 33">
            <a:extLst>
              <a:ext uri="{FF2B5EF4-FFF2-40B4-BE49-F238E27FC236}">
                <a16:creationId xmlns:a16="http://schemas.microsoft.com/office/drawing/2014/main" id="{B571DC34-9069-03F4-ED27-05D2098873C7}"/>
              </a:ext>
              <a:ext uri="{C183D7F6-B498-43B3-948B-1728B52AA6E4}">
                <adec:decorative xmlns:adec="http://schemas.microsoft.com/office/drawing/2017/decorative" val="0"/>
              </a:ext>
            </a:extLst>
          </p:cNvPr>
          <p:cNvSpPr/>
          <p:nvPr/>
        </p:nvSpPr>
        <p:spPr bwMode="auto">
          <a:xfrm>
            <a:off x="9289362" y="4665019"/>
            <a:ext cx="2177696" cy="494400"/>
          </a:xfrm>
          <a:prstGeom prst="roundRect">
            <a:avLst>
              <a:gd name="adj" fmla="val 7485"/>
            </a:avLst>
          </a:prstGeom>
          <a:solidFill>
            <a:srgbClr val="000000">
              <a:lumMod val="85000"/>
              <a:lumOff val="15000"/>
            </a:srgbClr>
          </a:solidFill>
          <a:ln w="9525" cap="flat" cmpd="sng" algn="ctr">
            <a:solidFill>
              <a:srgbClr val="000000">
                <a:lumMod val="75000"/>
                <a:lumOff val="25000"/>
              </a:srgb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DALL·E 2 (preview)</a:t>
            </a:r>
          </a:p>
        </p:txBody>
      </p:sp>
      <p:grpSp>
        <p:nvGrpSpPr>
          <p:cNvPr id="3" name="Group 2">
            <a:extLst>
              <a:ext uri="{FF2B5EF4-FFF2-40B4-BE49-F238E27FC236}">
                <a16:creationId xmlns:a16="http://schemas.microsoft.com/office/drawing/2014/main" id="{D50EAA99-EA16-4ED6-DCCC-3010277D4F9F}"/>
              </a:ext>
            </a:extLst>
          </p:cNvPr>
          <p:cNvGrpSpPr/>
          <p:nvPr/>
        </p:nvGrpSpPr>
        <p:grpSpPr>
          <a:xfrm>
            <a:off x="901534" y="4661215"/>
            <a:ext cx="4565977" cy="528607"/>
            <a:chOff x="931690" y="4417819"/>
            <a:chExt cx="4565977" cy="528607"/>
          </a:xfrm>
        </p:grpSpPr>
        <p:sp>
          <p:nvSpPr>
            <p:cNvPr id="2" name="Rectangle: Rounded Corners 1">
              <a:extLst>
                <a:ext uri="{FF2B5EF4-FFF2-40B4-BE49-F238E27FC236}">
                  <a16:creationId xmlns:a16="http://schemas.microsoft.com/office/drawing/2014/main" id="{4B8EB96A-169A-08C3-3760-C1CE97E9D163}"/>
                </a:ext>
                <a:ext uri="{C183D7F6-B498-43B3-948B-1728B52AA6E4}">
                  <adec:decorative xmlns:adec="http://schemas.microsoft.com/office/drawing/2017/decorative" val="0"/>
                </a:ext>
              </a:extLst>
            </p:cNvPr>
            <p:cNvSpPr/>
            <p:nvPr/>
          </p:nvSpPr>
          <p:spPr bwMode="auto">
            <a:xfrm>
              <a:off x="963283" y="4452026"/>
              <a:ext cx="2177696" cy="494400"/>
            </a:xfrm>
            <a:prstGeom prst="roundRect">
              <a:avLst>
                <a:gd name="adj" fmla="val 7485"/>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GPT-3.5</a:t>
              </a:r>
            </a:p>
          </p:txBody>
        </p:sp>
        <p:sp>
          <p:nvSpPr>
            <p:cNvPr id="13" name="Rectangle: Rounded Corners 12">
              <a:extLst>
                <a:ext uri="{FF2B5EF4-FFF2-40B4-BE49-F238E27FC236}">
                  <a16:creationId xmlns:a16="http://schemas.microsoft.com/office/drawing/2014/main" id="{91D7BB33-C7B0-30AE-737D-9B5E05BA266E}"/>
                </a:ext>
                <a:ext uri="{C183D7F6-B498-43B3-948B-1728B52AA6E4}">
                  <adec:decorative xmlns:adec="http://schemas.microsoft.com/office/drawing/2017/decorative" val="0"/>
                </a:ext>
              </a:extLst>
            </p:cNvPr>
            <p:cNvSpPr/>
            <p:nvPr/>
          </p:nvSpPr>
          <p:spPr bwMode="auto">
            <a:xfrm>
              <a:off x="3319971" y="4452026"/>
              <a:ext cx="2177696" cy="494400"/>
            </a:xfrm>
            <a:prstGeom prst="roundRect">
              <a:avLst>
                <a:gd name="adj" fmla="val 7485"/>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GPT-4 (preview)</a:t>
              </a:r>
            </a:p>
          </p:txBody>
        </p:sp>
        <p:sp>
          <p:nvSpPr>
            <p:cNvPr id="32" name="Rectangle: Rounded Corners 31">
              <a:extLst>
                <a:ext uri="{FF2B5EF4-FFF2-40B4-BE49-F238E27FC236}">
                  <a16:creationId xmlns:a16="http://schemas.microsoft.com/office/drawing/2014/main" id="{2E3AD0F4-C7C9-2FAA-ADA9-4C830034B134}"/>
                </a:ext>
                <a:ext uri="{C183D7F6-B498-43B3-948B-1728B52AA6E4}">
                  <adec:decorative xmlns:adec="http://schemas.microsoft.com/office/drawing/2017/decorative" val="0"/>
                </a:ext>
              </a:extLst>
            </p:cNvPr>
            <p:cNvSpPr/>
            <p:nvPr/>
          </p:nvSpPr>
          <p:spPr bwMode="auto">
            <a:xfrm>
              <a:off x="931690" y="4417819"/>
              <a:ext cx="2177696" cy="494400"/>
            </a:xfrm>
            <a:prstGeom prst="roundRect">
              <a:avLst>
                <a:gd name="adj" fmla="val 7485"/>
              </a:avLst>
            </a:prstGeom>
            <a:solidFill>
              <a:srgbClr val="000000">
                <a:lumMod val="85000"/>
                <a:lumOff val="15000"/>
              </a:srgbClr>
            </a:solidFill>
            <a:ln w="9525" cap="flat" cmpd="sng" algn="ctr">
              <a:solidFill>
                <a:srgbClr val="000000">
                  <a:lumMod val="75000"/>
                  <a:lumOff val="25000"/>
                </a:srgb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GPT-3.5</a:t>
              </a:r>
            </a:p>
          </p:txBody>
        </p:sp>
        <p:sp>
          <p:nvSpPr>
            <p:cNvPr id="36" name="Rectangle: Rounded Corners 35">
              <a:extLst>
                <a:ext uri="{FF2B5EF4-FFF2-40B4-BE49-F238E27FC236}">
                  <a16:creationId xmlns:a16="http://schemas.microsoft.com/office/drawing/2014/main" id="{2E2EB7FE-B847-D89B-DC8F-468D0631C6FC}"/>
                </a:ext>
                <a:ext uri="{C183D7F6-B498-43B3-948B-1728B52AA6E4}">
                  <adec:decorative xmlns:adec="http://schemas.microsoft.com/office/drawing/2017/decorative" val="0"/>
                </a:ext>
              </a:extLst>
            </p:cNvPr>
            <p:cNvSpPr/>
            <p:nvPr/>
          </p:nvSpPr>
          <p:spPr bwMode="auto">
            <a:xfrm>
              <a:off x="3288378" y="4417819"/>
              <a:ext cx="2177696" cy="494400"/>
            </a:xfrm>
            <a:prstGeom prst="roundRect">
              <a:avLst>
                <a:gd name="adj" fmla="val 7485"/>
              </a:avLst>
            </a:prstGeom>
            <a:solidFill>
              <a:srgbClr val="000000">
                <a:lumMod val="85000"/>
                <a:lumOff val="15000"/>
              </a:srgbClr>
            </a:solidFill>
            <a:ln w="9525" cap="flat" cmpd="sng" algn="ctr">
              <a:solidFill>
                <a:srgbClr val="000000">
                  <a:lumMod val="75000"/>
                  <a:lumOff val="25000"/>
                </a:srgb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GPT-4</a:t>
              </a:r>
            </a:p>
          </p:txBody>
        </p:sp>
      </p:grpSp>
      <p:sp>
        <p:nvSpPr>
          <p:cNvPr id="37" name="Rectangle: Rounded Corners 36">
            <a:extLst>
              <a:ext uri="{FF2B5EF4-FFF2-40B4-BE49-F238E27FC236}">
                <a16:creationId xmlns:a16="http://schemas.microsoft.com/office/drawing/2014/main" id="{2F33B8B9-62E9-936E-9022-6564CD539F7F}"/>
              </a:ext>
              <a:ext uri="{C183D7F6-B498-43B3-948B-1728B52AA6E4}">
                <adec:decorative xmlns:adec="http://schemas.microsoft.com/office/drawing/2017/decorative" val="1"/>
              </a:ext>
            </a:extLst>
          </p:cNvPr>
          <p:cNvSpPr/>
          <p:nvPr/>
        </p:nvSpPr>
        <p:spPr bwMode="auto">
          <a:xfrm>
            <a:off x="479181" y="4112035"/>
            <a:ext cx="5410685" cy="1668782"/>
          </a:xfrm>
          <a:prstGeom prst="roundRect">
            <a:avLst/>
          </a:prstGeom>
          <a:noFill/>
          <a:ln w="9525" cap="flat" cmpd="sng" algn="ctr">
            <a:solidFill>
              <a:srgbClr val="FFFFFF"/>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1D0B11CF-1E47-3D7C-375D-8658EE00AF64}"/>
              </a:ext>
              <a:ext uri="{C183D7F6-B498-43B3-948B-1728B52AA6E4}">
                <adec:decorative xmlns:adec="http://schemas.microsoft.com/office/drawing/2017/decorative" val="1"/>
              </a:ext>
            </a:extLst>
          </p:cNvPr>
          <p:cNvSpPr/>
          <p:nvPr/>
        </p:nvSpPr>
        <p:spPr bwMode="auto">
          <a:xfrm>
            <a:off x="6099317" y="4112035"/>
            <a:ext cx="2707022" cy="1672697"/>
          </a:xfrm>
          <a:prstGeom prst="roundRect">
            <a:avLst/>
          </a:prstGeom>
          <a:noFill/>
          <a:ln w="9525" cap="flat" cmpd="sng" algn="ctr">
            <a:solidFill>
              <a:srgbClr val="FFFFFF"/>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82A87197-E0F9-D5EE-3186-34C7F5C68133}"/>
              </a:ext>
              <a:ext uri="{C183D7F6-B498-43B3-948B-1728B52AA6E4}">
                <adec:decorative xmlns:adec="http://schemas.microsoft.com/office/drawing/2017/decorative" val="1"/>
              </a:ext>
            </a:extLst>
          </p:cNvPr>
          <p:cNvSpPr/>
          <p:nvPr/>
        </p:nvSpPr>
        <p:spPr bwMode="auto">
          <a:xfrm>
            <a:off x="9024699" y="4112035"/>
            <a:ext cx="2707022" cy="1672698"/>
          </a:xfrm>
          <a:prstGeom prst="roundRect">
            <a:avLst/>
          </a:prstGeom>
          <a:noFill/>
          <a:ln w="9525" cap="flat" cmpd="sng" algn="ctr">
            <a:solidFill>
              <a:srgbClr val="FFFFFF"/>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43" name="TextBox 1">
            <a:extLst>
              <a:ext uri="{FF2B5EF4-FFF2-40B4-BE49-F238E27FC236}">
                <a16:creationId xmlns:a16="http://schemas.microsoft.com/office/drawing/2014/main" id="{AE38AE0A-3A92-B262-6E41-9551E5A6D24F}"/>
              </a:ext>
            </a:extLst>
          </p:cNvPr>
          <p:cNvSpPr txBox="1"/>
          <p:nvPr/>
        </p:nvSpPr>
        <p:spPr>
          <a:xfrm>
            <a:off x="549518" y="5908122"/>
            <a:ext cx="5138330"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algn="ctr"/>
            <a:r>
              <a:rPr lang="en-US" sz="1400" i="1">
                <a:latin typeface="Segoe UI Light" panose="020B0502040204020203" pitchFamily="34" charset="0"/>
                <a:cs typeface="Segoe UI Light" panose="020B0502040204020203" pitchFamily="34" charset="0"/>
              </a:rPr>
              <a:t>Generative Text Models, with varying capabilities and uses</a:t>
            </a:r>
          </a:p>
        </p:txBody>
      </p:sp>
      <p:sp>
        <p:nvSpPr>
          <p:cNvPr id="44" name="TextBox 2">
            <a:extLst>
              <a:ext uri="{FF2B5EF4-FFF2-40B4-BE49-F238E27FC236}">
                <a16:creationId xmlns:a16="http://schemas.microsoft.com/office/drawing/2014/main" id="{EAD0998A-9415-DF18-D810-01D1FC685467}"/>
              </a:ext>
            </a:extLst>
          </p:cNvPr>
          <p:cNvSpPr txBox="1"/>
          <p:nvPr/>
        </p:nvSpPr>
        <p:spPr>
          <a:xfrm>
            <a:off x="5905885" y="5927623"/>
            <a:ext cx="29004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algn="ctr"/>
            <a:r>
              <a:rPr lang="en-US" sz="1400" i="1">
                <a:latin typeface="Segoe UI Light" panose="020B0502040204020203" pitchFamily="34" charset="0"/>
                <a:cs typeface="Segoe UI Light" panose="020B0502040204020203" pitchFamily="34" charset="0"/>
              </a:rPr>
              <a:t>Specialized Generative Coding Model </a:t>
            </a:r>
          </a:p>
        </p:txBody>
      </p:sp>
      <p:sp>
        <p:nvSpPr>
          <p:cNvPr id="45" name="TextBox 3">
            <a:extLst>
              <a:ext uri="{FF2B5EF4-FFF2-40B4-BE49-F238E27FC236}">
                <a16:creationId xmlns:a16="http://schemas.microsoft.com/office/drawing/2014/main" id="{3D9ABD48-5D2C-47B9-C6A3-57D6AFF2AF35}"/>
              </a:ext>
            </a:extLst>
          </p:cNvPr>
          <p:cNvSpPr txBox="1"/>
          <p:nvPr/>
        </p:nvSpPr>
        <p:spPr>
          <a:xfrm>
            <a:off x="8554142" y="5927623"/>
            <a:ext cx="3509549"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algn="ctr"/>
            <a:r>
              <a:rPr lang="en-US" sz="1400" i="1">
                <a:latin typeface="Segoe UI Light" panose="020B0502040204020203" pitchFamily="34" charset="0"/>
                <a:cs typeface="Segoe UI Light" panose="020B0502040204020203" pitchFamily="34" charset="0"/>
              </a:rPr>
              <a:t>Generative Image Model</a:t>
            </a:r>
          </a:p>
        </p:txBody>
      </p:sp>
    </p:spTree>
    <p:extLst>
      <p:ext uri="{BB962C8B-B14F-4D97-AF65-F5344CB8AC3E}">
        <p14:creationId xmlns:p14="http://schemas.microsoft.com/office/powerpoint/2010/main" val="321893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4.16667E-6 -4.81481E-6 L -4.16667E-6 0.01806 " pathEditMode="relative" rAng="0" ptsTypes="AA">
                                      <p:cBhvr>
                                        <p:cTn id="9" dur="500" spd="-100000" fill="hold"/>
                                        <p:tgtEl>
                                          <p:spTgt spid="17"/>
                                        </p:tgtEl>
                                        <p:attrNameLst>
                                          <p:attrName>ppt_x</p:attrName>
                                          <p:attrName>ppt_y</p:attrName>
                                        </p:attrNameLst>
                                      </p:cBhvr>
                                      <p:rCtr x="0" y="903"/>
                                    </p:animMotion>
                                  </p:childTnLst>
                                </p:cTn>
                              </p:par>
                              <p:par>
                                <p:cTn id="10" presetID="10" presetClass="entr" presetSubtype="0" fill="hold" grpId="0" nodeType="withEffect">
                                  <p:stCondLst>
                                    <p:cond delay="10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42" presetClass="path" presetSubtype="0" decel="100000" fill="hold" grpId="1" nodeType="withEffect">
                                  <p:stCondLst>
                                    <p:cond delay="100"/>
                                  </p:stCondLst>
                                  <p:childTnLst>
                                    <p:animMotion origin="layout" path="M 1.45833E-6 5.55112E-17 L 1.45833E-6 0.01806 " pathEditMode="relative" rAng="0" ptsTypes="AA">
                                      <p:cBhvr>
                                        <p:cTn id="14" dur="500" spd="-100000" fill="hold"/>
                                        <p:tgtEl>
                                          <p:spTgt spid="69"/>
                                        </p:tgtEl>
                                        <p:attrNameLst>
                                          <p:attrName>ppt_x</p:attrName>
                                          <p:attrName>ppt_y</p:attrName>
                                        </p:attrNameLst>
                                      </p:cBhvr>
                                      <p:rCtr x="0" y="903"/>
                                    </p:animMotion>
                                  </p:childTnLst>
                                </p:cTn>
                              </p:par>
                            </p:childTnLst>
                          </p:cTn>
                        </p:par>
                        <p:par>
                          <p:cTn id="15" fill="hold">
                            <p:stCondLst>
                              <p:cond delay="6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1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17" grpId="0"/>
      <p:bldP spid="17" grpId="1"/>
      <p:bldP spid="5"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EC91-4E07-374D-B3DF-B37BDDDFF6D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49BA4BE-645F-735F-B3D5-2F91C613F86D}"/>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181047-FD65-12AD-AE6B-B02B38CE4299}"/>
              </a:ext>
            </a:extLst>
          </p:cNvPr>
          <p:cNvSpPr txBox="1"/>
          <p:nvPr/>
        </p:nvSpPr>
        <p:spPr>
          <a:xfrm>
            <a:off x="1" y="6280302"/>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hlinkClick r:id="rId4"/>
              </a:rPr>
              <a:t>Microsoft Build 2023: Next generation AI for developers with the Microsoft Cloud</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5936273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6A46-6938-C537-A29E-77AC15FE9FC6}"/>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B6A6F3C-C1BA-44C8-C42B-A8E29C924ECA}"/>
              </a:ext>
            </a:extLst>
          </p:cNvPr>
          <p:cNvPicPr>
            <a:picLocks noChangeAspect="1"/>
          </p:cNvPicPr>
          <p:nvPr/>
        </p:nvPicPr>
        <p:blipFill>
          <a:blip r:embed="rId3"/>
          <a:stretch>
            <a:fillRect/>
          </a:stretch>
        </p:blipFill>
        <p:spPr>
          <a:xfrm>
            <a:off x="0" y="0"/>
            <a:ext cx="12192000" cy="6858000"/>
          </a:xfrm>
          <a:prstGeom prst="rect">
            <a:avLst/>
          </a:prstGeom>
        </p:spPr>
      </p:pic>
      <p:sp>
        <p:nvSpPr>
          <p:cNvPr id="8" name="Arrow: Curved Left 7">
            <a:extLst>
              <a:ext uri="{FF2B5EF4-FFF2-40B4-BE49-F238E27FC236}">
                <a16:creationId xmlns:a16="http://schemas.microsoft.com/office/drawing/2014/main" id="{3C3920D5-4FC2-9E55-48A5-2E853B0B7849}"/>
              </a:ext>
            </a:extLst>
          </p:cNvPr>
          <p:cNvSpPr/>
          <p:nvPr/>
        </p:nvSpPr>
        <p:spPr bwMode="auto">
          <a:xfrm>
            <a:off x="3589506" y="1429486"/>
            <a:ext cx="865761" cy="992221"/>
          </a:xfrm>
          <a:prstGeom prst="curvedLef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0487855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7962-0437-F53B-54DA-72DC73F0E9A1}"/>
              </a:ext>
            </a:extLst>
          </p:cNvPr>
          <p:cNvSpPr>
            <a:spLocks noGrp="1"/>
          </p:cNvSpPr>
          <p:nvPr>
            <p:ph type="title"/>
          </p:nvPr>
        </p:nvSpPr>
        <p:spPr/>
        <p:txBody>
          <a:bodyPr/>
          <a:lstStyle/>
          <a:p>
            <a:endParaRPr lang="en-US"/>
          </a:p>
        </p:txBody>
      </p:sp>
      <p:pic>
        <p:nvPicPr>
          <p:cNvPr id="6" name="Picture 5" descr="A picture containing cartoon, illustration, art&#10;&#10;Description automatically generated with medium confidence">
            <a:extLst>
              <a:ext uri="{FF2B5EF4-FFF2-40B4-BE49-F238E27FC236}">
                <a16:creationId xmlns:a16="http://schemas.microsoft.com/office/drawing/2014/main" id="{44DEA2B3-8B5B-1728-9D25-EB22314EEA1B}"/>
              </a:ext>
            </a:extLst>
          </p:cNvPr>
          <p:cNvPicPr>
            <a:picLocks noChangeAspect="1"/>
          </p:cNvPicPr>
          <p:nvPr/>
        </p:nvPicPr>
        <p:blipFill rotWithShape="1">
          <a:blip r:embed="rId3">
            <a:extLst>
              <a:ext uri="{28A0092B-C50C-407E-A947-70E740481C1C}">
                <a14:useLocalDpi xmlns:a14="http://schemas.microsoft.com/office/drawing/2010/main" val="0"/>
              </a:ext>
            </a:extLst>
          </a:blip>
          <a:srcRect t="4773" b="18826"/>
          <a:stretch/>
        </p:blipFill>
        <p:spPr>
          <a:xfrm>
            <a:off x="1" y="0"/>
            <a:ext cx="12191999" cy="6858000"/>
          </a:xfrm>
          <a:prstGeom prst="rect">
            <a:avLst/>
          </a:prstGeom>
        </p:spPr>
      </p:pic>
      <p:pic>
        <p:nvPicPr>
          <p:cNvPr id="4" name="Picture 3">
            <a:extLst>
              <a:ext uri="{FF2B5EF4-FFF2-40B4-BE49-F238E27FC236}">
                <a16:creationId xmlns:a16="http://schemas.microsoft.com/office/drawing/2014/main" id="{490395BE-C186-DD57-B6A3-E30D9869299A}"/>
              </a:ext>
            </a:extLst>
          </p:cNvPr>
          <p:cNvPicPr>
            <a:picLocks noChangeAspect="1"/>
          </p:cNvPicPr>
          <p:nvPr/>
        </p:nvPicPr>
        <p:blipFill>
          <a:blip r:embed="rId4"/>
          <a:stretch>
            <a:fillRect/>
          </a:stretch>
        </p:blipFill>
        <p:spPr>
          <a:xfrm>
            <a:off x="2452227" y="4396899"/>
            <a:ext cx="2723789" cy="1612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text, screenshot, font&#10;&#10;Description automatically generated">
            <a:extLst>
              <a:ext uri="{FF2B5EF4-FFF2-40B4-BE49-F238E27FC236}">
                <a16:creationId xmlns:a16="http://schemas.microsoft.com/office/drawing/2014/main" id="{7FB3E927-D7AC-B0B7-C299-65E82410A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63" y="1103872"/>
            <a:ext cx="3080430" cy="244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9C4A046C-87C7-F8A3-6834-7A0D47B55AF0}"/>
              </a:ext>
            </a:extLst>
          </p:cNvPr>
          <p:cNvSpPr txBox="1">
            <a:spLocks/>
          </p:cNvSpPr>
          <p:nvPr/>
        </p:nvSpPr>
        <p:spPr>
          <a:xfrm>
            <a:off x="1447039" y="113916"/>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a:rPr>
              <a:t>Today’s Threat Landscape</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pic>
        <p:nvPicPr>
          <p:cNvPr id="10" name="Picture 9" descr="A black text on a white background&#10;&#10;Description automatically generated with medium confidence">
            <a:extLst>
              <a:ext uri="{FF2B5EF4-FFF2-40B4-BE49-F238E27FC236}">
                <a16:creationId xmlns:a16="http://schemas.microsoft.com/office/drawing/2014/main" id="{D23BB9F6-1C85-B958-A20A-9B9B98B9AA09}"/>
              </a:ext>
            </a:extLst>
          </p:cNvPr>
          <p:cNvPicPr>
            <a:picLocks noChangeAspect="1"/>
          </p:cNvPicPr>
          <p:nvPr/>
        </p:nvPicPr>
        <p:blipFill rotWithShape="1">
          <a:blip r:embed="rId6">
            <a:extLst>
              <a:ext uri="{28A0092B-C50C-407E-A947-70E740481C1C}">
                <a14:useLocalDpi xmlns:a14="http://schemas.microsoft.com/office/drawing/2010/main" val="0"/>
              </a:ext>
            </a:extLst>
          </a:blip>
          <a:srcRect b="17335"/>
          <a:stretch/>
        </p:blipFill>
        <p:spPr>
          <a:xfrm>
            <a:off x="7997143" y="601514"/>
            <a:ext cx="3571113" cy="819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3676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6AEB22-2B5E-6A7D-038A-1A0EB19427FE}"/>
              </a:ext>
            </a:extLst>
          </p:cNvPr>
          <p:cNvSpPr>
            <a:spLocks noGrp="1"/>
          </p:cNvSpPr>
          <p:nvPr>
            <p:ph type="title"/>
          </p:nvPr>
        </p:nvSpPr>
        <p:spPr>
          <a:xfrm>
            <a:off x="588263" y="457200"/>
            <a:ext cx="11018520" cy="553998"/>
          </a:xfrm>
        </p:spPr>
        <p:txBody>
          <a:bodyPr/>
          <a:lstStyle/>
          <a:p>
            <a:r>
              <a:rPr lang="en-US"/>
              <a:t>Azure OpenAI - Security</a:t>
            </a:r>
          </a:p>
        </p:txBody>
      </p:sp>
      <p:sp>
        <p:nvSpPr>
          <p:cNvPr id="6" name="Content Placeholder 5">
            <a:extLst>
              <a:ext uri="{FF2B5EF4-FFF2-40B4-BE49-F238E27FC236}">
                <a16:creationId xmlns:a16="http://schemas.microsoft.com/office/drawing/2014/main" id="{26E2A72C-679C-D1BE-7A8B-F493DD75E82B}"/>
              </a:ext>
            </a:extLst>
          </p:cNvPr>
          <p:cNvSpPr>
            <a:spLocks noGrp="1"/>
          </p:cNvSpPr>
          <p:nvPr>
            <p:ph sz="quarter" idx="10"/>
          </p:nvPr>
        </p:nvSpPr>
        <p:spPr>
          <a:xfrm>
            <a:off x="901700" y="1280887"/>
            <a:ext cx="11018838" cy="5452262"/>
          </a:xfrm>
        </p:spPr>
        <p:txBody>
          <a:bodyPr/>
          <a:lstStyle/>
          <a:p>
            <a:pPr marL="0" indent="0">
              <a:buNone/>
            </a:pPr>
            <a:r>
              <a:rPr lang="en-US" sz="2200" b="1"/>
              <a:t>Built in Azure enterprise security and management mechanisms</a:t>
            </a:r>
          </a:p>
          <a:p>
            <a:pPr lvl="1">
              <a:spcBef>
                <a:spcPts val="528"/>
              </a:spcBef>
            </a:pPr>
            <a:r>
              <a:rPr lang="en-US" sz="2200">
                <a:hlinkClick r:id="rId3"/>
              </a:rPr>
              <a:t>Link</a:t>
            </a:r>
            <a:r>
              <a:rPr lang="en-US" sz="2200"/>
              <a:t> – Role Based Access Controls (RBAC)</a:t>
            </a:r>
          </a:p>
          <a:p>
            <a:pPr lvl="1"/>
            <a:r>
              <a:rPr lang="en-US" sz="2200">
                <a:hlinkClick r:id="rId4"/>
              </a:rPr>
              <a:t>Link</a:t>
            </a:r>
            <a:r>
              <a:rPr lang="en-US" sz="2200"/>
              <a:t> – Managed identities</a:t>
            </a:r>
          </a:p>
          <a:p>
            <a:pPr lvl="1"/>
            <a:r>
              <a:rPr lang="en-US" sz="2200">
                <a:hlinkClick r:id="rId5"/>
              </a:rPr>
              <a:t>Link</a:t>
            </a:r>
            <a:r>
              <a:rPr lang="en-US" sz="2200"/>
              <a:t> – Virtual networking (VNET)</a:t>
            </a:r>
          </a:p>
          <a:p>
            <a:pPr lvl="1"/>
            <a:r>
              <a:rPr lang="en-US" sz="2200">
                <a:hlinkClick r:id="rId5"/>
              </a:rPr>
              <a:t>Link</a:t>
            </a:r>
            <a:r>
              <a:rPr lang="en-US" sz="2200"/>
              <a:t> – Private Endpoints  / Private Links</a:t>
            </a:r>
          </a:p>
          <a:p>
            <a:pPr lvl="1"/>
            <a:r>
              <a:rPr lang="en-US" sz="2200">
                <a:hlinkClick r:id="rId6"/>
              </a:rPr>
              <a:t>Link</a:t>
            </a:r>
            <a:r>
              <a:rPr lang="en-US" sz="2200"/>
              <a:t> – Monitoring Data</a:t>
            </a:r>
          </a:p>
          <a:p>
            <a:pPr marL="0" indent="0">
              <a:spcBef>
                <a:spcPts val="1500"/>
              </a:spcBef>
              <a:buNone/>
            </a:pPr>
            <a:r>
              <a:rPr lang="en-US" sz="2200" b="1"/>
              <a:t>Azure OpenAI specific</a:t>
            </a:r>
            <a:endParaRPr lang="en-US" sz="2200" b="1">
              <a:hlinkClick r:id="rId7"/>
            </a:endParaRPr>
          </a:p>
          <a:p>
            <a:pPr lvl="1">
              <a:spcBef>
                <a:spcPts val="528"/>
              </a:spcBef>
            </a:pPr>
            <a:r>
              <a:rPr lang="en-US" sz="2200">
                <a:hlinkClick r:id="rId8"/>
              </a:rPr>
              <a:t>Link </a:t>
            </a:r>
            <a:r>
              <a:rPr lang="en-US" sz="2200"/>
              <a:t>– Dual API keys</a:t>
            </a:r>
          </a:p>
          <a:p>
            <a:pPr lvl="1">
              <a:spcBef>
                <a:spcPts val="528"/>
              </a:spcBef>
            </a:pPr>
            <a:r>
              <a:rPr lang="en-US" sz="2200">
                <a:hlinkClick r:id="rId7"/>
              </a:rPr>
              <a:t>Link</a:t>
            </a:r>
            <a:r>
              <a:rPr lang="en-US" sz="2200"/>
              <a:t> – API endpoints enforce HTTPS / TLS 1.2</a:t>
            </a:r>
          </a:p>
          <a:p>
            <a:pPr lvl="1"/>
            <a:r>
              <a:rPr lang="en-US" sz="2200">
                <a:hlinkClick r:id="rId9"/>
              </a:rPr>
              <a:t>Link</a:t>
            </a:r>
            <a:r>
              <a:rPr lang="en-US" sz="2200"/>
              <a:t> – Azure OpenAI Service encryption of Data-At-Rest</a:t>
            </a:r>
          </a:p>
          <a:p>
            <a:pPr lvl="1">
              <a:spcAft>
                <a:spcPts val="1500"/>
              </a:spcAft>
            </a:pPr>
            <a:r>
              <a:rPr lang="en-US" sz="2200">
                <a:hlinkClick r:id="rId10"/>
              </a:rPr>
              <a:t>Link</a:t>
            </a:r>
            <a:r>
              <a:rPr lang="en-US" sz="2200"/>
              <a:t> – Content Filtering</a:t>
            </a:r>
          </a:p>
          <a:p>
            <a:pPr marL="0" indent="0">
              <a:buNone/>
            </a:pPr>
            <a:r>
              <a:rPr lang="en-US" sz="2200" b="1"/>
              <a:t>Additional consideration</a:t>
            </a:r>
          </a:p>
          <a:p>
            <a:pPr lvl="1">
              <a:spcBef>
                <a:spcPts val="0"/>
              </a:spcBef>
            </a:pPr>
            <a:r>
              <a:rPr lang="en-US" sz="2200">
                <a:hlinkClick r:id="rId11"/>
              </a:rPr>
              <a:t>Link</a:t>
            </a:r>
            <a:r>
              <a:rPr lang="en-US" sz="2200"/>
              <a:t> – Azure API Management (APIM)</a:t>
            </a:r>
          </a:p>
        </p:txBody>
      </p:sp>
    </p:spTree>
    <p:extLst>
      <p:ext uri="{BB962C8B-B14F-4D97-AF65-F5344CB8AC3E}">
        <p14:creationId xmlns:p14="http://schemas.microsoft.com/office/powerpoint/2010/main" val="364788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1B5B-F199-654A-E9E9-BB8BC5AF5D36}"/>
              </a:ext>
            </a:extLst>
          </p:cNvPr>
          <p:cNvSpPr>
            <a:spLocks noGrp="1"/>
          </p:cNvSpPr>
          <p:nvPr>
            <p:ph type="title"/>
          </p:nvPr>
        </p:nvSpPr>
        <p:spPr/>
        <p:txBody>
          <a:bodyPr/>
          <a:lstStyle/>
          <a:p>
            <a:r>
              <a:rPr lang="en-US"/>
              <a:t>Azure OpenAI - Compliance</a:t>
            </a:r>
          </a:p>
        </p:txBody>
      </p:sp>
      <p:sp>
        <p:nvSpPr>
          <p:cNvPr id="4" name="TextBox 3">
            <a:extLst>
              <a:ext uri="{FF2B5EF4-FFF2-40B4-BE49-F238E27FC236}">
                <a16:creationId xmlns:a16="http://schemas.microsoft.com/office/drawing/2014/main" id="{646A9903-0FF0-B6EB-C768-4F4C1BBC784B}"/>
              </a:ext>
            </a:extLst>
          </p:cNvPr>
          <p:cNvSpPr txBox="1"/>
          <p:nvPr/>
        </p:nvSpPr>
        <p:spPr>
          <a:xfrm>
            <a:off x="788810" y="1515963"/>
            <a:ext cx="10069689" cy="4708981"/>
          </a:xfrm>
          <a:prstGeom prst="rect">
            <a:avLst/>
          </a:prstGeom>
          <a:noFill/>
        </p:spPr>
        <p:txBody>
          <a:bodyPr wrap="square">
            <a:spAutoFit/>
          </a:bodyPr>
          <a:lstStyle/>
          <a:p>
            <a:r>
              <a:rPr lang="en-US" sz="2200" b="1">
                <a:solidFill>
                  <a:schemeClr val="bg1"/>
                </a:solidFill>
              </a:rPr>
              <a:t>Azure OpenAI Service currently meets the following</a:t>
            </a:r>
            <a:endParaRPr lang="en-US" sz="2200">
              <a:solidFill>
                <a:schemeClr val="bg1"/>
              </a:solidFill>
            </a:endParaRPr>
          </a:p>
          <a:p>
            <a:pPr marL="742950" lvl="1" indent="-285750">
              <a:buFont typeface="Arial" panose="020B0604020202020204" pitchFamily="34" charset="0"/>
              <a:buChar char="•"/>
            </a:pPr>
            <a:r>
              <a:rPr lang="en-US" sz="2200">
                <a:solidFill>
                  <a:schemeClr val="bg1"/>
                </a:solidFill>
              </a:rPr>
              <a:t>CSA STAR Attestation</a:t>
            </a:r>
          </a:p>
          <a:p>
            <a:pPr marL="742950" lvl="1" indent="-285750">
              <a:buFont typeface="Arial" panose="020B0604020202020204" pitchFamily="34" charset="0"/>
              <a:buChar char="•"/>
            </a:pPr>
            <a:r>
              <a:rPr lang="en-US" sz="2200">
                <a:solidFill>
                  <a:schemeClr val="bg1"/>
                </a:solidFill>
              </a:rPr>
              <a:t>ISO 27001:2013</a:t>
            </a:r>
          </a:p>
          <a:p>
            <a:pPr marL="742950" lvl="1" indent="-285750">
              <a:buFont typeface="Arial" panose="020B0604020202020204" pitchFamily="34" charset="0"/>
              <a:buChar char="•"/>
            </a:pPr>
            <a:r>
              <a:rPr lang="en-US" sz="2200">
                <a:solidFill>
                  <a:schemeClr val="bg1"/>
                </a:solidFill>
              </a:rPr>
              <a:t>ISO 27017:2015</a:t>
            </a:r>
          </a:p>
          <a:p>
            <a:pPr marL="742950" lvl="1" indent="-285750">
              <a:buFont typeface="Arial" panose="020B0604020202020204" pitchFamily="34" charset="0"/>
              <a:buChar char="•"/>
            </a:pPr>
            <a:r>
              <a:rPr lang="en-US" sz="2200">
                <a:solidFill>
                  <a:schemeClr val="bg1"/>
                </a:solidFill>
              </a:rPr>
              <a:t>ISO 27018:2019</a:t>
            </a:r>
          </a:p>
          <a:p>
            <a:pPr marL="742950" lvl="1" indent="-285750">
              <a:buFont typeface="Arial" panose="020B0604020202020204" pitchFamily="34" charset="0"/>
              <a:buChar char="•"/>
            </a:pPr>
            <a:r>
              <a:rPr lang="en-US" sz="2200">
                <a:solidFill>
                  <a:schemeClr val="bg1"/>
                </a:solidFill>
              </a:rPr>
              <a:t>ISO 27701:2019</a:t>
            </a:r>
          </a:p>
          <a:p>
            <a:pPr marL="742950" lvl="1" indent="-285750">
              <a:buFont typeface="Arial" panose="020B0604020202020204" pitchFamily="34" charset="0"/>
              <a:buChar char="•"/>
            </a:pPr>
            <a:r>
              <a:rPr lang="en-US" sz="2200">
                <a:solidFill>
                  <a:schemeClr val="bg1"/>
                </a:solidFill>
              </a:rPr>
              <a:t>SOC 1, 2, 3</a:t>
            </a:r>
          </a:p>
          <a:p>
            <a:pPr marL="742950" lvl="1" indent="-285750">
              <a:buFont typeface="Arial" panose="020B0604020202020204" pitchFamily="34" charset="0"/>
              <a:buChar char="•"/>
            </a:pPr>
            <a:r>
              <a:rPr lang="en-US" sz="2200">
                <a:solidFill>
                  <a:schemeClr val="bg1"/>
                </a:solidFill>
              </a:rPr>
              <a:t>HIPAA BAA</a:t>
            </a:r>
          </a:p>
          <a:p>
            <a:pPr marL="742950" lvl="1" indent="-285750">
              <a:buFont typeface="Arial" panose="020B0604020202020204" pitchFamily="34" charset="0"/>
              <a:buChar char="•"/>
            </a:pPr>
            <a:r>
              <a:rPr lang="en-US" sz="2200">
                <a:solidFill>
                  <a:schemeClr val="bg1"/>
                </a:solidFill>
              </a:rPr>
              <a:t>Germany C5</a:t>
            </a:r>
          </a:p>
          <a:p>
            <a:endParaRPr lang="en-US" sz="2200">
              <a:solidFill>
                <a:schemeClr val="bg1"/>
              </a:solidFill>
            </a:endParaRPr>
          </a:p>
          <a:p>
            <a:endParaRPr lang="en-US" sz="2200">
              <a:solidFill>
                <a:schemeClr val="bg1"/>
              </a:solidFill>
            </a:endParaRPr>
          </a:p>
          <a:p>
            <a:endParaRPr lang="en-US" sz="2200">
              <a:solidFill>
                <a:schemeClr val="bg1"/>
              </a:solidFill>
            </a:endParaRPr>
          </a:p>
          <a:p>
            <a:pPr algn="ctr"/>
            <a:r>
              <a:rPr lang="en-US">
                <a:solidFill>
                  <a:schemeClr val="bg1"/>
                </a:solidFill>
              </a:rPr>
              <a:t>Microsoft Azure - Compliance Offerings (May 2023)</a:t>
            </a:r>
          </a:p>
          <a:p>
            <a:pPr algn="ctr"/>
            <a:r>
              <a:rPr lang="en-US">
                <a:solidFill>
                  <a:schemeClr val="bg1"/>
                </a:solidFill>
                <a:hlinkClick r:id="rId3"/>
              </a:rPr>
              <a:t>https://aka.ms/AzureCompliance</a:t>
            </a:r>
            <a:endParaRPr lang="en-US">
              <a:solidFill>
                <a:schemeClr val="bg1"/>
              </a:solidFill>
            </a:endParaRPr>
          </a:p>
        </p:txBody>
      </p:sp>
    </p:spTree>
    <p:extLst>
      <p:ext uri="{BB962C8B-B14F-4D97-AF65-F5344CB8AC3E}">
        <p14:creationId xmlns:p14="http://schemas.microsoft.com/office/powerpoint/2010/main" val="35104547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7C6CB52-8E92-A446-206C-F1EB8E329F6E}"/>
              </a:ext>
            </a:extLst>
          </p:cNvPr>
          <p:cNvSpPr txBox="1">
            <a:spLocks/>
          </p:cNvSpPr>
          <p:nvPr/>
        </p:nvSpPr>
        <p:spPr>
          <a:xfrm>
            <a:off x="588263" y="457200"/>
            <a:ext cx="5215637"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600"/>
              </a:spcAft>
            </a:pPr>
            <a:r>
              <a:rPr lang="en-US" b="0" kern="1200" cap="none" spc="-50" baseline="0">
                <a:ln w="3175">
                  <a:noFill/>
                </a:ln>
                <a:solidFill>
                  <a:schemeClr val="bg1"/>
                </a:solidFill>
                <a:effectLst/>
                <a:latin typeface="+mj-lt"/>
                <a:ea typeface="+mn-ea"/>
                <a:cs typeface="Segoe UI" pitchFamily="34" charset="0"/>
              </a:rPr>
              <a:t>Agenda</a:t>
            </a:r>
          </a:p>
        </p:txBody>
      </p:sp>
      <p:sp>
        <p:nvSpPr>
          <p:cNvPr id="9" name="Text Placeholder 5">
            <a:extLst>
              <a:ext uri="{FF2B5EF4-FFF2-40B4-BE49-F238E27FC236}">
                <a16:creationId xmlns:a16="http://schemas.microsoft.com/office/drawing/2014/main" id="{ABC9D9F1-35B1-A74E-1E8C-AB5369C533BE}"/>
              </a:ext>
            </a:extLst>
          </p:cNvPr>
          <p:cNvSpPr txBox="1">
            <a:spLocks/>
          </p:cNvSpPr>
          <p:nvPr/>
        </p:nvSpPr>
        <p:spPr>
          <a:xfrm>
            <a:off x="584200" y="1435100"/>
            <a:ext cx="5918200" cy="437115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a:buChar char=""/>
            </a:pPr>
            <a:r>
              <a:rPr lang="en-US" sz="2000">
                <a:solidFill>
                  <a:schemeClr val="bg1"/>
                </a:solidFill>
                <a:latin typeface="Segoe UI Light"/>
                <a:cs typeface="Segoe UI"/>
              </a:rPr>
              <a:t>Introduction to AI/ML</a:t>
            </a:r>
          </a:p>
          <a:p>
            <a:pPr>
              <a:buFont typeface="Wingdings"/>
              <a:buChar char=""/>
            </a:pPr>
            <a:r>
              <a:rPr lang="en-US" sz="2000">
                <a:solidFill>
                  <a:schemeClr val="bg1"/>
                </a:solidFill>
                <a:latin typeface="Segoe UI Light"/>
                <a:cs typeface="Segoe UI"/>
              </a:rPr>
              <a:t>What are Large Language Models (LLMs)?</a:t>
            </a:r>
            <a:endParaRPr lang="en-US" sz="2000">
              <a:solidFill>
                <a:schemeClr val="bg1"/>
              </a:solidFill>
              <a:latin typeface="Segoe UI Light"/>
            </a:endParaRPr>
          </a:p>
          <a:p>
            <a:pPr>
              <a:buFont typeface="Wingdings"/>
              <a:buChar char=""/>
            </a:pPr>
            <a:r>
              <a:rPr lang="en-US" sz="2000">
                <a:solidFill>
                  <a:schemeClr val="bg1"/>
                </a:solidFill>
                <a:latin typeface="Segoe UI Light"/>
                <a:cs typeface="Segoe UI"/>
              </a:rPr>
              <a:t>Overview of ChatGPT and GPT models</a:t>
            </a:r>
          </a:p>
          <a:p>
            <a:pPr>
              <a:buFont typeface="Wingdings"/>
              <a:buChar char=""/>
            </a:pPr>
            <a:r>
              <a:rPr lang="en-US" sz="2000">
                <a:solidFill>
                  <a:schemeClr val="bg1"/>
                </a:solidFill>
                <a:latin typeface="Segoe UI Light"/>
                <a:cs typeface="Segoe UI"/>
              </a:rPr>
              <a:t>Today's Threat Landscape</a:t>
            </a:r>
          </a:p>
          <a:p>
            <a:pPr>
              <a:buFont typeface="Wingdings"/>
              <a:buChar char=""/>
            </a:pPr>
            <a:r>
              <a:rPr lang="en-US" sz="2000">
                <a:solidFill>
                  <a:schemeClr val="bg1"/>
                </a:solidFill>
                <a:latin typeface="Segoe UI Light"/>
                <a:cs typeface="Segoe UI"/>
              </a:rPr>
              <a:t>Overview of Security Copilot</a:t>
            </a:r>
          </a:p>
          <a:p>
            <a:pPr>
              <a:buFont typeface="Wingdings"/>
              <a:buChar char=""/>
            </a:pPr>
            <a:r>
              <a:rPr lang="en-US" sz="2000">
                <a:solidFill>
                  <a:schemeClr val="bg1"/>
                </a:solidFill>
                <a:latin typeface="Segoe UI Light"/>
                <a:cs typeface="Segoe UI"/>
              </a:rPr>
              <a:t>Partner Opportunities</a:t>
            </a:r>
          </a:p>
          <a:p>
            <a:pPr lvl="1">
              <a:buFont typeface="Wingdings"/>
              <a:buChar char=""/>
            </a:pPr>
            <a:r>
              <a:rPr lang="en-US">
                <a:solidFill>
                  <a:schemeClr val="bg1"/>
                </a:solidFill>
                <a:latin typeface="Segoe UI Light"/>
                <a:cs typeface="Segoe UI"/>
              </a:rPr>
              <a:t>Microsoft Sentinel Integration with OpenAI</a:t>
            </a:r>
          </a:p>
          <a:p>
            <a:pPr lvl="1">
              <a:buFont typeface="Wingdings"/>
              <a:buChar char=""/>
            </a:pPr>
            <a:r>
              <a:rPr lang="en-US">
                <a:solidFill>
                  <a:schemeClr val="bg1"/>
                </a:solidFill>
                <a:latin typeface="Segoe UI Light"/>
                <a:cs typeface="Segoe UI"/>
              </a:rPr>
              <a:t>Microsoft Sentinel Integration with Azure OpenAI</a:t>
            </a:r>
          </a:p>
          <a:p>
            <a:pPr lvl="1">
              <a:buFont typeface="Wingdings"/>
              <a:buChar char=""/>
            </a:pPr>
            <a:r>
              <a:rPr lang="en-US">
                <a:solidFill>
                  <a:schemeClr val="bg1"/>
                </a:solidFill>
                <a:latin typeface="Segoe UI Light"/>
                <a:cs typeface="Segoe UI"/>
              </a:rPr>
              <a:t>Additional Considerations</a:t>
            </a:r>
          </a:p>
          <a:p>
            <a:pPr>
              <a:buFont typeface="Wingdings"/>
              <a:buChar char=""/>
            </a:pPr>
            <a:r>
              <a:rPr lang="en-US" sz="2000">
                <a:solidFill>
                  <a:schemeClr val="bg1"/>
                </a:solidFill>
                <a:latin typeface="Segoe UI Light"/>
                <a:cs typeface="Segoe UI"/>
              </a:rPr>
              <a:t>Updates to Azure OpenAI</a:t>
            </a:r>
          </a:p>
          <a:p>
            <a:pPr>
              <a:buFont typeface="Wingdings"/>
              <a:buChar char=""/>
            </a:pPr>
            <a:r>
              <a:rPr lang="en-US" sz="2000">
                <a:solidFill>
                  <a:schemeClr val="bg1"/>
                </a:solidFill>
                <a:latin typeface="Segoe UI Light"/>
                <a:cs typeface="Segoe UI"/>
              </a:rPr>
              <a:t>Q&amp;A</a:t>
            </a:r>
          </a:p>
          <a:p>
            <a:pPr marL="342900" indent="0">
              <a:lnSpc>
                <a:spcPct val="90000"/>
              </a:lnSpc>
              <a:buNone/>
            </a:pPr>
            <a:endParaRPr lang="en-US" sz="2000">
              <a:solidFill>
                <a:schemeClr val="bg1"/>
              </a:solidFill>
            </a:endParaRPr>
          </a:p>
        </p:txBody>
      </p:sp>
    </p:spTree>
    <p:extLst>
      <p:ext uri="{BB962C8B-B14F-4D97-AF65-F5344CB8AC3E}">
        <p14:creationId xmlns:p14="http://schemas.microsoft.com/office/powerpoint/2010/main" val="368894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0877EF47-A9BA-BBAA-3AB8-AEB31734B674}"/>
              </a:ext>
              <a:ext uri="{C183D7F6-B498-43B3-948B-1728B52AA6E4}">
                <adec:decorative xmlns:adec="http://schemas.microsoft.com/office/drawing/2017/decorative" val="1"/>
              </a:ext>
            </a:extLst>
          </p:cNvPr>
          <p:cNvGrpSpPr/>
          <p:nvPr/>
        </p:nvGrpSpPr>
        <p:grpSpPr>
          <a:xfrm>
            <a:off x="5596176" y="548500"/>
            <a:ext cx="6400800" cy="1188720"/>
            <a:chOff x="1904104" y="1683403"/>
            <a:chExt cx="6025445" cy="1188720"/>
          </a:xfrm>
        </p:grpSpPr>
        <p:sp>
          <p:nvSpPr>
            <p:cNvPr id="44" name="Rectangle: Rounded Corners 43">
              <a:extLst>
                <a:ext uri="{FF2B5EF4-FFF2-40B4-BE49-F238E27FC236}">
                  <a16:creationId xmlns:a16="http://schemas.microsoft.com/office/drawing/2014/main" id="{1EB65FA1-EE48-CE0D-00FB-720B181785C8}"/>
                </a:ext>
              </a:extLst>
            </p:cNvPr>
            <p:cNvSpPr/>
            <p:nvPr/>
          </p:nvSpPr>
          <p:spPr bwMode="auto">
            <a:xfrm>
              <a:off x="1904104" y="1683403"/>
              <a:ext cx="6025445" cy="1188720"/>
            </a:xfrm>
            <a:prstGeom prst="roundRect">
              <a:avLst>
                <a:gd name="adj" fmla="val 50000"/>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39" name="Rectangle 38">
              <a:extLst>
                <a:ext uri="{FF2B5EF4-FFF2-40B4-BE49-F238E27FC236}">
                  <a16:creationId xmlns:a16="http://schemas.microsoft.com/office/drawing/2014/main" id="{C3BB19B9-AF69-5396-F4FA-8A879CCB562A}"/>
                </a:ext>
              </a:extLst>
            </p:cNvPr>
            <p:cNvSpPr/>
            <p:nvPr/>
          </p:nvSpPr>
          <p:spPr bwMode="auto">
            <a:xfrm>
              <a:off x="3140842" y="1855451"/>
              <a:ext cx="4114800"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rPr>
                <a:t>Enables response</a:t>
              </a:r>
              <a:r>
                <a:rPr kumimoji="0" lang="en-US" sz="1800" b="1" i="0" u="none" strike="noStrike" kern="1200" cap="none" spc="0" normalizeH="0" baseline="0" noProof="0">
                  <a:ln>
                    <a:noFill/>
                  </a:ln>
                  <a:solidFill>
                    <a:srgbClr val="FFB90A"/>
                  </a:solidFill>
                  <a:effectLst/>
                  <a:uLnTx/>
                  <a:uFillTx/>
                  <a:latin typeface="Segoe UI Light" panose="020B0502040204020203" pitchFamily="34" charset="0"/>
                  <a:ea typeface="Segoe UI" pitchFamily="34" charset="0"/>
                  <a:cs typeface="Segoe UI Light" panose="020B0502040204020203" pitchFamily="34" charset="0"/>
                </a:rPr>
                <a:t> </a:t>
              </a:r>
              <a:r>
                <a:rPr kumimoji="0" lang="en-US" sz="1800" b="1" i="0" u="none" strike="noStrike" kern="1200" cap="none" spc="0" normalizeH="0" baseline="0" noProof="0">
                  <a:ln>
                    <a:noFill/>
                  </a:ln>
                  <a:solidFill>
                    <a:srgbClr val="00B0F0"/>
                  </a:solidFill>
                  <a:effectLst/>
                  <a:uLnTx/>
                  <a:uFillTx/>
                  <a:latin typeface="Segoe UI Light" panose="020B0502040204020203" pitchFamily="34" charset="0"/>
                  <a:ea typeface="Segoe UI" pitchFamily="34" charset="0"/>
                  <a:cs typeface="Segoe UI Light" panose="020B0502040204020203" pitchFamily="34" charset="0"/>
                </a:rPr>
                <a:t>in minutes, </a:t>
              </a:r>
              <a:br>
                <a:rPr kumimoji="0" lang="en-US" sz="1800" b="1" i="0" u="none" strike="noStrike" kern="1200" cap="none" spc="0" normalizeH="0" baseline="0" noProof="0">
                  <a:ln>
                    <a:noFill/>
                  </a:ln>
                  <a:solidFill>
                    <a:srgbClr val="E7A594"/>
                  </a:solidFill>
                  <a:effectLst/>
                  <a:uLnTx/>
                  <a:uFillTx/>
                  <a:latin typeface="Segoe UI Light" panose="020B0502040204020203" pitchFamily="34" charset="0"/>
                  <a:ea typeface="Segoe UI" pitchFamily="34" charset="0"/>
                  <a:cs typeface="Segoe UI Light" panose="020B0502040204020203" pitchFamily="34" charset="0"/>
                </a:rPr>
              </a:br>
              <a: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rPr>
                <a:t>not hours</a:t>
              </a:r>
            </a:p>
          </p:txBody>
        </p:sp>
      </p:grpSp>
      <p:grpSp>
        <p:nvGrpSpPr>
          <p:cNvPr id="71" name="Group 70">
            <a:extLst>
              <a:ext uri="{FF2B5EF4-FFF2-40B4-BE49-F238E27FC236}">
                <a16:creationId xmlns:a16="http://schemas.microsoft.com/office/drawing/2014/main" id="{DD040FED-DDC3-B6DB-C085-949DD6776663}"/>
              </a:ext>
              <a:ext uri="{C183D7F6-B498-43B3-948B-1728B52AA6E4}">
                <adec:decorative xmlns:adec="http://schemas.microsoft.com/office/drawing/2017/decorative" val="1"/>
              </a:ext>
            </a:extLst>
          </p:cNvPr>
          <p:cNvGrpSpPr/>
          <p:nvPr/>
        </p:nvGrpSpPr>
        <p:grpSpPr>
          <a:xfrm>
            <a:off x="5596176" y="2073333"/>
            <a:ext cx="6400800" cy="1188720"/>
            <a:chOff x="2659095" y="2792814"/>
            <a:chExt cx="6186722" cy="1188720"/>
          </a:xfrm>
        </p:grpSpPr>
        <p:sp>
          <p:nvSpPr>
            <p:cNvPr id="46" name="Rectangle: Rounded Corners 45">
              <a:extLst>
                <a:ext uri="{FF2B5EF4-FFF2-40B4-BE49-F238E27FC236}">
                  <a16:creationId xmlns:a16="http://schemas.microsoft.com/office/drawing/2014/main" id="{5227F641-9DFB-ED16-2C74-1ADDE445C704}"/>
                </a:ext>
              </a:extLst>
            </p:cNvPr>
            <p:cNvSpPr/>
            <p:nvPr/>
          </p:nvSpPr>
          <p:spPr bwMode="auto">
            <a:xfrm>
              <a:off x="2659095" y="2792814"/>
              <a:ext cx="6186722" cy="1188720"/>
            </a:xfrm>
            <a:prstGeom prst="roundRect">
              <a:avLst>
                <a:gd name="adj" fmla="val 50000"/>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40" name="Rectangle 39">
              <a:extLst>
                <a:ext uri="{FF2B5EF4-FFF2-40B4-BE49-F238E27FC236}">
                  <a16:creationId xmlns:a16="http://schemas.microsoft.com/office/drawing/2014/main" id="{D6D92766-56B3-17C7-25DC-9468BF7CF756}"/>
                </a:ext>
              </a:extLst>
            </p:cNvPr>
            <p:cNvSpPr/>
            <p:nvPr/>
          </p:nvSpPr>
          <p:spPr bwMode="auto">
            <a:xfrm>
              <a:off x="3928936" y="2982606"/>
              <a:ext cx="4826596"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Segoe UI Light" panose="020B0502040204020203" pitchFamily="34" charset="0"/>
                  <a:ea typeface="Segoe UI" pitchFamily="34" charset="0"/>
                  <a:cs typeface="Segoe UI Light" panose="020B0502040204020203" pitchFamily="34" charset="0"/>
                </a:rPr>
                <a:t>Simplifies the complex </a:t>
              </a:r>
              <a: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rPr>
                <a:t>with</a:t>
              </a:r>
              <a:r>
                <a:rPr kumimoji="0" lang="en-US" sz="1800" b="1" i="0" u="none" strike="noStrike" kern="1200" cap="none" spc="0" normalizeH="0" baseline="0" noProof="0">
                  <a:ln>
                    <a:noFill/>
                  </a:ln>
                  <a:solidFill>
                    <a:srgbClr val="D899BF"/>
                  </a:solidFill>
                  <a:effectLst/>
                  <a:uLnTx/>
                  <a:uFillTx/>
                  <a:latin typeface="Segoe UI Light" panose="020B0502040204020203" pitchFamily="34" charset="0"/>
                  <a:ea typeface="Segoe UI" pitchFamily="34" charset="0"/>
                  <a:cs typeface="Segoe UI Light" panose="020B0502040204020203" pitchFamily="34" charset="0"/>
                </a:rPr>
                <a:t> </a:t>
              </a:r>
              <a: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rPr>
                <a:t>natural language prompts, easy reporting </a:t>
              </a:r>
            </a:p>
          </p:txBody>
        </p:sp>
      </p:grpSp>
      <p:grpSp>
        <p:nvGrpSpPr>
          <p:cNvPr id="72" name="Group 71">
            <a:extLst>
              <a:ext uri="{FF2B5EF4-FFF2-40B4-BE49-F238E27FC236}">
                <a16:creationId xmlns:a16="http://schemas.microsoft.com/office/drawing/2014/main" id="{4415ED58-B6EA-3DB7-FE0E-E2FA5A3397FD}"/>
              </a:ext>
              <a:ext uri="{C183D7F6-B498-43B3-948B-1728B52AA6E4}">
                <adec:decorative xmlns:adec="http://schemas.microsoft.com/office/drawing/2017/decorative" val="1"/>
              </a:ext>
            </a:extLst>
          </p:cNvPr>
          <p:cNvGrpSpPr/>
          <p:nvPr/>
        </p:nvGrpSpPr>
        <p:grpSpPr>
          <a:xfrm>
            <a:off x="5596176" y="3607494"/>
            <a:ext cx="6400800" cy="1188720"/>
            <a:chOff x="3665667" y="3893109"/>
            <a:chExt cx="6063904" cy="1188720"/>
          </a:xfrm>
        </p:grpSpPr>
        <p:sp>
          <p:nvSpPr>
            <p:cNvPr id="47" name="Rectangle: Rounded Corners 46">
              <a:extLst>
                <a:ext uri="{FF2B5EF4-FFF2-40B4-BE49-F238E27FC236}">
                  <a16:creationId xmlns:a16="http://schemas.microsoft.com/office/drawing/2014/main" id="{6FD38CB3-A5C0-8D08-25C4-037AC1A9132C}"/>
                </a:ext>
              </a:extLst>
            </p:cNvPr>
            <p:cNvSpPr/>
            <p:nvPr/>
          </p:nvSpPr>
          <p:spPr bwMode="auto">
            <a:xfrm>
              <a:off x="3665667" y="3893109"/>
              <a:ext cx="6063904" cy="1188720"/>
            </a:xfrm>
            <a:prstGeom prst="roundRect">
              <a:avLst>
                <a:gd name="adj" fmla="val 50000"/>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41" name="Rectangle 40">
              <a:extLst>
                <a:ext uri="{FF2B5EF4-FFF2-40B4-BE49-F238E27FC236}">
                  <a16:creationId xmlns:a16="http://schemas.microsoft.com/office/drawing/2014/main" id="{6C1AD625-7AE5-4417-A71A-634F633B220E}"/>
                </a:ext>
              </a:extLst>
            </p:cNvPr>
            <p:cNvSpPr/>
            <p:nvPr/>
          </p:nvSpPr>
          <p:spPr bwMode="auto">
            <a:xfrm>
              <a:off x="4910299" y="4087058"/>
              <a:ext cx="4131495"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Segoe UI Light" panose="020B0502040204020203" pitchFamily="34" charset="0"/>
                  <a:ea typeface="Segoe UI" pitchFamily="34" charset="0"/>
                  <a:cs typeface="Segoe UI Light" panose="020B0502040204020203" pitchFamily="34" charset="0"/>
                </a:rPr>
                <a:t>Catches what others miss </a:t>
              </a:r>
              <a: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mn-lt"/>
                  <a:cs typeface="Segoe UI Light" panose="020B0502040204020203" pitchFamily="34" charset="0"/>
                </a:rPr>
                <a:t>with deeper understanding of events </a:t>
              </a:r>
              <a:endPar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endParaRPr>
            </a:p>
          </p:txBody>
        </p:sp>
      </p:grpSp>
      <p:grpSp>
        <p:nvGrpSpPr>
          <p:cNvPr id="73" name="Group 72">
            <a:extLst>
              <a:ext uri="{FF2B5EF4-FFF2-40B4-BE49-F238E27FC236}">
                <a16:creationId xmlns:a16="http://schemas.microsoft.com/office/drawing/2014/main" id="{743E3BA2-A951-DEBF-0997-8822E145D1ED}"/>
              </a:ext>
              <a:ext uri="{C183D7F6-B498-43B3-948B-1728B52AA6E4}">
                <adec:decorative xmlns:adec="http://schemas.microsoft.com/office/drawing/2017/decorative" val="1"/>
              </a:ext>
            </a:extLst>
          </p:cNvPr>
          <p:cNvGrpSpPr/>
          <p:nvPr/>
        </p:nvGrpSpPr>
        <p:grpSpPr>
          <a:xfrm>
            <a:off x="5596176" y="5095302"/>
            <a:ext cx="6400800" cy="1188720"/>
            <a:chOff x="4894504" y="4988351"/>
            <a:chExt cx="5738968" cy="1188720"/>
          </a:xfrm>
        </p:grpSpPr>
        <p:sp>
          <p:nvSpPr>
            <p:cNvPr id="48" name="Rectangle: Rounded Corners 47">
              <a:extLst>
                <a:ext uri="{FF2B5EF4-FFF2-40B4-BE49-F238E27FC236}">
                  <a16:creationId xmlns:a16="http://schemas.microsoft.com/office/drawing/2014/main" id="{1A9C5774-9CC4-E77E-3AC8-C61EBB90A14E}"/>
                </a:ext>
              </a:extLst>
            </p:cNvPr>
            <p:cNvSpPr/>
            <p:nvPr/>
          </p:nvSpPr>
          <p:spPr bwMode="auto">
            <a:xfrm>
              <a:off x="4894504" y="4988351"/>
              <a:ext cx="5738968" cy="1188720"/>
            </a:xfrm>
            <a:prstGeom prst="roundRect">
              <a:avLst>
                <a:gd name="adj" fmla="val 50000"/>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42" name="Rectangle 41">
              <a:extLst>
                <a:ext uri="{FF2B5EF4-FFF2-40B4-BE49-F238E27FC236}">
                  <a16:creationId xmlns:a16="http://schemas.microsoft.com/office/drawing/2014/main" id="{5E13ED86-13B0-C181-5A1C-4A5DA91F9781}"/>
                </a:ext>
              </a:extLst>
            </p:cNvPr>
            <p:cNvSpPr/>
            <p:nvPr/>
          </p:nvSpPr>
          <p:spPr bwMode="auto">
            <a:xfrm>
              <a:off x="6072442" y="5171231"/>
              <a:ext cx="4114800"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Segoe UI Light" panose="020B0502040204020203" pitchFamily="34" charset="0"/>
                  <a:ea typeface="Segoe UI" pitchFamily="34" charset="0"/>
                  <a:cs typeface="Segoe UI Light" panose="020B0502040204020203" pitchFamily="34" charset="0"/>
                </a:rPr>
                <a:t>Addresses talent shortage </a:t>
              </a:r>
              <a:b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rPr>
              </a:br>
              <a:r>
                <a:rPr kumimoji="0" lang="en-US" sz="1800" b="1" i="0" u="none" strike="noStrike" kern="1200" cap="none" spc="0" normalizeH="0" baseline="0" noProof="0">
                  <a:ln>
                    <a:noFill/>
                  </a:ln>
                  <a:solidFill>
                    <a:srgbClr val="FFFFFF"/>
                  </a:solidFill>
                  <a:effectLst/>
                  <a:uLnTx/>
                  <a:uFillTx/>
                  <a:latin typeface="Segoe UI Light" panose="020B0502040204020203" pitchFamily="34" charset="0"/>
                  <a:ea typeface="Segoe UI" pitchFamily="34" charset="0"/>
                  <a:cs typeface="Segoe UI Light" panose="020B0502040204020203" pitchFamily="34" charset="0"/>
                </a:rPr>
                <a:t>by extending human expertise  </a:t>
              </a:r>
            </a:p>
          </p:txBody>
        </p:sp>
      </p:grpSp>
      <p:grpSp>
        <p:nvGrpSpPr>
          <p:cNvPr id="49" name="Group 48">
            <a:extLst>
              <a:ext uri="{FF2B5EF4-FFF2-40B4-BE49-F238E27FC236}">
                <a16:creationId xmlns:a16="http://schemas.microsoft.com/office/drawing/2014/main" id="{A2C299D0-A081-5AD3-B9F4-6E2ADC5DECB8}"/>
              </a:ext>
              <a:ext uri="{C183D7F6-B498-43B3-948B-1728B52AA6E4}">
                <adec:decorative xmlns:adec="http://schemas.microsoft.com/office/drawing/2017/decorative" val="1"/>
              </a:ext>
            </a:extLst>
          </p:cNvPr>
          <p:cNvGrpSpPr/>
          <p:nvPr/>
        </p:nvGrpSpPr>
        <p:grpSpPr>
          <a:xfrm>
            <a:off x="5432271" y="485970"/>
            <a:ext cx="1313781" cy="1313781"/>
            <a:chOff x="1261817" y="1795839"/>
            <a:chExt cx="1006573" cy="1006573"/>
          </a:xfrm>
        </p:grpSpPr>
        <p:sp>
          <p:nvSpPr>
            <p:cNvPr id="27" name="Oval 26">
              <a:extLst>
                <a:ext uri="{FF2B5EF4-FFF2-40B4-BE49-F238E27FC236}">
                  <a16:creationId xmlns:a16="http://schemas.microsoft.com/office/drawing/2014/main" id="{0C2F791F-4C1A-164D-7DAB-A6C929FBDEAA}"/>
                </a:ext>
              </a:extLst>
            </p:cNvPr>
            <p:cNvSpPr/>
            <p:nvPr/>
          </p:nvSpPr>
          <p:spPr bwMode="auto">
            <a:xfrm>
              <a:off x="1261817" y="1795839"/>
              <a:ext cx="1006573" cy="1006573"/>
            </a:xfrm>
            <a:prstGeom prst="ellipse">
              <a:avLst/>
            </a:prstGeom>
            <a:gradFill>
              <a:gsLst>
                <a:gs pos="100000">
                  <a:srgbClr val="107C10"/>
                </a:gs>
                <a:gs pos="0">
                  <a:srgbClr val="0078D4"/>
                </a:gs>
                <a:gs pos="100000">
                  <a:srgbClr val="7D4CE4"/>
                </a:gs>
              </a:gsLst>
              <a:lin ang="5400000" scaled="1"/>
            </a:gradFill>
            <a:ln>
              <a:noFill/>
              <a:headEnd type="none" w="med" len="med"/>
              <a:tailEnd type="none" w="med" len="med"/>
            </a:ln>
            <a:effectLst>
              <a:outerShdw blurRad="254000" dist="50800" dir="270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75" b="0" i="0" u="none" strike="noStrike" kern="1200" cap="none" spc="0" normalizeH="0" baseline="0" noProof="0">
                <a:ln w="3175">
                  <a:noFill/>
                </a:ln>
                <a:gradFill>
                  <a:gsLst>
                    <a:gs pos="0">
                      <a:srgbClr val="6C6E6C"/>
                    </a:gs>
                    <a:gs pos="100000">
                      <a:srgbClr val="6C6E6C"/>
                    </a:gs>
                  </a:gsLst>
                  <a:lin ang="5400000" scaled="0"/>
                </a:gradFill>
                <a:effectLst/>
                <a:uLnTx/>
                <a:uFillTx/>
                <a:latin typeface="Segoe UI Semibold"/>
                <a:ea typeface="+mn-ea"/>
                <a:cs typeface="Segoe UI Semilight" panose="020B0402040204020203" pitchFamily="34" charset="0"/>
              </a:endParaRPr>
            </a:p>
          </p:txBody>
        </p:sp>
        <p:sp>
          <p:nvSpPr>
            <p:cNvPr id="20" name="DevUpdate_ECC5" title="Icon of a clock with an arrow around it pointing clockwise">
              <a:extLst>
                <a:ext uri="{FF2B5EF4-FFF2-40B4-BE49-F238E27FC236}">
                  <a16:creationId xmlns:a16="http://schemas.microsoft.com/office/drawing/2014/main" id="{21E5E674-5BFC-6F19-3773-44EB9378C31B}"/>
                </a:ext>
              </a:extLst>
            </p:cNvPr>
            <p:cNvSpPr>
              <a:spLocks noChangeAspect="1" noEditPoints="1"/>
            </p:cNvSpPr>
            <p:nvPr/>
          </p:nvSpPr>
          <p:spPr bwMode="auto">
            <a:xfrm>
              <a:off x="1482545" y="2024918"/>
              <a:ext cx="567896" cy="568571"/>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381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7" name="Group 66">
            <a:extLst>
              <a:ext uri="{FF2B5EF4-FFF2-40B4-BE49-F238E27FC236}">
                <a16:creationId xmlns:a16="http://schemas.microsoft.com/office/drawing/2014/main" id="{A5CE6084-E0AF-C71C-D43E-AC240E6208A8}"/>
              </a:ext>
              <a:ext uri="{C183D7F6-B498-43B3-948B-1728B52AA6E4}">
                <adec:decorative xmlns:adec="http://schemas.microsoft.com/office/drawing/2017/decorative" val="1"/>
              </a:ext>
            </a:extLst>
          </p:cNvPr>
          <p:cNvGrpSpPr/>
          <p:nvPr/>
        </p:nvGrpSpPr>
        <p:grpSpPr>
          <a:xfrm>
            <a:off x="5432271" y="2010803"/>
            <a:ext cx="1313781" cy="1313781"/>
            <a:chOff x="2659094" y="2746728"/>
            <a:chExt cx="1006573" cy="1006573"/>
          </a:xfrm>
        </p:grpSpPr>
        <p:sp>
          <p:nvSpPr>
            <p:cNvPr id="53" name="Oval 52">
              <a:extLst>
                <a:ext uri="{FF2B5EF4-FFF2-40B4-BE49-F238E27FC236}">
                  <a16:creationId xmlns:a16="http://schemas.microsoft.com/office/drawing/2014/main" id="{249B7AAE-69A1-2188-839E-AAB4226CCBEC}"/>
                </a:ext>
              </a:extLst>
            </p:cNvPr>
            <p:cNvSpPr/>
            <p:nvPr/>
          </p:nvSpPr>
          <p:spPr bwMode="auto">
            <a:xfrm>
              <a:off x="2659094" y="2746728"/>
              <a:ext cx="1006573" cy="1006573"/>
            </a:xfrm>
            <a:prstGeom prst="ellipse">
              <a:avLst/>
            </a:prstGeom>
            <a:gradFill>
              <a:gsLst>
                <a:gs pos="0">
                  <a:srgbClr val="0078D4"/>
                </a:gs>
                <a:gs pos="100000">
                  <a:srgbClr val="107C10"/>
                </a:gs>
              </a:gsLst>
              <a:lin ang="5400000" scaled="1"/>
            </a:gradFill>
            <a:ln>
              <a:noFill/>
              <a:headEnd type="none" w="med" len="med"/>
              <a:tailEnd type="none" w="med" len="med"/>
            </a:ln>
            <a:effectLst>
              <a:outerShdw blurRad="254000" dist="50800" dir="270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75" b="0" i="0" u="none" strike="noStrike" kern="1200" cap="none" spc="0" normalizeH="0" baseline="0" noProof="0">
                <a:ln w="3175">
                  <a:noFill/>
                </a:ln>
                <a:gradFill>
                  <a:gsLst>
                    <a:gs pos="0">
                      <a:srgbClr val="6C6E6C"/>
                    </a:gs>
                    <a:gs pos="100000">
                      <a:srgbClr val="6C6E6C"/>
                    </a:gs>
                  </a:gsLst>
                  <a:lin ang="5400000" scaled="0"/>
                </a:gradFill>
                <a:effectLst/>
                <a:uLnTx/>
                <a:uFillTx/>
                <a:latin typeface="Segoe UI Semibold"/>
                <a:ea typeface="+mn-ea"/>
                <a:cs typeface="Segoe UI Semilight" panose="020B0402040204020203" pitchFamily="34" charset="0"/>
              </a:endParaRPr>
            </a:p>
          </p:txBody>
        </p:sp>
        <p:sp>
          <p:nvSpPr>
            <p:cNvPr id="19" name="document_6" title="Icon of a document with a padlock in the lower right corner">
              <a:extLst>
                <a:ext uri="{FF2B5EF4-FFF2-40B4-BE49-F238E27FC236}">
                  <a16:creationId xmlns:a16="http://schemas.microsoft.com/office/drawing/2014/main" id="{392EB186-328C-3AA6-BDE2-FC2655568A3F}"/>
                </a:ext>
              </a:extLst>
            </p:cNvPr>
            <p:cNvSpPr>
              <a:spLocks noChangeAspect="1" noEditPoints="1"/>
            </p:cNvSpPr>
            <p:nvPr/>
          </p:nvSpPr>
          <p:spPr bwMode="auto">
            <a:xfrm>
              <a:off x="2992518" y="3017249"/>
              <a:ext cx="366443" cy="458054"/>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381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9" name="Group 68">
            <a:extLst>
              <a:ext uri="{FF2B5EF4-FFF2-40B4-BE49-F238E27FC236}">
                <a16:creationId xmlns:a16="http://schemas.microsoft.com/office/drawing/2014/main" id="{9B2108C6-D321-27DA-586A-5084B20482E0}"/>
              </a:ext>
              <a:ext uri="{C183D7F6-B498-43B3-948B-1728B52AA6E4}">
                <adec:decorative xmlns:adec="http://schemas.microsoft.com/office/drawing/2017/decorative" val="1"/>
              </a:ext>
            </a:extLst>
          </p:cNvPr>
          <p:cNvGrpSpPr/>
          <p:nvPr/>
        </p:nvGrpSpPr>
        <p:grpSpPr>
          <a:xfrm>
            <a:off x="5432271" y="5032772"/>
            <a:ext cx="1313781" cy="1313781"/>
            <a:chOff x="4619488" y="4930092"/>
            <a:chExt cx="1006573" cy="1006573"/>
          </a:xfrm>
        </p:grpSpPr>
        <p:sp>
          <p:nvSpPr>
            <p:cNvPr id="59" name="Oval 58">
              <a:extLst>
                <a:ext uri="{FF2B5EF4-FFF2-40B4-BE49-F238E27FC236}">
                  <a16:creationId xmlns:a16="http://schemas.microsoft.com/office/drawing/2014/main" id="{DCF4EE35-7002-0EC4-9DBD-1CCFE291CBCB}"/>
                </a:ext>
              </a:extLst>
            </p:cNvPr>
            <p:cNvSpPr/>
            <p:nvPr/>
          </p:nvSpPr>
          <p:spPr bwMode="auto">
            <a:xfrm>
              <a:off x="4619488" y="4930092"/>
              <a:ext cx="1006573" cy="1006573"/>
            </a:xfrm>
            <a:prstGeom prst="ellipse">
              <a:avLst/>
            </a:prstGeom>
            <a:gradFill>
              <a:gsLst>
                <a:gs pos="0">
                  <a:srgbClr val="0078D4"/>
                </a:gs>
                <a:gs pos="99000">
                  <a:srgbClr val="107C10"/>
                </a:gs>
              </a:gsLst>
              <a:lin ang="5400000" scaled="1"/>
            </a:gradFill>
            <a:ln>
              <a:noFill/>
              <a:headEnd type="none" w="med" len="med"/>
              <a:tailEnd type="none" w="med" len="med"/>
            </a:ln>
            <a:effectLst>
              <a:outerShdw blurRad="254000" dist="50800" dir="270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75" b="0" i="0" u="none" strike="noStrike" kern="1200" cap="none" spc="0" normalizeH="0" baseline="0" noProof="0">
                <a:ln w="3175">
                  <a:noFill/>
                </a:ln>
                <a:gradFill>
                  <a:gsLst>
                    <a:gs pos="0">
                      <a:srgbClr val="6C6E6C"/>
                    </a:gs>
                    <a:gs pos="100000">
                      <a:srgbClr val="6C6E6C"/>
                    </a:gs>
                  </a:gsLst>
                  <a:lin ang="5400000" scaled="0"/>
                </a:gradFill>
                <a:effectLst/>
                <a:uLnTx/>
                <a:uFillTx/>
                <a:latin typeface="Segoe UI Semibold"/>
                <a:ea typeface="+mn-ea"/>
                <a:cs typeface="Segoe UI Semilight" panose="020B0402040204020203" pitchFamily="34" charset="0"/>
              </a:endParaRPr>
            </a:p>
          </p:txBody>
        </p:sp>
        <p:sp>
          <p:nvSpPr>
            <p:cNvPr id="21" name="people_4" title="Icon of a person">
              <a:extLst>
                <a:ext uri="{FF2B5EF4-FFF2-40B4-BE49-F238E27FC236}">
                  <a16:creationId xmlns:a16="http://schemas.microsoft.com/office/drawing/2014/main" id="{9C7CCA50-115A-E9CA-0BE7-49E95A0D8261}"/>
                </a:ext>
              </a:extLst>
            </p:cNvPr>
            <p:cNvSpPr>
              <a:spLocks noChangeAspect="1" noEditPoints="1"/>
            </p:cNvSpPr>
            <p:nvPr/>
          </p:nvSpPr>
          <p:spPr bwMode="auto">
            <a:xfrm>
              <a:off x="4894503" y="5171205"/>
              <a:ext cx="469012" cy="52434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381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8" name="Group 67">
            <a:extLst>
              <a:ext uri="{FF2B5EF4-FFF2-40B4-BE49-F238E27FC236}">
                <a16:creationId xmlns:a16="http://schemas.microsoft.com/office/drawing/2014/main" id="{04C0EB8C-7B3C-41B6-CAD9-F4C3EB58791D}"/>
              </a:ext>
              <a:ext uri="{C183D7F6-B498-43B3-948B-1728B52AA6E4}">
                <adec:decorative xmlns:adec="http://schemas.microsoft.com/office/drawing/2017/decorative" val="1"/>
              </a:ext>
            </a:extLst>
          </p:cNvPr>
          <p:cNvGrpSpPr/>
          <p:nvPr/>
        </p:nvGrpSpPr>
        <p:grpSpPr>
          <a:xfrm>
            <a:off x="5432271" y="3544964"/>
            <a:ext cx="1313781" cy="1313781"/>
            <a:chOff x="3603407" y="3847023"/>
            <a:chExt cx="1006573" cy="1006573"/>
          </a:xfrm>
        </p:grpSpPr>
        <p:sp>
          <p:nvSpPr>
            <p:cNvPr id="58" name="Oval 57">
              <a:extLst>
                <a:ext uri="{FF2B5EF4-FFF2-40B4-BE49-F238E27FC236}">
                  <a16:creationId xmlns:a16="http://schemas.microsoft.com/office/drawing/2014/main" id="{C83C9FFF-3EAB-0AEF-92B4-4BE436B021AD}"/>
                </a:ext>
              </a:extLst>
            </p:cNvPr>
            <p:cNvSpPr/>
            <p:nvPr/>
          </p:nvSpPr>
          <p:spPr bwMode="auto">
            <a:xfrm>
              <a:off x="3603407" y="3847023"/>
              <a:ext cx="1006573" cy="1006573"/>
            </a:xfrm>
            <a:prstGeom prst="ellipse">
              <a:avLst/>
            </a:prstGeom>
            <a:gradFill>
              <a:gsLst>
                <a:gs pos="0">
                  <a:srgbClr val="0078D4"/>
                </a:gs>
                <a:gs pos="100000">
                  <a:srgbClr val="107C10"/>
                </a:gs>
              </a:gsLst>
              <a:lin ang="5400000" scaled="1"/>
            </a:gradFill>
            <a:ln>
              <a:noFill/>
              <a:headEnd type="none" w="med" len="med"/>
              <a:tailEnd type="none" w="med" len="med"/>
            </a:ln>
            <a:effectLst>
              <a:outerShdw blurRad="254000" dist="50800" dir="270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75" b="0" i="0" u="none" strike="noStrike" kern="1200" cap="none" spc="0" normalizeH="0" baseline="0" noProof="0">
                <a:ln w="3175">
                  <a:noFill/>
                </a:ln>
                <a:gradFill>
                  <a:gsLst>
                    <a:gs pos="0">
                      <a:srgbClr val="6C6E6C"/>
                    </a:gs>
                    <a:gs pos="100000">
                      <a:srgbClr val="6C6E6C"/>
                    </a:gs>
                  </a:gsLst>
                  <a:lin ang="5400000" scaled="0"/>
                </a:gradFill>
                <a:effectLst/>
                <a:uLnTx/>
                <a:uFillTx/>
                <a:latin typeface="Segoe UI Semibold"/>
                <a:ea typeface="+mn-ea"/>
                <a:cs typeface="Segoe UI Semilight" panose="020B0402040204020203" pitchFamily="34" charset="0"/>
              </a:endParaRPr>
            </a:p>
          </p:txBody>
        </p:sp>
        <p:sp>
          <p:nvSpPr>
            <p:cNvPr id="60" name="Warning_E7BA" title="Icon of a triangle with an exclaimation point inside">
              <a:extLst>
                <a:ext uri="{FF2B5EF4-FFF2-40B4-BE49-F238E27FC236}">
                  <a16:creationId xmlns:a16="http://schemas.microsoft.com/office/drawing/2014/main" id="{9F230AE2-38D3-4FD6-1AD0-23358A26A3D6}"/>
                </a:ext>
              </a:extLst>
            </p:cNvPr>
            <p:cNvSpPr>
              <a:spLocks noChangeAspect="1" noEditPoints="1"/>
            </p:cNvSpPr>
            <p:nvPr/>
          </p:nvSpPr>
          <p:spPr bwMode="auto">
            <a:xfrm>
              <a:off x="3864755" y="4108249"/>
              <a:ext cx="483875" cy="484121"/>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381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2" name="Rectangle 1">
            <a:extLst>
              <a:ext uri="{FF2B5EF4-FFF2-40B4-BE49-F238E27FC236}">
                <a16:creationId xmlns:a16="http://schemas.microsoft.com/office/drawing/2014/main" id="{A06C802B-EFE8-60A0-0761-9C70915F3E2B}"/>
              </a:ext>
            </a:extLst>
          </p:cNvPr>
          <p:cNvSpPr/>
          <p:nvPr/>
        </p:nvSpPr>
        <p:spPr bwMode="auto">
          <a:xfrm>
            <a:off x="290731" y="702456"/>
            <a:ext cx="5421106" cy="17272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225" normalizeH="0" baseline="0" noProof="0">
                <a:ln>
                  <a:noFill/>
                </a:ln>
                <a:solidFill>
                  <a:srgbClr val="FFFFFF"/>
                </a:solidFill>
                <a:effectLst/>
                <a:uLnTx/>
                <a:uFillTx/>
                <a:latin typeface="Segoe UI Semibold"/>
                <a:ea typeface="+mn-ea"/>
                <a:cs typeface="+mn-cs"/>
              </a:rPr>
              <a:t>Microsoft </a:t>
            </a:r>
            <a:br>
              <a:rPr kumimoji="0" lang="en-US" sz="4800" b="0" i="0" u="none" strike="noStrike" kern="1200" cap="none" spc="-225" normalizeH="0" baseline="0" noProof="0">
                <a:ln>
                  <a:noFill/>
                </a:ln>
                <a:solidFill>
                  <a:srgbClr val="FFFFFF"/>
                </a:solidFill>
                <a:effectLst/>
                <a:uLnTx/>
                <a:uFillTx/>
                <a:latin typeface="Segoe UI Semibold"/>
                <a:ea typeface="+mn-ea"/>
                <a:cs typeface="+mn-cs"/>
              </a:rPr>
            </a:br>
            <a:r>
              <a:rPr kumimoji="0" lang="en-US" sz="4800" b="0" i="0" u="none" strike="noStrike" kern="1200" cap="none" spc="-225" normalizeH="0" baseline="0" noProof="0">
                <a:ln>
                  <a:noFill/>
                </a:ln>
                <a:solidFill>
                  <a:srgbClr val="FFFFFF"/>
                </a:solidFill>
                <a:effectLst/>
                <a:uLnTx/>
                <a:uFillTx/>
                <a:latin typeface="Segoe UI Semibold"/>
                <a:ea typeface="+mn-ea"/>
                <a:cs typeface="+mn-cs"/>
              </a:rPr>
              <a:t>Security Copilot</a:t>
            </a:r>
          </a:p>
        </p:txBody>
      </p:sp>
      <p:sp>
        <p:nvSpPr>
          <p:cNvPr id="5" name="TextBox 4">
            <a:extLst>
              <a:ext uri="{FF2B5EF4-FFF2-40B4-BE49-F238E27FC236}">
                <a16:creationId xmlns:a16="http://schemas.microsoft.com/office/drawing/2014/main" id="{14237A82-4A8B-E2FE-E7E6-EDC0761BE911}"/>
              </a:ext>
            </a:extLst>
          </p:cNvPr>
          <p:cNvSpPr txBox="1"/>
          <p:nvPr/>
        </p:nvSpPr>
        <p:spPr>
          <a:xfrm>
            <a:off x="486888" y="2429698"/>
            <a:ext cx="4108863"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92D050"/>
                </a:solidFill>
                <a:effectLst/>
                <a:uLnTx/>
                <a:uFillTx/>
                <a:latin typeface="Segoe UI Light" panose="020B0502040204020203" pitchFamily="34" charset="0"/>
                <a:cs typeface="Segoe UI Light" panose="020B0502040204020203" pitchFamily="34" charset="0"/>
              </a:rPr>
              <a:t>Defending at machine speed</a:t>
            </a:r>
          </a:p>
        </p:txBody>
      </p:sp>
    </p:spTree>
    <p:extLst>
      <p:ext uri="{BB962C8B-B14F-4D97-AF65-F5344CB8AC3E}">
        <p14:creationId xmlns:p14="http://schemas.microsoft.com/office/powerpoint/2010/main" val="375628371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B34FCF-AC8E-9F6E-470C-D12FECB75498}"/>
              </a:ext>
              <a:ext uri="{C183D7F6-B498-43B3-948B-1728B52AA6E4}">
                <adec:decorative xmlns:adec="http://schemas.microsoft.com/office/drawing/2017/decorative" val="1"/>
              </a:ext>
            </a:extLst>
          </p:cNvPr>
          <p:cNvGrpSpPr/>
          <p:nvPr/>
        </p:nvGrpSpPr>
        <p:grpSpPr>
          <a:xfrm>
            <a:off x="152400" y="173161"/>
            <a:ext cx="11887200" cy="6511678"/>
            <a:chOff x="500391" y="-2680970"/>
            <a:chExt cx="11887200" cy="11887200"/>
          </a:xfrm>
          <a:gradFill>
            <a:gsLst>
              <a:gs pos="0">
                <a:srgbClr val="FFB905"/>
              </a:gs>
              <a:gs pos="100000">
                <a:srgbClr val="8855E3"/>
              </a:gs>
            </a:gsLst>
            <a:lin ang="16200000" scaled="1"/>
          </a:gradFill>
        </p:grpSpPr>
        <p:sp>
          <p:nvSpPr>
            <p:cNvPr id="5" name="Oval 4">
              <a:extLst>
                <a:ext uri="{FF2B5EF4-FFF2-40B4-BE49-F238E27FC236}">
                  <a16:creationId xmlns:a16="http://schemas.microsoft.com/office/drawing/2014/main" id="{69E63F01-CF27-A7DB-E33D-9E0DC4372E62}"/>
                </a:ext>
              </a:extLst>
            </p:cNvPr>
            <p:cNvSpPr/>
            <p:nvPr/>
          </p:nvSpPr>
          <p:spPr bwMode="auto">
            <a:xfrm>
              <a:off x="500391" y="-2680970"/>
              <a:ext cx="11887200" cy="11887200"/>
            </a:xfrm>
            <a:prstGeom prst="ellipse">
              <a:avLst/>
            </a:prstGeom>
            <a:solidFill>
              <a:srgbClr val="0764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310236EF-D18C-AB37-BF53-6FA43D775FF4}"/>
                </a:ext>
              </a:extLst>
            </p:cNvPr>
            <p:cNvSpPr/>
            <p:nvPr/>
          </p:nvSpPr>
          <p:spPr bwMode="auto">
            <a:xfrm>
              <a:off x="10675741" y="2341202"/>
              <a:ext cx="1569439" cy="18852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End-to-end security </a:t>
              </a:r>
              <a:br>
                <a:rPr kumimoji="0" lang="en-US" sz="1600" b="1"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br>
              <a:r>
                <a:rPr kumimoji="0" lang="en-US" sz="1600" b="1"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tooling</a:t>
              </a:r>
              <a:endParaRPr kumimoji="0" lang="en-US" sz="1600"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endParaRPr>
            </a:p>
          </p:txBody>
        </p:sp>
      </p:grpSp>
      <p:grpSp>
        <p:nvGrpSpPr>
          <p:cNvPr id="7" name="Group 6">
            <a:extLst>
              <a:ext uri="{FF2B5EF4-FFF2-40B4-BE49-F238E27FC236}">
                <a16:creationId xmlns:a16="http://schemas.microsoft.com/office/drawing/2014/main" id="{6028C391-9834-679F-2E78-A12F0C0B057E}"/>
              </a:ext>
              <a:ext uri="{C183D7F6-B498-43B3-948B-1728B52AA6E4}">
                <adec:decorative xmlns:adec="http://schemas.microsoft.com/office/drawing/2017/decorative" val="1"/>
              </a:ext>
            </a:extLst>
          </p:cNvPr>
          <p:cNvGrpSpPr/>
          <p:nvPr/>
        </p:nvGrpSpPr>
        <p:grpSpPr>
          <a:xfrm>
            <a:off x="271626" y="685682"/>
            <a:ext cx="10058400" cy="5509882"/>
            <a:chOff x="442933" y="-1766570"/>
            <a:chExt cx="10058400" cy="10058400"/>
          </a:xfrm>
          <a:gradFill>
            <a:gsLst>
              <a:gs pos="0">
                <a:srgbClr val="737373"/>
              </a:gs>
              <a:gs pos="100000">
                <a:srgbClr val="000000"/>
              </a:gs>
            </a:gsLst>
            <a:lin ang="16200000" scaled="1"/>
          </a:gradFill>
        </p:grpSpPr>
        <p:sp>
          <p:nvSpPr>
            <p:cNvPr id="9" name="Oval 8">
              <a:extLst>
                <a:ext uri="{FF2B5EF4-FFF2-40B4-BE49-F238E27FC236}">
                  <a16:creationId xmlns:a16="http://schemas.microsoft.com/office/drawing/2014/main" id="{0CB02F5A-10D5-ABE7-D554-663166D6AC61}"/>
                </a:ext>
              </a:extLst>
            </p:cNvPr>
            <p:cNvSpPr/>
            <p:nvPr/>
          </p:nvSpPr>
          <p:spPr bwMode="auto">
            <a:xfrm>
              <a:off x="442933" y="-1766570"/>
              <a:ext cx="10058400" cy="10058400"/>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D6E665BC-BA55-AFA2-B8BD-153EC6185BA5}"/>
                </a:ext>
              </a:extLst>
            </p:cNvPr>
            <p:cNvSpPr/>
            <p:nvPr/>
          </p:nvSpPr>
          <p:spPr bwMode="auto">
            <a:xfrm>
              <a:off x="8738216" y="2436746"/>
              <a:ext cx="1737360" cy="16517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Evergreen threat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Intelligence</a:t>
              </a:r>
            </a:p>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65T signals</a:t>
              </a:r>
            </a:p>
          </p:txBody>
        </p:sp>
      </p:grpSp>
      <p:grpSp>
        <p:nvGrpSpPr>
          <p:cNvPr id="12" name="Group 11">
            <a:extLst>
              <a:ext uri="{FF2B5EF4-FFF2-40B4-BE49-F238E27FC236}">
                <a16:creationId xmlns:a16="http://schemas.microsoft.com/office/drawing/2014/main" id="{F08514FA-ACEF-878E-2F97-98F76CBCF466}"/>
              </a:ext>
              <a:ext uri="{C183D7F6-B498-43B3-948B-1728B52AA6E4}">
                <adec:decorative xmlns:adec="http://schemas.microsoft.com/office/drawing/2017/decorative" val="1"/>
              </a:ext>
            </a:extLst>
          </p:cNvPr>
          <p:cNvGrpSpPr/>
          <p:nvPr/>
        </p:nvGrpSpPr>
        <p:grpSpPr>
          <a:xfrm>
            <a:off x="138484" y="867905"/>
            <a:ext cx="8294004" cy="5145437"/>
            <a:chOff x="486475" y="-852170"/>
            <a:chExt cx="8294004" cy="8229600"/>
          </a:xfrm>
          <a:solidFill>
            <a:srgbClr val="0078D4"/>
          </a:solidFill>
        </p:grpSpPr>
        <p:sp>
          <p:nvSpPr>
            <p:cNvPr id="13" name="Oval 12">
              <a:extLst>
                <a:ext uri="{FF2B5EF4-FFF2-40B4-BE49-F238E27FC236}">
                  <a16:creationId xmlns:a16="http://schemas.microsoft.com/office/drawing/2014/main" id="{BF96F47B-6B47-30EA-1DF0-E73D108B84B1}"/>
                </a:ext>
              </a:extLst>
            </p:cNvPr>
            <p:cNvSpPr/>
            <p:nvPr/>
          </p:nvSpPr>
          <p:spPr bwMode="auto">
            <a:xfrm>
              <a:off x="486475" y="-852170"/>
              <a:ext cx="8229600" cy="82296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endParaRPr>
            </a:p>
          </p:txBody>
        </p:sp>
        <p:sp>
          <p:nvSpPr>
            <p:cNvPr id="14" name="Rectangle 13">
              <a:extLst>
                <a:ext uri="{FF2B5EF4-FFF2-40B4-BE49-F238E27FC236}">
                  <a16:creationId xmlns:a16="http://schemas.microsoft.com/office/drawing/2014/main" id="{A4CBA41C-60A1-EAFE-8D1A-3EE7D141AA35}"/>
                </a:ext>
              </a:extLst>
            </p:cNvPr>
            <p:cNvSpPr/>
            <p:nvPr/>
          </p:nvSpPr>
          <p:spPr bwMode="auto">
            <a:xfrm>
              <a:off x="6744099" y="2436747"/>
              <a:ext cx="2036380" cy="16517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Cyber-trained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model with </a:t>
              </a:r>
              <a:b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b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security skills</a:t>
              </a:r>
            </a:p>
          </p:txBody>
        </p:sp>
      </p:grpSp>
      <p:grpSp>
        <p:nvGrpSpPr>
          <p:cNvPr id="15" name="Group 14">
            <a:extLst>
              <a:ext uri="{FF2B5EF4-FFF2-40B4-BE49-F238E27FC236}">
                <a16:creationId xmlns:a16="http://schemas.microsoft.com/office/drawing/2014/main" id="{F6063D44-4D0B-9233-C567-25C6830A61BA}"/>
              </a:ext>
              <a:ext uri="{C183D7F6-B498-43B3-948B-1728B52AA6E4}">
                <adec:decorative xmlns:adec="http://schemas.microsoft.com/office/drawing/2017/decorative" val="1"/>
              </a:ext>
            </a:extLst>
          </p:cNvPr>
          <p:cNvGrpSpPr/>
          <p:nvPr/>
        </p:nvGrpSpPr>
        <p:grpSpPr>
          <a:xfrm>
            <a:off x="94944" y="1675856"/>
            <a:ext cx="6400800" cy="3506288"/>
            <a:chOff x="442935" y="62230"/>
            <a:chExt cx="6400800" cy="6400800"/>
          </a:xfrm>
          <a:gradFill>
            <a:gsLst>
              <a:gs pos="0">
                <a:srgbClr val="737373"/>
              </a:gs>
              <a:gs pos="100000">
                <a:srgbClr val="000000"/>
              </a:gs>
            </a:gsLst>
            <a:lin ang="16200000" scaled="1"/>
          </a:gradFill>
        </p:grpSpPr>
        <p:sp>
          <p:nvSpPr>
            <p:cNvPr id="16" name="Oval 15">
              <a:extLst>
                <a:ext uri="{FF2B5EF4-FFF2-40B4-BE49-F238E27FC236}">
                  <a16:creationId xmlns:a16="http://schemas.microsoft.com/office/drawing/2014/main" id="{ACF27F23-0F84-F491-8E7A-4FD91563D008}"/>
                </a:ext>
              </a:extLst>
            </p:cNvPr>
            <p:cNvSpPr/>
            <p:nvPr/>
          </p:nvSpPr>
          <p:spPr bwMode="auto">
            <a:xfrm>
              <a:off x="442935" y="62230"/>
              <a:ext cx="6400800" cy="6400800"/>
            </a:xfrm>
            <a:prstGeom prst="ellipse">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CF823486-7C58-B690-6ED4-5FF4D26B69BE}"/>
                </a:ext>
              </a:extLst>
            </p:cNvPr>
            <p:cNvSpPr/>
            <p:nvPr/>
          </p:nvSpPr>
          <p:spPr bwMode="auto">
            <a:xfrm>
              <a:off x="4775380" y="2436746"/>
              <a:ext cx="1737360" cy="16517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solidFill>
                    <a:schemeClr val="tx1"/>
                  </a:solidFill>
                  <a:effectLst/>
                  <a:uLnTx/>
                  <a:uFillTx/>
                  <a:latin typeface="Segoe UI Light" panose="020B0502040204020203" pitchFamily="34" charset="0"/>
                  <a:ea typeface="Segoe UI" pitchFamily="34" charset="0"/>
                  <a:cs typeface="Segoe UI Light" panose="020B0502040204020203" pitchFamily="34" charset="0"/>
                </a:rPr>
                <a:t>Hyperscale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solidFill>
                    <a:schemeClr val="tx1"/>
                  </a:solidFill>
                  <a:effectLst/>
                  <a:uLnTx/>
                  <a:uFillTx/>
                  <a:latin typeface="Segoe UI Light" panose="020B0502040204020203" pitchFamily="34" charset="0"/>
                  <a:ea typeface="Segoe UI" pitchFamily="34" charset="0"/>
                  <a:cs typeface="Segoe UI Light" panose="020B0502040204020203" pitchFamily="34" charset="0"/>
                </a:rPr>
                <a:t>AI</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solidFill>
                    <a:schemeClr val="tx1"/>
                  </a:solidFill>
                  <a:effectLst/>
                  <a:uLnTx/>
                  <a:uFillTx/>
                  <a:latin typeface="Segoe UI Light" panose="020B0502040204020203" pitchFamily="34" charset="0"/>
                  <a:ea typeface="Segoe UI" pitchFamily="34" charset="0"/>
                  <a:cs typeface="Segoe UI Light" panose="020B0502040204020203" pitchFamily="34" charset="0"/>
                </a:rPr>
                <a:t>infrastructure</a:t>
              </a:r>
            </a:p>
          </p:txBody>
        </p:sp>
      </p:grpSp>
      <p:sp>
        <p:nvSpPr>
          <p:cNvPr id="19" name="Oval 18">
            <a:extLst>
              <a:ext uri="{FF2B5EF4-FFF2-40B4-BE49-F238E27FC236}">
                <a16:creationId xmlns:a16="http://schemas.microsoft.com/office/drawing/2014/main" id="{026D5EAD-4349-FDBC-CECE-511583739497}"/>
              </a:ext>
            </a:extLst>
          </p:cNvPr>
          <p:cNvSpPr/>
          <p:nvPr/>
        </p:nvSpPr>
        <p:spPr bwMode="auto">
          <a:xfrm>
            <a:off x="73859" y="1938045"/>
            <a:ext cx="2646166" cy="3011325"/>
          </a:xfrm>
          <a:prstGeom prst="ellipse">
            <a:avLst/>
          </a:prstGeom>
          <a:solidFill>
            <a:srgbClr val="B1B3B3"/>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20" name="Rectangle 19">
            <a:extLst>
              <a:ext uri="{FF2B5EF4-FFF2-40B4-BE49-F238E27FC236}">
                <a16:creationId xmlns:a16="http://schemas.microsoft.com/office/drawing/2014/main" id="{65A535D2-90CA-51B7-F620-B7C372602D1E}"/>
              </a:ext>
            </a:extLst>
          </p:cNvPr>
          <p:cNvSpPr/>
          <p:nvPr/>
        </p:nvSpPr>
        <p:spPr bwMode="auto">
          <a:xfrm>
            <a:off x="233296" y="2976590"/>
            <a:ext cx="1090851" cy="904821"/>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Most </a:t>
            </a:r>
            <a:b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b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advanced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UI Light" panose="020B0502040204020203" pitchFamily="34" charset="0"/>
                <a:ea typeface="Segoe UI" pitchFamily="34" charset="0"/>
                <a:cs typeface="Segoe UI Light" panose="020B0502040204020203" pitchFamily="34" charset="0"/>
              </a:rPr>
              <a:t>general models</a:t>
            </a:r>
          </a:p>
        </p:txBody>
      </p:sp>
      <p:sp>
        <p:nvSpPr>
          <p:cNvPr id="21" name="TextBox 20">
            <a:extLst>
              <a:ext uri="{FF2B5EF4-FFF2-40B4-BE49-F238E27FC236}">
                <a16:creationId xmlns:a16="http://schemas.microsoft.com/office/drawing/2014/main" id="{72D841E7-099C-AA36-C506-E2C272001CF5}"/>
              </a:ext>
            </a:extLst>
          </p:cNvPr>
          <p:cNvSpPr txBox="1"/>
          <p:nvPr/>
        </p:nvSpPr>
        <p:spPr>
          <a:xfrm>
            <a:off x="6249889" y="2962855"/>
            <a:ext cx="223804"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Segoe UI"/>
                <a:ea typeface="+mn-ea"/>
                <a:cs typeface="Segoe UI"/>
              </a:rPr>
              <a:t>+</a:t>
            </a:r>
            <a:endParaRPr kumimoji="0" lang="en-US" sz="5400" b="1" i="0" u="none" strike="noStrike" kern="1200" cap="none" spc="0" normalizeH="0" baseline="0" noProof="0">
              <a:ln>
                <a:noFill/>
              </a:ln>
              <a:solidFill>
                <a:srgbClr val="FFFFFF"/>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F7866A60-B30A-056A-1805-6A0D18A5B911}"/>
              </a:ext>
            </a:extLst>
          </p:cNvPr>
          <p:cNvSpPr txBox="1"/>
          <p:nvPr/>
        </p:nvSpPr>
        <p:spPr>
          <a:xfrm>
            <a:off x="8116779" y="2962855"/>
            <a:ext cx="223804"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a:t>
            </a:r>
          </a:p>
        </p:txBody>
      </p:sp>
      <p:sp>
        <p:nvSpPr>
          <p:cNvPr id="23" name="TextBox 22">
            <a:extLst>
              <a:ext uri="{FF2B5EF4-FFF2-40B4-BE49-F238E27FC236}">
                <a16:creationId xmlns:a16="http://schemas.microsoft.com/office/drawing/2014/main" id="{DAF122BD-090D-0685-01D4-FC23BE89EE51}"/>
              </a:ext>
            </a:extLst>
          </p:cNvPr>
          <p:cNvSpPr txBox="1"/>
          <p:nvPr/>
        </p:nvSpPr>
        <p:spPr>
          <a:xfrm>
            <a:off x="10090030" y="2962855"/>
            <a:ext cx="223804"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Segoe UI"/>
                <a:ea typeface="+mn-ea"/>
                <a:cs typeface="Segoe UI"/>
              </a:rPr>
              <a:t>+</a:t>
            </a:r>
            <a:endParaRPr kumimoji="0" lang="en-US" sz="5400" b="1" i="0" u="none" strike="noStrike" kern="1200" cap="none" spc="0" normalizeH="0" baseline="0" noProof="0">
              <a:ln>
                <a:noFill/>
              </a:ln>
              <a:solidFill>
                <a:srgbClr val="FFFFFF"/>
              </a:solidFill>
              <a:effectLst/>
              <a:uLnTx/>
              <a:uFillTx/>
              <a:latin typeface="Segoe UI"/>
              <a:ea typeface="+mn-ea"/>
              <a:cs typeface="+mn-cs"/>
            </a:endParaRPr>
          </a:p>
        </p:txBody>
      </p:sp>
      <p:sp>
        <p:nvSpPr>
          <p:cNvPr id="25" name="Partial Circle 24">
            <a:extLst>
              <a:ext uri="{FF2B5EF4-FFF2-40B4-BE49-F238E27FC236}">
                <a16:creationId xmlns:a16="http://schemas.microsoft.com/office/drawing/2014/main" id="{CBD92728-0F51-3F15-7EF6-4F6CFFFFBD71}"/>
              </a:ext>
              <a:ext uri="{C183D7F6-B498-43B3-948B-1728B52AA6E4}">
                <adec:decorative xmlns:adec="http://schemas.microsoft.com/office/drawing/2017/decorative" val="1"/>
              </a:ext>
            </a:extLst>
          </p:cNvPr>
          <p:cNvSpPr/>
          <p:nvPr/>
        </p:nvSpPr>
        <p:spPr bwMode="auto">
          <a:xfrm>
            <a:off x="1485038" y="2040781"/>
            <a:ext cx="2678227" cy="2776438"/>
          </a:xfrm>
          <a:prstGeom prst="pie">
            <a:avLst>
              <a:gd name="adj1" fmla="val 5404186"/>
              <a:gd name="adj2" fmla="val 16200000"/>
            </a:avLst>
          </a:prstGeom>
          <a:gradFill>
            <a:gsLst>
              <a:gs pos="0">
                <a:schemeClr val="tx1"/>
              </a:gs>
              <a:gs pos="100000">
                <a:srgbClr val="243A5E"/>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6" name="Partial Circle 25">
            <a:extLst>
              <a:ext uri="{FF2B5EF4-FFF2-40B4-BE49-F238E27FC236}">
                <a16:creationId xmlns:a16="http://schemas.microsoft.com/office/drawing/2014/main" id="{CB957990-217A-44D8-8AC8-E3F6D29D9158}"/>
              </a:ext>
              <a:ext uri="{C183D7F6-B498-43B3-948B-1728B52AA6E4}">
                <adec:decorative xmlns:adec="http://schemas.microsoft.com/office/drawing/2017/decorative" val="1"/>
              </a:ext>
            </a:extLst>
          </p:cNvPr>
          <p:cNvSpPr/>
          <p:nvPr/>
        </p:nvSpPr>
        <p:spPr bwMode="auto">
          <a:xfrm>
            <a:off x="1661120" y="2040781"/>
            <a:ext cx="2678227" cy="2776438"/>
          </a:xfrm>
          <a:prstGeom prst="pie">
            <a:avLst>
              <a:gd name="adj1" fmla="val 16204940"/>
              <a:gd name="adj2" fmla="val 5407649"/>
            </a:avLst>
          </a:prstGeom>
          <a:gradFill>
            <a:gsLst>
              <a:gs pos="0">
                <a:schemeClr val="tx1"/>
              </a:gs>
              <a:gs pos="100000">
                <a:srgbClr val="243A5E"/>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27" name="Group 26">
            <a:extLst>
              <a:ext uri="{FF2B5EF4-FFF2-40B4-BE49-F238E27FC236}">
                <a16:creationId xmlns:a16="http://schemas.microsoft.com/office/drawing/2014/main" id="{60968749-6A7D-CEBB-F6DB-7DEC371EF236}"/>
              </a:ext>
              <a:ext uri="{C183D7F6-B498-43B3-948B-1728B52AA6E4}">
                <adec:decorative xmlns:adec="http://schemas.microsoft.com/office/drawing/2017/decorative" val="1"/>
              </a:ext>
            </a:extLst>
          </p:cNvPr>
          <p:cNvGrpSpPr/>
          <p:nvPr/>
        </p:nvGrpSpPr>
        <p:grpSpPr>
          <a:xfrm>
            <a:off x="1553051" y="2944345"/>
            <a:ext cx="2688085" cy="921283"/>
            <a:chOff x="3796034" y="2436746"/>
            <a:chExt cx="4819470" cy="1651769"/>
          </a:xfrm>
        </p:grpSpPr>
        <p:sp>
          <p:nvSpPr>
            <p:cNvPr id="28" name="Rectangle 27">
              <a:extLst>
                <a:ext uri="{FF2B5EF4-FFF2-40B4-BE49-F238E27FC236}">
                  <a16:creationId xmlns:a16="http://schemas.microsoft.com/office/drawing/2014/main" id="{173769F2-0DC0-5858-CCD7-036FEF0BBA3B}"/>
                </a:ext>
              </a:extLst>
            </p:cNvPr>
            <p:cNvSpPr/>
            <p:nvPr/>
          </p:nvSpPr>
          <p:spPr bwMode="auto">
            <a:xfrm>
              <a:off x="3796034" y="2436746"/>
              <a:ext cx="2106208" cy="16517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rPr>
                <a:t>OpenAI</a:t>
              </a: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B67D519F-7854-F0E7-5D2D-A566CA8AC897}"/>
                </a:ext>
              </a:extLst>
            </p:cNvPr>
            <p:cNvSpPr/>
            <p:nvPr/>
          </p:nvSpPr>
          <p:spPr bwMode="auto">
            <a:xfrm>
              <a:off x="6537289" y="2436746"/>
              <a:ext cx="2078215" cy="16517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92D050"/>
                  </a:solidFill>
                  <a:effectLst/>
                  <a:uLnTx/>
                  <a:uFillTx/>
                  <a:latin typeface="Segoe UI"/>
                  <a:ea typeface="Segoe UI" pitchFamily="34" charset="0"/>
                  <a:cs typeface="Segoe UI" pitchFamily="34" charset="0"/>
                </a:rPr>
                <a:t>Microsoft</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92D050"/>
                  </a:solidFill>
                  <a:effectLst/>
                  <a:uLnTx/>
                  <a:uFillTx/>
                  <a:latin typeface="Segoe UI"/>
                  <a:ea typeface="Segoe UI" pitchFamily="34" charset="0"/>
                  <a:cs typeface="Segoe UI" pitchFamily="34" charset="0"/>
                </a:rPr>
                <a:t>Security</a:t>
              </a:r>
            </a:p>
          </p:txBody>
        </p:sp>
      </p:grpSp>
    </p:spTree>
    <p:extLst>
      <p:ext uri="{BB962C8B-B14F-4D97-AF65-F5344CB8AC3E}">
        <p14:creationId xmlns:p14="http://schemas.microsoft.com/office/powerpoint/2010/main" val="26415307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469991F-50FD-A0C0-F527-21CEE8C8AF0D}"/>
              </a:ext>
              <a:ext uri="{C183D7F6-B498-43B3-948B-1728B52AA6E4}">
                <adec:decorative xmlns:adec="http://schemas.microsoft.com/office/drawing/2017/decorative" val="1"/>
              </a:ext>
            </a:extLst>
          </p:cNvPr>
          <p:cNvSpPr/>
          <p:nvPr/>
        </p:nvSpPr>
        <p:spPr bwMode="auto">
          <a:xfrm>
            <a:off x="6378223" y="4210955"/>
            <a:ext cx="3862610" cy="492442"/>
          </a:xfrm>
          <a:prstGeom prst="roundRect">
            <a:avLst>
              <a:gd name="adj" fmla="val 28688"/>
            </a:avLst>
          </a:prstGeom>
          <a:gradFill>
            <a:gsLst>
              <a:gs pos="0">
                <a:srgbClr val="0078D4"/>
              </a:gs>
              <a:gs pos="100000">
                <a:srgbClr val="107C10"/>
              </a:gs>
            </a:gsLst>
            <a:lin ang="5400000" scaled="1"/>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C071D13F-A9FB-D8FC-AC6D-E649CA64A4F4}"/>
              </a:ext>
              <a:ext uri="{C183D7F6-B498-43B3-948B-1728B52AA6E4}">
                <adec:decorative xmlns:adec="http://schemas.microsoft.com/office/drawing/2017/decorative" val="1"/>
              </a:ext>
            </a:extLst>
          </p:cNvPr>
          <p:cNvSpPr/>
          <p:nvPr/>
        </p:nvSpPr>
        <p:spPr bwMode="auto">
          <a:xfrm>
            <a:off x="7961753" y="2280832"/>
            <a:ext cx="775854" cy="492442"/>
          </a:xfrm>
          <a:prstGeom prst="roundRect">
            <a:avLst>
              <a:gd name="adj" fmla="val 28688"/>
            </a:avLst>
          </a:prstGeom>
          <a:gradFill>
            <a:gsLst>
              <a:gs pos="0">
                <a:srgbClr val="0078D4"/>
              </a:gs>
              <a:gs pos="100000">
                <a:srgbClr val="107C10"/>
              </a:gs>
            </a:gsLst>
            <a:lin ang="5400000" scaled="1"/>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9270602F-BA2D-D45B-DA95-5D1D502B09F6}"/>
              </a:ext>
              <a:ext uri="{C183D7F6-B498-43B3-948B-1728B52AA6E4}">
                <adec:decorative xmlns:adec="http://schemas.microsoft.com/office/drawing/2017/decorative" val="1"/>
              </a:ext>
            </a:extLst>
          </p:cNvPr>
          <p:cNvSpPr/>
          <p:nvPr/>
        </p:nvSpPr>
        <p:spPr bwMode="auto">
          <a:xfrm>
            <a:off x="7906337" y="1340885"/>
            <a:ext cx="1046016" cy="492442"/>
          </a:xfrm>
          <a:prstGeom prst="roundRect">
            <a:avLst>
              <a:gd name="adj" fmla="val 28688"/>
            </a:avLst>
          </a:prstGeom>
          <a:gradFill>
            <a:gsLst>
              <a:gs pos="0">
                <a:srgbClr val="0078D4"/>
              </a:gs>
              <a:gs pos="100000">
                <a:srgbClr val="107C10"/>
              </a:gs>
            </a:gsLst>
            <a:lin ang="5400000" scaled="1"/>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0" name="Straight Connector 19">
            <a:extLst>
              <a:ext uri="{FF2B5EF4-FFF2-40B4-BE49-F238E27FC236}">
                <a16:creationId xmlns:a16="http://schemas.microsoft.com/office/drawing/2014/main" id="{52BC9238-DDEE-E639-C953-429FACDA5ED0}"/>
              </a:ext>
              <a:ext uri="{C183D7F6-B498-43B3-948B-1728B52AA6E4}">
                <adec:decorative xmlns:adec="http://schemas.microsoft.com/office/drawing/2017/decorative" val="1"/>
              </a:ext>
            </a:extLst>
          </p:cNvPr>
          <p:cNvCxnSpPr>
            <a:cxnSpLocks/>
          </p:cNvCxnSpPr>
          <p:nvPr/>
        </p:nvCxnSpPr>
        <p:spPr>
          <a:xfrm>
            <a:off x="4956294" y="1037956"/>
            <a:ext cx="0" cy="5120756"/>
          </a:xfrm>
          <a:prstGeom prst="line">
            <a:avLst/>
          </a:prstGeom>
          <a:noFill/>
          <a:ln w="12700">
            <a:gradFill>
              <a:gsLst>
                <a:gs pos="1835">
                  <a:srgbClr val="92D050"/>
                </a:gs>
                <a:gs pos="100000">
                  <a:srgbClr val="52B1FF"/>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1" name="TextBox 20">
            <a:extLst>
              <a:ext uri="{FF2B5EF4-FFF2-40B4-BE49-F238E27FC236}">
                <a16:creationId xmlns:a16="http://schemas.microsoft.com/office/drawing/2014/main" id="{A80F3B62-09ED-71A3-57A4-6C925FD7A393}"/>
              </a:ext>
            </a:extLst>
          </p:cNvPr>
          <p:cNvSpPr txBox="1"/>
          <p:nvPr/>
        </p:nvSpPr>
        <p:spPr>
          <a:xfrm>
            <a:off x="5752292" y="1296290"/>
            <a:ext cx="5136239" cy="492443"/>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rPr>
              <a:t>Your data is  </a:t>
            </a:r>
            <a:r>
              <a:rPr kumimoji="0" lang="en-US" sz="3200" b="0" i="0" u="none" strike="noStrike" kern="1200" cap="none" spc="-50" normalizeH="0" baseline="0" noProof="0">
                <a:ln w="3175">
                  <a:noFill/>
                </a:ln>
                <a:solidFill>
                  <a:srgbClr val="FFFFFF"/>
                </a:solidFill>
                <a:effectLst/>
                <a:uLnTx/>
                <a:uFillTx/>
                <a:latin typeface="Segoe UI Semibold"/>
              </a:rPr>
              <a:t>your</a:t>
            </a: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rPr>
              <a:t>  data</a:t>
            </a:r>
          </a:p>
        </p:txBody>
      </p:sp>
      <p:sp>
        <p:nvSpPr>
          <p:cNvPr id="25" name="TextBox 24">
            <a:extLst>
              <a:ext uri="{FF2B5EF4-FFF2-40B4-BE49-F238E27FC236}">
                <a16:creationId xmlns:a16="http://schemas.microsoft.com/office/drawing/2014/main" id="{7E2B3FD7-F7B5-0A58-3E08-62D049FF09D6}"/>
              </a:ext>
            </a:extLst>
          </p:cNvPr>
          <p:cNvSpPr txBox="1"/>
          <p:nvPr/>
        </p:nvSpPr>
        <p:spPr>
          <a:xfrm>
            <a:off x="5752292" y="3660452"/>
            <a:ext cx="5057560" cy="2062103"/>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Your data is </a:t>
            </a:r>
            <a:r>
              <a:rPr kumimoji="0" lang="en-US" sz="3200" b="0" i="0" u="none" strike="noStrike" kern="1200" cap="none" spc="-50" normalizeH="0" baseline="0" noProof="0">
                <a:ln w="3175">
                  <a:noFill/>
                </a:ln>
                <a:solidFill>
                  <a:srgbClr val="FFFFFF"/>
                </a:solidFill>
                <a:effectLst/>
                <a:uLnTx/>
                <a:uFillTx/>
                <a:latin typeface="Segoe UI Semibold"/>
                <a:ea typeface="+mj-lt"/>
                <a:cs typeface="Segoe UI Semibold"/>
              </a:rPr>
              <a:t>protected</a:t>
            </a:r>
            <a:r>
              <a:rPr kumimoji="0" lang="en-US" sz="3200" b="0" i="0" u="none" strike="noStrike" kern="1200" cap="none" spc="0" normalizeH="0" baseline="0" noProof="0">
                <a:ln>
                  <a:noFill/>
                </a:ln>
                <a:solidFill>
                  <a:srgbClr val="FFFFFF"/>
                </a:solidFill>
                <a:effectLst/>
                <a:uLnTx/>
                <a:uFillTx/>
                <a:latin typeface="Segoe UI Semibold"/>
              </a:rPr>
              <a:t> </a:t>
            </a: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by </a:t>
            </a:r>
            <a:b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b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the </a:t>
            </a:r>
            <a:r>
              <a:rPr kumimoji="0" lang="en-US" sz="3200" b="0" i="0" u="none" strike="noStrike" kern="1200" cap="none" spc="-50" normalizeH="0" baseline="0" noProof="0">
                <a:ln w="3175">
                  <a:noFill/>
                </a:ln>
                <a:solidFill>
                  <a:srgbClr val="FFFFFF"/>
                </a:solidFill>
                <a:effectLst/>
                <a:uLnTx/>
                <a:uFillTx/>
                <a:latin typeface="Segoe UI Semibold"/>
                <a:ea typeface="+mj-lt"/>
                <a:cs typeface="Segoe UI Semibold"/>
              </a:rPr>
              <a:t>most comprehensive</a:t>
            </a:r>
            <a:r>
              <a:rPr kumimoji="0" lang="en-US" sz="3200" b="0" i="0" u="none" strike="noStrike" kern="1200" cap="none" spc="-50" normalizeH="0" baseline="0" noProof="0">
                <a:ln w="3175">
                  <a:noFill/>
                </a:ln>
                <a:solidFill>
                  <a:srgbClr val="000000"/>
                </a:solidFill>
                <a:effectLst/>
                <a:uLnTx/>
                <a:uFillTx/>
                <a:latin typeface="Segoe UI Semibold"/>
                <a:ea typeface="+mj-lt"/>
                <a:cs typeface="Segoe UI Semibold"/>
              </a:rPr>
              <a:t> </a:t>
            </a: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enterprise compliance and security controls</a:t>
            </a:r>
          </a:p>
        </p:txBody>
      </p:sp>
      <p:sp>
        <p:nvSpPr>
          <p:cNvPr id="26" name="TextBox 25">
            <a:extLst>
              <a:ext uri="{FF2B5EF4-FFF2-40B4-BE49-F238E27FC236}">
                <a16:creationId xmlns:a16="http://schemas.microsoft.com/office/drawing/2014/main" id="{46CBD255-56B4-02C1-A05C-DD1EFC928609}"/>
              </a:ext>
            </a:extLst>
          </p:cNvPr>
          <p:cNvSpPr txBox="1"/>
          <p:nvPr/>
        </p:nvSpPr>
        <p:spPr>
          <a:xfrm>
            <a:off x="5752292" y="2202013"/>
            <a:ext cx="5541479" cy="1077218"/>
          </a:xfrm>
          <a:prstGeom prst="rect">
            <a:avLst/>
          </a:prstGeom>
          <a:noFill/>
        </p:spPr>
        <p:txBody>
          <a:bodyPr wrap="square" lIns="0" tIns="45720" rIns="91440" bIns="45720" anchor="t">
            <a:sp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Your data is  </a:t>
            </a:r>
            <a:r>
              <a:rPr kumimoji="0" lang="en-US" sz="3200" b="0" i="0" u="none" strike="noStrike" kern="1200" cap="none" spc="-50" normalizeH="0" baseline="0" noProof="0">
                <a:ln w="3175">
                  <a:noFill/>
                </a:ln>
                <a:solidFill>
                  <a:srgbClr val="FFFFFF"/>
                </a:solidFill>
                <a:effectLst/>
                <a:uLnTx/>
                <a:uFillTx/>
                <a:latin typeface="Segoe UI Semibold"/>
                <a:ea typeface="+mj-lt"/>
                <a:cs typeface="Segoe UI Semibold"/>
              </a:rPr>
              <a:t>not</a:t>
            </a: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cs typeface="Segoe UI Semibold"/>
              </a:rPr>
              <a:t>  </a:t>
            </a:r>
            <a:r>
              <a:rPr kumimoji="0" lang="en-US" sz="3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used to train the foundation AI models</a:t>
            </a:r>
          </a:p>
        </p:txBody>
      </p:sp>
      <p:sp>
        <p:nvSpPr>
          <p:cNvPr id="6" name="Title 14">
            <a:extLst>
              <a:ext uri="{FF2B5EF4-FFF2-40B4-BE49-F238E27FC236}">
                <a16:creationId xmlns:a16="http://schemas.microsoft.com/office/drawing/2014/main" id="{10CD5E7D-1F7C-5CED-7CDE-E824A924EE70}"/>
              </a:ext>
            </a:extLst>
          </p:cNvPr>
          <p:cNvSpPr txBox="1">
            <a:spLocks/>
          </p:cNvSpPr>
          <p:nvPr/>
        </p:nvSpPr>
        <p:spPr>
          <a:xfrm>
            <a:off x="978439" y="2115442"/>
            <a:ext cx="3738602" cy="24929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CA" sz="5400" b="0" i="0" u="none" strike="noStrike" kern="1200" cap="none" spc="-225" normalizeH="0" baseline="0" noProof="0">
                <a:ln>
                  <a:noFill/>
                </a:ln>
                <a:solidFill>
                  <a:srgbClr val="FFFFFF"/>
                </a:solidFill>
                <a:effectLst/>
                <a:uLnTx/>
                <a:uFillTx/>
                <a:latin typeface="Segoe UI Semibold"/>
                <a:ea typeface="+mn-ea"/>
                <a:cs typeface="Segoe UI" pitchFamily="34" charset="0"/>
              </a:rPr>
              <a:t>Microsoft Security Copilot</a:t>
            </a:r>
          </a:p>
        </p:txBody>
      </p:sp>
    </p:spTree>
    <p:extLst>
      <p:ext uri="{BB962C8B-B14F-4D97-AF65-F5344CB8AC3E}">
        <p14:creationId xmlns:p14="http://schemas.microsoft.com/office/powerpoint/2010/main" val="3824145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36142D1-2EDB-4168-ABF6-F2763B1E9746}"/>
              </a:ext>
              <a:ext uri="{C183D7F6-B498-43B3-948B-1728B52AA6E4}">
                <adec:decorative xmlns:adec="http://schemas.microsoft.com/office/drawing/2017/decorative" val="1"/>
              </a:ext>
            </a:extLst>
          </p:cNvPr>
          <p:cNvGrpSpPr/>
          <p:nvPr/>
        </p:nvGrpSpPr>
        <p:grpSpPr>
          <a:xfrm>
            <a:off x="2678992" y="2503285"/>
            <a:ext cx="1546779" cy="387798"/>
            <a:chOff x="2678992" y="1959591"/>
            <a:chExt cx="1546779" cy="387798"/>
          </a:xfrm>
        </p:grpSpPr>
        <p:sp>
          <p:nvSpPr>
            <p:cNvPr id="25" name="Rectangle 24">
              <a:extLst>
                <a:ext uri="{FF2B5EF4-FFF2-40B4-BE49-F238E27FC236}">
                  <a16:creationId xmlns:a16="http://schemas.microsoft.com/office/drawing/2014/main" id="{147CD2FF-31BC-48D9-A146-032FD5E44B65}"/>
                </a:ext>
              </a:extLst>
            </p:cNvPr>
            <p:cNvSpPr/>
            <p:nvPr/>
          </p:nvSpPr>
          <p:spPr bwMode="auto">
            <a:xfrm>
              <a:off x="3110265" y="1959591"/>
              <a:ext cx="1115506"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Microsoft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Defender</a:t>
              </a:r>
            </a:p>
          </p:txBody>
        </p:sp>
        <p:pic>
          <p:nvPicPr>
            <p:cNvPr id="26" name="Picture 6" descr="Microsoft Defender - Wikipedia">
              <a:extLst>
                <a:ext uri="{FF2B5EF4-FFF2-40B4-BE49-F238E27FC236}">
                  <a16:creationId xmlns:a16="http://schemas.microsoft.com/office/drawing/2014/main" id="{2329CD8B-C1E9-4BA7-8035-ED1D8B4330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2" t="6932" r="6932" b="6932"/>
            <a:stretch/>
          </p:blipFill>
          <p:spPr bwMode="auto">
            <a:xfrm>
              <a:off x="2678992" y="2009697"/>
              <a:ext cx="287587" cy="287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5805602A-4697-4692-A7FE-3C096E8193C0}"/>
              </a:ext>
              <a:ext uri="{C183D7F6-B498-43B3-948B-1728B52AA6E4}">
                <adec:decorative xmlns:adec="http://schemas.microsoft.com/office/drawing/2017/decorative" val="1"/>
              </a:ext>
            </a:extLst>
          </p:cNvPr>
          <p:cNvGrpSpPr/>
          <p:nvPr/>
        </p:nvGrpSpPr>
        <p:grpSpPr>
          <a:xfrm>
            <a:off x="2511497" y="3747716"/>
            <a:ext cx="1441133" cy="387798"/>
            <a:chOff x="2511497" y="3204022"/>
            <a:chExt cx="1441133" cy="387798"/>
          </a:xfrm>
        </p:grpSpPr>
        <p:sp>
          <p:nvSpPr>
            <p:cNvPr id="27" name="Rectangle 26">
              <a:extLst>
                <a:ext uri="{FF2B5EF4-FFF2-40B4-BE49-F238E27FC236}">
                  <a16:creationId xmlns:a16="http://schemas.microsoft.com/office/drawing/2014/main" id="{223F68CC-E604-4E37-B171-5EF7D421A22B}"/>
                </a:ext>
              </a:extLst>
            </p:cNvPr>
            <p:cNvSpPr/>
            <p:nvPr/>
          </p:nvSpPr>
          <p:spPr bwMode="auto">
            <a:xfrm>
              <a:off x="2925084" y="3204022"/>
              <a:ext cx="1027546"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Microsoft</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Sentinel</a:t>
              </a:r>
            </a:p>
          </p:txBody>
        </p:sp>
        <p:pic>
          <p:nvPicPr>
            <p:cNvPr id="28" name="Graphic 27">
              <a:extLst>
                <a:ext uri="{FF2B5EF4-FFF2-40B4-BE49-F238E27FC236}">
                  <a16:creationId xmlns:a16="http://schemas.microsoft.com/office/drawing/2014/main" id="{46F12A8B-7B54-4FE3-8AA8-EF28675759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1497" y="3244790"/>
              <a:ext cx="252215" cy="306263"/>
            </a:xfrm>
            <a:prstGeom prst="rect">
              <a:avLst/>
            </a:prstGeom>
          </p:spPr>
        </p:pic>
      </p:grpSp>
      <p:sp>
        <p:nvSpPr>
          <p:cNvPr id="3" name="Oval 2">
            <a:extLst>
              <a:ext uri="{FF2B5EF4-FFF2-40B4-BE49-F238E27FC236}">
                <a16:creationId xmlns:a16="http://schemas.microsoft.com/office/drawing/2014/main" id="{45849DB4-90BD-41CC-AF34-B233C0870070}"/>
              </a:ext>
              <a:ext uri="{C183D7F6-B498-43B3-948B-1728B52AA6E4}">
                <adec:decorative xmlns:adec="http://schemas.microsoft.com/office/drawing/2017/decorative" val="1"/>
              </a:ext>
            </a:extLst>
          </p:cNvPr>
          <p:cNvSpPr/>
          <p:nvPr/>
        </p:nvSpPr>
        <p:spPr bwMode="auto">
          <a:xfrm>
            <a:off x="2144446" y="-327124"/>
            <a:ext cx="7940986" cy="7940986"/>
          </a:xfrm>
          <a:prstGeom prst="ellipse">
            <a:avLst/>
          </a:prstGeom>
          <a:noFill/>
          <a:ln w="12700">
            <a:gradFill flip="none" rotWithShape="1">
              <a:gsLst>
                <a:gs pos="37000">
                  <a:srgbClr val="737373"/>
                </a:gs>
                <a:gs pos="17000">
                  <a:srgbClr val="000000">
                    <a:alpha val="0"/>
                  </a:srgbClr>
                </a:gs>
                <a:gs pos="62000">
                  <a:srgbClr val="737373"/>
                </a:gs>
                <a:gs pos="80000">
                  <a:srgbClr val="000000">
                    <a:alpha val="0"/>
                  </a:srgbClr>
                </a:gs>
              </a:gsLst>
              <a:lin ang="16200000" scaled="1"/>
              <a:tileRect/>
            </a:gradFill>
            <a:prstDash val="soli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24157">
                    <a:srgbClr val="FFFFFF"/>
                  </a:gs>
                  <a:gs pos="36000">
                    <a:srgbClr val="FFFFFF"/>
                  </a:gs>
                </a:gsLst>
                <a:lin ang="5400000" scaled="1"/>
              </a:gradFill>
              <a:effectLst/>
              <a:uLnTx/>
              <a:uFillTx/>
              <a:latin typeface="Segoe UI"/>
              <a:ea typeface="Segoe UI" pitchFamily="34" charset="0"/>
              <a:cs typeface="Segoe UI" pitchFamily="34" charset="0"/>
            </a:endParaRPr>
          </a:p>
        </p:txBody>
      </p:sp>
      <p:sp>
        <p:nvSpPr>
          <p:cNvPr id="74" name="Circle: Hollow 73">
            <a:extLst>
              <a:ext uri="{FF2B5EF4-FFF2-40B4-BE49-F238E27FC236}">
                <a16:creationId xmlns:a16="http://schemas.microsoft.com/office/drawing/2014/main" id="{2E65A44C-6A3F-3C46-852E-FF854139E178}"/>
              </a:ext>
              <a:ext uri="{C183D7F6-B498-43B3-948B-1728B52AA6E4}">
                <adec:decorative xmlns:adec="http://schemas.microsoft.com/office/drawing/2017/decorative" val="1"/>
              </a:ext>
            </a:extLst>
          </p:cNvPr>
          <p:cNvSpPr/>
          <p:nvPr/>
        </p:nvSpPr>
        <p:spPr bwMode="auto">
          <a:xfrm>
            <a:off x="4004049" y="1459215"/>
            <a:ext cx="4183902" cy="4183902"/>
          </a:xfrm>
          <a:prstGeom prst="donut">
            <a:avLst>
              <a:gd name="adj" fmla="val 8293"/>
            </a:avLst>
          </a:prstGeom>
          <a:gradFill>
            <a:gsLst>
              <a:gs pos="0">
                <a:srgbClr val="0078D4"/>
              </a:gs>
              <a:gs pos="100000">
                <a:srgbClr val="107C10"/>
              </a:gs>
            </a:gsLst>
            <a:lin ang="5400000" scaled="1"/>
          </a:gradFill>
          <a:ln>
            <a:noFill/>
            <a:headEnd type="none" w="med" len="med"/>
            <a:tailEnd type="none" w="med" len="med"/>
          </a:ln>
          <a:effectLst>
            <a:outerShdw blurRad="254000" dist="50800" dir="270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75" b="0" i="0" u="none" strike="noStrike" kern="1200" cap="none" spc="0" normalizeH="0" baseline="0" noProof="0">
              <a:ln w="3175">
                <a:noFill/>
              </a:ln>
              <a:gradFill>
                <a:gsLst>
                  <a:gs pos="0">
                    <a:srgbClr val="6C6E6C"/>
                  </a:gs>
                  <a:gs pos="100000">
                    <a:srgbClr val="6C6E6C"/>
                  </a:gs>
                </a:gsLst>
                <a:lin ang="5400000" scaled="0"/>
              </a:gradFill>
              <a:effectLst/>
              <a:uLnTx/>
              <a:uFillTx/>
              <a:latin typeface="Segoe UI Semibold"/>
              <a:ea typeface="+mn-ea"/>
              <a:cs typeface="Segoe UI Semilight" panose="020B0402040204020203" pitchFamily="34" charset="0"/>
            </a:endParaRPr>
          </a:p>
        </p:txBody>
      </p:sp>
      <p:cxnSp>
        <p:nvCxnSpPr>
          <p:cNvPr id="5" name="Straight Connector 4">
            <a:extLst>
              <a:ext uri="{FF2B5EF4-FFF2-40B4-BE49-F238E27FC236}">
                <a16:creationId xmlns:a16="http://schemas.microsoft.com/office/drawing/2014/main" id="{17F10980-5878-AA40-B302-A9024F1F480F}"/>
              </a:ext>
              <a:ext uri="{C183D7F6-B498-43B3-948B-1728B52AA6E4}">
                <adec:decorative xmlns:adec="http://schemas.microsoft.com/office/drawing/2017/decorative" val="1"/>
              </a:ext>
            </a:extLst>
          </p:cNvPr>
          <p:cNvCxnSpPr>
            <a:cxnSpLocks/>
          </p:cNvCxnSpPr>
          <p:nvPr/>
        </p:nvCxnSpPr>
        <p:spPr>
          <a:xfrm flipV="1">
            <a:off x="2746303" y="4670131"/>
            <a:ext cx="1358956" cy="735246"/>
          </a:xfrm>
          <a:prstGeom prst="line">
            <a:avLst/>
          </a:prstGeom>
          <a:ln w="12700">
            <a:solidFill>
              <a:srgbClr val="545D6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71C71B3-9C93-3C47-8FED-6C9FA461BAAD}"/>
              </a:ext>
              <a:ext uri="{C183D7F6-B498-43B3-948B-1728B52AA6E4}">
                <adec:decorative xmlns:adec="http://schemas.microsoft.com/office/drawing/2017/decorative" val="1"/>
              </a:ext>
            </a:extLst>
          </p:cNvPr>
          <p:cNvCxnSpPr>
            <a:cxnSpLocks/>
          </p:cNvCxnSpPr>
          <p:nvPr/>
        </p:nvCxnSpPr>
        <p:spPr>
          <a:xfrm flipH="1" flipV="1">
            <a:off x="8113280" y="4690416"/>
            <a:ext cx="1358956" cy="735246"/>
          </a:xfrm>
          <a:prstGeom prst="line">
            <a:avLst/>
          </a:prstGeom>
          <a:ln w="12700">
            <a:solidFill>
              <a:srgbClr val="545D6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24CB96C-7605-F547-A454-E99607E1B79C}"/>
              </a:ext>
              <a:ext uri="{C183D7F6-B498-43B3-948B-1728B52AA6E4}">
                <adec:decorative xmlns:adec="http://schemas.microsoft.com/office/drawing/2017/decorative" val="1"/>
              </a:ext>
            </a:extLst>
          </p:cNvPr>
          <p:cNvCxnSpPr>
            <a:cxnSpLocks/>
          </p:cNvCxnSpPr>
          <p:nvPr/>
        </p:nvCxnSpPr>
        <p:spPr>
          <a:xfrm>
            <a:off x="6096000" y="1893389"/>
            <a:ext cx="0" cy="456703"/>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4E852EF-5CE1-D94F-9476-B63FFCA570FC}"/>
              </a:ext>
              <a:ext uri="{C183D7F6-B498-43B3-948B-1728B52AA6E4}">
                <adec:decorative xmlns:adec="http://schemas.microsoft.com/office/drawing/2017/decorative" val="1"/>
              </a:ext>
            </a:extLst>
          </p:cNvPr>
          <p:cNvCxnSpPr>
            <a:cxnSpLocks/>
          </p:cNvCxnSpPr>
          <p:nvPr/>
        </p:nvCxnSpPr>
        <p:spPr>
          <a:xfrm flipH="1">
            <a:off x="4711686" y="4184862"/>
            <a:ext cx="327700" cy="189198"/>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65C8615-B36C-6A43-83DB-ABBCA98B7912}"/>
              </a:ext>
              <a:ext uri="{C183D7F6-B498-43B3-948B-1728B52AA6E4}">
                <adec:decorative xmlns:adec="http://schemas.microsoft.com/office/drawing/2017/decorative" val="1"/>
              </a:ext>
            </a:extLst>
          </p:cNvPr>
          <p:cNvCxnSpPr>
            <a:cxnSpLocks/>
          </p:cNvCxnSpPr>
          <p:nvPr/>
        </p:nvCxnSpPr>
        <p:spPr>
          <a:xfrm>
            <a:off x="7134029" y="4157989"/>
            <a:ext cx="374247" cy="216071"/>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9332508-EC8A-4D4C-9A70-69501C1F9431}"/>
              </a:ext>
              <a:ext uri="{C183D7F6-B498-43B3-948B-1728B52AA6E4}">
                <adec:decorative xmlns:adec="http://schemas.microsoft.com/office/drawing/2017/decorative" val="1"/>
              </a:ext>
            </a:extLst>
          </p:cNvPr>
          <p:cNvGrpSpPr/>
          <p:nvPr/>
        </p:nvGrpSpPr>
        <p:grpSpPr>
          <a:xfrm>
            <a:off x="3414895" y="5255236"/>
            <a:ext cx="1478909" cy="387798"/>
            <a:chOff x="3293047" y="4589384"/>
            <a:chExt cx="1478909" cy="387798"/>
          </a:xfrm>
        </p:grpSpPr>
        <p:sp>
          <p:nvSpPr>
            <p:cNvPr id="17" name="Rectangle 16">
              <a:extLst>
                <a:ext uri="{FF2B5EF4-FFF2-40B4-BE49-F238E27FC236}">
                  <a16:creationId xmlns:a16="http://schemas.microsoft.com/office/drawing/2014/main" id="{A9B170D6-452B-439B-930E-CF47F66A62CC}"/>
                </a:ext>
              </a:extLst>
            </p:cNvPr>
            <p:cNvSpPr/>
            <p:nvPr/>
          </p:nvSpPr>
          <p:spPr bwMode="auto">
            <a:xfrm>
              <a:off x="3706634" y="4589384"/>
              <a:ext cx="1065322"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Microsoft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err="1">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Entra</a:t>
              </a:r>
              <a:endPar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endParaRPr>
            </a:p>
          </p:txBody>
        </p:sp>
        <p:pic>
          <p:nvPicPr>
            <p:cNvPr id="9" name="Picture 8">
              <a:extLst>
                <a:ext uri="{FF2B5EF4-FFF2-40B4-BE49-F238E27FC236}">
                  <a16:creationId xmlns:a16="http://schemas.microsoft.com/office/drawing/2014/main" id="{FF132E00-345A-B177-336D-B60769E478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3047" y="4613624"/>
              <a:ext cx="337368" cy="339318"/>
            </a:xfrm>
            <a:prstGeom prst="rect">
              <a:avLst/>
            </a:prstGeom>
          </p:spPr>
        </p:pic>
      </p:grpSp>
      <p:grpSp>
        <p:nvGrpSpPr>
          <p:cNvPr id="21" name="Group 20">
            <a:extLst>
              <a:ext uri="{FF2B5EF4-FFF2-40B4-BE49-F238E27FC236}">
                <a16:creationId xmlns:a16="http://schemas.microsoft.com/office/drawing/2014/main" id="{C917BD1A-5BEA-4687-AF44-96C6362BE00C}"/>
              </a:ext>
              <a:ext uri="{C183D7F6-B498-43B3-948B-1728B52AA6E4}">
                <adec:decorative xmlns:adec="http://schemas.microsoft.com/office/drawing/2017/decorative" val="1"/>
              </a:ext>
            </a:extLst>
          </p:cNvPr>
          <p:cNvGrpSpPr/>
          <p:nvPr/>
        </p:nvGrpSpPr>
        <p:grpSpPr>
          <a:xfrm>
            <a:off x="7564740" y="5304876"/>
            <a:ext cx="1562234" cy="387798"/>
            <a:chOff x="7646515" y="4589384"/>
            <a:chExt cx="1562234" cy="387798"/>
          </a:xfrm>
        </p:grpSpPr>
        <p:sp>
          <p:nvSpPr>
            <p:cNvPr id="37" name="TextBox 36">
              <a:extLst>
                <a:ext uri="{FF2B5EF4-FFF2-40B4-BE49-F238E27FC236}">
                  <a16:creationId xmlns:a16="http://schemas.microsoft.com/office/drawing/2014/main" id="{F2E11CD7-12DA-4761-8E7C-43F42141F9A2}"/>
                </a:ext>
              </a:extLst>
            </p:cNvPr>
            <p:cNvSpPr txBox="1"/>
            <p:nvPr/>
          </p:nvSpPr>
          <p:spPr>
            <a:xfrm>
              <a:off x="8149802" y="4589384"/>
              <a:ext cx="1058947" cy="387798"/>
            </a:xfrm>
            <a:custGeom>
              <a:avLst/>
              <a:gdLst>
                <a:gd name="connsiteX0" fmla="*/ 0 w 3940659"/>
                <a:gd name="connsiteY0" fmla="*/ 0 h 1320361"/>
                <a:gd name="connsiteX1" fmla="*/ 3940659 w 3940659"/>
                <a:gd name="connsiteY1" fmla="*/ 0 h 1320361"/>
                <a:gd name="connsiteX2" fmla="*/ 3940659 w 3940659"/>
                <a:gd name="connsiteY2" fmla="*/ 1320361 h 1320361"/>
                <a:gd name="connsiteX3" fmla="*/ 0 w 3940659"/>
                <a:gd name="connsiteY3" fmla="*/ 1320361 h 1320361"/>
                <a:gd name="connsiteX4" fmla="*/ 0 w 3940659"/>
                <a:gd name="connsiteY4" fmla="*/ 0 h 132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0659" h="1320361">
                  <a:moveTo>
                    <a:pt x="0" y="0"/>
                  </a:moveTo>
                  <a:lnTo>
                    <a:pt x="3940659" y="0"/>
                  </a:lnTo>
                  <a:lnTo>
                    <a:pt x="3940659" y="1320361"/>
                  </a:lnTo>
                  <a:lnTo>
                    <a:pt x="0" y="1320361"/>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defTabSz="1828800">
                <a:defRPr sz="2400" kern="0">
                  <a:gradFill>
                    <a:gsLst>
                      <a:gs pos="21739">
                        <a:schemeClr val="tx1"/>
                      </a:gs>
                      <a:gs pos="42000">
                        <a:schemeClr val="tx1"/>
                      </a:gs>
                    </a:gsLst>
                    <a:lin ang="16200000" scaled="1"/>
                  </a:gradFill>
                  <a:latin typeface="+mj-lt"/>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rPr>
                <a:t>Microsoft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rPr>
                <a:t>Intune</a:t>
              </a:r>
            </a:p>
          </p:txBody>
        </p:sp>
        <p:pic>
          <p:nvPicPr>
            <p:cNvPr id="6" name="Graphic 5">
              <a:extLst>
                <a:ext uri="{FF2B5EF4-FFF2-40B4-BE49-F238E27FC236}">
                  <a16:creationId xmlns:a16="http://schemas.microsoft.com/office/drawing/2014/main" id="{D0CA4AED-D44D-0BE2-4918-C90945D832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6515" y="4597921"/>
              <a:ext cx="370724" cy="370724"/>
            </a:xfrm>
            <a:prstGeom prst="rect">
              <a:avLst/>
            </a:prstGeom>
          </p:spPr>
        </p:pic>
      </p:grpSp>
      <p:grpSp>
        <p:nvGrpSpPr>
          <p:cNvPr id="19" name="Group 18">
            <a:extLst>
              <a:ext uri="{FF2B5EF4-FFF2-40B4-BE49-F238E27FC236}">
                <a16:creationId xmlns:a16="http://schemas.microsoft.com/office/drawing/2014/main" id="{943E07EB-F692-409B-8794-EC2D9E751B22}"/>
              </a:ext>
              <a:ext uri="{C183D7F6-B498-43B3-948B-1728B52AA6E4}">
                <adec:decorative xmlns:adec="http://schemas.microsoft.com/office/drawing/2017/decorative" val="1"/>
              </a:ext>
            </a:extLst>
          </p:cNvPr>
          <p:cNvGrpSpPr/>
          <p:nvPr/>
        </p:nvGrpSpPr>
        <p:grpSpPr>
          <a:xfrm>
            <a:off x="8450053" y="3747716"/>
            <a:ext cx="1539140" cy="387798"/>
            <a:chOff x="8450053" y="3204022"/>
            <a:chExt cx="1539140" cy="387798"/>
          </a:xfrm>
        </p:grpSpPr>
        <p:sp>
          <p:nvSpPr>
            <p:cNvPr id="68" name="Rectangle 67">
              <a:extLst>
                <a:ext uri="{FF2B5EF4-FFF2-40B4-BE49-F238E27FC236}">
                  <a16:creationId xmlns:a16="http://schemas.microsoft.com/office/drawing/2014/main" id="{66A73FCC-90DA-4686-A137-432CFF5CE4F3}"/>
                </a:ext>
              </a:extLst>
            </p:cNvPr>
            <p:cNvSpPr/>
            <p:nvPr/>
          </p:nvSpPr>
          <p:spPr bwMode="auto">
            <a:xfrm>
              <a:off x="8840945" y="3204022"/>
              <a:ext cx="1148248"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Microsoft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err="1">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Priva</a:t>
              </a:r>
              <a:endPar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endParaRPr>
            </a:p>
          </p:txBody>
        </p:sp>
        <p:grpSp>
          <p:nvGrpSpPr>
            <p:cNvPr id="86" name="Group 85" descr="Priva product logo">
              <a:extLst>
                <a:ext uri="{FF2B5EF4-FFF2-40B4-BE49-F238E27FC236}">
                  <a16:creationId xmlns:a16="http://schemas.microsoft.com/office/drawing/2014/main" id="{9898D5DE-73E3-4739-ABF3-615210810820}"/>
                </a:ext>
              </a:extLst>
            </p:cNvPr>
            <p:cNvGrpSpPr>
              <a:grpSpLocks noChangeAspect="1"/>
            </p:cNvGrpSpPr>
            <p:nvPr/>
          </p:nvGrpSpPr>
          <p:grpSpPr>
            <a:xfrm>
              <a:off x="8450053" y="3244851"/>
              <a:ext cx="307032" cy="306146"/>
              <a:chOff x="4100469" y="2403926"/>
              <a:chExt cx="3437191" cy="3427251"/>
            </a:xfrm>
            <a:solidFill>
              <a:srgbClr val="0486D1"/>
            </a:solidFill>
          </p:grpSpPr>
          <p:sp>
            <p:nvSpPr>
              <p:cNvPr id="87" name="Freeform: Shape 21">
                <a:extLst>
                  <a:ext uri="{FF2B5EF4-FFF2-40B4-BE49-F238E27FC236}">
                    <a16:creationId xmlns:a16="http://schemas.microsoft.com/office/drawing/2014/main" id="{A9472507-8E32-4158-B1DA-953F8585AF28}"/>
                  </a:ext>
                  <a:ext uri="{C183D7F6-B498-43B3-948B-1728B52AA6E4}">
                    <adec:decorative xmlns:adec="http://schemas.microsoft.com/office/drawing/2017/decorative" val="1"/>
                  </a:ext>
                </a:extLst>
              </p:cNvPr>
              <p:cNvSpPr/>
              <p:nvPr/>
            </p:nvSpPr>
            <p:spPr bwMode="auto">
              <a:xfrm>
                <a:off x="4770047" y="3666509"/>
                <a:ext cx="1049018" cy="820154"/>
              </a:xfrm>
              <a:custGeom>
                <a:avLst/>
                <a:gdLst>
                  <a:gd name="connsiteX0" fmla="*/ 412757 w 1049018"/>
                  <a:gd name="connsiteY0" fmla="*/ 0 h 820154"/>
                  <a:gd name="connsiteX1" fmla="*/ 1017901 w 1049018"/>
                  <a:gd name="connsiteY1" fmla="*/ 184846 h 820154"/>
                  <a:gd name="connsiteX2" fmla="*/ 1049018 w 1049018"/>
                  <a:gd name="connsiteY2" fmla="*/ 208114 h 820154"/>
                  <a:gd name="connsiteX3" fmla="*/ 996812 w 1049018"/>
                  <a:gd name="connsiteY3" fmla="*/ 247152 h 820154"/>
                  <a:gd name="connsiteX4" fmla="*/ 651603 w 1049018"/>
                  <a:gd name="connsiteY4" fmla="*/ 760481 h 820154"/>
                  <a:gd name="connsiteX5" fmla="*/ 636260 w 1049018"/>
                  <a:gd name="connsiteY5" fmla="*/ 820154 h 820154"/>
                  <a:gd name="connsiteX6" fmla="*/ 627725 w 1049018"/>
                  <a:gd name="connsiteY6" fmla="*/ 817030 h 820154"/>
                  <a:gd name="connsiteX7" fmla="*/ 15344 w 1049018"/>
                  <a:gd name="connsiteY7" fmla="*/ 141604 h 820154"/>
                  <a:gd name="connsiteX8" fmla="*/ 0 w 1049018"/>
                  <a:gd name="connsiteY8" fmla="*/ 81931 h 820154"/>
                  <a:gd name="connsiteX9" fmla="*/ 90904 w 1049018"/>
                  <a:gd name="connsiteY9" fmla="*/ 48660 h 820154"/>
                  <a:gd name="connsiteX10" fmla="*/ 412757 w 1049018"/>
                  <a:gd name="connsiteY10" fmla="*/ 0 h 8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018" h="820154">
                    <a:moveTo>
                      <a:pt x="412757" y="0"/>
                    </a:moveTo>
                    <a:cubicBezTo>
                      <a:pt x="636916" y="0"/>
                      <a:pt x="845159" y="68144"/>
                      <a:pt x="1017901" y="184846"/>
                    </a:cubicBezTo>
                    <a:lnTo>
                      <a:pt x="1049018" y="208114"/>
                    </a:lnTo>
                    <a:lnTo>
                      <a:pt x="996812" y="247152"/>
                    </a:lnTo>
                    <a:cubicBezTo>
                      <a:pt x="836449" y="379496"/>
                      <a:pt x="714850" y="557134"/>
                      <a:pt x="651603" y="760481"/>
                    </a:cubicBezTo>
                    <a:lnTo>
                      <a:pt x="636260" y="820154"/>
                    </a:lnTo>
                    <a:lnTo>
                      <a:pt x="627725" y="817030"/>
                    </a:lnTo>
                    <a:cubicBezTo>
                      <a:pt x="336376" y="693800"/>
                      <a:pt x="110215" y="446624"/>
                      <a:pt x="15344" y="141604"/>
                    </a:cubicBezTo>
                    <a:lnTo>
                      <a:pt x="0" y="81931"/>
                    </a:lnTo>
                    <a:lnTo>
                      <a:pt x="90904" y="48660"/>
                    </a:lnTo>
                    <a:cubicBezTo>
                      <a:pt x="192577" y="17036"/>
                      <a:pt x="300678" y="0"/>
                      <a:pt x="412757" y="0"/>
                    </a:cubicBez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Freeform: Shape 23">
                <a:extLst>
                  <a:ext uri="{FF2B5EF4-FFF2-40B4-BE49-F238E27FC236}">
                    <a16:creationId xmlns:a16="http://schemas.microsoft.com/office/drawing/2014/main" id="{D4DB653A-A0CD-4D23-B143-84450C8DBB98}"/>
                  </a:ext>
                  <a:ext uri="{C183D7F6-B498-43B3-948B-1728B52AA6E4}">
                    <adec:decorative xmlns:adec="http://schemas.microsoft.com/office/drawing/2017/decorative" val="1"/>
                  </a:ext>
                </a:extLst>
              </p:cNvPr>
              <p:cNvSpPr/>
              <p:nvPr/>
            </p:nvSpPr>
            <p:spPr bwMode="auto">
              <a:xfrm>
                <a:off x="5819065" y="3666509"/>
                <a:ext cx="1049020" cy="820155"/>
              </a:xfrm>
              <a:custGeom>
                <a:avLst/>
                <a:gdLst>
                  <a:gd name="connsiteX0" fmla="*/ 636260 w 1049020"/>
                  <a:gd name="connsiteY0" fmla="*/ 0 h 820155"/>
                  <a:gd name="connsiteX1" fmla="*/ 958113 w 1049020"/>
                  <a:gd name="connsiteY1" fmla="*/ 48660 h 820155"/>
                  <a:gd name="connsiteX2" fmla="*/ 1049020 w 1049020"/>
                  <a:gd name="connsiteY2" fmla="*/ 81932 h 820155"/>
                  <a:gd name="connsiteX3" fmla="*/ 1033676 w 1049020"/>
                  <a:gd name="connsiteY3" fmla="*/ 141604 h 820155"/>
                  <a:gd name="connsiteX4" fmla="*/ 421295 w 1049020"/>
                  <a:gd name="connsiteY4" fmla="*/ 817030 h 820155"/>
                  <a:gd name="connsiteX5" fmla="*/ 412758 w 1049020"/>
                  <a:gd name="connsiteY5" fmla="*/ 820155 h 820155"/>
                  <a:gd name="connsiteX6" fmla="*/ 397414 w 1049020"/>
                  <a:gd name="connsiteY6" fmla="*/ 760481 h 820155"/>
                  <a:gd name="connsiteX7" fmla="*/ 52205 w 1049020"/>
                  <a:gd name="connsiteY7" fmla="*/ 247152 h 820155"/>
                  <a:gd name="connsiteX8" fmla="*/ 0 w 1049020"/>
                  <a:gd name="connsiteY8" fmla="*/ 208114 h 820155"/>
                  <a:gd name="connsiteX9" fmla="*/ 31116 w 1049020"/>
                  <a:gd name="connsiteY9" fmla="*/ 184846 h 820155"/>
                  <a:gd name="connsiteX10" fmla="*/ 636260 w 1049020"/>
                  <a:gd name="connsiteY10" fmla="*/ 0 h 82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020" h="820155">
                    <a:moveTo>
                      <a:pt x="636260" y="0"/>
                    </a:moveTo>
                    <a:cubicBezTo>
                      <a:pt x="748340" y="0"/>
                      <a:pt x="856440" y="17036"/>
                      <a:pt x="958113" y="48660"/>
                    </a:cubicBezTo>
                    <a:lnTo>
                      <a:pt x="1049020" y="81932"/>
                    </a:lnTo>
                    <a:lnTo>
                      <a:pt x="1033676" y="141604"/>
                    </a:lnTo>
                    <a:cubicBezTo>
                      <a:pt x="938805" y="446624"/>
                      <a:pt x="712645" y="693800"/>
                      <a:pt x="421295" y="817030"/>
                    </a:cubicBezTo>
                    <a:lnTo>
                      <a:pt x="412758" y="820155"/>
                    </a:lnTo>
                    <a:lnTo>
                      <a:pt x="397414" y="760481"/>
                    </a:lnTo>
                    <a:cubicBezTo>
                      <a:pt x="334167" y="557134"/>
                      <a:pt x="212569" y="379496"/>
                      <a:pt x="52205" y="247152"/>
                    </a:cubicBezTo>
                    <a:lnTo>
                      <a:pt x="0" y="208114"/>
                    </a:lnTo>
                    <a:lnTo>
                      <a:pt x="31116" y="184846"/>
                    </a:lnTo>
                    <a:cubicBezTo>
                      <a:pt x="203858" y="68144"/>
                      <a:pt x="412101" y="0"/>
                      <a:pt x="636260" y="0"/>
                    </a:cubicBez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Freeform: Shape 27">
                <a:extLst>
                  <a:ext uri="{FF2B5EF4-FFF2-40B4-BE49-F238E27FC236}">
                    <a16:creationId xmlns:a16="http://schemas.microsoft.com/office/drawing/2014/main" id="{0D60CDE7-34DC-49D0-97F5-47381D84B6CE}"/>
                  </a:ext>
                  <a:ext uri="{C183D7F6-B498-43B3-948B-1728B52AA6E4}">
                    <adec:decorative xmlns:adec="http://schemas.microsoft.com/office/drawing/2017/decorative" val="1"/>
                  </a:ext>
                </a:extLst>
              </p:cNvPr>
              <p:cNvSpPr/>
              <p:nvPr/>
            </p:nvSpPr>
            <p:spPr bwMode="auto">
              <a:xfrm>
                <a:off x="5372990" y="4486663"/>
                <a:ext cx="892149" cy="1136400"/>
              </a:xfrm>
              <a:custGeom>
                <a:avLst/>
                <a:gdLst>
                  <a:gd name="connsiteX0" fmla="*/ 33317 w 892149"/>
                  <a:gd name="connsiteY0" fmla="*/ 0 h 1136400"/>
                  <a:gd name="connsiteX1" fmla="*/ 124223 w 892149"/>
                  <a:gd name="connsiteY1" fmla="*/ 33271 h 1136400"/>
                  <a:gd name="connsiteX2" fmla="*/ 446076 w 892149"/>
                  <a:gd name="connsiteY2" fmla="*/ 81931 h 1136400"/>
                  <a:gd name="connsiteX3" fmla="*/ 767929 w 892149"/>
                  <a:gd name="connsiteY3" fmla="*/ 33271 h 1136400"/>
                  <a:gd name="connsiteX4" fmla="*/ 858833 w 892149"/>
                  <a:gd name="connsiteY4" fmla="*/ 1 h 1136400"/>
                  <a:gd name="connsiteX5" fmla="*/ 870160 w 892149"/>
                  <a:gd name="connsiteY5" fmla="*/ 44052 h 1136400"/>
                  <a:gd name="connsiteX6" fmla="*/ 892149 w 892149"/>
                  <a:gd name="connsiteY6" fmla="*/ 262180 h 1136400"/>
                  <a:gd name="connsiteX7" fmla="*/ 498280 w 892149"/>
                  <a:gd name="connsiteY7" fmla="*/ 1097362 h 1136400"/>
                  <a:gd name="connsiteX8" fmla="*/ 446075 w 892149"/>
                  <a:gd name="connsiteY8" fmla="*/ 1136400 h 1136400"/>
                  <a:gd name="connsiteX9" fmla="*/ 393869 w 892149"/>
                  <a:gd name="connsiteY9" fmla="*/ 1097362 h 1136400"/>
                  <a:gd name="connsiteX10" fmla="*/ 0 w 892149"/>
                  <a:gd name="connsiteY10" fmla="*/ 262180 h 1136400"/>
                  <a:gd name="connsiteX11" fmla="*/ 21989 w 892149"/>
                  <a:gd name="connsiteY11" fmla="*/ 44052 h 1136400"/>
                  <a:gd name="connsiteX12" fmla="*/ 33317 w 892149"/>
                  <a:gd name="connsiteY12" fmla="*/ 0 h 113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2149" h="1136400">
                    <a:moveTo>
                      <a:pt x="33317" y="0"/>
                    </a:moveTo>
                    <a:lnTo>
                      <a:pt x="124223" y="33271"/>
                    </a:lnTo>
                    <a:cubicBezTo>
                      <a:pt x="225896" y="64895"/>
                      <a:pt x="333997" y="81931"/>
                      <a:pt x="446076" y="81931"/>
                    </a:cubicBezTo>
                    <a:cubicBezTo>
                      <a:pt x="558156" y="81931"/>
                      <a:pt x="666256" y="64895"/>
                      <a:pt x="767929" y="33271"/>
                    </a:cubicBezTo>
                    <a:lnTo>
                      <a:pt x="858833" y="1"/>
                    </a:lnTo>
                    <a:lnTo>
                      <a:pt x="870160" y="44052"/>
                    </a:lnTo>
                    <a:cubicBezTo>
                      <a:pt x="884578" y="114509"/>
                      <a:pt x="892149" y="187461"/>
                      <a:pt x="892149" y="262180"/>
                    </a:cubicBezTo>
                    <a:cubicBezTo>
                      <a:pt x="892149" y="598419"/>
                      <a:pt x="738826" y="898846"/>
                      <a:pt x="498280" y="1097362"/>
                    </a:cubicBezTo>
                    <a:lnTo>
                      <a:pt x="446075" y="1136400"/>
                    </a:lnTo>
                    <a:lnTo>
                      <a:pt x="393869" y="1097362"/>
                    </a:lnTo>
                    <a:cubicBezTo>
                      <a:pt x="153324" y="898846"/>
                      <a:pt x="0" y="598419"/>
                      <a:pt x="0" y="262180"/>
                    </a:cubicBezTo>
                    <a:cubicBezTo>
                      <a:pt x="0" y="187461"/>
                      <a:pt x="7572" y="114509"/>
                      <a:pt x="21989" y="44052"/>
                    </a:cubicBezTo>
                    <a:lnTo>
                      <a:pt x="33317" y="0"/>
                    </a:ln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Freeform: Shape 28">
                <a:extLst>
                  <a:ext uri="{FF2B5EF4-FFF2-40B4-BE49-F238E27FC236}">
                    <a16:creationId xmlns:a16="http://schemas.microsoft.com/office/drawing/2014/main" id="{4AF12BE0-6A3A-4CC7-A8A6-7BDE6863D98F}"/>
                  </a:ext>
                  <a:ext uri="{C183D7F6-B498-43B3-948B-1728B52AA6E4}">
                    <adec:decorative xmlns:adec="http://schemas.microsoft.com/office/drawing/2017/decorative" val="1"/>
                  </a:ext>
                </a:extLst>
              </p:cNvPr>
              <p:cNvSpPr/>
              <p:nvPr/>
            </p:nvSpPr>
            <p:spPr bwMode="auto">
              <a:xfrm>
                <a:off x="4736730" y="2403926"/>
                <a:ext cx="2164670" cy="1470697"/>
              </a:xfrm>
              <a:custGeom>
                <a:avLst/>
                <a:gdLst>
                  <a:gd name="connsiteX0" fmla="*/ 1082335 w 2164670"/>
                  <a:gd name="connsiteY0" fmla="*/ 0 h 1470697"/>
                  <a:gd name="connsiteX1" fmla="*/ 2164670 w 2164670"/>
                  <a:gd name="connsiteY1" fmla="*/ 1082334 h 1470697"/>
                  <a:gd name="connsiteX2" fmla="*/ 2142681 w 2164670"/>
                  <a:gd name="connsiteY2" fmla="*/ 1300462 h 1470697"/>
                  <a:gd name="connsiteX3" fmla="*/ 2131354 w 2164670"/>
                  <a:gd name="connsiteY3" fmla="*/ 1344515 h 1470697"/>
                  <a:gd name="connsiteX4" fmla="*/ 2040447 w 2164670"/>
                  <a:gd name="connsiteY4" fmla="*/ 1311243 h 1470697"/>
                  <a:gd name="connsiteX5" fmla="*/ 1718594 w 2164670"/>
                  <a:gd name="connsiteY5" fmla="*/ 1262583 h 1470697"/>
                  <a:gd name="connsiteX6" fmla="*/ 1113450 w 2164670"/>
                  <a:gd name="connsiteY6" fmla="*/ 1447429 h 1470697"/>
                  <a:gd name="connsiteX7" fmla="*/ 1082334 w 2164670"/>
                  <a:gd name="connsiteY7" fmla="*/ 1470697 h 1470697"/>
                  <a:gd name="connsiteX8" fmla="*/ 1051217 w 2164670"/>
                  <a:gd name="connsiteY8" fmla="*/ 1447429 h 1470697"/>
                  <a:gd name="connsiteX9" fmla="*/ 446073 w 2164670"/>
                  <a:gd name="connsiteY9" fmla="*/ 1262583 h 1470697"/>
                  <a:gd name="connsiteX10" fmla="*/ 124220 w 2164670"/>
                  <a:gd name="connsiteY10" fmla="*/ 1311243 h 1470697"/>
                  <a:gd name="connsiteX11" fmla="*/ 33316 w 2164670"/>
                  <a:gd name="connsiteY11" fmla="*/ 1344514 h 1470697"/>
                  <a:gd name="connsiteX12" fmla="*/ 21989 w 2164670"/>
                  <a:gd name="connsiteY12" fmla="*/ 1300462 h 1470697"/>
                  <a:gd name="connsiteX13" fmla="*/ 0 w 2164670"/>
                  <a:gd name="connsiteY13" fmla="*/ 1082334 h 1470697"/>
                  <a:gd name="connsiteX14" fmla="*/ 1082335 w 2164670"/>
                  <a:gd name="connsiteY14" fmla="*/ 0 h 14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4670" h="1470697">
                    <a:moveTo>
                      <a:pt x="1082335" y="0"/>
                    </a:moveTo>
                    <a:cubicBezTo>
                      <a:pt x="1680092" y="0"/>
                      <a:pt x="2164670" y="484577"/>
                      <a:pt x="2164670" y="1082334"/>
                    </a:cubicBezTo>
                    <a:cubicBezTo>
                      <a:pt x="2164670" y="1157054"/>
                      <a:pt x="2157099" y="1230005"/>
                      <a:pt x="2142681" y="1300462"/>
                    </a:cubicBezTo>
                    <a:lnTo>
                      <a:pt x="2131354" y="1344515"/>
                    </a:lnTo>
                    <a:lnTo>
                      <a:pt x="2040447" y="1311243"/>
                    </a:lnTo>
                    <a:cubicBezTo>
                      <a:pt x="1938774" y="1279619"/>
                      <a:pt x="1830674" y="1262583"/>
                      <a:pt x="1718594" y="1262583"/>
                    </a:cubicBezTo>
                    <a:cubicBezTo>
                      <a:pt x="1494435" y="1262583"/>
                      <a:pt x="1286192" y="1330727"/>
                      <a:pt x="1113450" y="1447429"/>
                    </a:cubicBezTo>
                    <a:lnTo>
                      <a:pt x="1082334" y="1470697"/>
                    </a:lnTo>
                    <a:lnTo>
                      <a:pt x="1051217" y="1447429"/>
                    </a:lnTo>
                    <a:cubicBezTo>
                      <a:pt x="878475" y="1330727"/>
                      <a:pt x="670232" y="1262583"/>
                      <a:pt x="446073" y="1262583"/>
                    </a:cubicBezTo>
                    <a:cubicBezTo>
                      <a:pt x="333994" y="1262583"/>
                      <a:pt x="225893" y="1279619"/>
                      <a:pt x="124220" y="1311243"/>
                    </a:cubicBezTo>
                    <a:lnTo>
                      <a:pt x="33316" y="1344514"/>
                    </a:lnTo>
                    <a:lnTo>
                      <a:pt x="21989" y="1300462"/>
                    </a:lnTo>
                    <a:cubicBezTo>
                      <a:pt x="7572" y="1230005"/>
                      <a:pt x="0" y="1157054"/>
                      <a:pt x="0" y="1082334"/>
                    </a:cubicBezTo>
                    <a:cubicBezTo>
                      <a:pt x="0" y="484577"/>
                      <a:pt x="484578" y="0"/>
                      <a:pt x="1082335" y="0"/>
                    </a:cubicBez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Freeform: Shape 33">
                <a:extLst>
                  <a:ext uri="{FF2B5EF4-FFF2-40B4-BE49-F238E27FC236}">
                    <a16:creationId xmlns:a16="http://schemas.microsoft.com/office/drawing/2014/main" id="{5CF176B6-6339-4833-8602-2E982DB3D63D}"/>
                  </a:ext>
                  <a:ext uri="{C183D7F6-B498-43B3-948B-1728B52AA6E4}">
                    <adec:decorative xmlns:adec="http://schemas.microsoft.com/office/drawing/2017/decorative" val="1"/>
                  </a:ext>
                </a:extLst>
              </p:cNvPr>
              <p:cNvSpPr/>
              <p:nvPr/>
            </p:nvSpPr>
            <p:spPr bwMode="auto">
              <a:xfrm>
                <a:off x="4100469" y="3748440"/>
                <a:ext cx="1718596" cy="2082737"/>
              </a:xfrm>
              <a:custGeom>
                <a:avLst/>
                <a:gdLst>
                  <a:gd name="connsiteX0" fmla="*/ 669578 w 1718596"/>
                  <a:gd name="connsiteY0" fmla="*/ 0 h 2082737"/>
                  <a:gd name="connsiteX1" fmla="*/ 684922 w 1718596"/>
                  <a:gd name="connsiteY1" fmla="*/ 59673 h 2082737"/>
                  <a:gd name="connsiteX2" fmla="*/ 1297303 w 1718596"/>
                  <a:gd name="connsiteY2" fmla="*/ 735099 h 2082737"/>
                  <a:gd name="connsiteX3" fmla="*/ 1305838 w 1718596"/>
                  <a:gd name="connsiteY3" fmla="*/ 738223 h 2082737"/>
                  <a:gd name="connsiteX4" fmla="*/ 1294510 w 1718596"/>
                  <a:gd name="connsiteY4" fmla="*/ 782275 h 2082737"/>
                  <a:gd name="connsiteX5" fmla="*/ 1272521 w 1718596"/>
                  <a:gd name="connsiteY5" fmla="*/ 1000403 h 2082737"/>
                  <a:gd name="connsiteX6" fmla="*/ 1666390 w 1718596"/>
                  <a:gd name="connsiteY6" fmla="*/ 1835585 h 2082737"/>
                  <a:gd name="connsiteX7" fmla="*/ 1718596 w 1718596"/>
                  <a:gd name="connsiteY7" fmla="*/ 1874623 h 2082737"/>
                  <a:gd name="connsiteX8" fmla="*/ 1687479 w 1718596"/>
                  <a:gd name="connsiteY8" fmla="*/ 1897891 h 2082737"/>
                  <a:gd name="connsiteX9" fmla="*/ 1082335 w 1718596"/>
                  <a:gd name="connsiteY9" fmla="*/ 2082737 h 2082737"/>
                  <a:gd name="connsiteX10" fmla="*/ 0 w 1718596"/>
                  <a:gd name="connsiteY10" fmla="*/ 1000403 h 2082737"/>
                  <a:gd name="connsiteX11" fmla="*/ 661041 w 1718596"/>
                  <a:gd name="connsiteY11" fmla="*/ 3124 h 2082737"/>
                  <a:gd name="connsiteX12" fmla="*/ 669578 w 1718596"/>
                  <a:gd name="connsiteY12" fmla="*/ 0 h 208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596" h="2082737">
                    <a:moveTo>
                      <a:pt x="669578" y="0"/>
                    </a:moveTo>
                    <a:lnTo>
                      <a:pt x="684922" y="59673"/>
                    </a:lnTo>
                    <a:cubicBezTo>
                      <a:pt x="779793" y="364693"/>
                      <a:pt x="1005954" y="611869"/>
                      <a:pt x="1297303" y="735099"/>
                    </a:cubicBezTo>
                    <a:lnTo>
                      <a:pt x="1305838" y="738223"/>
                    </a:lnTo>
                    <a:lnTo>
                      <a:pt x="1294510" y="782275"/>
                    </a:lnTo>
                    <a:cubicBezTo>
                      <a:pt x="1280093" y="852732"/>
                      <a:pt x="1272521" y="925684"/>
                      <a:pt x="1272521" y="1000403"/>
                    </a:cubicBezTo>
                    <a:cubicBezTo>
                      <a:pt x="1272521" y="1336642"/>
                      <a:pt x="1425845" y="1637069"/>
                      <a:pt x="1666390" y="1835585"/>
                    </a:cubicBezTo>
                    <a:lnTo>
                      <a:pt x="1718596" y="1874623"/>
                    </a:lnTo>
                    <a:lnTo>
                      <a:pt x="1687479" y="1897891"/>
                    </a:lnTo>
                    <a:cubicBezTo>
                      <a:pt x="1514737" y="2014594"/>
                      <a:pt x="1306494" y="2082737"/>
                      <a:pt x="1082335" y="2082737"/>
                    </a:cubicBezTo>
                    <a:cubicBezTo>
                      <a:pt x="484578" y="2082737"/>
                      <a:pt x="0" y="1598160"/>
                      <a:pt x="0" y="1000403"/>
                    </a:cubicBezTo>
                    <a:cubicBezTo>
                      <a:pt x="0" y="552085"/>
                      <a:pt x="272575" y="167431"/>
                      <a:pt x="661041" y="3124"/>
                    </a:cubicBezTo>
                    <a:lnTo>
                      <a:pt x="669578" y="0"/>
                    </a:ln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Freeform: Shape 37">
                <a:extLst>
                  <a:ext uri="{FF2B5EF4-FFF2-40B4-BE49-F238E27FC236}">
                    <a16:creationId xmlns:a16="http://schemas.microsoft.com/office/drawing/2014/main" id="{A2A951FB-209B-4BEA-A50D-49EF63454863}"/>
                  </a:ext>
                  <a:ext uri="{C183D7F6-B498-43B3-948B-1728B52AA6E4}">
                    <adec:decorative xmlns:adec="http://schemas.microsoft.com/office/drawing/2017/decorative" val="1"/>
                  </a:ext>
                </a:extLst>
              </p:cNvPr>
              <p:cNvSpPr/>
              <p:nvPr/>
            </p:nvSpPr>
            <p:spPr bwMode="auto">
              <a:xfrm>
                <a:off x="5819065" y="3748441"/>
                <a:ext cx="1718595" cy="2082736"/>
              </a:xfrm>
              <a:custGeom>
                <a:avLst/>
                <a:gdLst>
                  <a:gd name="connsiteX0" fmla="*/ 1049020 w 1718595"/>
                  <a:gd name="connsiteY0" fmla="*/ 0 h 2082736"/>
                  <a:gd name="connsiteX1" fmla="*/ 1057554 w 1718595"/>
                  <a:gd name="connsiteY1" fmla="*/ 3123 h 2082736"/>
                  <a:gd name="connsiteX2" fmla="*/ 1718595 w 1718595"/>
                  <a:gd name="connsiteY2" fmla="*/ 1000402 h 2082736"/>
                  <a:gd name="connsiteX3" fmla="*/ 636260 w 1718595"/>
                  <a:gd name="connsiteY3" fmla="*/ 2082736 h 2082736"/>
                  <a:gd name="connsiteX4" fmla="*/ 31116 w 1718595"/>
                  <a:gd name="connsiteY4" fmla="*/ 1897890 h 2082736"/>
                  <a:gd name="connsiteX5" fmla="*/ 0 w 1718595"/>
                  <a:gd name="connsiteY5" fmla="*/ 1874622 h 2082736"/>
                  <a:gd name="connsiteX6" fmla="*/ 52205 w 1718595"/>
                  <a:gd name="connsiteY6" fmla="*/ 1835584 h 2082736"/>
                  <a:gd name="connsiteX7" fmla="*/ 446074 w 1718595"/>
                  <a:gd name="connsiteY7" fmla="*/ 1000402 h 2082736"/>
                  <a:gd name="connsiteX8" fmla="*/ 424085 w 1718595"/>
                  <a:gd name="connsiteY8" fmla="*/ 782274 h 2082736"/>
                  <a:gd name="connsiteX9" fmla="*/ 412758 w 1718595"/>
                  <a:gd name="connsiteY9" fmla="*/ 738223 h 2082736"/>
                  <a:gd name="connsiteX10" fmla="*/ 421295 w 1718595"/>
                  <a:gd name="connsiteY10" fmla="*/ 735098 h 2082736"/>
                  <a:gd name="connsiteX11" fmla="*/ 1033676 w 1718595"/>
                  <a:gd name="connsiteY11" fmla="*/ 59672 h 2082736"/>
                  <a:gd name="connsiteX12" fmla="*/ 1049020 w 1718595"/>
                  <a:gd name="connsiteY12" fmla="*/ 0 h 20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595" h="2082736">
                    <a:moveTo>
                      <a:pt x="1049020" y="0"/>
                    </a:moveTo>
                    <a:lnTo>
                      <a:pt x="1057554" y="3123"/>
                    </a:lnTo>
                    <a:cubicBezTo>
                      <a:pt x="1446020" y="167430"/>
                      <a:pt x="1718595" y="552084"/>
                      <a:pt x="1718595" y="1000402"/>
                    </a:cubicBezTo>
                    <a:cubicBezTo>
                      <a:pt x="1718595" y="1598159"/>
                      <a:pt x="1234017" y="2082736"/>
                      <a:pt x="636260" y="2082736"/>
                    </a:cubicBezTo>
                    <a:cubicBezTo>
                      <a:pt x="412101" y="2082736"/>
                      <a:pt x="203858" y="2014593"/>
                      <a:pt x="31116" y="1897890"/>
                    </a:cubicBezTo>
                    <a:lnTo>
                      <a:pt x="0" y="1874622"/>
                    </a:lnTo>
                    <a:lnTo>
                      <a:pt x="52205" y="1835584"/>
                    </a:lnTo>
                    <a:cubicBezTo>
                      <a:pt x="292751" y="1637068"/>
                      <a:pt x="446074" y="1336641"/>
                      <a:pt x="446074" y="1000402"/>
                    </a:cubicBezTo>
                    <a:cubicBezTo>
                      <a:pt x="446074" y="925683"/>
                      <a:pt x="438503" y="852731"/>
                      <a:pt x="424085" y="782274"/>
                    </a:cubicBezTo>
                    <a:lnTo>
                      <a:pt x="412758" y="738223"/>
                    </a:lnTo>
                    <a:lnTo>
                      <a:pt x="421295" y="735098"/>
                    </a:lnTo>
                    <a:cubicBezTo>
                      <a:pt x="712645" y="611868"/>
                      <a:pt x="938805" y="364692"/>
                      <a:pt x="1033676" y="59672"/>
                    </a:cubicBezTo>
                    <a:lnTo>
                      <a:pt x="1049020" y="0"/>
                    </a:ln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Freeform: Shape 40">
                <a:extLst>
                  <a:ext uri="{FF2B5EF4-FFF2-40B4-BE49-F238E27FC236}">
                    <a16:creationId xmlns:a16="http://schemas.microsoft.com/office/drawing/2014/main" id="{257AB402-0780-4774-AD3F-7417CDC42227}"/>
                  </a:ext>
                  <a:ext uri="{C183D7F6-B498-43B3-948B-1728B52AA6E4}">
                    <adec:decorative xmlns:adec="http://schemas.microsoft.com/office/drawing/2017/decorative" val="1"/>
                  </a:ext>
                </a:extLst>
              </p:cNvPr>
              <p:cNvSpPr/>
              <p:nvPr/>
            </p:nvSpPr>
            <p:spPr bwMode="auto">
              <a:xfrm>
                <a:off x="5406307" y="3874623"/>
                <a:ext cx="825516" cy="693971"/>
              </a:xfrm>
              <a:custGeom>
                <a:avLst/>
                <a:gdLst>
                  <a:gd name="connsiteX0" fmla="*/ 412758 w 825516"/>
                  <a:gd name="connsiteY0" fmla="*/ 0 h 693971"/>
                  <a:gd name="connsiteX1" fmla="*/ 464963 w 825516"/>
                  <a:gd name="connsiteY1" fmla="*/ 39038 h 693971"/>
                  <a:gd name="connsiteX2" fmla="*/ 810172 w 825516"/>
                  <a:gd name="connsiteY2" fmla="*/ 552367 h 693971"/>
                  <a:gd name="connsiteX3" fmla="*/ 825516 w 825516"/>
                  <a:gd name="connsiteY3" fmla="*/ 612041 h 693971"/>
                  <a:gd name="connsiteX4" fmla="*/ 734612 w 825516"/>
                  <a:gd name="connsiteY4" fmla="*/ 645311 h 693971"/>
                  <a:gd name="connsiteX5" fmla="*/ 412759 w 825516"/>
                  <a:gd name="connsiteY5" fmla="*/ 693971 h 693971"/>
                  <a:gd name="connsiteX6" fmla="*/ 90906 w 825516"/>
                  <a:gd name="connsiteY6" fmla="*/ 645311 h 693971"/>
                  <a:gd name="connsiteX7" fmla="*/ 0 w 825516"/>
                  <a:gd name="connsiteY7" fmla="*/ 612040 h 693971"/>
                  <a:gd name="connsiteX8" fmla="*/ 15343 w 825516"/>
                  <a:gd name="connsiteY8" fmla="*/ 552367 h 693971"/>
                  <a:gd name="connsiteX9" fmla="*/ 360552 w 825516"/>
                  <a:gd name="connsiteY9" fmla="*/ 39038 h 693971"/>
                  <a:gd name="connsiteX10" fmla="*/ 412758 w 825516"/>
                  <a:gd name="connsiteY10" fmla="*/ 0 h 6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5516" h="693971">
                    <a:moveTo>
                      <a:pt x="412758" y="0"/>
                    </a:moveTo>
                    <a:lnTo>
                      <a:pt x="464963" y="39038"/>
                    </a:lnTo>
                    <a:cubicBezTo>
                      <a:pt x="625327" y="171382"/>
                      <a:pt x="746925" y="349020"/>
                      <a:pt x="810172" y="552367"/>
                    </a:cubicBezTo>
                    <a:lnTo>
                      <a:pt x="825516" y="612041"/>
                    </a:lnTo>
                    <a:lnTo>
                      <a:pt x="734612" y="645311"/>
                    </a:lnTo>
                    <a:cubicBezTo>
                      <a:pt x="632939" y="676935"/>
                      <a:pt x="524839" y="693971"/>
                      <a:pt x="412759" y="693971"/>
                    </a:cubicBezTo>
                    <a:cubicBezTo>
                      <a:pt x="300680" y="693971"/>
                      <a:pt x="192579" y="676935"/>
                      <a:pt x="90906" y="645311"/>
                    </a:cubicBezTo>
                    <a:lnTo>
                      <a:pt x="0" y="612040"/>
                    </a:lnTo>
                    <a:lnTo>
                      <a:pt x="15343" y="552367"/>
                    </a:lnTo>
                    <a:cubicBezTo>
                      <a:pt x="78590" y="349020"/>
                      <a:pt x="200189" y="171382"/>
                      <a:pt x="360552" y="39038"/>
                    </a:cubicBezTo>
                    <a:lnTo>
                      <a:pt x="412758" y="0"/>
                    </a:lnTo>
                    <a:close/>
                  </a:path>
                </a:pathLst>
              </a:custGeom>
              <a:grp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72079" tIns="137663" rIns="172079" bIns="137663" numCol="1" spcCol="0" rtlCol="0" fromWordArt="0" anchor="t" anchorCtr="0" forceAA="0" compatLnSpc="1">
                <a:prstTxWarp prst="textNoShape">
                  <a:avLst/>
                </a:prstTxWarp>
                <a:noAutofit/>
              </a:bodyPr>
              <a:lstStyle/>
              <a:p>
                <a:pPr marL="0" marR="0" lvl="0" indent="0" algn="l" defTabSz="877433" rtl="0" eaLnBrk="1" fontAlgn="base" latinLnBrk="0" hangingPunct="1">
                  <a:lnSpc>
                    <a:spcPct val="100000"/>
                  </a:lnSpc>
                  <a:spcBef>
                    <a:spcPct val="0"/>
                  </a:spcBef>
                  <a:spcAft>
                    <a:spcPct val="0"/>
                  </a:spcAft>
                  <a:buClrTx/>
                  <a:buSzTx/>
                  <a:buFontTx/>
                  <a:buNone/>
                  <a:tabLst/>
                  <a:defRPr/>
                </a:pPr>
                <a:endParaRPr kumimoji="0" lang="en-US" sz="188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18" name="Group 17">
            <a:extLst>
              <a:ext uri="{FF2B5EF4-FFF2-40B4-BE49-F238E27FC236}">
                <a16:creationId xmlns:a16="http://schemas.microsoft.com/office/drawing/2014/main" id="{12C589F1-FA9C-4E8E-AD77-75A24ED82203}"/>
              </a:ext>
              <a:ext uri="{C183D7F6-B498-43B3-948B-1728B52AA6E4}">
                <adec:decorative xmlns:adec="http://schemas.microsoft.com/office/drawing/2017/decorative" val="1"/>
              </a:ext>
            </a:extLst>
          </p:cNvPr>
          <p:cNvGrpSpPr/>
          <p:nvPr/>
        </p:nvGrpSpPr>
        <p:grpSpPr>
          <a:xfrm>
            <a:off x="8287853" y="2503285"/>
            <a:ext cx="1546176" cy="387798"/>
            <a:chOff x="8287853" y="1959591"/>
            <a:chExt cx="1546176" cy="387798"/>
          </a:xfrm>
        </p:grpSpPr>
        <p:sp>
          <p:nvSpPr>
            <p:cNvPr id="31" name="Rectangle 30">
              <a:extLst>
                <a:ext uri="{FF2B5EF4-FFF2-40B4-BE49-F238E27FC236}">
                  <a16:creationId xmlns:a16="http://schemas.microsoft.com/office/drawing/2014/main" id="{605029C7-7B6E-4BE5-8551-7FAFD7297A98}"/>
                </a:ext>
              </a:extLst>
            </p:cNvPr>
            <p:cNvSpPr/>
            <p:nvPr/>
          </p:nvSpPr>
          <p:spPr bwMode="auto">
            <a:xfrm>
              <a:off x="8752841" y="1959591"/>
              <a:ext cx="1081188"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Microsoft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cs typeface="Segoe UI" panose="020B0502040204020203" pitchFamily="34" charset="0"/>
                </a:rPr>
                <a:t>Purview</a:t>
              </a:r>
            </a:p>
          </p:txBody>
        </p:sp>
        <p:pic>
          <p:nvPicPr>
            <p:cNvPr id="95" name="purview" descr="Microsoft Purview product logo">
              <a:extLst>
                <a:ext uri="{FF2B5EF4-FFF2-40B4-BE49-F238E27FC236}">
                  <a16:creationId xmlns:a16="http://schemas.microsoft.com/office/drawing/2014/main" id="{096F3934-665A-4515-974A-5118FA6CBF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7853" y="2038965"/>
              <a:ext cx="374804" cy="229050"/>
            </a:xfrm>
            <a:prstGeom prst="rect">
              <a:avLst/>
            </a:prstGeom>
          </p:spPr>
        </p:pic>
      </p:grpSp>
      <p:sp>
        <p:nvSpPr>
          <p:cNvPr id="57" name="Graphic 17">
            <a:extLst>
              <a:ext uri="{FF2B5EF4-FFF2-40B4-BE49-F238E27FC236}">
                <a16:creationId xmlns:a16="http://schemas.microsoft.com/office/drawing/2014/main" id="{E158355B-ECBB-4DDA-85B1-FB67CB5AB80D}"/>
              </a:ext>
            </a:extLst>
          </p:cNvPr>
          <p:cNvSpPr/>
          <p:nvPr/>
        </p:nvSpPr>
        <p:spPr>
          <a:xfrm>
            <a:off x="14034938" y="498169"/>
            <a:ext cx="620022" cy="620022"/>
          </a:xfrm>
          <a:custGeom>
            <a:avLst/>
            <a:gdLst>
              <a:gd name="connsiteX0" fmla="*/ 1213104 w 1317879"/>
              <a:gd name="connsiteY0" fmla="*/ 1317879 h 1317879"/>
              <a:gd name="connsiteX1" fmla="*/ 104775 w 1317879"/>
              <a:gd name="connsiteY1" fmla="*/ 1317879 h 1317879"/>
              <a:gd name="connsiteX2" fmla="*/ 0 w 1317879"/>
              <a:gd name="connsiteY2" fmla="*/ 1213104 h 1317879"/>
              <a:gd name="connsiteX3" fmla="*/ 0 w 1317879"/>
              <a:gd name="connsiteY3" fmla="*/ 104775 h 1317879"/>
              <a:gd name="connsiteX4" fmla="*/ 104775 w 1317879"/>
              <a:gd name="connsiteY4" fmla="*/ 0 h 1317879"/>
              <a:gd name="connsiteX5" fmla="*/ 1213104 w 1317879"/>
              <a:gd name="connsiteY5" fmla="*/ 0 h 1317879"/>
              <a:gd name="connsiteX6" fmla="*/ 1317879 w 1317879"/>
              <a:gd name="connsiteY6" fmla="*/ 104775 h 1317879"/>
              <a:gd name="connsiteX7" fmla="*/ 1317879 w 1317879"/>
              <a:gd name="connsiteY7" fmla="*/ 1213104 h 1317879"/>
              <a:gd name="connsiteX8" fmla="*/ 1213104 w 1317879"/>
              <a:gd name="connsiteY8" fmla="*/ 1317879 h 131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879" h="1317879">
                <a:moveTo>
                  <a:pt x="1213104" y="1317879"/>
                </a:moveTo>
                <a:lnTo>
                  <a:pt x="104775" y="1317879"/>
                </a:lnTo>
                <a:cubicBezTo>
                  <a:pt x="46863" y="1317879"/>
                  <a:pt x="0" y="1271016"/>
                  <a:pt x="0" y="1213104"/>
                </a:cubicBezTo>
                <a:lnTo>
                  <a:pt x="0" y="104775"/>
                </a:lnTo>
                <a:cubicBezTo>
                  <a:pt x="0" y="46863"/>
                  <a:pt x="46863" y="0"/>
                  <a:pt x="104775" y="0"/>
                </a:cubicBezTo>
                <a:lnTo>
                  <a:pt x="1213104" y="0"/>
                </a:lnTo>
                <a:cubicBezTo>
                  <a:pt x="1271016" y="0"/>
                  <a:pt x="1317879" y="46863"/>
                  <a:pt x="1317879" y="104775"/>
                </a:cubicBezTo>
                <a:lnTo>
                  <a:pt x="1317879" y="1213104"/>
                </a:lnTo>
                <a:cubicBezTo>
                  <a:pt x="1317879" y="1271016"/>
                  <a:pt x="1271016" y="1317879"/>
                  <a:pt x="1213104" y="1317879"/>
                </a:cubicBezTo>
                <a:close/>
              </a:path>
            </a:pathLst>
          </a:custGeom>
          <a:solidFill>
            <a:srgbClr val="C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53" b="1" i="0" u="none" strike="noStrike" kern="1200" cap="none" spc="0" normalizeH="0" baseline="0" noProof="0">
                <a:ln>
                  <a:noFill/>
                </a:ln>
                <a:gradFill>
                  <a:gsLst>
                    <a:gs pos="90964">
                      <a:srgbClr val="FFFFFF"/>
                    </a:gs>
                    <a:gs pos="68000">
                      <a:srgbClr val="FFFFFF"/>
                    </a:gs>
                  </a:gsLst>
                  <a:lin ang="4200000" scaled="0"/>
                </a:gradFill>
                <a:effectLst/>
                <a:uLnTx/>
                <a:uFillTx/>
                <a:latin typeface="Segoe UI Semibold"/>
                <a:ea typeface="+mn-ea"/>
                <a:cs typeface="+mn-cs"/>
              </a:rPr>
              <a:t>Rounded corner guide</a:t>
            </a:r>
          </a:p>
        </p:txBody>
      </p:sp>
      <p:grpSp>
        <p:nvGrpSpPr>
          <p:cNvPr id="15" name="Group 14">
            <a:extLst>
              <a:ext uri="{FF2B5EF4-FFF2-40B4-BE49-F238E27FC236}">
                <a16:creationId xmlns:a16="http://schemas.microsoft.com/office/drawing/2014/main" id="{8E2DCECC-863B-88E3-FA02-18445F52D8A0}"/>
              </a:ext>
              <a:ext uri="{C183D7F6-B498-43B3-948B-1728B52AA6E4}">
                <adec:decorative xmlns:adec="http://schemas.microsoft.com/office/drawing/2017/decorative" val="1"/>
              </a:ext>
            </a:extLst>
          </p:cNvPr>
          <p:cNvGrpSpPr/>
          <p:nvPr/>
        </p:nvGrpSpPr>
        <p:grpSpPr>
          <a:xfrm>
            <a:off x="4983163" y="2438329"/>
            <a:ext cx="2225674" cy="2225674"/>
            <a:chOff x="4229555" y="1562555"/>
            <a:chExt cx="3732891" cy="3732891"/>
          </a:xfrm>
        </p:grpSpPr>
        <p:sp>
          <p:nvSpPr>
            <p:cNvPr id="20" name="Oval 19">
              <a:extLst>
                <a:ext uri="{FF2B5EF4-FFF2-40B4-BE49-F238E27FC236}">
                  <a16:creationId xmlns:a16="http://schemas.microsoft.com/office/drawing/2014/main" id="{D38B7E08-FAD3-E202-0AC3-A35B97DB3A31}"/>
                </a:ext>
              </a:extLst>
            </p:cNvPr>
            <p:cNvSpPr/>
            <p:nvPr/>
          </p:nvSpPr>
          <p:spPr bwMode="auto">
            <a:xfrm>
              <a:off x="4229555" y="1562555"/>
              <a:ext cx="3732891" cy="3732891"/>
            </a:xfrm>
            <a:prstGeom prst="ellipse">
              <a:avLst/>
            </a:prstGeom>
            <a:gradFill>
              <a:gsLst>
                <a:gs pos="0">
                  <a:srgbClr val="0078D4"/>
                </a:gs>
                <a:gs pos="100000">
                  <a:srgbClr val="107C10"/>
                </a:gs>
              </a:gsLst>
              <a:lin ang="5400000" scaled="1"/>
            </a:gradFill>
            <a:ln w="114300" cap="flat" cmpd="sng" algn="ctr">
              <a:noFill/>
              <a:prstDash val="solid"/>
              <a:headEnd type="none" w="med" len="med"/>
              <a:tailEnd type="none" w="med" len="med"/>
            </a:ln>
            <a:effectLst>
              <a:outerShdw blurRad="254000" dist="50800" dir="2700000" algn="ctr" rotWithShape="0">
                <a:prstClr val="black">
                  <a:alpha val="25000"/>
                </a:prstClr>
              </a:outerShdw>
            </a:effectLst>
          </p:spPr>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75" b="0" i="0" u="none" strike="noStrike" kern="0" cap="none" spc="0" normalizeH="0" baseline="0" noProof="0">
                <a:ln w="3175">
                  <a:noFill/>
                </a:ln>
                <a:gradFill>
                  <a:gsLst>
                    <a:gs pos="0">
                      <a:srgbClr val="6C6E6C"/>
                    </a:gs>
                    <a:gs pos="100000">
                      <a:srgbClr val="6C6E6C"/>
                    </a:gs>
                  </a:gsLst>
                  <a:lin ang="5400000" scaled="0"/>
                </a:gradFill>
                <a:effectLst/>
                <a:uLnTx/>
                <a:uFillTx/>
                <a:latin typeface="Segoe UI Semibold"/>
                <a:cs typeface="Segoe UI Semilight" panose="020B0402040204020203" pitchFamily="34" charset="0"/>
              </a:endParaRPr>
            </a:p>
          </p:txBody>
        </p:sp>
        <p:sp>
          <p:nvSpPr>
            <p:cNvPr id="29" name="TextBox 28">
              <a:extLst>
                <a:ext uri="{FF2B5EF4-FFF2-40B4-BE49-F238E27FC236}">
                  <a16:creationId xmlns:a16="http://schemas.microsoft.com/office/drawing/2014/main" id="{4FCFD0C2-A5F5-8080-8C23-017970F90169}"/>
                </a:ext>
              </a:extLst>
            </p:cNvPr>
            <p:cNvSpPr txBox="1"/>
            <p:nvPr/>
          </p:nvSpPr>
          <p:spPr>
            <a:xfrm>
              <a:off x="4229555" y="2909712"/>
              <a:ext cx="3732891" cy="1032403"/>
            </a:xfrm>
            <a:prstGeom prst="rect">
              <a:avLst/>
            </a:prstGeom>
            <a:noFill/>
            <a:ln>
              <a:noFill/>
            </a:ln>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0" cap="none" spc="-50" normalizeH="0" baseline="0" noProof="0">
                  <a:ln w="3175">
                    <a:noFill/>
                  </a:ln>
                  <a:solidFill>
                    <a:srgbClr val="FFFFFF"/>
                  </a:solidFill>
                  <a:effectLst/>
                  <a:uLnTx/>
                  <a:uFillTx/>
                  <a:latin typeface="Segoe UI Semibold"/>
                </a:rPr>
                <a:t>Microsoft</a:t>
              </a:r>
              <a:br>
                <a:rPr kumimoji="0" lang="en-US" sz="2000" b="0" i="0" u="none" strike="noStrike" kern="0" cap="none" spc="-50" normalizeH="0" baseline="0" noProof="0">
                  <a:ln w="3175">
                    <a:noFill/>
                  </a:ln>
                  <a:solidFill>
                    <a:srgbClr val="FFFFFF"/>
                  </a:solidFill>
                  <a:effectLst/>
                  <a:uLnTx/>
                  <a:uFillTx/>
                  <a:latin typeface="Segoe UI Semibold"/>
                </a:rPr>
              </a:br>
              <a:r>
                <a:rPr kumimoji="0" lang="en-US" sz="2000" b="0" i="0" u="none" strike="noStrike" kern="0" cap="none" spc="-50" normalizeH="0" baseline="0" noProof="0">
                  <a:ln w="3175">
                    <a:noFill/>
                  </a:ln>
                  <a:solidFill>
                    <a:srgbClr val="FFFFFF"/>
                  </a:solidFill>
                  <a:effectLst/>
                  <a:uLnTx/>
                  <a:uFillTx/>
                  <a:latin typeface="Segoe UI Semibold"/>
                </a:rPr>
                <a:t>Security Copilot</a:t>
              </a:r>
            </a:p>
          </p:txBody>
        </p:sp>
      </p:grpSp>
      <p:grpSp>
        <p:nvGrpSpPr>
          <p:cNvPr id="58" name="Group 57">
            <a:extLst>
              <a:ext uri="{FF2B5EF4-FFF2-40B4-BE49-F238E27FC236}">
                <a16:creationId xmlns:a16="http://schemas.microsoft.com/office/drawing/2014/main" id="{AE3B88F7-ADC6-AFFF-1EA6-4FEFB53AAF23}"/>
              </a:ext>
              <a:ext uri="{C183D7F6-B498-43B3-948B-1728B52AA6E4}">
                <adec:decorative xmlns:adec="http://schemas.microsoft.com/office/drawing/2017/decorative" val="1"/>
              </a:ext>
            </a:extLst>
          </p:cNvPr>
          <p:cNvGrpSpPr/>
          <p:nvPr/>
        </p:nvGrpSpPr>
        <p:grpSpPr>
          <a:xfrm>
            <a:off x="3344089" y="6002248"/>
            <a:ext cx="5503822" cy="221599"/>
            <a:chOff x="3344089" y="5460566"/>
            <a:chExt cx="5503822" cy="221599"/>
          </a:xfrm>
        </p:grpSpPr>
        <p:sp>
          <p:nvSpPr>
            <p:cNvPr id="59" name="Rectangle 58">
              <a:extLst>
                <a:ext uri="{FF2B5EF4-FFF2-40B4-BE49-F238E27FC236}">
                  <a16:creationId xmlns:a16="http://schemas.microsoft.com/office/drawing/2014/main" id="{8513670E-F13E-72CC-34B6-0C059B8B7D3A}"/>
                </a:ext>
              </a:extLst>
            </p:cNvPr>
            <p:cNvSpPr/>
            <p:nvPr/>
          </p:nvSpPr>
          <p:spPr bwMode="auto">
            <a:xfrm>
              <a:off x="4851400" y="5460566"/>
              <a:ext cx="2489200" cy="2215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gradFill>
                    <a:gsLst>
                      <a:gs pos="24157">
                        <a:srgbClr val="FFFFFF"/>
                      </a:gs>
                      <a:gs pos="36000">
                        <a:srgbClr val="FFFFFF"/>
                      </a:gs>
                    </a:gsLst>
                    <a:lin ang="5400000" scaled="1"/>
                  </a:gradFill>
                  <a:effectLst/>
                  <a:uLnTx/>
                  <a:uFillTx/>
                  <a:latin typeface="Segoe UI Semibold"/>
                  <a:ea typeface="+mn-ea"/>
                  <a:cs typeface="Segoe UI" panose="020B0502040204020203" pitchFamily="34" charset="0"/>
                </a:rPr>
                <a:t>Microsoft Security Experts</a:t>
              </a:r>
            </a:p>
          </p:txBody>
        </p:sp>
        <p:cxnSp>
          <p:nvCxnSpPr>
            <p:cNvPr id="60" name="Straight Connector 59">
              <a:extLst>
                <a:ext uri="{FF2B5EF4-FFF2-40B4-BE49-F238E27FC236}">
                  <a16:creationId xmlns:a16="http://schemas.microsoft.com/office/drawing/2014/main" id="{B7DD8AFB-B0D2-EBBA-7FC9-8A2378DCB14E}"/>
                </a:ext>
              </a:extLst>
            </p:cNvPr>
            <p:cNvCxnSpPr>
              <a:cxnSpLocks/>
            </p:cNvCxnSpPr>
            <p:nvPr/>
          </p:nvCxnSpPr>
          <p:spPr>
            <a:xfrm>
              <a:off x="3344089" y="5588348"/>
              <a:ext cx="1456265" cy="0"/>
            </a:xfrm>
            <a:prstGeom prst="line">
              <a:avLst/>
            </a:prstGeom>
            <a:ln w="12700" cap="rnd" cmpd="sng" algn="ctr">
              <a:solidFill>
                <a:srgbClr val="73737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6A97E467-5CF3-BC1A-1EE8-E80951CF3284}"/>
                </a:ext>
              </a:extLst>
            </p:cNvPr>
            <p:cNvCxnSpPr>
              <a:cxnSpLocks/>
            </p:cNvCxnSpPr>
            <p:nvPr/>
          </p:nvCxnSpPr>
          <p:spPr>
            <a:xfrm>
              <a:off x="7391646" y="5588348"/>
              <a:ext cx="1456265" cy="0"/>
            </a:xfrm>
            <a:prstGeom prst="line">
              <a:avLst/>
            </a:prstGeom>
            <a:ln w="12700" cap="rnd" cmpd="sng" algn="ctr">
              <a:solidFill>
                <a:srgbClr val="73737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 name="Title 1">
            <a:extLst>
              <a:ext uri="{FF2B5EF4-FFF2-40B4-BE49-F238E27FC236}">
                <a16:creationId xmlns:a16="http://schemas.microsoft.com/office/drawing/2014/main" id="{CD7ED3AD-6EFB-A0D5-0C17-73D224968CCC}"/>
              </a:ext>
            </a:extLst>
          </p:cNvPr>
          <p:cNvSpPr txBox="1">
            <a:spLocks/>
          </p:cNvSpPr>
          <p:nvPr/>
        </p:nvSpPr>
        <p:spPr>
          <a:xfrm>
            <a:off x="1156561" y="384048"/>
            <a:ext cx="9878878" cy="738664"/>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225" normalizeH="0" baseline="0" noProof="0">
                <a:ln>
                  <a:noFill/>
                </a:ln>
                <a:solidFill>
                  <a:srgbClr val="FFFFFF"/>
                </a:solidFill>
                <a:effectLst/>
                <a:uLnTx/>
                <a:uFillTx/>
                <a:latin typeface="Segoe UI Semibold"/>
                <a:ea typeface="+mn-ea"/>
                <a:cs typeface="Segoe UI" pitchFamily="34" charset="0"/>
              </a:rPr>
              <a:t>Integrated into our six product families</a:t>
            </a:r>
          </a:p>
        </p:txBody>
      </p:sp>
      <p:cxnSp>
        <p:nvCxnSpPr>
          <p:cNvPr id="7" name="Straight Connector 6">
            <a:extLst>
              <a:ext uri="{FF2B5EF4-FFF2-40B4-BE49-F238E27FC236}">
                <a16:creationId xmlns:a16="http://schemas.microsoft.com/office/drawing/2014/main" id="{2237C623-1A1D-77EC-D2DD-A056D6D963C5}"/>
              </a:ext>
              <a:ext uri="{C183D7F6-B498-43B3-948B-1728B52AA6E4}">
                <adec:decorative xmlns:adec="http://schemas.microsoft.com/office/drawing/2017/decorative" val="1"/>
              </a:ext>
            </a:extLst>
          </p:cNvPr>
          <p:cNvCxnSpPr>
            <a:cxnSpLocks/>
          </p:cNvCxnSpPr>
          <p:nvPr/>
        </p:nvCxnSpPr>
        <p:spPr>
          <a:xfrm>
            <a:off x="6114935" y="1214883"/>
            <a:ext cx="0" cy="181910"/>
          </a:xfrm>
          <a:prstGeom prst="line">
            <a:avLst/>
          </a:prstGeom>
          <a:ln w="12700">
            <a:gradFill flip="none" rotWithShape="1">
              <a:gsLst>
                <a:gs pos="0">
                  <a:srgbClr val="737373"/>
                </a:gs>
                <a:gs pos="88000">
                  <a:srgbClr val="000000"/>
                </a:gs>
              </a:gsLst>
              <a:lin ang="162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68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outVertical)">
                                      <p:cBhvr>
                                        <p:cTn id="7" dur="500"/>
                                        <p:tgtEl>
                                          <p:spTgt spid="58"/>
                                        </p:tgtEl>
                                      </p:cBhvr>
                                    </p:animEffect>
                                  </p:childTnLst>
                                </p:cTn>
                              </p:par>
                              <p:par>
                                <p:cTn id="8" presetID="42" presetClass="path" presetSubtype="0" decel="100000" fill="hold" nodeType="withEffect">
                                  <p:stCondLst>
                                    <p:cond delay="0"/>
                                  </p:stCondLst>
                                  <p:childTnLst>
                                    <p:animMotion origin="layout" path="M 0 4.81481E-6 L 0 0.03564 " pathEditMode="relative" rAng="0" ptsTypes="AA">
                                      <p:cBhvr>
                                        <p:cTn id="9" dur="700" spd="-100000" fill="hold"/>
                                        <p:tgtEl>
                                          <p:spTgt spid="58"/>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2BB210-B17E-B7FB-3E86-9C1AFB151122}"/>
              </a:ext>
            </a:extLst>
          </p:cNvPr>
          <p:cNvGrpSpPr/>
          <p:nvPr/>
        </p:nvGrpSpPr>
        <p:grpSpPr>
          <a:xfrm>
            <a:off x="370133" y="1473268"/>
            <a:ext cx="3351868" cy="2157035"/>
            <a:chOff x="765918" y="1859885"/>
            <a:chExt cx="3351868" cy="1131782"/>
          </a:xfrm>
        </p:grpSpPr>
        <p:sp>
          <p:nvSpPr>
            <p:cNvPr id="5" name="Rounded Rectangle 27">
              <a:extLst>
                <a:ext uri="{FF2B5EF4-FFF2-40B4-BE49-F238E27FC236}">
                  <a16:creationId xmlns:a16="http://schemas.microsoft.com/office/drawing/2014/main" id="{BA116C1D-E124-8E07-C6FB-68EECA6C1C50}"/>
                </a:ext>
              </a:extLst>
            </p:cNvPr>
            <p:cNvSpPr/>
            <p:nvPr/>
          </p:nvSpPr>
          <p:spPr bwMode="auto">
            <a:xfrm rot="5400000" flipH="1">
              <a:off x="1875961" y="749842"/>
              <a:ext cx="1131782" cy="3351868"/>
            </a:xfrm>
            <a:prstGeom prst="roundRect">
              <a:avLst>
                <a:gd name="adj" fmla="val 49425"/>
              </a:avLst>
            </a:prstGeom>
            <a:noFill/>
            <a:ln w="31750">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9D7E8B6C-5C7F-0FD3-874F-4C23D4D2E826}"/>
                </a:ext>
              </a:extLst>
            </p:cNvPr>
            <p:cNvSpPr/>
            <p:nvPr/>
          </p:nvSpPr>
          <p:spPr bwMode="auto">
            <a:xfrm>
              <a:off x="834263" y="2144560"/>
              <a:ext cx="3215179" cy="5624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Segoe UI" pitchFamily="34" charset="0"/>
                  <a:cs typeface="Segoe UI Light" panose="020B0502040204020203" pitchFamily="34" charset="0"/>
                </a:rPr>
                <a:t>Incident Response</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b="0" i="0">
                  <a:solidFill>
                    <a:schemeClr val="bg1"/>
                  </a:solidFill>
                  <a:effectLst/>
                  <a:latin typeface="Segoe UI Light" panose="020B0502040204020203" pitchFamily="34" charset="0"/>
                  <a:cs typeface="Segoe UI Light" panose="020B0502040204020203" pitchFamily="34" charset="0"/>
                </a:rPr>
                <a:t>Detect ongoing attacks, estimate range, and receive remediation guidance based on real-world security incident proven strategies</a:t>
              </a:r>
              <a:endParaRPr kumimoji="0" lang="en-US" sz="1400"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p:txBody>
        </p:sp>
      </p:grpSp>
      <p:grpSp>
        <p:nvGrpSpPr>
          <p:cNvPr id="9" name="Group 8">
            <a:extLst>
              <a:ext uri="{FF2B5EF4-FFF2-40B4-BE49-F238E27FC236}">
                <a16:creationId xmlns:a16="http://schemas.microsoft.com/office/drawing/2014/main" id="{16D7AC49-4C50-7C2A-AD7E-BD92F93D873A}"/>
              </a:ext>
            </a:extLst>
          </p:cNvPr>
          <p:cNvGrpSpPr/>
          <p:nvPr/>
        </p:nvGrpSpPr>
        <p:grpSpPr>
          <a:xfrm>
            <a:off x="4339669" y="1473268"/>
            <a:ext cx="3348277" cy="2157035"/>
            <a:chOff x="765834" y="3282626"/>
            <a:chExt cx="3348277" cy="1131782"/>
          </a:xfrm>
        </p:grpSpPr>
        <p:sp>
          <p:nvSpPr>
            <p:cNvPr id="10" name="Rounded Rectangle 27">
              <a:extLst>
                <a:ext uri="{FF2B5EF4-FFF2-40B4-BE49-F238E27FC236}">
                  <a16:creationId xmlns:a16="http://schemas.microsoft.com/office/drawing/2014/main" id="{E5609F54-164A-D6C3-C6A9-C8FE1B235FCC}"/>
                </a:ext>
              </a:extLst>
            </p:cNvPr>
            <p:cNvSpPr/>
            <p:nvPr/>
          </p:nvSpPr>
          <p:spPr bwMode="auto">
            <a:xfrm rot="5400000" flipH="1">
              <a:off x="1875961" y="2176259"/>
              <a:ext cx="1131782" cy="3344516"/>
            </a:xfrm>
            <a:prstGeom prst="roundRect">
              <a:avLst>
                <a:gd name="adj" fmla="val 50000"/>
              </a:avLst>
            </a:prstGeom>
            <a:noFill/>
            <a:ln w="31750">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55E9B410-DC71-B3B5-B5EB-AC684DD635B6}"/>
                </a:ext>
              </a:extLst>
            </p:cNvPr>
            <p:cNvSpPr/>
            <p:nvPr/>
          </p:nvSpPr>
          <p:spPr bwMode="auto">
            <a:xfrm>
              <a:off x="765834" y="3554618"/>
              <a:ext cx="3215179" cy="5624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mj-lt"/>
                  <a:cs typeface="Segoe UI Light" panose="020B0502040204020203" pitchFamily="34" charset="0"/>
                </a:rPr>
                <a:t>Threat Hunting</a:t>
              </a:r>
            </a:p>
            <a:p>
              <a:pPr algn="ctr" defTabSz="932472" fontAlgn="base">
                <a:spcBef>
                  <a:spcPct val="0"/>
                </a:spcBef>
                <a:spcAft>
                  <a:spcPct val="0"/>
                </a:spcAft>
              </a:pPr>
              <a:endParaRPr lang="en-US" sz="1400" b="1">
                <a:solidFill>
                  <a:schemeClr val="bg1"/>
                </a:solidFill>
                <a:latin typeface="Segoe UI Light" panose="020B0502040204020203" pitchFamily="34" charset="0"/>
                <a:cs typeface="Segoe UI Light" panose="020B0502040204020203" pitchFamily="34" charset="0"/>
              </a:endParaRPr>
            </a:p>
            <a:p>
              <a:pPr algn="ctr" defTabSz="932472" fontAlgn="base">
                <a:spcBef>
                  <a:spcPct val="0"/>
                </a:spcBef>
                <a:spcAft>
                  <a:spcPct val="0"/>
                </a:spcAft>
              </a:pPr>
              <a:r>
                <a:rPr lang="en-US" sz="1400" b="0" i="0">
                  <a:solidFill>
                    <a:schemeClr val="bg1"/>
                  </a:solidFill>
                  <a:effectLst/>
                  <a:latin typeface="Segoe UI Light" panose="020B0502040204020203" pitchFamily="34" charset="0"/>
                  <a:cs typeface="Segoe UI Light" panose="020B0502040204020203" pitchFamily="34" charset="0"/>
                </a:rPr>
                <a:t>Find out if your organization is at risk from known vulnerabilities and exploits. Examine each resource in your environment for signs of a security breach.</a:t>
              </a:r>
              <a:endParaRPr lang="en-US" sz="1400" b="1">
                <a:solidFill>
                  <a:schemeClr val="bg1"/>
                </a:solidFill>
                <a:latin typeface="Segoe UI Light" panose="020B0502040204020203" pitchFamily="34" charset="0"/>
                <a:cs typeface="Segoe UI Light" panose="020B0502040204020203" pitchFamily="34" charset="0"/>
              </a:endParaRPr>
            </a:p>
          </p:txBody>
        </p:sp>
      </p:grpSp>
      <p:grpSp>
        <p:nvGrpSpPr>
          <p:cNvPr id="12" name="Group 11">
            <a:extLst>
              <a:ext uri="{FF2B5EF4-FFF2-40B4-BE49-F238E27FC236}">
                <a16:creationId xmlns:a16="http://schemas.microsoft.com/office/drawing/2014/main" id="{AE6ED39A-2405-14FA-91AB-F0709D5A8855}"/>
              </a:ext>
            </a:extLst>
          </p:cNvPr>
          <p:cNvGrpSpPr/>
          <p:nvPr/>
        </p:nvGrpSpPr>
        <p:grpSpPr>
          <a:xfrm>
            <a:off x="8309373" y="1473958"/>
            <a:ext cx="3348279" cy="2157035"/>
            <a:chOff x="765831" y="4680004"/>
            <a:chExt cx="3348279" cy="1131782"/>
          </a:xfrm>
        </p:grpSpPr>
        <p:sp>
          <p:nvSpPr>
            <p:cNvPr id="13" name="Rounded Rectangle 27">
              <a:extLst>
                <a:ext uri="{FF2B5EF4-FFF2-40B4-BE49-F238E27FC236}">
                  <a16:creationId xmlns:a16="http://schemas.microsoft.com/office/drawing/2014/main" id="{55CA152F-3A26-3C58-A802-8E05CA6F4D0D}"/>
                </a:ext>
              </a:extLst>
            </p:cNvPr>
            <p:cNvSpPr/>
            <p:nvPr/>
          </p:nvSpPr>
          <p:spPr bwMode="auto">
            <a:xfrm rot="5400000" flipH="1">
              <a:off x="1874080" y="3571755"/>
              <a:ext cx="1131782" cy="3348279"/>
            </a:xfrm>
            <a:prstGeom prst="roundRect">
              <a:avLst>
                <a:gd name="adj" fmla="val 50000"/>
              </a:avLst>
            </a:prstGeom>
            <a:noFill/>
            <a:ln w="31750">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14" name="Rectangle 13">
              <a:extLst>
                <a:ext uri="{FF2B5EF4-FFF2-40B4-BE49-F238E27FC236}">
                  <a16:creationId xmlns:a16="http://schemas.microsoft.com/office/drawing/2014/main" id="{0DF1A197-C656-AEB2-46FE-7A7139021B00}"/>
                </a:ext>
              </a:extLst>
            </p:cNvPr>
            <p:cNvSpPr/>
            <p:nvPr/>
          </p:nvSpPr>
          <p:spPr bwMode="auto">
            <a:xfrm>
              <a:off x="834263" y="4960213"/>
              <a:ext cx="3215179" cy="5624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mj-lt"/>
                  <a:cs typeface="Segoe UI Light" panose="020B0502040204020203" pitchFamily="34" charset="0"/>
                </a:rPr>
                <a:t>Security Reports</a:t>
              </a:r>
            </a:p>
            <a:p>
              <a:pPr algn="ctr" defTabSz="932472" fontAlgn="base">
                <a:spcBef>
                  <a:spcPct val="0"/>
                </a:spcBef>
                <a:spcAft>
                  <a:spcPct val="0"/>
                </a:spcAft>
              </a:pPr>
              <a:endParaRPr lang="en-US" sz="1400" b="1">
                <a:solidFill>
                  <a:schemeClr val="bg1"/>
                </a:solidFill>
                <a:latin typeface="Segoe UI Light" panose="020B0502040204020203" pitchFamily="34" charset="0"/>
                <a:cs typeface="Segoe UI Light" panose="020B0502040204020203" pitchFamily="34" charset="0"/>
              </a:endParaRPr>
            </a:p>
            <a:p>
              <a:pPr algn="ctr" defTabSz="932472" fontAlgn="base">
                <a:spcBef>
                  <a:spcPct val="0"/>
                </a:spcBef>
                <a:spcAft>
                  <a:spcPct val="0"/>
                </a:spcAft>
              </a:pPr>
              <a:r>
                <a:rPr lang="en-US" sz="1400" b="0" i="0">
                  <a:solidFill>
                    <a:schemeClr val="bg1"/>
                  </a:solidFill>
                  <a:effectLst/>
                  <a:latin typeface="Segoe UI Light" panose="020B0502040204020203" pitchFamily="34" charset="0"/>
                  <a:cs typeface="Segoe UI Light" panose="020B0502040204020203" pitchFamily="34" charset="0"/>
                </a:rPr>
                <a:t>Summarize events, incidents, or threats in minutes and prepare the information in directly shareable individual reports for the desired audience.</a:t>
              </a:r>
              <a:endParaRPr lang="en-US" sz="1400" b="1">
                <a:solidFill>
                  <a:schemeClr val="bg1"/>
                </a:solidFill>
                <a:latin typeface="Segoe UI Light" panose="020B0502040204020203" pitchFamily="34" charset="0"/>
                <a:cs typeface="Segoe UI Light" panose="020B0502040204020203" pitchFamily="34" charset="0"/>
              </a:endParaRPr>
            </a:p>
          </p:txBody>
        </p:sp>
      </p:grpSp>
      <p:sp>
        <p:nvSpPr>
          <p:cNvPr id="15" name="Rectangle 14">
            <a:extLst>
              <a:ext uri="{FF2B5EF4-FFF2-40B4-BE49-F238E27FC236}">
                <a16:creationId xmlns:a16="http://schemas.microsoft.com/office/drawing/2014/main" id="{195D5A18-05DD-125F-392E-7157B06039FF}"/>
              </a:ext>
            </a:extLst>
          </p:cNvPr>
          <p:cNvSpPr/>
          <p:nvPr/>
        </p:nvSpPr>
        <p:spPr bwMode="auto">
          <a:xfrm>
            <a:off x="192492" y="172757"/>
            <a:ext cx="11431064" cy="1892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225" normalizeH="0" baseline="0" noProof="0">
                <a:ln>
                  <a:noFill/>
                </a:ln>
                <a:solidFill>
                  <a:schemeClr val="bg1"/>
                </a:solidFill>
                <a:effectLst/>
                <a:uLnTx/>
                <a:uFillTx/>
                <a:latin typeface="+mj-lt"/>
                <a:ea typeface="+mn-ea"/>
                <a:cs typeface="+mn-cs"/>
              </a:rPr>
              <a:t>Security Copilot Scenarios </a:t>
            </a:r>
          </a:p>
        </p:txBody>
      </p:sp>
      <p:pic>
        <p:nvPicPr>
          <p:cNvPr id="16" name="Picture 15">
            <a:extLst>
              <a:ext uri="{FF2B5EF4-FFF2-40B4-BE49-F238E27FC236}">
                <a16:creationId xmlns:a16="http://schemas.microsoft.com/office/drawing/2014/main" id="{87799495-D03A-98C8-5023-64E0E5B43194}"/>
              </a:ext>
            </a:extLst>
          </p:cNvPr>
          <p:cNvPicPr>
            <a:picLocks noChangeAspect="1"/>
          </p:cNvPicPr>
          <p:nvPr/>
        </p:nvPicPr>
        <p:blipFill>
          <a:blip r:embed="rId3"/>
          <a:stretch>
            <a:fillRect/>
          </a:stretch>
        </p:blipFill>
        <p:spPr>
          <a:xfrm>
            <a:off x="1063428" y="3850602"/>
            <a:ext cx="2290117" cy="2933365"/>
          </a:xfrm>
          <a:prstGeom prst="rect">
            <a:avLst/>
          </a:prstGeom>
        </p:spPr>
      </p:pic>
      <p:pic>
        <p:nvPicPr>
          <p:cNvPr id="17" name="Picture 16">
            <a:extLst>
              <a:ext uri="{FF2B5EF4-FFF2-40B4-BE49-F238E27FC236}">
                <a16:creationId xmlns:a16="http://schemas.microsoft.com/office/drawing/2014/main" id="{CB01339B-DE6F-BADD-62AA-0A0515317CF2}"/>
              </a:ext>
            </a:extLst>
          </p:cNvPr>
          <p:cNvPicPr>
            <a:picLocks noChangeAspect="1"/>
          </p:cNvPicPr>
          <p:nvPr/>
        </p:nvPicPr>
        <p:blipFill>
          <a:blip r:embed="rId4"/>
          <a:stretch>
            <a:fillRect/>
          </a:stretch>
        </p:blipFill>
        <p:spPr>
          <a:xfrm>
            <a:off x="4950941" y="3850601"/>
            <a:ext cx="2290117" cy="2933366"/>
          </a:xfrm>
          <a:prstGeom prst="rect">
            <a:avLst/>
          </a:prstGeom>
        </p:spPr>
      </p:pic>
      <p:pic>
        <p:nvPicPr>
          <p:cNvPr id="18" name="Picture 17">
            <a:extLst>
              <a:ext uri="{FF2B5EF4-FFF2-40B4-BE49-F238E27FC236}">
                <a16:creationId xmlns:a16="http://schemas.microsoft.com/office/drawing/2014/main" id="{E548DD44-E10C-5839-000C-91CCC7EB288A}"/>
              </a:ext>
            </a:extLst>
          </p:cNvPr>
          <p:cNvPicPr>
            <a:picLocks noChangeAspect="1"/>
          </p:cNvPicPr>
          <p:nvPr/>
        </p:nvPicPr>
        <p:blipFill>
          <a:blip r:embed="rId5"/>
          <a:stretch>
            <a:fillRect/>
          </a:stretch>
        </p:blipFill>
        <p:spPr>
          <a:xfrm>
            <a:off x="8838454" y="3850601"/>
            <a:ext cx="2290118" cy="2919134"/>
          </a:xfrm>
          <a:prstGeom prst="rect">
            <a:avLst/>
          </a:prstGeom>
        </p:spPr>
      </p:pic>
    </p:spTree>
    <p:extLst>
      <p:ext uri="{BB962C8B-B14F-4D97-AF65-F5344CB8AC3E}">
        <p14:creationId xmlns:p14="http://schemas.microsoft.com/office/powerpoint/2010/main" val="423659686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16C94-682F-0CD4-3CFB-40FB6BD60163}"/>
              </a:ext>
            </a:extLst>
          </p:cNvPr>
          <p:cNvSpPr>
            <a:spLocks noGrp="1"/>
          </p:cNvSpPr>
          <p:nvPr>
            <p:ph type="title"/>
          </p:nvPr>
        </p:nvSpPr>
        <p:spPr/>
        <p:txBody>
          <a:bodyPr/>
          <a:lstStyle/>
          <a:p>
            <a:r>
              <a:rPr lang="en-US"/>
              <a:t>Demos Architecture</a:t>
            </a:r>
          </a:p>
        </p:txBody>
      </p:sp>
      <p:sp>
        <p:nvSpPr>
          <p:cNvPr id="6" name="Rectangle 5">
            <a:extLst>
              <a:ext uri="{FF2B5EF4-FFF2-40B4-BE49-F238E27FC236}">
                <a16:creationId xmlns:a16="http://schemas.microsoft.com/office/drawing/2014/main" id="{9265A47B-A3F3-9A34-CEA8-04677059424C}"/>
              </a:ext>
              <a:ext uri="{C183D7F6-B498-43B3-948B-1728B52AA6E4}">
                <adec:decorative xmlns:adec="http://schemas.microsoft.com/office/drawing/2017/decorative" val="1"/>
              </a:ext>
            </a:extLst>
          </p:cNvPr>
          <p:cNvSpPr/>
          <p:nvPr/>
        </p:nvSpPr>
        <p:spPr>
          <a:xfrm>
            <a:off x="6084632" y="1476480"/>
            <a:ext cx="2120257" cy="2131692"/>
          </a:xfrm>
          <a:prstGeom prst="rect">
            <a:avLst/>
          </a:prstGeom>
          <a:noFill/>
          <a:ln w="12700" cap="flat" cmpd="sng" algn="ctr">
            <a:solidFill>
              <a:srgbClr val="FF934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 name="TextBox 6">
            <a:extLst>
              <a:ext uri="{FF2B5EF4-FFF2-40B4-BE49-F238E27FC236}">
                <a16:creationId xmlns:a16="http://schemas.microsoft.com/office/drawing/2014/main" id="{59DE6975-B7F1-39E1-FA8A-13BBA3F86C1B}"/>
              </a:ext>
            </a:extLst>
          </p:cNvPr>
          <p:cNvSpPr txBox="1"/>
          <p:nvPr/>
        </p:nvSpPr>
        <p:spPr>
          <a:xfrm>
            <a:off x="5847117" y="5815868"/>
            <a:ext cx="1875163" cy="156966"/>
          </a:xfrm>
          <a:prstGeom prst="rect">
            <a:avLst/>
          </a:prstGeom>
          <a:noFill/>
        </p:spPr>
        <p:txBody>
          <a:bodyPr wrap="square" lIns="0" tIns="0" rIns="0" bIns="0" rtlCol="0">
            <a:spAutoFit/>
          </a:bodyPr>
          <a:lstStyle/>
          <a:p>
            <a:pPr algn="ctr">
              <a:defRPr/>
            </a:pPr>
            <a:r>
              <a:rPr lang="en-US" sz="1020" kern="0">
                <a:solidFill>
                  <a:srgbClr val="FFFFFF"/>
                </a:solidFill>
                <a:latin typeface="Segoe UI Semibold"/>
                <a:cs typeface="Segoe UI" pitchFamily="34" charset="0"/>
              </a:rPr>
              <a:t>Azure OpenAI Service</a:t>
            </a:r>
          </a:p>
        </p:txBody>
      </p:sp>
      <p:sp>
        <p:nvSpPr>
          <p:cNvPr id="16" name="!!la_title">
            <a:extLst>
              <a:ext uri="{FF2B5EF4-FFF2-40B4-BE49-F238E27FC236}">
                <a16:creationId xmlns:a16="http://schemas.microsoft.com/office/drawing/2014/main" id="{1031BA89-82F1-28DB-E4A4-F97FC6F199B6}"/>
              </a:ext>
            </a:extLst>
          </p:cNvPr>
          <p:cNvSpPr txBox="1"/>
          <p:nvPr/>
        </p:nvSpPr>
        <p:spPr>
          <a:xfrm>
            <a:off x="2182154" y="2736785"/>
            <a:ext cx="971741" cy="4062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LnTx/>
                <a:uFillTx/>
                <a:latin typeface="Segoe UI Semibold"/>
                <a:cs typeface="Segoe UI" pitchFamily="34" charset="0"/>
              </a:defRPr>
            </a:lvl1p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Log Analytics</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workspace</a:t>
            </a:r>
          </a:p>
        </p:txBody>
      </p:sp>
      <p:sp>
        <p:nvSpPr>
          <p:cNvPr id="17" name="!!sentinel_area">
            <a:extLst>
              <a:ext uri="{FF2B5EF4-FFF2-40B4-BE49-F238E27FC236}">
                <a16:creationId xmlns:a16="http://schemas.microsoft.com/office/drawing/2014/main" id="{C60D2E05-2EA2-9815-D426-BAA934FA161A}"/>
              </a:ext>
            </a:extLst>
          </p:cNvPr>
          <p:cNvSpPr/>
          <p:nvPr/>
        </p:nvSpPr>
        <p:spPr bwMode="auto">
          <a:xfrm>
            <a:off x="1789380" y="2169277"/>
            <a:ext cx="2704148" cy="1140679"/>
          </a:xfrm>
          <a:prstGeom prst="roundRect">
            <a:avLst>
              <a:gd name="adj" fmla="val 6787"/>
            </a:avLst>
          </a:prstGeom>
          <a:noFill/>
          <a:ln w="12700" cap="flat" cmpd="sng" algn="ctr">
            <a:solidFill>
              <a:srgbClr val="2687CE"/>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18" name="!!sentinel_title">
            <a:extLst>
              <a:ext uri="{FF2B5EF4-FFF2-40B4-BE49-F238E27FC236}">
                <a16:creationId xmlns:a16="http://schemas.microsoft.com/office/drawing/2014/main" id="{40FDE967-BB3C-A89F-B9D8-50902EC1150B}"/>
              </a:ext>
            </a:extLst>
          </p:cNvPr>
          <p:cNvSpPr txBox="1">
            <a:spLocks/>
          </p:cNvSpPr>
          <p:nvPr/>
        </p:nvSpPr>
        <p:spPr>
          <a:xfrm>
            <a:off x="1929735" y="1936348"/>
            <a:ext cx="1288640" cy="25426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LnTx/>
                <a:uFillTx/>
                <a:latin typeface="Segoe UI Semibold"/>
                <a:cs typeface="Segoe UI" pitchFamily="34" charset="0"/>
              </a:defRPr>
            </a:lvl1p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Microsoft Sentinel</a:t>
            </a:r>
          </a:p>
        </p:txBody>
      </p:sp>
      <p:pic>
        <p:nvPicPr>
          <p:cNvPr id="19" name="!!sentinel_icon">
            <a:extLst>
              <a:ext uri="{FF2B5EF4-FFF2-40B4-BE49-F238E27FC236}">
                <a16:creationId xmlns:a16="http://schemas.microsoft.com/office/drawing/2014/main" id="{37817B8B-EA21-0EB2-372F-37377A4A2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2102" y="2008882"/>
            <a:ext cx="326411" cy="373041"/>
          </a:xfrm>
          <a:prstGeom prst="rect">
            <a:avLst/>
          </a:prstGeom>
        </p:spPr>
      </p:pic>
      <p:pic>
        <p:nvPicPr>
          <p:cNvPr id="20" name="!!la_icon">
            <a:extLst>
              <a:ext uri="{FF2B5EF4-FFF2-40B4-BE49-F238E27FC236}">
                <a16:creationId xmlns:a16="http://schemas.microsoft.com/office/drawing/2014/main" id="{E64527D3-30E4-28F1-0349-5A0BEDE725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5675" y="2397938"/>
            <a:ext cx="373041" cy="373041"/>
          </a:xfrm>
          <a:prstGeom prst="rect">
            <a:avLst/>
          </a:prstGeom>
        </p:spPr>
      </p:pic>
      <p:pic>
        <p:nvPicPr>
          <p:cNvPr id="24" name="Picture 23" descr="A picture containing screenshot, graphics, design&#10;&#10;Description automatically generated">
            <a:extLst>
              <a:ext uri="{FF2B5EF4-FFF2-40B4-BE49-F238E27FC236}">
                <a16:creationId xmlns:a16="http://schemas.microsoft.com/office/drawing/2014/main" id="{EA40A0F8-DA55-30F0-314F-8163702DF1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9391" y="2383175"/>
            <a:ext cx="1288640" cy="564138"/>
          </a:xfrm>
          <a:prstGeom prst="rect">
            <a:avLst/>
          </a:prstGeom>
        </p:spPr>
      </p:pic>
      <p:sp>
        <p:nvSpPr>
          <p:cNvPr id="26" name="onpremises_area">
            <a:extLst>
              <a:ext uri="{FF2B5EF4-FFF2-40B4-BE49-F238E27FC236}">
                <a16:creationId xmlns:a16="http://schemas.microsoft.com/office/drawing/2014/main" id="{624C7505-8841-5DA1-1433-BDCE6EF7362E}"/>
              </a:ext>
            </a:extLst>
          </p:cNvPr>
          <p:cNvSpPr/>
          <p:nvPr/>
        </p:nvSpPr>
        <p:spPr bwMode="auto">
          <a:xfrm>
            <a:off x="828238" y="1476480"/>
            <a:ext cx="4312174" cy="2131693"/>
          </a:xfrm>
          <a:prstGeom prst="roundRect">
            <a:avLst>
              <a:gd name="adj" fmla="val 2891"/>
            </a:avLst>
          </a:prstGeom>
          <a:noFill/>
          <a:ln w="12700">
            <a:solidFill>
              <a:srgbClr val="53B1E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err="1">
              <a:solidFill>
                <a:srgbClr val="000000"/>
              </a:solidFill>
              <a:latin typeface="Segoe UI"/>
              <a:cs typeface="Segoe UI" pitchFamily="34" charset="0"/>
            </a:endParaRPr>
          </a:p>
        </p:txBody>
      </p:sp>
      <p:sp>
        <p:nvSpPr>
          <p:cNvPr id="27" name="!!la_title">
            <a:extLst>
              <a:ext uri="{FF2B5EF4-FFF2-40B4-BE49-F238E27FC236}">
                <a16:creationId xmlns:a16="http://schemas.microsoft.com/office/drawing/2014/main" id="{008074A7-0747-3845-2A15-B3F98E7ABBD7}"/>
              </a:ext>
            </a:extLst>
          </p:cNvPr>
          <p:cNvSpPr txBox="1"/>
          <p:nvPr/>
        </p:nvSpPr>
        <p:spPr>
          <a:xfrm>
            <a:off x="2182154" y="5529412"/>
            <a:ext cx="971741" cy="4062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LnTx/>
                <a:uFillTx/>
                <a:latin typeface="Segoe UI Semibold"/>
                <a:cs typeface="Segoe UI" pitchFamily="34" charset="0"/>
              </a:defRPr>
            </a:lvl1p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Log Analytics</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workspace</a:t>
            </a:r>
          </a:p>
        </p:txBody>
      </p:sp>
      <p:sp>
        <p:nvSpPr>
          <p:cNvPr id="28" name="!!sentinel_area">
            <a:extLst>
              <a:ext uri="{FF2B5EF4-FFF2-40B4-BE49-F238E27FC236}">
                <a16:creationId xmlns:a16="http://schemas.microsoft.com/office/drawing/2014/main" id="{424E4EE4-0204-3F69-C867-5F8299CAC284}"/>
              </a:ext>
            </a:extLst>
          </p:cNvPr>
          <p:cNvSpPr/>
          <p:nvPr/>
        </p:nvSpPr>
        <p:spPr bwMode="auto">
          <a:xfrm>
            <a:off x="1789380" y="4961904"/>
            <a:ext cx="2704148" cy="1140679"/>
          </a:xfrm>
          <a:prstGeom prst="roundRect">
            <a:avLst>
              <a:gd name="adj" fmla="val 6787"/>
            </a:avLst>
          </a:prstGeom>
          <a:noFill/>
          <a:ln w="12700" cap="flat" cmpd="sng" algn="ctr">
            <a:solidFill>
              <a:srgbClr val="2687CE"/>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29" name="!!sentinel_title">
            <a:extLst>
              <a:ext uri="{FF2B5EF4-FFF2-40B4-BE49-F238E27FC236}">
                <a16:creationId xmlns:a16="http://schemas.microsoft.com/office/drawing/2014/main" id="{6C0226A1-EF6E-4EBE-02DF-013DC4C77C68}"/>
              </a:ext>
            </a:extLst>
          </p:cNvPr>
          <p:cNvSpPr txBox="1">
            <a:spLocks/>
          </p:cNvSpPr>
          <p:nvPr/>
        </p:nvSpPr>
        <p:spPr>
          <a:xfrm>
            <a:off x="1929735" y="4728975"/>
            <a:ext cx="1288640" cy="25426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LnTx/>
                <a:uFillTx/>
                <a:latin typeface="Segoe UI Semibold"/>
                <a:cs typeface="Segoe UI" pitchFamily="34" charset="0"/>
              </a:defRPr>
            </a:lvl1p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Microsoft Sentinel</a:t>
            </a:r>
          </a:p>
        </p:txBody>
      </p:sp>
      <p:pic>
        <p:nvPicPr>
          <p:cNvPr id="30" name="!!sentinel_icon">
            <a:extLst>
              <a:ext uri="{FF2B5EF4-FFF2-40B4-BE49-F238E27FC236}">
                <a16:creationId xmlns:a16="http://schemas.microsoft.com/office/drawing/2014/main" id="{F359FE43-FD8D-F4A3-F067-1453989BA3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2102" y="4801509"/>
            <a:ext cx="326411" cy="373041"/>
          </a:xfrm>
          <a:prstGeom prst="rect">
            <a:avLst/>
          </a:prstGeom>
        </p:spPr>
      </p:pic>
      <p:pic>
        <p:nvPicPr>
          <p:cNvPr id="31" name="!!la_icon">
            <a:extLst>
              <a:ext uri="{FF2B5EF4-FFF2-40B4-BE49-F238E27FC236}">
                <a16:creationId xmlns:a16="http://schemas.microsoft.com/office/drawing/2014/main" id="{FEC5CACF-2955-8DFA-9C4F-42BBAB5B7C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5675" y="5190565"/>
            <a:ext cx="373041" cy="373041"/>
          </a:xfrm>
          <a:prstGeom prst="rect">
            <a:avLst/>
          </a:prstGeom>
        </p:spPr>
      </p:pic>
      <p:pic>
        <p:nvPicPr>
          <p:cNvPr id="32" name="Picture 31" descr="A picture containing screenshot, graphics, design&#10;&#10;Description automatically generated">
            <a:extLst>
              <a:ext uri="{FF2B5EF4-FFF2-40B4-BE49-F238E27FC236}">
                <a16:creationId xmlns:a16="http://schemas.microsoft.com/office/drawing/2014/main" id="{14B21B70-79E8-10D1-2C3E-07F7B8E54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9391" y="5175802"/>
            <a:ext cx="1288640" cy="564138"/>
          </a:xfrm>
          <a:prstGeom prst="rect">
            <a:avLst/>
          </a:prstGeom>
        </p:spPr>
      </p:pic>
      <p:sp>
        <p:nvSpPr>
          <p:cNvPr id="33" name="onpremises_area">
            <a:extLst>
              <a:ext uri="{FF2B5EF4-FFF2-40B4-BE49-F238E27FC236}">
                <a16:creationId xmlns:a16="http://schemas.microsoft.com/office/drawing/2014/main" id="{49DEFE6F-6DC7-F856-1105-3E1DAFC0BD6D}"/>
              </a:ext>
            </a:extLst>
          </p:cNvPr>
          <p:cNvSpPr/>
          <p:nvPr/>
        </p:nvSpPr>
        <p:spPr bwMode="auto">
          <a:xfrm>
            <a:off x="828237" y="4269107"/>
            <a:ext cx="7508455" cy="2131693"/>
          </a:xfrm>
          <a:prstGeom prst="roundRect">
            <a:avLst>
              <a:gd name="adj" fmla="val 2891"/>
            </a:avLst>
          </a:prstGeom>
          <a:noFill/>
          <a:ln w="12700">
            <a:solidFill>
              <a:srgbClr val="53B1E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err="1">
              <a:solidFill>
                <a:srgbClr val="000000"/>
              </a:solidFill>
              <a:latin typeface="Segoe UI"/>
              <a:cs typeface="Segoe UI" pitchFamily="34" charset="0"/>
            </a:endParaRPr>
          </a:p>
        </p:txBody>
      </p:sp>
      <p:pic>
        <p:nvPicPr>
          <p:cNvPr id="34" name="Graphic 33">
            <a:extLst>
              <a:ext uri="{FF2B5EF4-FFF2-40B4-BE49-F238E27FC236}">
                <a16:creationId xmlns:a16="http://schemas.microsoft.com/office/drawing/2014/main" id="{802F4218-FE9B-84D3-908B-B80A6F54FB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7877" y="1311317"/>
            <a:ext cx="360815" cy="360815"/>
          </a:xfrm>
          <a:prstGeom prst="rect">
            <a:avLst/>
          </a:prstGeom>
        </p:spPr>
      </p:pic>
      <p:pic>
        <p:nvPicPr>
          <p:cNvPr id="35" name="Graphic 34">
            <a:extLst>
              <a:ext uri="{FF2B5EF4-FFF2-40B4-BE49-F238E27FC236}">
                <a16:creationId xmlns:a16="http://schemas.microsoft.com/office/drawing/2014/main" id="{B36D2A6C-6264-880D-83D7-36D4C44F1F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7877" y="4088699"/>
            <a:ext cx="360815" cy="360815"/>
          </a:xfrm>
          <a:prstGeom prst="rect">
            <a:avLst/>
          </a:prstGeom>
        </p:spPr>
      </p:pic>
      <p:sp>
        <p:nvSpPr>
          <p:cNvPr id="37" name="TextBox 36">
            <a:extLst>
              <a:ext uri="{FF2B5EF4-FFF2-40B4-BE49-F238E27FC236}">
                <a16:creationId xmlns:a16="http://schemas.microsoft.com/office/drawing/2014/main" id="{C11ED5BC-A30C-2868-5A3A-FDED70B3D2CD}"/>
              </a:ext>
            </a:extLst>
          </p:cNvPr>
          <p:cNvSpPr txBox="1"/>
          <p:nvPr/>
        </p:nvSpPr>
        <p:spPr>
          <a:xfrm>
            <a:off x="1047469" y="1267927"/>
            <a:ext cx="584633" cy="192135"/>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a:ln>
                  <a:noFill/>
                </a:ln>
                <a:solidFill>
                  <a:srgbClr val="FFFFFF"/>
                </a:solidFill>
                <a:effectLst/>
                <a:uLnTx/>
                <a:uFillTx/>
                <a:latin typeface="Segoe UI Semibold"/>
              </a:rPr>
              <a:t>Azure</a:t>
            </a:r>
          </a:p>
        </p:txBody>
      </p:sp>
      <p:sp>
        <p:nvSpPr>
          <p:cNvPr id="39" name="TextBox 38">
            <a:extLst>
              <a:ext uri="{FF2B5EF4-FFF2-40B4-BE49-F238E27FC236}">
                <a16:creationId xmlns:a16="http://schemas.microsoft.com/office/drawing/2014/main" id="{9D742C23-97DA-8E7A-A5D7-B655C6DCEC1B}"/>
              </a:ext>
            </a:extLst>
          </p:cNvPr>
          <p:cNvSpPr txBox="1"/>
          <p:nvPr/>
        </p:nvSpPr>
        <p:spPr>
          <a:xfrm>
            <a:off x="1047468" y="4029162"/>
            <a:ext cx="584633" cy="192135"/>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a:ln>
                  <a:noFill/>
                </a:ln>
                <a:solidFill>
                  <a:srgbClr val="FFFFFF"/>
                </a:solidFill>
                <a:effectLst/>
                <a:uLnTx/>
                <a:uFillTx/>
                <a:latin typeface="Segoe UI Semibold"/>
              </a:rPr>
              <a:t>Azure</a:t>
            </a:r>
          </a:p>
        </p:txBody>
      </p:sp>
      <p:cxnSp>
        <p:nvCxnSpPr>
          <p:cNvPr id="40" name="!!movingline_right">
            <a:extLst>
              <a:ext uri="{FF2B5EF4-FFF2-40B4-BE49-F238E27FC236}">
                <a16:creationId xmlns:a16="http://schemas.microsoft.com/office/drawing/2014/main" id="{EF7612CB-8DA4-A99D-B2C2-B2C919182243}"/>
              </a:ext>
            </a:extLst>
          </p:cNvPr>
          <p:cNvCxnSpPr>
            <a:cxnSpLocks/>
          </p:cNvCxnSpPr>
          <p:nvPr/>
        </p:nvCxnSpPr>
        <p:spPr>
          <a:xfrm flipV="1">
            <a:off x="4191395" y="2665244"/>
            <a:ext cx="1893237" cy="9257"/>
          </a:xfrm>
          <a:prstGeom prst="line">
            <a:avLst/>
          </a:prstGeom>
          <a:ln w="28575">
            <a:solidFill>
              <a:srgbClr val="9BF00B"/>
            </a:solidFill>
            <a:prstDash val="sysDash"/>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5" name="!!movingline_right">
            <a:extLst>
              <a:ext uri="{FF2B5EF4-FFF2-40B4-BE49-F238E27FC236}">
                <a16:creationId xmlns:a16="http://schemas.microsoft.com/office/drawing/2014/main" id="{BCCFFD77-7B13-58AB-9A8A-67515A248DDF}"/>
              </a:ext>
            </a:extLst>
          </p:cNvPr>
          <p:cNvCxnSpPr>
            <a:cxnSpLocks/>
          </p:cNvCxnSpPr>
          <p:nvPr/>
        </p:nvCxnSpPr>
        <p:spPr>
          <a:xfrm>
            <a:off x="4191394" y="5456152"/>
            <a:ext cx="1323942" cy="0"/>
          </a:xfrm>
          <a:prstGeom prst="line">
            <a:avLst/>
          </a:prstGeom>
          <a:ln w="28575">
            <a:solidFill>
              <a:srgbClr val="9BF00B"/>
            </a:solidFill>
            <a:prstDash val="sysDash"/>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52" name="2F358329-2C19-4FBA-B51C-51CE75BE790F">
            <a:extLst>
              <a:ext uri="{FF2B5EF4-FFF2-40B4-BE49-F238E27FC236}">
                <a16:creationId xmlns:a16="http://schemas.microsoft.com/office/drawing/2014/main" id="{D23EBCAD-2E29-4366-6529-7D01A8678E1D}"/>
              </a:ext>
              <a:ext uri="{C183D7F6-B498-43B3-948B-1728B52AA6E4}">
                <adec:decorative xmlns:adec="http://schemas.microsoft.com/office/drawing/2017/decorative" val="1"/>
              </a:ext>
            </a:extLst>
          </p:cNvPr>
          <p:cNvPicPr>
            <a:picLocks noChangeAspect="1" noChangeArrowheads="1"/>
          </p:cNvPicPr>
          <p:nvPr/>
        </p:nvPicPr>
        <p:blipFill rotWithShape="1">
          <a:blip r:embed="rId10">
            <a:extLst>
              <a:ext uri="{96DAC541-7B7A-43D3-8B79-37D633B846F1}">
                <asvg:svgBlip xmlns:asvg="http://schemas.microsoft.com/office/drawing/2016/SVG/main" r:embed="rId11"/>
              </a:ext>
            </a:extLst>
          </a:blip>
          <a:srcRect l="-7183" r="-3331"/>
          <a:stretch/>
        </p:blipFill>
        <p:spPr bwMode="auto">
          <a:xfrm>
            <a:off x="6517801" y="5284053"/>
            <a:ext cx="442003" cy="40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sentinel_area">
            <a:extLst>
              <a:ext uri="{FF2B5EF4-FFF2-40B4-BE49-F238E27FC236}">
                <a16:creationId xmlns:a16="http://schemas.microsoft.com/office/drawing/2014/main" id="{0122505C-7744-3E34-F330-47968D546BDD}"/>
              </a:ext>
            </a:extLst>
          </p:cNvPr>
          <p:cNvSpPr/>
          <p:nvPr/>
        </p:nvSpPr>
        <p:spPr bwMode="auto">
          <a:xfrm>
            <a:off x="5386729" y="4965125"/>
            <a:ext cx="2704148" cy="1140679"/>
          </a:xfrm>
          <a:prstGeom prst="roundRect">
            <a:avLst>
              <a:gd name="adj" fmla="val 6787"/>
            </a:avLst>
          </a:prstGeom>
          <a:noFill/>
          <a:ln w="12700" cap="flat" cmpd="sng" algn="ctr">
            <a:solidFill>
              <a:srgbClr val="2687CE"/>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54" name="!!sentinel_title">
            <a:extLst>
              <a:ext uri="{FF2B5EF4-FFF2-40B4-BE49-F238E27FC236}">
                <a16:creationId xmlns:a16="http://schemas.microsoft.com/office/drawing/2014/main" id="{AD3F766D-F680-994B-3E43-54C119019E90}"/>
              </a:ext>
            </a:extLst>
          </p:cNvPr>
          <p:cNvSpPr txBox="1">
            <a:spLocks/>
          </p:cNvSpPr>
          <p:nvPr/>
        </p:nvSpPr>
        <p:spPr>
          <a:xfrm>
            <a:off x="5478666" y="4716423"/>
            <a:ext cx="1951863" cy="24929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LnTx/>
                <a:uFillTx/>
                <a:latin typeface="Segoe UI Semibold"/>
                <a:cs typeface="Segoe UI" pitchFamily="34" charset="0"/>
              </a:defRPr>
            </a:lvl1p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FFFFFF"/>
                </a:solidFill>
                <a:effectLst/>
                <a:uLnTx/>
                <a:uFillTx/>
                <a:latin typeface="Segoe UI Semibold"/>
                <a:cs typeface="Segoe UI" pitchFamily="34" charset="0"/>
              </a:rPr>
              <a:t>Azure AI – Cognitive Services</a:t>
            </a:r>
          </a:p>
        </p:txBody>
      </p:sp>
      <p:pic>
        <p:nvPicPr>
          <p:cNvPr id="55" name="Graphic 54">
            <a:extLst>
              <a:ext uri="{FF2B5EF4-FFF2-40B4-BE49-F238E27FC236}">
                <a16:creationId xmlns:a16="http://schemas.microsoft.com/office/drawing/2014/main" id="{DEBDBBC9-6B5D-02DA-6CD9-58C80E1191E8}"/>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71074" y="4706447"/>
            <a:ext cx="469546" cy="469546"/>
          </a:xfrm>
          <a:prstGeom prst="rect">
            <a:avLst/>
          </a:prstGeom>
          <a:effectLst/>
        </p:spPr>
      </p:pic>
      <p:pic>
        <p:nvPicPr>
          <p:cNvPr id="56" name="2F358329-2C19-4FBA-B51C-51CE75BE790F">
            <a:extLst>
              <a:ext uri="{FF2B5EF4-FFF2-40B4-BE49-F238E27FC236}">
                <a16:creationId xmlns:a16="http://schemas.microsoft.com/office/drawing/2014/main" id="{22AA0173-2F1D-EE82-708E-B58317E1F656}"/>
              </a:ext>
              <a:ext uri="{C183D7F6-B498-43B3-948B-1728B52AA6E4}">
                <adec:decorative xmlns:adec="http://schemas.microsoft.com/office/drawing/2017/decorative" val="1"/>
              </a:ext>
            </a:extLst>
          </p:cNvPr>
          <p:cNvPicPr>
            <a:picLocks noChangeAspect="1" noChangeArrowheads="1"/>
          </p:cNvPicPr>
          <p:nvPr/>
        </p:nvPicPr>
        <p:blipFill rotWithShape="1">
          <a:blip r:embed="rId10">
            <a:extLst>
              <a:ext uri="{96DAC541-7B7A-43D3-8B79-37D633B846F1}">
                <asvg:svgBlip xmlns:asvg="http://schemas.microsoft.com/office/drawing/2016/SVG/main" r:embed="rId11"/>
              </a:ext>
            </a:extLst>
          </a:blip>
          <a:srcRect l="-7183" r="-3331"/>
          <a:stretch/>
        </p:blipFill>
        <p:spPr bwMode="auto">
          <a:xfrm>
            <a:off x="6887302" y="2402549"/>
            <a:ext cx="442003" cy="40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399F078A-4FB5-6D0F-334D-391CB07E880E}"/>
              </a:ext>
            </a:extLst>
          </p:cNvPr>
          <p:cNvSpPr txBox="1"/>
          <p:nvPr/>
        </p:nvSpPr>
        <p:spPr>
          <a:xfrm>
            <a:off x="6215714" y="2879816"/>
            <a:ext cx="1875163" cy="156966"/>
          </a:xfrm>
          <a:prstGeom prst="rect">
            <a:avLst/>
          </a:prstGeom>
          <a:noFill/>
        </p:spPr>
        <p:txBody>
          <a:bodyPr wrap="square" lIns="0" tIns="0" rIns="0" bIns="0" rtlCol="0">
            <a:spAutoFit/>
          </a:bodyPr>
          <a:lstStyle/>
          <a:p>
            <a:pPr algn="ctr">
              <a:defRPr/>
            </a:pPr>
            <a:r>
              <a:rPr lang="en-US" sz="1020" kern="0">
                <a:solidFill>
                  <a:srgbClr val="FFFFFF"/>
                </a:solidFill>
                <a:latin typeface="Segoe UI Semibold"/>
                <a:cs typeface="Segoe UI" pitchFamily="34" charset="0"/>
              </a:rPr>
              <a:t>OpenAI</a:t>
            </a:r>
          </a:p>
        </p:txBody>
      </p:sp>
    </p:spTree>
    <p:extLst>
      <p:ext uri="{BB962C8B-B14F-4D97-AF65-F5344CB8AC3E}">
        <p14:creationId xmlns:p14="http://schemas.microsoft.com/office/powerpoint/2010/main" val="3530449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repeatCount="indefinite" fill="hold" nodeType="withEffect">
                                  <p:stCondLst>
                                    <p:cond delay="0"/>
                                  </p:stCondLst>
                                  <p:childTnLst>
                                    <p:animMotion origin="layout" path="M 2.70833E-6 -1.85185E-6 L 0.00976 -1.85185E-6 " pathEditMode="relative" rAng="0" ptsTypes="AA">
                                      <p:cBhvr>
                                        <p:cTn id="13" dur="500" fill="hold"/>
                                        <p:tgtEl>
                                          <p:spTgt spid="40"/>
                                        </p:tgtEl>
                                        <p:attrNameLst>
                                          <p:attrName>ppt_x</p:attrName>
                                          <p:attrName>ppt_y</p:attrName>
                                        </p:attrNameLst>
                                      </p:cBhvr>
                                      <p:rCtr x="482" y="0"/>
                                    </p:animMotion>
                                  </p:childTnLst>
                                </p:cTn>
                              </p:par>
                              <p:par>
                                <p:cTn id="14" presetID="63" presetClass="path" presetSubtype="0" repeatCount="indefinite" fill="hold" nodeType="withEffect">
                                  <p:stCondLst>
                                    <p:cond delay="0"/>
                                  </p:stCondLst>
                                  <p:childTnLst>
                                    <p:animMotion origin="layout" path="M 2.70833E-6 2.59259E-6 L 0.00976 2.59259E-6 " pathEditMode="relative" rAng="0" ptsTypes="AA">
                                      <p:cBhvr>
                                        <p:cTn id="15" dur="500" fill="hold"/>
                                        <p:tgtEl>
                                          <p:spTgt spid="45"/>
                                        </p:tgtEl>
                                        <p:attrNameLst>
                                          <p:attrName>ppt_x</p:attrName>
                                          <p:attrName>ppt_y</p:attrName>
                                        </p:attrNameLst>
                                      </p:cBhvr>
                                      <p:rCtr x="4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4" y="3152001"/>
            <a:ext cx="9764050" cy="553998"/>
          </a:xfrm>
        </p:spPr>
        <p:txBody>
          <a:bodyPr/>
          <a:lstStyle/>
          <a:p>
            <a:r>
              <a:rPr lang="en-US">
                <a:cs typeface="Segoe UI"/>
              </a:rPr>
              <a:t>Demo of Sentinel and OpenAI Integration</a:t>
            </a:r>
            <a:endParaRPr lang="en-US"/>
          </a:p>
        </p:txBody>
      </p:sp>
    </p:spTree>
    <p:extLst>
      <p:ext uri="{BB962C8B-B14F-4D97-AF65-F5344CB8AC3E}">
        <p14:creationId xmlns:p14="http://schemas.microsoft.com/office/powerpoint/2010/main" val="2509128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Segoe UI"/>
              </a:rPr>
              <a:t>What can you do now to prepare?</a:t>
            </a:r>
            <a:endParaRPr lang="en-US"/>
          </a:p>
        </p:txBody>
      </p:sp>
      <p:sp>
        <p:nvSpPr>
          <p:cNvPr id="3" name="Content Placeholder 2">
            <a:extLst>
              <a:ext uri="{FF2B5EF4-FFF2-40B4-BE49-F238E27FC236}">
                <a16:creationId xmlns:a16="http://schemas.microsoft.com/office/drawing/2014/main" id="{BEF69372-8CD4-1B9B-654D-04E37BFE9511}"/>
              </a:ext>
            </a:extLst>
          </p:cNvPr>
          <p:cNvSpPr>
            <a:spLocks noGrp="1"/>
          </p:cNvSpPr>
          <p:nvPr>
            <p:ph sz="quarter" idx="10"/>
          </p:nvPr>
        </p:nvSpPr>
        <p:spPr>
          <a:xfrm>
            <a:off x="588263" y="1582057"/>
            <a:ext cx="11018838" cy="5084469"/>
          </a:xfrm>
        </p:spPr>
        <p:txBody>
          <a:bodyPr/>
          <a:lstStyle/>
          <a:p>
            <a:pPr marL="0" indent="0">
              <a:buNone/>
            </a:pPr>
            <a:r>
              <a:rPr lang="en-US" b="1"/>
              <a:t>Azure Cognitive Services - Azure Open AI</a:t>
            </a:r>
          </a:p>
          <a:p>
            <a:r>
              <a:rPr lang="en-US"/>
              <a:t>Request access</a:t>
            </a:r>
          </a:p>
          <a:p>
            <a:r>
              <a:rPr lang="en-US"/>
              <a:t>Plan for integration</a:t>
            </a:r>
          </a:p>
          <a:p>
            <a:r>
              <a:rPr lang="en-US"/>
              <a:t>Understand OpenAI API roles</a:t>
            </a:r>
          </a:p>
          <a:p>
            <a:r>
              <a:rPr lang="en-US"/>
              <a:t>Review relevant Azure Cognitive Search documentation</a:t>
            </a:r>
          </a:p>
          <a:p>
            <a:r>
              <a:rPr lang="en-US"/>
              <a:t>Improve prompt engineering skills</a:t>
            </a:r>
          </a:p>
          <a:p>
            <a:endParaRPr lang="en-US"/>
          </a:p>
          <a:p>
            <a:pPr marL="0" indent="0">
              <a:buNone/>
            </a:pPr>
            <a:r>
              <a:rPr lang="en-US" b="1"/>
              <a:t>Microsoft Security Copilot</a:t>
            </a:r>
          </a:p>
          <a:p>
            <a:r>
              <a:rPr lang="en-US"/>
              <a:t>Improve prompt engineering skills</a:t>
            </a:r>
          </a:p>
          <a:p>
            <a:endParaRPr lang="en-US"/>
          </a:p>
        </p:txBody>
      </p:sp>
    </p:spTree>
    <p:extLst>
      <p:ext uri="{BB962C8B-B14F-4D97-AF65-F5344CB8AC3E}">
        <p14:creationId xmlns:p14="http://schemas.microsoft.com/office/powerpoint/2010/main" val="1362570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600"/>
              </a:spcAft>
            </a:pPr>
            <a:r>
              <a:rPr lang="en-US" b="0" kern="1200" cap="none" spc="-50" baseline="0">
                <a:ln w="3175">
                  <a:noFill/>
                </a:ln>
                <a:solidFill>
                  <a:schemeClr val="bg1"/>
                </a:solidFill>
                <a:effectLst/>
                <a:latin typeface="+mj-lt"/>
                <a:ea typeface="+mn-ea"/>
                <a:cs typeface="Segoe UI" pitchFamily="34" charset="0"/>
              </a:rPr>
              <a:t>Additional Considerations</a:t>
            </a:r>
          </a:p>
        </p:txBody>
      </p:sp>
      <p:sp>
        <p:nvSpPr>
          <p:cNvPr id="6" name="Content Placeholder 2">
            <a:extLst>
              <a:ext uri="{FF2B5EF4-FFF2-40B4-BE49-F238E27FC236}">
                <a16:creationId xmlns:a16="http://schemas.microsoft.com/office/drawing/2014/main" id="{AD93AEB8-92C1-0B6D-6E94-B88B8F5E4CA2}"/>
              </a:ext>
            </a:extLst>
          </p:cNvPr>
          <p:cNvSpPr txBox="1">
            <a:spLocks/>
          </p:cNvSpPr>
          <p:nvPr/>
        </p:nvSpPr>
        <p:spPr>
          <a:xfrm>
            <a:off x="838199" y="1709878"/>
            <a:ext cx="10768583" cy="45153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b="1">
                <a:solidFill>
                  <a:schemeClr val="bg1"/>
                </a:solidFill>
                <a:latin typeface="Segoe UI (Body)"/>
                <a:cs typeface="Segoe UI Light" panose="020B0502040204020203" pitchFamily="34" charset="0"/>
              </a:rPr>
              <a:t>Assist a Human in Completing Work </a:t>
            </a:r>
            <a:r>
              <a:rPr lang="en-US" sz="2400">
                <a:solidFill>
                  <a:schemeClr val="bg1"/>
                </a:solidFill>
                <a:latin typeface="Segoe UI Light" panose="020B0502040204020203" pitchFamily="34" charset="0"/>
                <a:cs typeface="Segoe UI Light" panose="020B0502040204020203" pitchFamily="34" charset="0"/>
              </a:rPr>
              <a:t>– It’s a Copilot, integrations are driven by/drive human engagement, not background runtime processing of large amounts of data</a:t>
            </a:r>
          </a:p>
          <a:p>
            <a:pPr marL="457200" indent="-457200"/>
            <a:r>
              <a:rPr lang="en-US" sz="2400" b="1">
                <a:solidFill>
                  <a:schemeClr val="bg1"/>
                </a:solidFill>
                <a:latin typeface="Segoe UI (Body)"/>
                <a:cs typeface="Segoe UI Light" panose="020B0502040204020203" pitchFamily="34" charset="0"/>
              </a:rPr>
              <a:t>Have High Customer Value </a:t>
            </a:r>
            <a:r>
              <a:rPr lang="en-US" sz="2400">
                <a:solidFill>
                  <a:schemeClr val="bg1"/>
                </a:solidFill>
                <a:latin typeface="Segoe UI Light" panose="020B0502040204020203" pitchFamily="34" charset="0"/>
                <a:cs typeface="Segoe UI Light" panose="020B0502040204020203" pitchFamily="34" charset="0"/>
              </a:rPr>
              <a:t>– The cost of Generative AI is orders of magnitude per transaction higher than your average feature today and depend on a constrained hardware supply (GPUs)</a:t>
            </a:r>
          </a:p>
          <a:p>
            <a:pPr marL="457200" indent="-457200"/>
            <a:r>
              <a:rPr lang="en-US" sz="2400" b="1">
                <a:solidFill>
                  <a:schemeClr val="bg1"/>
                </a:solidFill>
                <a:latin typeface="Segoe UI (Body)"/>
                <a:cs typeface="Segoe UI Light" panose="020B0502040204020203" pitchFamily="34" charset="0"/>
              </a:rPr>
              <a:t>Will be Regularly Used</a:t>
            </a:r>
            <a:r>
              <a:rPr lang="en-US" sz="2400">
                <a:solidFill>
                  <a:schemeClr val="bg1"/>
                </a:solidFill>
                <a:latin typeface="Segoe UI (Body)"/>
                <a:cs typeface="Segoe UI Light" panose="020B0502040204020203" pitchFamily="34" charset="0"/>
              </a:rPr>
              <a:t> </a:t>
            </a:r>
            <a:r>
              <a:rPr lang="en-US" sz="2400">
                <a:solidFill>
                  <a:schemeClr val="bg1"/>
                </a:solidFill>
                <a:latin typeface="Segoe UI Light" panose="020B0502040204020203" pitchFamily="34" charset="0"/>
                <a:cs typeface="Segoe UI Light" panose="020B0502040204020203" pitchFamily="34" charset="0"/>
              </a:rPr>
              <a:t>– The best integrations will be used regularly so it is ongoing value, not a one-time value like a configuration assistant</a:t>
            </a:r>
          </a:p>
          <a:p>
            <a:pPr marL="457200" indent="-457200"/>
            <a:r>
              <a:rPr lang="en-US" sz="2400" b="1">
                <a:solidFill>
                  <a:schemeClr val="bg1"/>
                </a:solidFill>
                <a:latin typeface="Segoe UI (Body)"/>
                <a:cs typeface="Segoe UI Light" panose="020B0502040204020203" pitchFamily="34" charset="0"/>
              </a:rPr>
              <a:t>Work with Constrained Context</a:t>
            </a:r>
            <a:r>
              <a:rPr lang="en-US" sz="2400">
                <a:solidFill>
                  <a:schemeClr val="bg1"/>
                </a:solidFill>
                <a:latin typeface="Segoe UI (Body)"/>
                <a:cs typeface="Segoe UI Light" panose="020B0502040204020203" pitchFamily="34" charset="0"/>
              </a:rPr>
              <a:t>  </a:t>
            </a:r>
            <a:r>
              <a:rPr lang="en-US" sz="2400">
                <a:solidFill>
                  <a:schemeClr val="bg1"/>
                </a:solidFill>
                <a:latin typeface="Segoe UI Light" panose="020B0502040204020203" pitchFamily="34" charset="0"/>
                <a:cs typeface="Segoe UI Light" panose="020B0502040204020203" pitchFamily="34" charset="0"/>
              </a:rPr>
              <a:t>- The model has a token limit for both input and output for the entire session</a:t>
            </a:r>
          </a:p>
          <a:p>
            <a:pPr marL="457200" indent="-457200"/>
            <a:r>
              <a:rPr lang="en-US" sz="2400" b="1">
                <a:solidFill>
                  <a:schemeClr val="bg1"/>
                </a:solidFill>
                <a:latin typeface="Segoe UI (Body)"/>
                <a:cs typeface="Segoe UI Light" panose="020B0502040204020203" pitchFamily="34" charset="0"/>
              </a:rPr>
              <a:t>Leverage Model Creativity</a:t>
            </a:r>
            <a:r>
              <a:rPr lang="en-US" sz="2400">
                <a:solidFill>
                  <a:schemeClr val="bg1"/>
                </a:solidFill>
                <a:latin typeface="Segoe UI (Body)"/>
                <a:cs typeface="Segoe UI Light" panose="020B0502040204020203" pitchFamily="34" charset="0"/>
              </a:rPr>
              <a:t> </a:t>
            </a:r>
            <a:r>
              <a:rPr lang="en-US" sz="2400">
                <a:solidFill>
                  <a:schemeClr val="bg1"/>
                </a:solidFill>
                <a:latin typeface="Segoe UI Light" panose="020B0502040204020203" pitchFamily="34" charset="0"/>
                <a:cs typeface="Segoe UI Light" panose="020B0502040204020203" pitchFamily="34" charset="0"/>
              </a:rPr>
              <a:t>– The model is probabilistic and not deterministic; the best integrations are cases where that’s additive to the user experience</a:t>
            </a:r>
          </a:p>
          <a:p>
            <a:pPr>
              <a:buFont typeface="Arial" panose="020B0604020202020204" pitchFamily="34" charset="0"/>
              <a:buChar char="•"/>
            </a:pPr>
            <a:endParaRPr lang="en-US" sz="2400">
              <a:latin typeface="Segoe UI Light" panose="020B0502040204020203" pitchFamily="34" charset="0"/>
              <a:ea typeface="Calibri"/>
              <a:cs typeface="Segoe UI Light" panose="020B0502040204020203" pitchFamily="34" charset="0"/>
            </a:endParaRPr>
          </a:p>
          <a:p>
            <a:endParaRPr lang="en-US" sz="2400">
              <a:latin typeface="Segoe UI Light" panose="020B0502040204020203" pitchFamily="34" charset="0"/>
              <a:ea typeface="Calibri"/>
              <a:cs typeface="Segoe UI Light" panose="020B0502040204020203" pitchFamily="34" charset="0"/>
            </a:endParaRPr>
          </a:p>
        </p:txBody>
      </p:sp>
    </p:spTree>
    <p:extLst>
      <p:ext uri="{BB962C8B-B14F-4D97-AF65-F5344CB8AC3E}">
        <p14:creationId xmlns:p14="http://schemas.microsoft.com/office/powerpoint/2010/main" val="292203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A56E-7F43-62B1-E458-42D0CC0235DA}"/>
              </a:ext>
            </a:extLst>
          </p:cNvPr>
          <p:cNvSpPr>
            <a:spLocks noGrp="1"/>
          </p:cNvSpPr>
          <p:nvPr>
            <p:ph type="title"/>
          </p:nvPr>
        </p:nvSpPr>
        <p:spPr/>
        <p:txBody>
          <a:bodyPr/>
          <a:lstStyle/>
          <a:p>
            <a:r>
              <a:rPr lang="en-US">
                <a:cs typeface="Segoe UI"/>
              </a:rPr>
              <a:t>Links</a:t>
            </a:r>
            <a:endParaRPr lang="en-US"/>
          </a:p>
        </p:txBody>
      </p:sp>
      <p:sp>
        <p:nvSpPr>
          <p:cNvPr id="3" name="Content Placeholder 2">
            <a:extLst>
              <a:ext uri="{FF2B5EF4-FFF2-40B4-BE49-F238E27FC236}">
                <a16:creationId xmlns:a16="http://schemas.microsoft.com/office/drawing/2014/main" id="{D6CB90B0-9631-3280-0265-A97DBDEB0C58}"/>
              </a:ext>
            </a:extLst>
          </p:cNvPr>
          <p:cNvSpPr>
            <a:spLocks noGrp="1"/>
          </p:cNvSpPr>
          <p:nvPr>
            <p:ph sz="quarter" idx="10"/>
          </p:nvPr>
        </p:nvSpPr>
        <p:spPr>
          <a:xfrm>
            <a:off x="584199" y="1383145"/>
            <a:ext cx="11386127" cy="5323509"/>
          </a:xfrm>
        </p:spPr>
        <p:txBody>
          <a:bodyPr vert="horz" wrap="square" lIns="0" tIns="0" rIns="0" bIns="0" rtlCol="0" anchor="t">
            <a:spAutoFit/>
          </a:bodyPr>
          <a:lstStyle/>
          <a:p>
            <a:pPr marL="0" indent="0">
              <a:buNone/>
            </a:pPr>
            <a:r>
              <a:rPr lang="en-US" spc="-50">
                <a:ln w="3175">
                  <a:noFill/>
                </a:ln>
                <a:latin typeface="+mj-lt"/>
                <a:cs typeface="Segoe UI"/>
              </a:rPr>
              <a:t>Understanding and improving your prompt engineering skills</a:t>
            </a:r>
            <a:endParaRPr lang="en-US" spc="-50">
              <a:ln w="3175">
                <a:noFill/>
              </a:ln>
              <a:latin typeface="+mj-lt"/>
              <a:cs typeface="Segoe UI"/>
              <a:hlinkClick r:id="rId3">
                <a:extLst>
                  <a:ext uri="{A12FA001-AC4F-418D-AE19-62706E023703}">
                    <ahyp:hlinkClr xmlns:ahyp="http://schemas.microsoft.com/office/drawing/2018/hyperlinkcolor" val="tx"/>
                  </a:ext>
                </a:extLst>
              </a:hlinkClick>
            </a:endParaRPr>
          </a:p>
          <a:p>
            <a:pPr>
              <a:spcBef>
                <a:spcPts val="0"/>
              </a:spcBef>
            </a:pPr>
            <a:r>
              <a:rPr lang="en-US" sz="2600">
                <a:hlinkClick r:id="rId4"/>
              </a:rPr>
              <a:t>YouTube: Trusting Your Co-Pilot – John Savill - Microsoft CSA</a:t>
            </a:r>
            <a:endParaRPr lang="en-US" sz="2600"/>
          </a:p>
          <a:p>
            <a:pPr>
              <a:spcBef>
                <a:spcPts val="624"/>
              </a:spcBef>
            </a:pPr>
            <a:r>
              <a:rPr lang="en-US" sz="2600">
                <a:ea typeface="+mn-lt"/>
                <a:cs typeface="+mn-lt"/>
                <a:hlinkClick r:id="rId3"/>
              </a:rPr>
              <a:t>Prompt engineering techniques with Azure OpenAI - Microsoft Learn</a:t>
            </a:r>
            <a:endParaRPr lang="en-US" sz="2600">
              <a:ea typeface="+mn-lt"/>
              <a:cs typeface="+mn-lt"/>
            </a:endParaRPr>
          </a:p>
          <a:p>
            <a:r>
              <a:rPr lang="en-US" sz="2600">
                <a:hlinkClick r:id="rId5"/>
              </a:rPr>
              <a:t>GPT best practices: Six strategies for getting better results - OpenAI API</a:t>
            </a:r>
            <a:endParaRPr lang="en-US" sz="2600"/>
          </a:p>
          <a:p>
            <a:r>
              <a:rPr lang="en-US" sz="2600">
                <a:hlinkClick r:id="rId6"/>
              </a:rPr>
              <a:t>Azure OpenAI Service FAQ - Azure Cognitive Services | Microsoft Learn</a:t>
            </a:r>
            <a:endParaRPr lang="en-US" sz="2600"/>
          </a:p>
          <a:p>
            <a:r>
              <a:rPr lang="en-US" sz="2600">
                <a:hlinkClick r:id="rId7"/>
              </a:rPr>
              <a:t>Microsoft’s AI Customer Commitments – The Microsoft Official Blog</a:t>
            </a:r>
            <a:endParaRPr lang="en-US" sz="2600"/>
          </a:p>
          <a:p>
            <a:pPr marL="0" indent="0">
              <a:spcBef>
                <a:spcPts val="2000"/>
              </a:spcBef>
              <a:buNone/>
            </a:pPr>
            <a:r>
              <a:rPr lang="en-US" spc="-50">
                <a:ln w="3175">
                  <a:noFill/>
                </a:ln>
                <a:latin typeface="+mj-lt"/>
                <a:cs typeface="Segoe UI"/>
              </a:rPr>
              <a:t>Reddit AMA event</a:t>
            </a:r>
          </a:p>
          <a:p>
            <a:pPr>
              <a:spcBef>
                <a:spcPts val="0"/>
              </a:spcBef>
            </a:pPr>
            <a:r>
              <a:rPr lang="en-US" sz="2600">
                <a:hlinkClick r:id="rId8"/>
              </a:rPr>
              <a:t>Azure Cognitive Search AMA: Vector search, Azure OpenAI Service, Generative Apps, Plugins. </a:t>
            </a:r>
            <a:r>
              <a:rPr lang="en-US" sz="2600"/>
              <a:t> </a:t>
            </a:r>
            <a:r>
              <a:rPr lang="en-US" sz="2600">
                <a:solidFill>
                  <a:schemeClr val="accent3">
                    <a:lumMod val="40000"/>
                    <a:lumOff val="60000"/>
                  </a:schemeClr>
                </a:solidFill>
              </a:rPr>
              <a:t>(Scheduled 29-June-2023)</a:t>
            </a:r>
          </a:p>
          <a:p>
            <a:pPr marL="0" indent="0">
              <a:spcBef>
                <a:spcPts val="2000"/>
              </a:spcBef>
              <a:buNone/>
            </a:pPr>
            <a:r>
              <a:rPr lang="en-US" sz="2800" spc="-50">
                <a:ln w="3175">
                  <a:noFill/>
                </a:ln>
                <a:latin typeface="+mj-lt"/>
                <a:cs typeface="Segoe UI"/>
              </a:rPr>
              <a:t>Microsoft Partner Resources</a:t>
            </a:r>
            <a:endParaRPr lang="en-US" sz="2600"/>
          </a:p>
          <a:p>
            <a:pPr>
              <a:spcBef>
                <a:spcPts val="0"/>
              </a:spcBef>
            </a:pPr>
            <a:r>
              <a:rPr lang="en-US" sz="2600">
                <a:hlinkClick r:id="rId9"/>
              </a:rPr>
              <a:t>Microsoft Security Copilot</a:t>
            </a:r>
            <a:r>
              <a:rPr lang="en-US" sz="2600"/>
              <a:t> </a:t>
            </a:r>
            <a:r>
              <a:rPr lang="en-US" sz="2600">
                <a:solidFill>
                  <a:schemeClr val="accent3">
                    <a:lumMod val="40000"/>
                    <a:lumOff val="60000"/>
                  </a:schemeClr>
                </a:solidFill>
              </a:rPr>
              <a:t>(This slide deck will be posted here)</a:t>
            </a:r>
          </a:p>
        </p:txBody>
      </p:sp>
    </p:spTree>
    <p:extLst>
      <p:ext uri="{BB962C8B-B14F-4D97-AF65-F5344CB8AC3E}">
        <p14:creationId xmlns:p14="http://schemas.microsoft.com/office/powerpoint/2010/main" val="36068640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475DC8F6-6D4B-D9D4-80E1-942043AB699D}"/>
              </a:ext>
            </a:extLst>
          </p:cNvPr>
          <p:cNvSpPr txBox="1">
            <a:spLocks noGrp="1"/>
          </p:cNvSpPr>
          <p:nvPr>
            <p:ph type="title" idx="4294967295"/>
          </p:nvPr>
        </p:nvSpPr>
        <p:spPr>
          <a:xfrm>
            <a:off x="917808" y="2321005"/>
            <a:ext cx="3912517"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The AI technology </a:t>
            </a:r>
            <a:b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br>
            <a: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is </a:t>
            </a:r>
            <a:r>
              <a:rPr kumimoji="0" lang="en-US" sz="4800" b="0" i="0" u="none" strike="noStrike" kern="1200" cap="none" spc="-50" normalizeH="0" baseline="0" noProof="0">
                <a:ln w="3175">
                  <a:noFill/>
                </a:ln>
                <a:gradFill flip="none" rotWithShape="1">
                  <a:gsLst>
                    <a:gs pos="12000">
                      <a:srgbClr val="CD9AD0"/>
                    </a:gs>
                    <a:gs pos="87000">
                      <a:srgbClr val="8EC8E8"/>
                    </a:gs>
                  </a:gsLst>
                  <a:lin ang="10800000" scaled="1"/>
                  <a:tileRect/>
                </a:gradFill>
                <a:effectLst/>
                <a:uLnTx/>
                <a:uFillTx/>
                <a:latin typeface="Segoe UI Semibold"/>
                <a:ea typeface="+mj-lt"/>
                <a:cs typeface="Segoe UI Semibold"/>
              </a:rPr>
              <a:t>here</a:t>
            </a:r>
          </a:p>
        </p:txBody>
      </p:sp>
      <p:grpSp>
        <p:nvGrpSpPr>
          <p:cNvPr id="20" name="Group 19" descr="5 headlines focused on OpenAI and Microsoft product integrations; Forbes article titles 'What ChatGPT and Generative AI mean for your buiness': CNN Business 'real estate agents say they can't imagine working without ChatGPT now'; Venture beat headline stating 'Microsoft gives businesses a GPT boost in Teams and Viva Sales'; USA Today article titled ' New Bing with ChatGPT brings the power of AI to Microsoft's signature search engine'; Conputerworld headline 'Microsoft's new Teams Premium tier integrates with OpenAI's GPT-3.5' and finally the Verge article titled 'Microsoft launches Azure OpenAI service with ChatGPT coming soon'.">
            <a:extLst>
              <a:ext uri="{FF2B5EF4-FFF2-40B4-BE49-F238E27FC236}">
                <a16:creationId xmlns:a16="http://schemas.microsoft.com/office/drawing/2014/main" id="{2B569191-967C-3AE2-00F6-8A47112BBCF4}"/>
              </a:ext>
            </a:extLst>
          </p:cNvPr>
          <p:cNvGrpSpPr/>
          <p:nvPr/>
        </p:nvGrpSpPr>
        <p:grpSpPr>
          <a:xfrm>
            <a:off x="5634939" y="1082620"/>
            <a:ext cx="5890548" cy="4692759"/>
            <a:chOff x="5634939" y="663843"/>
            <a:chExt cx="5890548" cy="4692759"/>
          </a:xfrm>
        </p:grpSpPr>
        <p:pic>
          <p:nvPicPr>
            <p:cNvPr id="7" name="Picture 6">
              <a:extLst>
                <a:ext uri="{FF2B5EF4-FFF2-40B4-BE49-F238E27FC236}">
                  <a16:creationId xmlns:a16="http://schemas.microsoft.com/office/drawing/2014/main" id="{96A4A892-BA14-5EAE-60BA-2D1F7BD64E29}"/>
                </a:ext>
              </a:extLst>
            </p:cNvPr>
            <p:cNvPicPr>
              <a:picLocks noChangeAspect="1"/>
            </p:cNvPicPr>
            <p:nvPr/>
          </p:nvPicPr>
          <p:blipFill rotWithShape="1">
            <a:blip r:embed="rId3"/>
            <a:srcRect b="-12408"/>
            <a:stretch/>
          </p:blipFill>
          <p:spPr>
            <a:xfrm>
              <a:off x="5634941" y="3699441"/>
              <a:ext cx="2937792" cy="1657161"/>
            </a:xfrm>
            <a:prstGeom prst="roundRect">
              <a:avLst>
                <a:gd name="adj" fmla="val 4313"/>
              </a:avLst>
            </a:prstGeom>
            <a:solidFill>
              <a:srgbClr val="182954"/>
            </a:solidFill>
            <a:ln>
              <a:solidFill>
                <a:schemeClr val="bg1">
                  <a:lumMod val="75000"/>
                  <a:lumOff val="25000"/>
                </a:schemeClr>
              </a:solidFill>
            </a:ln>
          </p:spPr>
        </p:pic>
        <p:pic>
          <p:nvPicPr>
            <p:cNvPr id="10" name="Picture 9" descr="Text&#10;&#10;Description automatically generated with medium confidence">
              <a:extLst>
                <a:ext uri="{FF2B5EF4-FFF2-40B4-BE49-F238E27FC236}">
                  <a16:creationId xmlns:a16="http://schemas.microsoft.com/office/drawing/2014/main" id="{FCA9FF6B-0D43-D50B-FF5A-33CF8FE7F3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65"/>
            <a:stretch/>
          </p:blipFill>
          <p:spPr>
            <a:xfrm>
              <a:off x="5634939" y="2485725"/>
              <a:ext cx="2908749" cy="1048995"/>
            </a:xfrm>
            <a:prstGeom prst="roundRect">
              <a:avLst>
                <a:gd name="adj" fmla="val 4313"/>
              </a:avLst>
            </a:prstGeom>
            <a:ln>
              <a:solidFill>
                <a:schemeClr val="bg1">
                  <a:lumMod val="75000"/>
                  <a:lumOff val="25000"/>
                </a:schemeClr>
              </a:solidFill>
            </a:ln>
          </p:spPr>
        </p:pic>
        <p:pic>
          <p:nvPicPr>
            <p:cNvPr id="11" name="Picture 10" descr="Text&#10;&#10;Description automatically generated with medium confidence">
              <a:extLst>
                <a:ext uri="{FF2B5EF4-FFF2-40B4-BE49-F238E27FC236}">
                  <a16:creationId xmlns:a16="http://schemas.microsoft.com/office/drawing/2014/main" id="{42BD7278-51FC-B1F5-7771-2A31639E32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49" t="2574" r="3789" b="1517"/>
            <a:stretch/>
          </p:blipFill>
          <p:spPr>
            <a:xfrm>
              <a:off x="8756745" y="666510"/>
              <a:ext cx="2768742" cy="834888"/>
            </a:xfrm>
            <a:prstGeom prst="roundRect">
              <a:avLst>
                <a:gd name="adj" fmla="val 7513"/>
              </a:avLst>
            </a:prstGeom>
            <a:solidFill>
              <a:schemeClr val="tx1"/>
            </a:solidFill>
            <a:ln>
              <a:solidFill>
                <a:schemeClr val="bg1">
                  <a:lumMod val="75000"/>
                  <a:lumOff val="25000"/>
                </a:schemeClr>
              </a:solidFill>
            </a:ln>
          </p:spPr>
        </p:pic>
        <p:pic>
          <p:nvPicPr>
            <p:cNvPr id="3" name="Picture 2">
              <a:extLst>
                <a:ext uri="{FF2B5EF4-FFF2-40B4-BE49-F238E27FC236}">
                  <a16:creationId xmlns:a16="http://schemas.microsoft.com/office/drawing/2014/main" id="{F002DE2A-DDE1-00E2-FA78-776B9FB9B64C}"/>
                </a:ext>
              </a:extLst>
            </p:cNvPr>
            <p:cNvPicPr>
              <a:picLocks noChangeAspect="1"/>
            </p:cNvPicPr>
            <p:nvPr/>
          </p:nvPicPr>
          <p:blipFill rotWithShape="1">
            <a:blip r:embed="rId6"/>
            <a:srcRect b="-2625"/>
            <a:stretch/>
          </p:blipFill>
          <p:spPr>
            <a:xfrm>
              <a:off x="8756745" y="3766442"/>
              <a:ext cx="2768742" cy="1590160"/>
            </a:xfrm>
            <a:prstGeom prst="roundRect">
              <a:avLst>
                <a:gd name="adj" fmla="val 4313"/>
              </a:avLst>
            </a:prstGeom>
            <a:solidFill>
              <a:schemeClr val="tx1"/>
            </a:solidFill>
            <a:ln>
              <a:solidFill>
                <a:schemeClr val="bg1">
                  <a:lumMod val="75000"/>
                  <a:lumOff val="25000"/>
                </a:schemeClr>
              </a:solidFill>
            </a:ln>
          </p:spPr>
        </p:pic>
        <p:pic>
          <p:nvPicPr>
            <p:cNvPr id="15" name="Picture 14">
              <a:extLst>
                <a:ext uri="{FF2B5EF4-FFF2-40B4-BE49-F238E27FC236}">
                  <a16:creationId xmlns:a16="http://schemas.microsoft.com/office/drawing/2014/main" id="{8C6FE955-FA3C-BD9D-1000-E2E16E57C434}"/>
                </a:ext>
              </a:extLst>
            </p:cNvPr>
            <p:cNvPicPr>
              <a:picLocks noChangeAspect="1"/>
            </p:cNvPicPr>
            <p:nvPr/>
          </p:nvPicPr>
          <p:blipFill rotWithShape="1">
            <a:blip r:embed="rId7"/>
            <a:srcRect t="2601" r="16" b="-6056"/>
            <a:stretch/>
          </p:blipFill>
          <p:spPr>
            <a:xfrm>
              <a:off x="5634940" y="663843"/>
              <a:ext cx="2937324" cy="1657161"/>
            </a:xfrm>
            <a:prstGeom prst="roundRect">
              <a:avLst>
                <a:gd name="adj" fmla="val 4313"/>
              </a:avLst>
            </a:prstGeom>
            <a:solidFill>
              <a:schemeClr val="tx1"/>
            </a:solidFill>
            <a:ln>
              <a:solidFill>
                <a:schemeClr val="bg1">
                  <a:lumMod val="75000"/>
                  <a:lumOff val="25000"/>
                </a:schemeClr>
              </a:solidFill>
            </a:ln>
          </p:spPr>
        </p:pic>
        <p:pic>
          <p:nvPicPr>
            <p:cNvPr id="19" name="Picture 18">
              <a:extLst>
                <a:ext uri="{FF2B5EF4-FFF2-40B4-BE49-F238E27FC236}">
                  <a16:creationId xmlns:a16="http://schemas.microsoft.com/office/drawing/2014/main" id="{61B6F9B6-BEBA-E089-0FBC-5ADE6E6D3CCD}"/>
                </a:ext>
              </a:extLst>
            </p:cNvPr>
            <p:cNvPicPr>
              <a:picLocks noChangeAspect="1"/>
            </p:cNvPicPr>
            <p:nvPr/>
          </p:nvPicPr>
          <p:blipFill rotWithShape="1">
            <a:blip r:embed="rId8"/>
            <a:srcRect b="-5579"/>
            <a:stretch/>
          </p:blipFill>
          <p:spPr>
            <a:xfrm>
              <a:off x="8775796" y="1648340"/>
              <a:ext cx="2749691" cy="1971160"/>
            </a:xfrm>
            <a:prstGeom prst="roundRect">
              <a:avLst>
                <a:gd name="adj" fmla="val 4313"/>
              </a:avLst>
            </a:prstGeom>
            <a:solidFill>
              <a:schemeClr val="tx1"/>
            </a:solidFill>
            <a:ln>
              <a:solidFill>
                <a:schemeClr val="bg1">
                  <a:lumMod val="75000"/>
                  <a:lumOff val="25000"/>
                </a:schemeClr>
              </a:solidFill>
            </a:ln>
          </p:spPr>
        </p:pic>
      </p:grpSp>
    </p:spTree>
    <p:extLst>
      <p:ext uri="{BB962C8B-B14F-4D97-AF65-F5344CB8AC3E}">
        <p14:creationId xmlns:p14="http://schemas.microsoft.com/office/powerpoint/2010/main" val="14235086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3.75E-6 0 L -3.75E-6 0.01968 " pathEditMode="relative" rAng="0" ptsTypes="AA">
                                      <p:cBhvr>
                                        <p:cTn id="9" dur="500" spd="-100000" fill="hold"/>
                                        <p:tgtEl>
                                          <p:spTgt spid="33"/>
                                        </p:tgtEl>
                                        <p:attrNameLst>
                                          <p:attrName>ppt_x</p:attrName>
                                          <p:attrName>ppt_y</p:attrName>
                                        </p:attrNameLst>
                                      </p:cBhvr>
                                      <p:rCtr x="0" y="972"/>
                                    </p:animMotion>
                                  </p:childTnLst>
                                </p:cTn>
                              </p:par>
                              <p:par>
                                <p:cTn id="10" presetID="10" presetClass="entr" presetSubtype="0" fill="hold" nodeType="withEffect">
                                  <p:stCondLst>
                                    <p:cond delay="2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200"/>
                                  </p:stCondLst>
                                  <p:childTnLst>
                                    <p:animMotion origin="layout" path="M 3.95833E-6 0 L 3.95833E-6 0.03542 " pathEditMode="relative" rAng="0" ptsTypes="AA">
                                      <p:cBhvr>
                                        <p:cTn id="14" dur="700" spd="-100000" fill="hold"/>
                                        <p:tgtEl>
                                          <p:spTgt spid="2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81BE81-1C18-14AD-B93D-C66E31E9BC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5393" y="1892694"/>
            <a:ext cx="2510634" cy="2510634"/>
          </a:xfrm>
          <a:prstGeom prst="rect">
            <a:avLst/>
          </a:prstGeom>
        </p:spPr>
      </p:pic>
      <p:pic>
        <p:nvPicPr>
          <p:cNvPr id="4" name="Graphic 3">
            <a:extLst>
              <a:ext uri="{FF2B5EF4-FFF2-40B4-BE49-F238E27FC236}">
                <a16:creationId xmlns:a16="http://schemas.microsoft.com/office/drawing/2014/main" id="{59C72AE9-C9E9-83C6-232D-C574CEBA3E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5971" y="1892694"/>
            <a:ext cx="2510634" cy="2510634"/>
          </a:xfrm>
          <a:prstGeom prst="rect">
            <a:avLst/>
          </a:prstGeom>
        </p:spPr>
      </p:pic>
      <p:sp>
        <p:nvSpPr>
          <p:cNvPr id="3" name="Title 2">
            <a:extLst>
              <a:ext uri="{FF2B5EF4-FFF2-40B4-BE49-F238E27FC236}">
                <a16:creationId xmlns:a16="http://schemas.microsoft.com/office/drawing/2014/main" id="{9AD23085-84CB-F6EB-EF99-F131B7E5FFAB}"/>
              </a:ext>
            </a:extLst>
          </p:cNvPr>
          <p:cNvSpPr>
            <a:spLocks noGrp="1"/>
          </p:cNvSpPr>
          <p:nvPr>
            <p:ph type="title"/>
          </p:nvPr>
        </p:nvSpPr>
        <p:spPr/>
        <p:txBody>
          <a:bodyPr/>
          <a:lstStyle/>
          <a:p>
            <a:r>
              <a:rPr lang="en-US">
                <a:cs typeface="Segoe UI"/>
              </a:rPr>
              <a:t>Thank you</a:t>
            </a:r>
            <a:endParaRPr lang="en-US"/>
          </a:p>
        </p:txBody>
      </p:sp>
      <p:sp>
        <p:nvSpPr>
          <p:cNvPr id="10" name="TextBox 9">
            <a:extLst>
              <a:ext uri="{FF2B5EF4-FFF2-40B4-BE49-F238E27FC236}">
                <a16:creationId xmlns:a16="http://schemas.microsoft.com/office/drawing/2014/main" id="{A171EED8-BB3B-4D4D-8A7C-6BA7242A0B3D}"/>
              </a:ext>
            </a:extLst>
          </p:cNvPr>
          <p:cNvSpPr txBox="1"/>
          <p:nvPr/>
        </p:nvSpPr>
        <p:spPr>
          <a:xfrm>
            <a:off x="7171889" y="4565196"/>
            <a:ext cx="1977645" cy="400110"/>
          </a:xfrm>
          <a:prstGeom prst="rect">
            <a:avLst/>
          </a:prstGeom>
          <a:noFill/>
        </p:spPr>
        <p:txBody>
          <a:bodyPr wrap="square">
            <a:spAutoFit/>
          </a:bodyPr>
          <a:lstStyle/>
          <a:p>
            <a:pPr marL="0" indent="0">
              <a:buNone/>
            </a:pPr>
            <a:r>
              <a:rPr lang="en-US" sz="2000">
                <a:solidFill>
                  <a:schemeClr val="bg1"/>
                </a:solidFill>
              </a:rPr>
              <a:t>Security Copilot</a:t>
            </a:r>
          </a:p>
        </p:txBody>
      </p:sp>
      <p:sp>
        <p:nvSpPr>
          <p:cNvPr id="13" name="TextBox 12">
            <a:extLst>
              <a:ext uri="{FF2B5EF4-FFF2-40B4-BE49-F238E27FC236}">
                <a16:creationId xmlns:a16="http://schemas.microsoft.com/office/drawing/2014/main" id="{3DEE8ADE-1759-0E64-2D8E-CA0422185E62}"/>
              </a:ext>
            </a:extLst>
          </p:cNvPr>
          <p:cNvSpPr txBox="1"/>
          <p:nvPr/>
        </p:nvSpPr>
        <p:spPr>
          <a:xfrm>
            <a:off x="3226004" y="4565196"/>
            <a:ext cx="1610569" cy="400110"/>
          </a:xfrm>
          <a:prstGeom prst="rect">
            <a:avLst/>
          </a:prstGeom>
          <a:noFill/>
        </p:spPr>
        <p:txBody>
          <a:bodyPr wrap="square">
            <a:spAutoFit/>
          </a:bodyPr>
          <a:lstStyle/>
          <a:p>
            <a:pPr marL="0" indent="0">
              <a:buNone/>
            </a:pPr>
            <a:r>
              <a:rPr lang="en-US" sz="2000">
                <a:solidFill>
                  <a:schemeClr val="bg1"/>
                </a:solidFill>
              </a:rPr>
              <a:t>Microsoft AI</a:t>
            </a:r>
          </a:p>
        </p:txBody>
      </p:sp>
    </p:spTree>
    <p:extLst>
      <p:ext uri="{BB962C8B-B14F-4D97-AF65-F5344CB8AC3E}">
        <p14:creationId xmlns:p14="http://schemas.microsoft.com/office/powerpoint/2010/main" val="192923195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4" y="3152001"/>
            <a:ext cx="4127692" cy="553998"/>
          </a:xfrm>
        </p:spPr>
        <p:txBody>
          <a:bodyPr/>
          <a:lstStyle/>
          <a:p>
            <a:r>
              <a:rPr lang="en-US">
                <a:cs typeface="Segoe UI"/>
              </a:rPr>
              <a:t>Q&amp;A</a:t>
            </a:r>
            <a:endParaRPr lang="en-US"/>
          </a:p>
        </p:txBody>
      </p:sp>
    </p:spTree>
    <p:extLst>
      <p:ext uri="{BB962C8B-B14F-4D97-AF65-F5344CB8AC3E}">
        <p14:creationId xmlns:p14="http://schemas.microsoft.com/office/powerpoint/2010/main" val="1756755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001D-482D-B17C-4CC4-1E98714121DB}"/>
              </a:ext>
            </a:extLst>
          </p:cNvPr>
          <p:cNvSpPr>
            <a:spLocks noGrp="1"/>
          </p:cNvSpPr>
          <p:nvPr>
            <p:ph type="title"/>
          </p:nvPr>
        </p:nvSpPr>
        <p:spPr/>
        <p:txBody>
          <a:bodyPr/>
          <a:lstStyle/>
          <a:p>
            <a:r>
              <a:rPr lang="en-US"/>
              <a:t>Appendix slides</a:t>
            </a:r>
          </a:p>
        </p:txBody>
      </p:sp>
    </p:spTree>
    <p:extLst>
      <p:ext uri="{BB962C8B-B14F-4D97-AF65-F5344CB8AC3E}">
        <p14:creationId xmlns:p14="http://schemas.microsoft.com/office/powerpoint/2010/main" val="24336031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6E12CA-10C1-AE73-A6CA-F396DD82DFB0}"/>
              </a:ext>
            </a:extLst>
          </p:cNvPr>
          <p:cNvSpPr>
            <a:spLocks noGrp="1"/>
          </p:cNvSpPr>
          <p:nvPr>
            <p:ph type="title"/>
          </p:nvPr>
        </p:nvSpPr>
        <p:spPr/>
        <p:txBody>
          <a:bodyPr/>
          <a:lstStyle/>
          <a:p>
            <a:r>
              <a:rPr lang="en-US"/>
              <a:t>Reinforcement Learning from Human Feedback (RLHF)</a:t>
            </a:r>
          </a:p>
        </p:txBody>
      </p:sp>
      <p:pic>
        <p:nvPicPr>
          <p:cNvPr id="12" name="Picture 11">
            <a:extLst>
              <a:ext uri="{FF2B5EF4-FFF2-40B4-BE49-F238E27FC236}">
                <a16:creationId xmlns:a16="http://schemas.microsoft.com/office/drawing/2014/main" id="{D46B7A3A-18CB-C407-0B49-EB4F36D2929B}"/>
              </a:ext>
            </a:extLst>
          </p:cNvPr>
          <p:cNvPicPr>
            <a:picLocks noChangeAspect="1"/>
          </p:cNvPicPr>
          <p:nvPr/>
        </p:nvPicPr>
        <p:blipFill>
          <a:blip r:embed="rId3"/>
          <a:stretch>
            <a:fillRect/>
          </a:stretch>
        </p:blipFill>
        <p:spPr>
          <a:xfrm>
            <a:off x="1977221" y="1540348"/>
            <a:ext cx="8237557" cy="4860452"/>
          </a:xfrm>
          <a:prstGeom prst="rect">
            <a:avLst/>
          </a:prstGeom>
        </p:spPr>
      </p:pic>
      <p:sp>
        <p:nvSpPr>
          <p:cNvPr id="14" name="TextBox 13">
            <a:extLst>
              <a:ext uri="{FF2B5EF4-FFF2-40B4-BE49-F238E27FC236}">
                <a16:creationId xmlns:a16="http://schemas.microsoft.com/office/drawing/2014/main" id="{7AE0A083-9052-ADEC-9290-4B9A7E19DDEE}"/>
              </a:ext>
            </a:extLst>
          </p:cNvPr>
          <p:cNvSpPr txBox="1"/>
          <p:nvPr/>
        </p:nvSpPr>
        <p:spPr>
          <a:xfrm>
            <a:off x="2716426" y="6480299"/>
            <a:ext cx="67591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https://openai.com/blog/chatgpt</a:t>
            </a:r>
          </a:p>
        </p:txBody>
      </p:sp>
    </p:spTree>
    <p:extLst>
      <p:ext uri="{BB962C8B-B14F-4D97-AF65-F5344CB8AC3E}">
        <p14:creationId xmlns:p14="http://schemas.microsoft.com/office/powerpoint/2010/main" val="271633613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application&#10;&#10;Description automatically generated">
            <a:extLst>
              <a:ext uri="{FF2B5EF4-FFF2-40B4-BE49-F238E27FC236}">
                <a16:creationId xmlns:a16="http://schemas.microsoft.com/office/drawing/2014/main" id="{03550510-3AC7-4C8D-073B-D36DAED92264}"/>
              </a:ext>
            </a:extLst>
          </p:cNvPr>
          <p:cNvPicPr>
            <a:picLocks noChangeAspect="1"/>
          </p:cNvPicPr>
          <p:nvPr/>
        </p:nvPicPr>
        <p:blipFill>
          <a:blip r:embed="rId3"/>
          <a:stretch>
            <a:fillRect/>
          </a:stretch>
        </p:blipFill>
        <p:spPr>
          <a:xfrm>
            <a:off x="955636" y="0"/>
            <a:ext cx="10260407" cy="6859437"/>
          </a:xfrm>
          <a:prstGeom prst="rect">
            <a:avLst/>
          </a:prstGeom>
        </p:spPr>
      </p:pic>
    </p:spTree>
    <p:extLst>
      <p:ext uri="{BB962C8B-B14F-4D97-AF65-F5344CB8AC3E}">
        <p14:creationId xmlns:p14="http://schemas.microsoft.com/office/powerpoint/2010/main" val="336918955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46F89-4DD0-2B8D-0FA2-B84C55A574A5}"/>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30911419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2011CCF-EDFB-6410-B3F9-5DEEAEF11E0F}"/>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600"/>
              </a:spcAft>
            </a:pPr>
            <a:r>
              <a:rPr lang="en-US">
                <a:solidFill>
                  <a:schemeClr val="bg1"/>
                </a:solidFill>
                <a:cs typeface="Segoe UI"/>
              </a:rPr>
              <a:t>AI and ML</a:t>
            </a:r>
            <a:endParaRPr lang="en-US" b="0" kern="1200" cap="none" spc="-50" baseline="0">
              <a:ln w="3175">
                <a:noFill/>
              </a:ln>
              <a:solidFill>
                <a:schemeClr val="bg1"/>
              </a:solidFill>
              <a:effectLst/>
              <a:latin typeface="+mj-lt"/>
              <a:ea typeface="+mn-ea"/>
              <a:cs typeface="Segoe UI"/>
            </a:endParaRPr>
          </a:p>
        </p:txBody>
      </p:sp>
      <p:sp>
        <p:nvSpPr>
          <p:cNvPr id="8" name="Content Placeholder 2">
            <a:extLst>
              <a:ext uri="{FF2B5EF4-FFF2-40B4-BE49-F238E27FC236}">
                <a16:creationId xmlns:a16="http://schemas.microsoft.com/office/drawing/2014/main" id="{65BBFB52-0133-6278-DD07-6A7BC8435CC2}"/>
              </a:ext>
            </a:extLst>
          </p:cNvPr>
          <p:cNvSpPr txBox="1">
            <a:spLocks/>
          </p:cNvSpPr>
          <p:nvPr/>
        </p:nvSpPr>
        <p:spPr>
          <a:xfrm>
            <a:off x="714531" y="2041029"/>
            <a:ext cx="10762937" cy="3267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sz="4800">
                <a:solidFill>
                  <a:schemeClr val="bg1"/>
                </a:solidFill>
                <a:latin typeface="Segoe UI Light"/>
                <a:cs typeface="Segoe UI Light"/>
              </a:rPr>
              <a:t>AI = Vision</a:t>
            </a:r>
            <a:endParaRPr lang="en-US" sz="4800">
              <a:solidFill>
                <a:schemeClr val="bg1"/>
              </a:solidFill>
              <a:latin typeface="Segoe UI Light" panose="020B0502040204020203" pitchFamily="34" charset="0"/>
              <a:cs typeface="Segoe UI Light" panose="020B0502040204020203" pitchFamily="34" charset="0"/>
            </a:endParaRPr>
          </a:p>
          <a:p>
            <a:pPr marL="0" indent="0" algn="ctr">
              <a:lnSpc>
                <a:spcPct val="107000"/>
              </a:lnSpc>
              <a:spcBef>
                <a:spcPts val="0"/>
              </a:spcBef>
              <a:buNone/>
            </a:pPr>
            <a:endParaRPr lang="en-US" sz="4800">
              <a:solidFill>
                <a:schemeClr val="bg1"/>
              </a:solidFill>
              <a:latin typeface="Segoe UI Light" panose="020B0502040204020203" pitchFamily="34" charset="0"/>
              <a:cs typeface="Segoe UI Light" panose="020B0502040204020203" pitchFamily="34" charset="0"/>
            </a:endParaRPr>
          </a:p>
          <a:p>
            <a:pPr marL="0" indent="0" algn="ctr">
              <a:lnSpc>
                <a:spcPct val="107000"/>
              </a:lnSpc>
              <a:spcBef>
                <a:spcPts val="0"/>
              </a:spcBef>
              <a:buNone/>
            </a:pPr>
            <a:r>
              <a:rPr lang="en-US" sz="4800">
                <a:solidFill>
                  <a:schemeClr val="bg1"/>
                </a:solidFill>
                <a:latin typeface="Segoe UI Light"/>
                <a:cs typeface="Segoe UI Light"/>
              </a:rPr>
              <a:t>ML = Actual / “Product”</a:t>
            </a:r>
          </a:p>
        </p:txBody>
      </p:sp>
    </p:spTree>
    <p:extLst>
      <p:ext uri="{BB962C8B-B14F-4D97-AF65-F5344CB8AC3E}">
        <p14:creationId xmlns:p14="http://schemas.microsoft.com/office/powerpoint/2010/main" val="88194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4DDB84-3B30-8B3D-0578-88750393D942}"/>
              </a:ext>
            </a:extLst>
          </p:cNvPr>
          <p:cNvSpPr>
            <a:spLocks noGrp="1"/>
          </p:cNvSpPr>
          <p:nvPr>
            <p:ph type="title"/>
          </p:nvPr>
        </p:nvSpPr>
        <p:spPr/>
        <p:txBody>
          <a:bodyPr/>
          <a:lstStyle/>
          <a:p>
            <a:r>
              <a:rPr lang="en-US"/>
              <a:t>History of AI</a:t>
            </a:r>
          </a:p>
        </p:txBody>
      </p:sp>
      <p:sp>
        <p:nvSpPr>
          <p:cNvPr id="13" name="Rectangle: Rounded Corners 12">
            <a:extLst>
              <a:ext uri="{FF2B5EF4-FFF2-40B4-BE49-F238E27FC236}">
                <a16:creationId xmlns:a16="http://schemas.microsoft.com/office/drawing/2014/main" id="{A61B2275-3FBD-70E8-E205-A6724144DD2E}"/>
              </a:ext>
              <a:ext uri="{C183D7F6-B498-43B3-948B-1728B52AA6E4}">
                <adec:decorative xmlns:adec="http://schemas.microsoft.com/office/drawing/2017/decorative" val="1"/>
              </a:ext>
            </a:extLst>
          </p:cNvPr>
          <p:cNvSpPr/>
          <p:nvPr/>
        </p:nvSpPr>
        <p:spPr bwMode="auto">
          <a:xfrm>
            <a:off x="588263" y="1401476"/>
            <a:ext cx="3696710" cy="4980298"/>
          </a:xfrm>
          <a:prstGeom prst="roundRect">
            <a:avLst>
              <a:gd name="adj" fmla="val 3938"/>
            </a:avLst>
          </a:prstGeom>
          <a:solidFill>
            <a:srgbClr val="0070C0"/>
          </a:solidFill>
          <a:ln w="9525" cap="flat" cmpd="sng" algn="ctr">
            <a:solidFill>
              <a:srgbClr val="000000">
                <a:lumMod val="75000"/>
                <a:lumOff val="25000"/>
              </a:srgbClr>
            </a:solidFill>
            <a:prstDash val="solid"/>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9144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AU" sz="1600" i="0" u="none" strike="noStrike" kern="1200" cap="none" spc="0" normalizeH="0" baseline="0" noProof="0">
                <a:ln>
                  <a:noFill/>
                </a:ln>
                <a:solidFill>
                  <a:schemeClr val="tx1"/>
                </a:solidFill>
                <a:effectLst/>
                <a:uLnTx/>
                <a:uFillTx/>
                <a:latin typeface="Roboto Mono" panose="00000009000000000000" pitchFamily="49" charset="0"/>
                <a:ea typeface="Roboto Mono" panose="00000009000000000000" pitchFamily="49" charset="0"/>
                <a:cs typeface="Segoe UI" pitchFamily="34" charset="0"/>
              </a:rPr>
              <a:t>Artificial Intelligence</a:t>
            </a:r>
          </a:p>
        </p:txBody>
      </p:sp>
      <p:sp>
        <p:nvSpPr>
          <p:cNvPr id="14" name="Rectangle: Rounded Corners 13">
            <a:extLst>
              <a:ext uri="{FF2B5EF4-FFF2-40B4-BE49-F238E27FC236}">
                <a16:creationId xmlns:a16="http://schemas.microsoft.com/office/drawing/2014/main" id="{2DD46F3D-7E55-D6EA-42C5-E3EA000499DB}"/>
              </a:ext>
              <a:ext uri="{C183D7F6-B498-43B3-948B-1728B52AA6E4}">
                <adec:decorative xmlns:adec="http://schemas.microsoft.com/office/drawing/2017/decorative" val="1"/>
              </a:ext>
            </a:extLst>
          </p:cNvPr>
          <p:cNvSpPr/>
          <p:nvPr/>
        </p:nvSpPr>
        <p:spPr bwMode="auto">
          <a:xfrm>
            <a:off x="1116130" y="2380761"/>
            <a:ext cx="3094987" cy="3923644"/>
          </a:xfrm>
          <a:prstGeom prst="roundRect">
            <a:avLst>
              <a:gd name="adj" fmla="val 3938"/>
            </a:avLst>
          </a:prstGeom>
          <a:solidFill>
            <a:srgbClr val="00B050"/>
          </a:solidFill>
          <a:ln w="9525" cap="flat" cmpd="sng" algn="ctr">
            <a:solidFill>
              <a:srgbClr val="000000">
                <a:lumMod val="75000"/>
                <a:lumOff val="25000"/>
              </a:srgbClr>
            </a:solidFill>
            <a:prstDash val="solid"/>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9144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AU" sz="1600" b="0" i="0" u="none" strike="noStrike" kern="1200" cap="none" spc="0" normalizeH="0" baseline="0" noProof="0">
                <a:ln>
                  <a:noFill/>
                </a:ln>
                <a:solidFill>
                  <a:schemeClr val="tx1"/>
                </a:solidFill>
                <a:effectLst/>
                <a:uLnTx/>
                <a:uFillTx/>
                <a:latin typeface="Roboto Mono" panose="00000009000000000000" pitchFamily="49" charset="0"/>
                <a:ea typeface="Roboto Mono" panose="00000009000000000000" pitchFamily="49" charset="0"/>
                <a:cs typeface="Segoe UI" pitchFamily="34" charset="0"/>
              </a:rPr>
              <a:t>Machine Learning</a:t>
            </a:r>
          </a:p>
        </p:txBody>
      </p:sp>
      <p:sp>
        <p:nvSpPr>
          <p:cNvPr id="16" name="Rectangle: Rounded Corners 15">
            <a:extLst>
              <a:ext uri="{FF2B5EF4-FFF2-40B4-BE49-F238E27FC236}">
                <a16:creationId xmlns:a16="http://schemas.microsoft.com/office/drawing/2014/main" id="{D6C70BD9-C063-BEB3-8B03-F4B9178A7EAB}"/>
              </a:ext>
              <a:ext uri="{C183D7F6-B498-43B3-948B-1728B52AA6E4}">
                <adec:decorative xmlns:adec="http://schemas.microsoft.com/office/drawing/2017/decorative" val="1"/>
              </a:ext>
            </a:extLst>
          </p:cNvPr>
          <p:cNvSpPr/>
          <p:nvPr/>
        </p:nvSpPr>
        <p:spPr bwMode="auto">
          <a:xfrm>
            <a:off x="1630489" y="3975879"/>
            <a:ext cx="2495783" cy="2227268"/>
          </a:xfrm>
          <a:prstGeom prst="roundRect">
            <a:avLst>
              <a:gd name="adj" fmla="val 3938"/>
            </a:avLst>
          </a:prstGeom>
          <a:solidFill>
            <a:srgbClr val="FFC000"/>
          </a:solidFill>
          <a:ln w="9525" cap="flat" cmpd="sng" algn="ctr">
            <a:solidFill>
              <a:srgbClr val="000000">
                <a:lumMod val="75000"/>
                <a:lumOff val="25000"/>
              </a:srgbClr>
            </a:solidFill>
            <a:prstDash val="solid"/>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9144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AU" sz="1600" b="0" i="0" u="none" strike="noStrike" kern="1200" cap="none" spc="0" normalizeH="0" baseline="0" noProof="0">
                <a:ln>
                  <a:noFill/>
                </a:ln>
                <a:solidFill>
                  <a:schemeClr val="tx1"/>
                </a:solidFill>
                <a:effectLst/>
                <a:uLnTx/>
                <a:uFillTx/>
                <a:latin typeface="Roboto Mono" panose="00000009000000000000" pitchFamily="49" charset="0"/>
                <a:ea typeface="Roboto Mono" panose="00000009000000000000" pitchFamily="49" charset="0"/>
                <a:cs typeface="Segoe UI" pitchFamily="34" charset="0"/>
              </a:rPr>
              <a:t>Deep Learning</a:t>
            </a:r>
          </a:p>
        </p:txBody>
      </p:sp>
      <p:sp>
        <p:nvSpPr>
          <p:cNvPr id="17" name="Rectangle: Rounded Corners 16">
            <a:extLst>
              <a:ext uri="{FF2B5EF4-FFF2-40B4-BE49-F238E27FC236}">
                <a16:creationId xmlns:a16="http://schemas.microsoft.com/office/drawing/2014/main" id="{3774FB3A-C85D-7F04-83C9-06D1FAF7422E}"/>
              </a:ext>
              <a:ext uri="{C183D7F6-B498-43B3-948B-1728B52AA6E4}">
                <adec:decorative xmlns:adec="http://schemas.microsoft.com/office/drawing/2017/decorative" val="1"/>
              </a:ext>
            </a:extLst>
          </p:cNvPr>
          <p:cNvSpPr/>
          <p:nvPr/>
        </p:nvSpPr>
        <p:spPr bwMode="auto">
          <a:xfrm>
            <a:off x="2164899" y="5456524"/>
            <a:ext cx="1891841" cy="670058"/>
          </a:xfrm>
          <a:prstGeom prst="roundRect">
            <a:avLst>
              <a:gd name="adj" fmla="val 15905"/>
            </a:avLst>
          </a:prstGeom>
          <a:gradFill>
            <a:gsLst>
              <a:gs pos="1000">
                <a:srgbClr val="8EC8E8"/>
              </a:gs>
              <a:gs pos="100000">
                <a:srgbClr val="CD9AD0"/>
              </a:gs>
            </a:gsLst>
            <a:lin ang="2700000" scaled="0"/>
          </a:gradFill>
          <a:ln w="25400" cap="rnd" cmpd="sng" algn="ctr">
            <a:solidFill>
              <a:schemeClr val="tx1"/>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AU" sz="2000" b="0" i="0" u="none" strike="noStrike" kern="0" cap="none" spc="0" normalizeH="0" baseline="0" noProof="0">
                <a:ln>
                  <a:noFill/>
                </a:ln>
                <a:solidFill>
                  <a:srgbClr val="000000"/>
                </a:solidFill>
                <a:effectLst/>
                <a:uLnTx/>
                <a:uFillTx/>
                <a:latin typeface="Roboto Mono" panose="00000009000000000000" pitchFamily="49" charset="0"/>
                <a:ea typeface="Roboto Mono" panose="00000009000000000000" pitchFamily="49" charset="0"/>
                <a:cs typeface="Segoe UI Semilight" panose="020B0402040204020203" pitchFamily="34" charset="0"/>
              </a:rPr>
              <a:t>Generative AI</a:t>
            </a:r>
          </a:p>
        </p:txBody>
      </p:sp>
      <p:grpSp>
        <p:nvGrpSpPr>
          <p:cNvPr id="72" name="Group 71" descr="1956">
            <a:extLst>
              <a:ext uri="{FF2B5EF4-FFF2-40B4-BE49-F238E27FC236}">
                <a16:creationId xmlns:a16="http://schemas.microsoft.com/office/drawing/2014/main" id="{C8D9B2CF-F1DC-45CA-6265-18BAE94FB631}"/>
              </a:ext>
              <a:ext uri="{C183D7F6-B498-43B3-948B-1728B52AA6E4}">
                <adec:decorative xmlns:adec="http://schemas.microsoft.com/office/drawing/2017/decorative" val="0"/>
              </a:ext>
            </a:extLst>
          </p:cNvPr>
          <p:cNvGrpSpPr/>
          <p:nvPr/>
        </p:nvGrpSpPr>
        <p:grpSpPr>
          <a:xfrm>
            <a:off x="6136896" y="1411540"/>
            <a:ext cx="636454" cy="587833"/>
            <a:chOff x="11022035" y="3798326"/>
            <a:chExt cx="513293" cy="474080"/>
          </a:xfrm>
          <a:solidFill>
            <a:srgbClr val="FFFFFF"/>
          </a:solidFill>
        </p:grpSpPr>
        <p:sp>
          <p:nvSpPr>
            <p:cNvPr id="95" name="Freeform: Shape 94">
              <a:extLst>
                <a:ext uri="{FF2B5EF4-FFF2-40B4-BE49-F238E27FC236}">
                  <a16:creationId xmlns:a16="http://schemas.microsoft.com/office/drawing/2014/main" id="{A5F9EDE6-45CA-2F9A-F4B6-A341F3427B1E}"/>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96" name="Freeform: Shape 95">
              <a:extLst>
                <a:ext uri="{FF2B5EF4-FFF2-40B4-BE49-F238E27FC236}">
                  <a16:creationId xmlns:a16="http://schemas.microsoft.com/office/drawing/2014/main" id="{647A28BF-E93A-3314-B390-E87A646D9F62}"/>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1956</a:t>
              </a:r>
            </a:p>
          </p:txBody>
        </p:sp>
        <p:sp>
          <p:nvSpPr>
            <p:cNvPr id="97" name="Freeform: Shape 96">
              <a:extLst>
                <a:ext uri="{FF2B5EF4-FFF2-40B4-BE49-F238E27FC236}">
                  <a16:creationId xmlns:a16="http://schemas.microsoft.com/office/drawing/2014/main" id="{F0CD38CE-0F88-57B2-790F-E37AB0E4ABA4}"/>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98" name="Freeform: Shape 97">
              <a:extLst>
                <a:ext uri="{FF2B5EF4-FFF2-40B4-BE49-F238E27FC236}">
                  <a16:creationId xmlns:a16="http://schemas.microsoft.com/office/drawing/2014/main" id="{9CA2B7E1-A760-57CB-4169-F166B1BA3D5B}"/>
                </a:ext>
              </a:extLst>
            </p:cNvPr>
            <p:cNvSpPr/>
            <p:nvPr/>
          </p:nvSpPr>
          <p:spPr>
            <a:xfrm>
              <a:off x="11022035" y="3840157"/>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grpSp>
      <p:sp>
        <p:nvSpPr>
          <p:cNvPr id="73" name="Text Placeholder 7">
            <a:extLst>
              <a:ext uri="{FF2B5EF4-FFF2-40B4-BE49-F238E27FC236}">
                <a16:creationId xmlns:a16="http://schemas.microsoft.com/office/drawing/2014/main" id="{51D82088-D135-2221-2473-B7F8ADFC8FF1}"/>
              </a:ext>
              <a:ext uri="{C183D7F6-B498-43B3-948B-1728B52AA6E4}">
                <adec:decorative xmlns:adec="http://schemas.microsoft.com/office/drawing/2017/decorative" val="0"/>
              </a:ext>
            </a:extLst>
          </p:cNvPr>
          <p:cNvSpPr txBox="1">
            <a:spLocks/>
          </p:cNvSpPr>
          <p:nvPr/>
        </p:nvSpPr>
        <p:spPr>
          <a:xfrm>
            <a:off x="6884502" y="1279171"/>
            <a:ext cx="4719235" cy="800219"/>
          </a:xfrm>
          <a:prstGeom prst="rect">
            <a:avLst/>
          </a:prstGeom>
        </p:spPr>
        <p:txBody>
          <a:bodyPr wrap="square">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797999" rtl="0" eaLnBrk="1" fontAlgn="base" latinLnBrk="0" hangingPunct="1">
              <a:lnSpc>
                <a:spcPct val="90000"/>
              </a:lnSpc>
              <a:spcBef>
                <a:spcPct val="0"/>
              </a:spcBef>
              <a:spcAft>
                <a:spcPct val="0"/>
              </a:spcAft>
              <a:buClrTx/>
              <a:buSzTx/>
              <a:buFont typeface="Wingdings" panose="05000000000000000000" pitchFamily="2" charset="2"/>
              <a:buNone/>
              <a:tabLst>
                <a:tab pos="920876" algn="l"/>
              </a:tabLst>
              <a:defRPr/>
            </a:pPr>
            <a:r>
              <a:rPr kumimoji="0" lang="en-US" sz="2000" b="1" i="0" u="none" strike="noStrike" kern="1200" cap="none" spc="-50" normalizeH="0" baseline="0" noProof="0">
                <a:ln w="3175">
                  <a:noFill/>
                </a:ln>
                <a:solidFill>
                  <a:srgbClr val="FFFFFF"/>
                </a:solidFill>
                <a:effectLst/>
                <a:uLnTx/>
                <a:uFillTx/>
                <a:latin typeface="Segoe UI Light" panose="020B0502040204020203" pitchFamily="34" charset="0"/>
                <a:cs typeface="Segoe UI Light" panose="020B0502040204020203" pitchFamily="34" charset="0"/>
              </a:rPr>
              <a:t>Artificial Intelligence</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The field of computer science that seeks to create intelligent machines that can replicate or exceed human intelligence</a:t>
            </a:r>
          </a:p>
        </p:txBody>
      </p:sp>
      <p:cxnSp>
        <p:nvCxnSpPr>
          <p:cNvPr id="74" name="Straight Connector 73">
            <a:extLst>
              <a:ext uri="{FF2B5EF4-FFF2-40B4-BE49-F238E27FC236}">
                <a16:creationId xmlns:a16="http://schemas.microsoft.com/office/drawing/2014/main" id="{5C58F6B3-4AC0-DCEF-261A-E15824018DEF}"/>
              </a:ext>
              <a:ext uri="{C183D7F6-B498-43B3-948B-1728B52AA6E4}">
                <adec:decorative xmlns:adec="http://schemas.microsoft.com/office/drawing/2017/decorative" val="1"/>
              </a:ext>
            </a:extLst>
          </p:cNvPr>
          <p:cNvCxnSpPr>
            <a:cxnSpLocks/>
          </p:cNvCxnSpPr>
          <p:nvPr/>
        </p:nvCxnSpPr>
        <p:spPr>
          <a:xfrm>
            <a:off x="6856512" y="2591160"/>
            <a:ext cx="4568084" cy="0"/>
          </a:xfrm>
          <a:prstGeom prst="line">
            <a:avLst/>
          </a:prstGeom>
          <a:noFill/>
          <a:ln w="12700" cap="flat" cmpd="sng" algn="ctr">
            <a:solidFill>
              <a:srgbClr val="D2D2D2"/>
            </a:solidFill>
            <a:prstDash val="solid"/>
          </a:ln>
          <a:effectLst/>
        </p:spPr>
        <p:style>
          <a:lnRef idx="1">
            <a:schemeClr val="accent1"/>
          </a:lnRef>
          <a:fillRef idx="0">
            <a:schemeClr val="accent1"/>
          </a:fillRef>
          <a:effectRef idx="0">
            <a:schemeClr val="accent1"/>
          </a:effectRef>
          <a:fontRef idx="minor">
            <a:schemeClr val="tx1"/>
          </a:fontRef>
        </p:style>
      </p:cxnSp>
      <p:grpSp>
        <p:nvGrpSpPr>
          <p:cNvPr id="75" name="Group 74" descr="1997">
            <a:extLst>
              <a:ext uri="{FF2B5EF4-FFF2-40B4-BE49-F238E27FC236}">
                <a16:creationId xmlns:a16="http://schemas.microsoft.com/office/drawing/2014/main" id="{4E563337-1ADB-954E-D51A-C06BD7EF4E8D}"/>
              </a:ext>
              <a:ext uri="{C183D7F6-B498-43B3-948B-1728B52AA6E4}">
                <adec:decorative xmlns:adec="http://schemas.microsoft.com/office/drawing/2017/decorative" val="0"/>
              </a:ext>
            </a:extLst>
          </p:cNvPr>
          <p:cNvGrpSpPr/>
          <p:nvPr/>
        </p:nvGrpSpPr>
        <p:grpSpPr>
          <a:xfrm>
            <a:off x="6136896" y="2912095"/>
            <a:ext cx="636454" cy="587827"/>
            <a:chOff x="11022035" y="3798326"/>
            <a:chExt cx="513293" cy="474080"/>
          </a:xfrm>
          <a:solidFill>
            <a:srgbClr val="FFFFFF"/>
          </a:solidFill>
        </p:grpSpPr>
        <p:sp>
          <p:nvSpPr>
            <p:cNvPr id="91" name="Freeform: Shape 90">
              <a:extLst>
                <a:ext uri="{FF2B5EF4-FFF2-40B4-BE49-F238E27FC236}">
                  <a16:creationId xmlns:a16="http://schemas.microsoft.com/office/drawing/2014/main" id="{91EEC6C0-3575-3DD0-7579-9590DA1ED364}"/>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92" name="Freeform: Shape 91">
              <a:extLst>
                <a:ext uri="{FF2B5EF4-FFF2-40B4-BE49-F238E27FC236}">
                  <a16:creationId xmlns:a16="http://schemas.microsoft.com/office/drawing/2014/main" id="{DA8E1A4D-B4EB-5B9A-355E-D6B6AB13ED31}"/>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grpFill/>
            <a:ln w="7541" cap="flat">
              <a:noFill/>
              <a:prstDash val="solid"/>
              <a:miter/>
            </a:ln>
          </p:spPr>
          <p:txBody>
            <a:bodyPr wrap="none" lIns="0" rIns="0"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1997</a:t>
              </a:r>
            </a:p>
          </p:txBody>
        </p:sp>
        <p:sp>
          <p:nvSpPr>
            <p:cNvPr id="93" name="Freeform: Shape 92">
              <a:extLst>
                <a:ext uri="{FF2B5EF4-FFF2-40B4-BE49-F238E27FC236}">
                  <a16:creationId xmlns:a16="http://schemas.microsoft.com/office/drawing/2014/main" id="{502F1FEF-589A-41F4-CA3C-2C1B53146316}"/>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94" name="Freeform: Shape 93">
              <a:extLst>
                <a:ext uri="{FF2B5EF4-FFF2-40B4-BE49-F238E27FC236}">
                  <a16:creationId xmlns:a16="http://schemas.microsoft.com/office/drawing/2014/main" id="{F6E2F069-CE27-B7F8-30F0-559E194BA7D4}"/>
                </a:ext>
              </a:extLst>
            </p:cNvPr>
            <p:cNvSpPr/>
            <p:nvPr/>
          </p:nvSpPr>
          <p:spPr>
            <a:xfrm>
              <a:off x="11022035" y="3840613"/>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grpSp>
      <p:sp>
        <p:nvSpPr>
          <p:cNvPr id="76" name="Text Placeholder 8">
            <a:extLst>
              <a:ext uri="{FF2B5EF4-FFF2-40B4-BE49-F238E27FC236}">
                <a16:creationId xmlns:a16="http://schemas.microsoft.com/office/drawing/2014/main" id="{9C4CC01C-24DF-565E-B4ED-F2F584D91CCB}"/>
              </a:ext>
              <a:ext uri="{C183D7F6-B498-43B3-948B-1728B52AA6E4}">
                <adec:decorative xmlns:adec="http://schemas.microsoft.com/office/drawing/2017/decorative" val="0"/>
              </a:ext>
            </a:extLst>
          </p:cNvPr>
          <p:cNvSpPr txBox="1">
            <a:spLocks/>
          </p:cNvSpPr>
          <p:nvPr/>
        </p:nvSpPr>
        <p:spPr>
          <a:xfrm>
            <a:off x="6884502" y="2856710"/>
            <a:ext cx="4719235" cy="1046440"/>
          </a:xfrm>
          <a:prstGeom prst="rect">
            <a:avLst/>
          </a:prstGeom>
        </p:spPr>
        <p:txBody>
          <a:bodyPr wrap="square">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797999" rtl="0" eaLnBrk="1" fontAlgn="base" latinLnBrk="0" hangingPunct="1">
              <a:lnSpc>
                <a:spcPct val="90000"/>
              </a:lnSpc>
              <a:spcBef>
                <a:spcPct val="0"/>
              </a:spcBef>
              <a:spcAft>
                <a:spcPct val="0"/>
              </a:spcAft>
              <a:buClrTx/>
              <a:buSzTx/>
              <a:buFont typeface="Wingdings" panose="05000000000000000000" pitchFamily="2" charset="2"/>
              <a:buNone/>
              <a:tabLst>
                <a:tab pos="920876" algn="l"/>
              </a:tabLst>
              <a:defRPr/>
            </a:pPr>
            <a:r>
              <a:rPr kumimoji="0" lang="en-US" sz="2000" b="1" i="0" u="none" strike="noStrike" kern="1200" cap="none" spc="-50" normalizeH="0" baseline="0" noProof="0">
                <a:ln w="3175">
                  <a:noFill/>
                </a:ln>
                <a:solidFill>
                  <a:srgbClr val="FFFFFF"/>
                </a:solidFill>
                <a:effectLst/>
                <a:uLnTx/>
                <a:uFillTx/>
                <a:latin typeface="Segoe UI Light" panose="020B0502040204020203" pitchFamily="34" charset="0"/>
                <a:cs typeface="Segoe UI Light" panose="020B0502040204020203" pitchFamily="34" charset="0"/>
              </a:rPr>
              <a:t>Machine Learning</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Subset of AI that enables machines to learn from existing data and improve upon that data to make decisions or predictions</a:t>
            </a:r>
          </a:p>
        </p:txBody>
      </p:sp>
      <p:cxnSp>
        <p:nvCxnSpPr>
          <p:cNvPr id="77" name="Straight Connector 76">
            <a:extLst>
              <a:ext uri="{FF2B5EF4-FFF2-40B4-BE49-F238E27FC236}">
                <a16:creationId xmlns:a16="http://schemas.microsoft.com/office/drawing/2014/main" id="{E3E605A4-BDC1-C946-FAA4-34BC9BCF67A7}"/>
              </a:ext>
              <a:ext uri="{C183D7F6-B498-43B3-948B-1728B52AA6E4}">
                <adec:decorative xmlns:adec="http://schemas.microsoft.com/office/drawing/2017/decorative" val="1"/>
              </a:ext>
            </a:extLst>
          </p:cNvPr>
          <p:cNvCxnSpPr>
            <a:cxnSpLocks/>
          </p:cNvCxnSpPr>
          <p:nvPr/>
        </p:nvCxnSpPr>
        <p:spPr>
          <a:xfrm>
            <a:off x="6856512" y="4168699"/>
            <a:ext cx="4568084" cy="0"/>
          </a:xfrm>
          <a:prstGeom prst="line">
            <a:avLst/>
          </a:prstGeom>
          <a:noFill/>
          <a:ln w="12700" cap="flat" cmpd="sng" algn="ctr">
            <a:solidFill>
              <a:srgbClr val="D2D2D2"/>
            </a:solidFill>
            <a:prstDash val="solid"/>
          </a:ln>
          <a:effectLst/>
        </p:spPr>
        <p:style>
          <a:lnRef idx="1">
            <a:schemeClr val="accent1"/>
          </a:lnRef>
          <a:fillRef idx="0">
            <a:schemeClr val="accent1"/>
          </a:fillRef>
          <a:effectRef idx="0">
            <a:schemeClr val="accent1"/>
          </a:effectRef>
          <a:fontRef idx="minor">
            <a:schemeClr val="tx1"/>
          </a:fontRef>
        </p:style>
      </p:cxnSp>
      <p:grpSp>
        <p:nvGrpSpPr>
          <p:cNvPr id="78" name="Group 77" descr="2017">
            <a:extLst>
              <a:ext uri="{FF2B5EF4-FFF2-40B4-BE49-F238E27FC236}">
                <a16:creationId xmlns:a16="http://schemas.microsoft.com/office/drawing/2014/main" id="{70EF84F4-6FA5-D609-2AFC-93937B8DC11E}"/>
              </a:ext>
              <a:ext uri="{C183D7F6-B498-43B3-948B-1728B52AA6E4}">
                <adec:decorative xmlns:adec="http://schemas.microsoft.com/office/drawing/2017/decorative" val="0"/>
              </a:ext>
            </a:extLst>
          </p:cNvPr>
          <p:cNvGrpSpPr/>
          <p:nvPr/>
        </p:nvGrpSpPr>
        <p:grpSpPr>
          <a:xfrm>
            <a:off x="6136896" y="4412689"/>
            <a:ext cx="636454" cy="587827"/>
            <a:chOff x="11022035" y="3798326"/>
            <a:chExt cx="513293" cy="474080"/>
          </a:xfrm>
          <a:solidFill>
            <a:srgbClr val="FFFFFF"/>
          </a:solidFill>
        </p:grpSpPr>
        <p:sp>
          <p:nvSpPr>
            <p:cNvPr id="87" name="Freeform: Shape 86">
              <a:extLst>
                <a:ext uri="{FF2B5EF4-FFF2-40B4-BE49-F238E27FC236}">
                  <a16:creationId xmlns:a16="http://schemas.microsoft.com/office/drawing/2014/main" id="{11DF5146-4198-6CD0-2E99-A6943481A27B}"/>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88" name="Freeform: Shape 87">
              <a:extLst>
                <a:ext uri="{FF2B5EF4-FFF2-40B4-BE49-F238E27FC236}">
                  <a16:creationId xmlns:a16="http://schemas.microsoft.com/office/drawing/2014/main" id="{3E981EE1-B4C4-684C-594A-56080A79A61D}"/>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2017</a:t>
              </a:r>
            </a:p>
          </p:txBody>
        </p:sp>
        <p:sp>
          <p:nvSpPr>
            <p:cNvPr id="89" name="Freeform: Shape 88">
              <a:extLst>
                <a:ext uri="{FF2B5EF4-FFF2-40B4-BE49-F238E27FC236}">
                  <a16:creationId xmlns:a16="http://schemas.microsoft.com/office/drawing/2014/main" id="{6DD607F6-860D-04A1-7E08-FF07967B00DC}"/>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90" name="Freeform: Shape 89">
              <a:extLst>
                <a:ext uri="{FF2B5EF4-FFF2-40B4-BE49-F238E27FC236}">
                  <a16:creationId xmlns:a16="http://schemas.microsoft.com/office/drawing/2014/main" id="{31844A9A-E67B-695D-2BEB-CC01B28EE9A2}"/>
                </a:ext>
              </a:extLst>
            </p:cNvPr>
            <p:cNvSpPr/>
            <p:nvPr/>
          </p:nvSpPr>
          <p:spPr>
            <a:xfrm>
              <a:off x="11022035" y="3840157"/>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grpFill/>
            <a:ln w="7541" cap="flat">
              <a:noFill/>
              <a:prstDash val="solid"/>
              <a:miter/>
            </a:ln>
          </p:spPr>
          <p:txBody>
            <a:bodyPr rtlCol="0" anchor="ct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grpSp>
      <p:sp>
        <p:nvSpPr>
          <p:cNvPr id="79" name="Text Placeholder 13">
            <a:extLst>
              <a:ext uri="{FF2B5EF4-FFF2-40B4-BE49-F238E27FC236}">
                <a16:creationId xmlns:a16="http://schemas.microsoft.com/office/drawing/2014/main" id="{779E0483-BF42-AB29-AF07-4E6914AC6A68}"/>
              </a:ext>
              <a:ext uri="{C183D7F6-B498-43B3-948B-1728B52AA6E4}">
                <adec:decorative xmlns:adec="http://schemas.microsoft.com/office/drawing/2017/decorative" val="0"/>
              </a:ext>
            </a:extLst>
          </p:cNvPr>
          <p:cNvSpPr txBox="1">
            <a:spLocks/>
          </p:cNvSpPr>
          <p:nvPr/>
        </p:nvSpPr>
        <p:spPr>
          <a:xfrm>
            <a:off x="6884502" y="4434249"/>
            <a:ext cx="4719235" cy="830997"/>
          </a:xfrm>
          <a:prstGeom prst="rect">
            <a:avLst/>
          </a:prstGeom>
        </p:spPr>
        <p:txBody>
          <a:bodyPr wrap="square">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797999" rtl="0" eaLnBrk="1" fontAlgn="base" latinLnBrk="0" hangingPunct="1">
              <a:lnSpc>
                <a:spcPct val="90000"/>
              </a:lnSpc>
              <a:spcBef>
                <a:spcPct val="0"/>
              </a:spcBef>
              <a:spcAft>
                <a:spcPct val="0"/>
              </a:spcAft>
              <a:buClrTx/>
              <a:buSzTx/>
              <a:buFont typeface="Wingdings" panose="05000000000000000000" pitchFamily="2" charset="2"/>
              <a:buNone/>
              <a:tabLst>
                <a:tab pos="920876" algn="l"/>
              </a:tabLst>
              <a:defRPr/>
            </a:pPr>
            <a:r>
              <a:rPr kumimoji="0" lang="en-US" sz="2000" b="1" i="0" u="none" strike="noStrike" kern="1200" cap="none" spc="-50" normalizeH="0" baseline="0" noProof="0">
                <a:ln w="3175">
                  <a:noFill/>
                </a:ln>
                <a:solidFill>
                  <a:srgbClr val="FFFFFF"/>
                </a:solidFill>
                <a:effectLst/>
                <a:uLnTx/>
                <a:uFillTx/>
                <a:latin typeface="Segoe UI Light" panose="020B0502040204020203" pitchFamily="34" charset="0"/>
                <a:cs typeface="Segoe UI Light" panose="020B0502040204020203" pitchFamily="34" charset="0"/>
              </a:rPr>
              <a:t>Deep Learning</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A machine learning technique in which layers of neural networks are used to process data and make decisions</a:t>
            </a:r>
          </a:p>
        </p:txBody>
      </p:sp>
      <p:cxnSp>
        <p:nvCxnSpPr>
          <p:cNvPr id="80" name="Straight Connector 79">
            <a:extLst>
              <a:ext uri="{FF2B5EF4-FFF2-40B4-BE49-F238E27FC236}">
                <a16:creationId xmlns:a16="http://schemas.microsoft.com/office/drawing/2014/main" id="{C5304B00-40D1-CE5D-95A7-5D6E28CD1A32}"/>
              </a:ext>
              <a:ext uri="{C183D7F6-B498-43B3-948B-1728B52AA6E4}">
                <adec:decorative xmlns:adec="http://schemas.microsoft.com/office/drawing/2017/decorative" val="1"/>
              </a:ext>
            </a:extLst>
          </p:cNvPr>
          <p:cNvCxnSpPr>
            <a:cxnSpLocks/>
          </p:cNvCxnSpPr>
          <p:nvPr/>
        </p:nvCxnSpPr>
        <p:spPr>
          <a:xfrm>
            <a:off x="6856512" y="5530795"/>
            <a:ext cx="4568084" cy="0"/>
          </a:xfrm>
          <a:prstGeom prst="line">
            <a:avLst/>
          </a:prstGeom>
          <a:noFill/>
          <a:ln w="12700" cap="flat" cmpd="sng" algn="ctr">
            <a:solidFill>
              <a:srgbClr val="D2D2D2"/>
            </a:solidFill>
            <a:prstDash val="solid"/>
          </a:ln>
          <a:effectLst/>
        </p:spPr>
        <p:style>
          <a:lnRef idx="1">
            <a:schemeClr val="accent1"/>
          </a:lnRef>
          <a:fillRef idx="0">
            <a:schemeClr val="accent1"/>
          </a:fillRef>
          <a:effectRef idx="0">
            <a:schemeClr val="accent1"/>
          </a:effectRef>
          <a:fontRef idx="minor">
            <a:schemeClr val="tx1"/>
          </a:fontRef>
        </p:style>
      </p:cxnSp>
      <p:grpSp>
        <p:nvGrpSpPr>
          <p:cNvPr id="81" name="Group 80" descr="2021">
            <a:extLst>
              <a:ext uri="{FF2B5EF4-FFF2-40B4-BE49-F238E27FC236}">
                <a16:creationId xmlns:a16="http://schemas.microsoft.com/office/drawing/2014/main" id="{FA892443-880E-A737-EBC1-0F2290208563}"/>
              </a:ext>
              <a:ext uri="{C183D7F6-B498-43B3-948B-1728B52AA6E4}">
                <adec:decorative xmlns:adec="http://schemas.microsoft.com/office/drawing/2017/decorative" val="0"/>
              </a:ext>
            </a:extLst>
          </p:cNvPr>
          <p:cNvGrpSpPr/>
          <p:nvPr/>
        </p:nvGrpSpPr>
        <p:grpSpPr>
          <a:xfrm>
            <a:off x="6136896" y="5913284"/>
            <a:ext cx="636454" cy="587827"/>
            <a:chOff x="11022035" y="3798326"/>
            <a:chExt cx="513293" cy="474080"/>
          </a:xfrm>
          <a:solidFill>
            <a:srgbClr val="FFFFFF"/>
          </a:solidFill>
        </p:grpSpPr>
        <p:sp>
          <p:nvSpPr>
            <p:cNvPr id="83" name="Freeform: Shape 82">
              <a:extLst>
                <a:ext uri="{FF2B5EF4-FFF2-40B4-BE49-F238E27FC236}">
                  <a16:creationId xmlns:a16="http://schemas.microsoft.com/office/drawing/2014/main" id="{3F9B46A9-E0A6-916D-5419-6C03316D30F9}"/>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adFill>
              <a:gsLst>
                <a:gs pos="1000">
                  <a:srgbClr val="8EC8E8"/>
                </a:gs>
                <a:gs pos="100000">
                  <a:srgbClr val="CD9AD0"/>
                </a:gs>
              </a:gsLst>
              <a:lin ang="2700000" scaled="0"/>
            </a:gradFill>
            <a:ln w="25400" cap="rnd"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Light" panose="020B0502040204020203" pitchFamily="34" charset="0"/>
                <a:ea typeface="Roboto Mono" panose="00000009000000000000" pitchFamily="49" charset="0"/>
                <a:cs typeface="Segoe UI Light" panose="020B0502040204020203" pitchFamily="34" charset="0"/>
              </a:endParaRPr>
            </a:p>
          </p:txBody>
        </p:sp>
        <p:sp>
          <p:nvSpPr>
            <p:cNvPr id="84" name="Freeform: Shape 83">
              <a:extLst>
                <a:ext uri="{FF2B5EF4-FFF2-40B4-BE49-F238E27FC236}">
                  <a16:creationId xmlns:a16="http://schemas.microsoft.com/office/drawing/2014/main" id="{C8E24D68-7841-F026-75E2-F6F8163D3A62}"/>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gradFill>
              <a:gsLst>
                <a:gs pos="1000">
                  <a:srgbClr val="8EC8E8"/>
                </a:gs>
                <a:gs pos="100000">
                  <a:srgbClr val="CD9AD0"/>
                </a:gs>
              </a:gsLst>
              <a:lin ang="2700000" scaled="0"/>
            </a:gradFill>
            <a:ln w="25400" cap="rnd"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Light" panose="020B0502040204020203" pitchFamily="34" charset="0"/>
                  <a:ea typeface="Roboto Mono" panose="00000009000000000000" pitchFamily="49" charset="0"/>
                  <a:cs typeface="Segoe UI Light" panose="020B0502040204020203" pitchFamily="34" charset="0"/>
                </a:rPr>
                <a:t>2021</a:t>
              </a:r>
            </a:p>
          </p:txBody>
        </p:sp>
        <p:sp>
          <p:nvSpPr>
            <p:cNvPr id="85" name="Freeform: Shape 84">
              <a:extLst>
                <a:ext uri="{FF2B5EF4-FFF2-40B4-BE49-F238E27FC236}">
                  <a16:creationId xmlns:a16="http://schemas.microsoft.com/office/drawing/2014/main" id="{4B2CED01-9916-E947-B188-64C6DA511F3E}"/>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gradFill>
              <a:gsLst>
                <a:gs pos="1000">
                  <a:srgbClr val="8EC8E8"/>
                </a:gs>
                <a:gs pos="100000">
                  <a:srgbClr val="CD9AD0"/>
                </a:gs>
              </a:gsLst>
              <a:lin ang="2700000" scaled="0"/>
            </a:gradFill>
            <a:ln w="25400" cap="rnd"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Light" panose="020B0502040204020203" pitchFamily="34" charset="0"/>
                <a:ea typeface="Roboto Mono" panose="00000009000000000000" pitchFamily="49" charset="0"/>
                <a:cs typeface="Segoe UI Light" panose="020B0502040204020203" pitchFamily="34" charset="0"/>
              </a:endParaRPr>
            </a:p>
          </p:txBody>
        </p:sp>
        <p:sp>
          <p:nvSpPr>
            <p:cNvPr id="86" name="Freeform: Shape 85">
              <a:extLst>
                <a:ext uri="{FF2B5EF4-FFF2-40B4-BE49-F238E27FC236}">
                  <a16:creationId xmlns:a16="http://schemas.microsoft.com/office/drawing/2014/main" id="{D1F0219E-24DB-8EB5-247F-C4E3AD4B4DF5}"/>
                </a:ext>
              </a:extLst>
            </p:cNvPr>
            <p:cNvSpPr/>
            <p:nvPr/>
          </p:nvSpPr>
          <p:spPr>
            <a:xfrm>
              <a:off x="11022035" y="3840157"/>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gradFill>
              <a:gsLst>
                <a:gs pos="1000">
                  <a:srgbClr val="8EC8E8"/>
                </a:gs>
                <a:gs pos="100000">
                  <a:srgbClr val="CD9AD0"/>
                </a:gs>
              </a:gsLst>
              <a:lin ang="2700000" scaled="0"/>
            </a:gradFill>
            <a:ln w="25400" cap="rnd"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Light" panose="020B0502040204020203" pitchFamily="34" charset="0"/>
                <a:ea typeface="Roboto Mono" panose="00000009000000000000" pitchFamily="49" charset="0"/>
                <a:cs typeface="Segoe UI Light" panose="020B0502040204020203" pitchFamily="34" charset="0"/>
              </a:endParaRPr>
            </a:p>
          </p:txBody>
        </p:sp>
      </p:grpSp>
      <p:sp>
        <p:nvSpPr>
          <p:cNvPr id="82" name="Text Placeholder 13">
            <a:extLst>
              <a:ext uri="{FF2B5EF4-FFF2-40B4-BE49-F238E27FC236}">
                <a16:creationId xmlns:a16="http://schemas.microsoft.com/office/drawing/2014/main" id="{E29C51EE-9076-54AB-7DAA-C27D5BB9526B}"/>
              </a:ext>
              <a:ext uri="{C183D7F6-B498-43B3-948B-1728B52AA6E4}">
                <adec:decorative xmlns:adec="http://schemas.microsoft.com/office/drawing/2017/decorative" val="0"/>
              </a:ext>
            </a:extLst>
          </p:cNvPr>
          <p:cNvSpPr txBox="1">
            <a:spLocks/>
          </p:cNvSpPr>
          <p:nvPr/>
        </p:nvSpPr>
        <p:spPr>
          <a:xfrm>
            <a:off x="6884502" y="5796345"/>
            <a:ext cx="4719235" cy="830997"/>
          </a:xfrm>
          <a:prstGeom prst="rect">
            <a:avLst/>
          </a:prstGeom>
        </p:spPr>
        <p:txBody>
          <a:bodyPr wrap="square">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797999" rtl="0" eaLnBrk="1" fontAlgn="base" latinLnBrk="0" hangingPunct="1">
              <a:lnSpc>
                <a:spcPct val="90000"/>
              </a:lnSpc>
              <a:spcBef>
                <a:spcPct val="0"/>
              </a:spcBef>
              <a:spcAft>
                <a:spcPct val="0"/>
              </a:spcAft>
              <a:buClrTx/>
              <a:buSzTx/>
              <a:buFont typeface="Wingdings" panose="05000000000000000000" pitchFamily="2" charset="2"/>
              <a:buNone/>
              <a:tabLst>
                <a:tab pos="920876" algn="l"/>
              </a:tabLst>
              <a:defRPr/>
            </a:pPr>
            <a:r>
              <a:rPr kumimoji="0" lang="en-US" sz="2000" b="0" i="0" u="none" strike="noStrike" kern="1200" cap="none" spc="-50" normalizeH="0" baseline="0" noProof="0">
                <a:ln w="3175">
                  <a:noFill/>
                </a:ln>
                <a:gradFill>
                  <a:gsLst>
                    <a:gs pos="0">
                      <a:srgbClr val="8DC8E8"/>
                    </a:gs>
                    <a:gs pos="100000">
                      <a:srgbClr val="CD98CF"/>
                    </a:gs>
                  </a:gsLst>
                  <a:lin ang="2700000" scaled="0"/>
                </a:gradFill>
                <a:effectLst/>
                <a:uLnTx/>
                <a:uFillTx/>
                <a:latin typeface="Segoe UI Light" panose="020B0502040204020203" pitchFamily="34" charset="0"/>
                <a:cs typeface="Segoe UI Light" panose="020B0502040204020203" pitchFamily="34" charset="0"/>
              </a:rPr>
              <a:t>Generative AI</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Create new written, visual, and auditory content given prompts or existing data</a:t>
            </a:r>
          </a:p>
        </p:txBody>
      </p:sp>
    </p:spTree>
    <p:extLst>
      <p:ext uri="{BB962C8B-B14F-4D97-AF65-F5344CB8AC3E}">
        <p14:creationId xmlns:p14="http://schemas.microsoft.com/office/powerpoint/2010/main" val="29133972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5BBFB52-0133-6278-DD07-6A7BC8435CC2}"/>
              </a:ext>
            </a:extLst>
          </p:cNvPr>
          <p:cNvSpPr txBox="1">
            <a:spLocks/>
          </p:cNvSpPr>
          <p:nvPr/>
        </p:nvSpPr>
        <p:spPr>
          <a:xfrm>
            <a:off x="714531" y="1583830"/>
            <a:ext cx="11018520" cy="30494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a:solidFill>
                  <a:srgbClr val="FFFFFF"/>
                </a:solidFill>
                <a:latin typeface="Segoe UI Light" panose="020B0502040204020203" pitchFamily="34" charset="0"/>
                <a:cs typeface="Segoe UI Light" panose="020B0502040204020203" pitchFamily="34" charset="0"/>
              </a:rPr>
              <a:t>Token (e.g., a character or word)</a:t>
            </a:r>
          </a:p>
          <a:p>
            <a:pPr>
              <a:spcAft>
                <a:spcPts val="1000"/>
              </a:spcAft>
            </a:pPr>
            <a:r>
              <a:rPr lang="en-US">
                <a:solidFill>
                  <a:srgbClr val="FFFFFF"/>
                </a:solidFill>
                <a:latin typeface="Segoe UI Light" panose="020B0502040204020203" pitchFamily="34" charset="0"/>
                <a:cs typeface="Segoe UI Light" panose="020B0502040204020203" pitchFamily="34" charset="0"/>
              </a:rPr>
              <a:t>One token generally corresponds to ~4 characters of text (English) </a:t>
            </a:r>
          </a:p>
          <a:p>
            <a:pPr>
              <a:spcAft>
                <a:spcPts val="1000"/>
              </a:spcAft>
            </a:pPr>
            <a:endParaRPr lang="en-US">
              <a:solidFill>
                <a:srgbClr val="FFFFFF"/>
              </a:solidFill>
              <a:latin typeface="Segoe UI Light" panose="020B0502040204020203" pitchFamily="34" charset="0"/>
              <a:cs typeface="Segoe UI Light" panose="020B0502040204020203" pitchFamily="34" charset="0"/>
            </a:endParaRPr>
          </a:p>
          <a:p>
            <a:pPr>
              <a:spcAft>
                <a:spcPts val="1000"/>
              </a:spcAft>
            </a:pPr>
            <a:endParaRPr lang="en-US">
              <a:solidFill>
                <a:srgbClr val="FFFFFF"/>
              </a:solidFill>
              <a:latin typeface="Segoe UI Light" panose="020B0502040204020203" pitchFamily="34" charset="0"/>
              <a:cs typeface="Segoe UI Light" panose="020B0502040204020203" pitchFamily="34" charset="0"/>
            </a:endParaRPr>
          </a:p>
          <a:p>
            <a:pPr marL="0" indent="0">
              <a:spcAft>
                <a:spcPts val="1000"/>
              </a:spcAft>
              <a:buNone/>
            </a:pPr>
            <a:endParaRPr lang="en-US">
              <a:solidFill>
                <a:srgbClr val="FFFFFF"/>
              </a:solidFill>
              <a:latin typeface="Segoe UI Light" panose="020B0502040204020203" pitchFamily="34" charset="0"/>
              <a:cs typeface="Segoe UI Light" panose="020B0502040204020203" pitchFamily="34" charset="0"/>
            </a:endParaRPr>
          </a:p>
        </p:txBody>
      </p:sp>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Vocabulary</a:t>
            </a:r>
          </a:p>
        </p:txBody>
      </p:sp>
      <p:pic>
        <p:nvPicPr>
          <p:cNvPr id="5" name="Picture 4" descr="A screenshot of a computer&#10;&#10;Description automatically generated with medium confidence">
            <a:extLst>
              <a:ext uri="{FF2B5EF4-FFF2-40B4-BE49-F238E27FC236}">
                <a16:creationId xmlns:a16="http://schemas.microsoft.com/office/drawing/2014/main" id="{83906773-AEF1-2A28-F370-666E8C8FC7A8}"/>
              </a:ext>
            </a:extLst>
          </p:cNvPr>
          <p:cNvPicPr>
            <a:picLocks noChangeAspect="1"/>
          </p:cNvPicPr>
          <p:nvPr/>
        </p:nvPicPr>
        <p:blipFill rotWithShape="1">
          <a:blip r:embed="rId3">
            <a:extLst>
              <a:ext uri="{28A0092B-C50C-407E-A947-70E740481C1C}">
                <a14:useLocalDpi xmlns:a14="http://schemas.microsoft.com/office/drawing/2010/main" val="0"/>
              </a:ext>
            </a:extLst>
          </a:blip>
          <a:srcRect r="49310"/>
          <a:stretch/>
        </p:blipFill>
        <p:spPr>
          <a:xfrm>
            <a:off x="1333500" y="2800967"/>
            <a:ext cx="4399732" cy="3790331"/>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C8CE212C-00F0-AF95-DE4C-767C08996FE3}"/>
              </a:ext>
            </a:extLst>
          </p:cNvPr>
          <p:cNvPicPr>
            <a:picLocks noChangeAspect="1"/>
          </p:cNvPicPr>
          <p:nvPr/>
        </p:nvPicPr>
        <p:blipFill rotWithShape="1">
          <a:blip r:embed="rId3">
            <a:extLst>
              <a:ext uri="{28A0092B-C50C-407E-A947-70E740481C1C}">
                <a14:useLocalDpi xmlns:a14="http://schemas.microsoft.com/office/drawing/2010/main" val="0"/>
              </a:ext>
            </a:extLst>
          </a:blip>
          <a:srcRect l="49310"/>
          <a:stretch/>
        </p:blipFill>
        <p:spPr>
          <a:xfrm>
            <a:off x="6121399" y="2800967"/>
            <a:ext cx="4399732" cy="3790331"/>
          </a:xfrm>
          <a:prstGeom prst="rect">
            <a:avLst/>
          </a:prstGeom>
        </p:spPr>
      </p:pic>
      <p:sp>
        <p:nvSpPr>
          <p:cNvPr id="16" name="Left Bracket 15">
            <a:extLst>
              <a:ext uri="{FF2B5EF4-FFF2-40B4-BE49-F238E27FC236}">
                <a16:creationId xmlns:a16="http://schemas.microsoft.com/office/drawing/2014/main" id="{8B05B6F9-EF0B-4FD3-D190-8A43FEB6020C}"/>
              </a:ext>
            </a:extLst>
          </p:cNvPr>
          <p:cNvSpPr/>
          <p:nvPr/>
        </p:nvSpPr>
        <p:spPr>
          <a:xfrm rot="16200000">
            <a:off x="5232321" y="3197145"/>
            <a:ext cx="104775" cy="6556535"/>
          </a:xfrm>
          <a:prstGeom prst="leftBracket">
            <a:avLst/>
          </a:prstGeom>
          <a:ln w="1905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6D417451-B465-6E1E-DEFF-353A7E36CC5A}"/>
              </a:ext>
            </a:extLst>
          </p:cNvPr>
          <p:cNvSpPr/>
          <p:nvPr/>
        </p:nvSpPr>
        <p:spPr bwMode="auto">
          <a:xfrm>
            <a:off x="7994650" y="6181725"/>
            <a:ext cx="1136650" cy="241300"/>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DCB360A4-F8C6-52B4-9C48-BACE950974C9}"/>
              </a:ext>
            </a:extLst>
          </p:cNvPr>
          <p:cNvSpPr/>
          <p:nvPr/>
        </p:nvSpPr>
        <p:spPr bwMode="auto">
          <a:xfrm>
            <a:off x="1568449" y="6184899"/>
            <a:ext cx="1063625" cy="241300"/>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4646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5BBFB52-0133-6278-DD07-6A7BC8435CC2}"/>
              </a:ext>
            </a:extLst>
          </p:cNvPr>
          <p:cNvSpPr txBox="1">
            <a:spLocks/>
          </p:cNvSpPr>
          <p:nvPr/>
        </p:nvSpPr>
        <p:spPr>
          <a:xfrm>
            <a:off x="714531" y="1583829"/>
            <a:ext cx="10762937" cy="4816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a:solidFill>
                  <a:srgbClr val="FFFFFF"/>
                </a:solidFill>
                <a:latin typeface="Segoe UI Light" panose="020B0502040204020203" pitchFamily="34" charset="0"/>
                <a:cs typeface="Segoe UI Light" panose="020B0502040204020203" pitchFamily="34" charset="0"/>
              </a:rPr>
              <a:t>Model (e.g., patterns or relationships in your data)</a:t>
            </a:r>
            <a:endParaRPr kumimoji="0" lang="en-US" sz="280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a:p>
            <a:r>
              <a:rPr kumimoji="0" lang="en-US"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Large Language Models (i.e., “language calculators”)</a:t>
            </a:r>
          </a:p>
          <a:p>
            <a:pPr marL="457200" lvl="1" indent="0">
              <a:buNone/>
            </a:pPr>
            <a:endParaRPr lang="en-US" b="1">
              <a:solidFill>
                <a:srgbClr val="FFFFFF"/>
              </a:solidFill>
              <a:latin typeface="Segoe UI Light" panose="020B0502040204020203" pitchFamily="34" charset="0"/>
              <a:cs typeface="Segoe UI Light" panose="020B0502040204020203" pitchFamily="34" charset="0"/>
            </a:endParaRPr>
          </a:p>
          <a:p>
            <a:pPr marL="457200" lvl="1" indent="0">
              <a:buNone/>
            </a:pPr>
            <a:r>
              <a:rPr kumimoji="0" lang="en-US" sz="28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Large:</a:t>
            </a: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 More data than can be manually labeled</a:t>
            </a:r>
            <a:endParaRPr kumimoji="0" lang="en-US" sz="2800" b="0" i="0" u="none" strike="noStrike" kern="1200" cap="none" spc="0" normalizeH="0" baseline="0" noProof="0">
              <a:ln>
                <a:noFill/>
              </a:ln>
              <a:solidFill>
                <a:srgbClr val="000000"/>
              </a:solidFill>
              <a:effectLst/>
              <a:uLnTx/>
              <a:uFillTx/>
              <a:latin typeface="Segoe UI Light" panose="020B0502040204020203" pitchFamily="34" charset="0"/>
              <a:cs typeface="Segoe UI Light" panose="020B0502040204020203"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Language:</a:t>
            </a: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 Match context and words (e.g., word prediction, creative writing)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Model:</a:t>
            </a: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 Semi-supervised learning</a:t>
            </a:r>
          </a:p>
          <a:p>
            <a:pPr marL="0" indent="0">
              <a:buNone/>
            </a:pPr>
            <a:endPar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Vocabulary</a:t>
            </a:r>
          </a:p>
        </p:txBody>
      </p:sp>
    </p:spTree>
    <p:extLst>
      <p:ext uri="{BB962C8B-B14F-4D97-AF65-F5344CB8AC3E}">
        <p14:creationId xmlns:p14="http://schemas.microsoft.com/office/powerpoint/2010/main" val="422814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5BBFB52-0133-6278-DD07-6A7BC8435CC2}"/>
              </a:ext>
            </a:extLst>
          </p:cNvPr>
          <p:cNvSpPr txBox="1">
            <a:spLocks/>
          </p:cNvSpPr>
          <p:nvPr/>
        </p:nvSpPr>
        <p:spPr>
          <a:xfrm>
            <a:off x="714531" y="1583829"/>
            <a:ext cx="10762937" cy="4816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Generative Pre-trained Transformer (GPT)</a:t>
            </a:r>
          </a:p>
          <a:p>
            <a:pPr marL="457200" lvl="1" indent="0">
              <a:buNone/>
            </a:pPr>
            <a:r>
              <a:rPr kumimoji="0" lang="en-US" sz="28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Generative:</a:t>
            </a: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 Generates new content</a:t>
            </a:r>
            <a:endParaRPr kumimoji="0" lang="en-US" sz="2800" b="0" i="0" u="none" strike="noStrike" kern="1200" cap="none" spc="0" normalizeH="0" baseline="0" noProof="0">
              <a:ln>
                <a:noFill/>
              </a:ln>
              <a:solidFill>
                <a:srgbClr val="000000"/>
              </a:solidFill>
              <a:effectLst/>
              <a:uLnTx/>
              <a:uFillTx/>
              <a:latin typeface="Segoe UI Light" panose="020B0502040204020203" pitchFamily="34" charset="0"/>
              <a:cs typeface="Segoe UI Light" panose="020B0502040204020203"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Pre-Trained:</a:t>
            </a: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 Trained on data before fine-tuning</a:t>
            </a:r>
          </a:p>
          <a:p>
            <a:pPr marL="457200" marR="0" lvl="1" indent="0" algn="l" defTabSz="914400" rtl="0" eaLnBrk="1" fontAlgn="auto" latinLnBrk="0" hangingPunct="1">
              <a:lnSpc>
                <a:spcPct val="90000"/>
              </a:lnSpc>
              <a:spcBef>
                <a:spcPts val="500"/>
              </a:spcBef>
              <a:spcAft>
                <a:spcPts val="20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Transformer:</a:t>
            </a: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 Understands relationships b/w words</a:t>
            </a:r>
          </a:p>
          <a:p>
            <a:pPr>
              <a:spcAft>
                <a:spcPts val="1000"/>
              </a:spcAft>
            </a:pP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"Few-shot" learning</a:t>
            </a:r>
          </a:p>
          <a:p>
            <a:pPr>
              <a:spcAft>
                <a:spcPts val="1000"/>
              </a:spcAft>
            </a:pPr>
            <a:r>
              <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rPr>
              <a:t>Reinforcement Learning from Human Feedback (RLHF)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Vocabulary</a:t>
            </a:r>
          </a:p>
        </p:txBody>
      </p:sp>
    </p:spTree>
    <p:extLst>
      <p:ext uri="{BB962C8B-B14F-4D97-AF65-F5344CB8AC3E}">
        <p14:creationId xmlns:p14="http://schemas.microsoft.com/office/powerpoint/2010/main" val="355149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F130C0C-6DA1-14EB-09FA-A5AF0D3EA7B2}"/>
              </a:ext>
            </a:extLst>
          </p:cNvPr>
          <p:cNvSpPr txBox="1">
            <a:spLocks/>
          </p:cNvSpPr>
          <p:nvPr/>
        </p:nvSpPr>
        <p:spPr>
          <a:xfrm>
            <a:off x="588263" y="457200"/>
            <a:ext cx="11018520"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Choosing a use case</a:t>
            </a:r>
          </a:p>
        </p:txBody>
      </p:sp>
      <p:sp>
        <p:nvSpPr>
          <p:cNvPr id="2" name="Rectangle: Rounded Corners 13">
            <a:extLst>
              <a:ext uri="{FF2B5EF4-FFF2-40B4-BE49-F238E27FC236}">
                <a16:creationId xmlns:a16="http://schemas.microsoft.com/office/drawing/2014/main" id="{65AB46D5-8831-63B8-4A98-80F0B26485F7}"/>
              </a:ext>
            </a:extLst>
          </p:cNvPr>
          <p:cNvSpPr/>
          <p:nvPr/>
        </p:nvSpPr>
        <p:spPr bwMode="auto">
          <a:xfrm>
            <a:off x="588262" y="1436688"/>
            <a:ext cx="5367370" cy="4832350"/>
          </a:xfrm>
          <a:custGeom>
            <a:avLst/>
            <a:gdLst>
              <a:gd name="connsiteX0" fmla="*/ 0 w 5215129"/>
              <a:gd name="connsiteY0" fmla="*/ 241907 h 4832350"/>
              <a:gd name="connsiteX1" fmla="*/ 241907 w 5215129"/>
              <a:gd name="connsiteY1" fmla="*/ 0 h 4832350"/>
              <a:gd name="connsiteX2" fmla="*/ 4973222 w 5215129"/>
              <a:gd name="connsiteY2" fmla="*/ 0 h 4832350"/>
              <a:gd name="connsiteX3" fmla="*/ 5215129 w 5215129"/>
              <a:gd name="connsiteY3" fmla="*/ 241907 h 4832350"/>
              <a:gd name="connsiteX4" fmla="*/ 5215129 w 5215129"/>
              <a:gd name="connsiteY4" fmla="*/ 4590443 h 4832350"/>
              <a:gd name="connsiteX5" fmla="*/ 4973222 w 5215129"/>
              <a:gd name="connsiteY5" fmla="*/ 4832350 h 4832350"/>
              <a:gd name="connsiteX6" fmla="*/ 241907 w 5215129"/>
              <a:gd name="connsiteY6" fmla="*/ 4832350 h 4832350"/>
              <a:gd name="connsiteX7" fmla="*/ 0 w 5215129"/>
              <a:gd name="connsiteY7" fmla="*/ 4590443 h 4832350"/>
              <a:gd name="connsiteX8" fmla="*/ 0 w 5215129"/>
              <a:gd name="connsiteY8" fmla="*/ 241907 h 48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5129" h="4832350">
                <a:moveTo>
                  <a:pt x="0" y="241907"/>
                </a:moveTo>
                <a:cubicBezTo>
                  <a:pt x="0" y="108305"/>
                  <a:pt x="108305" y="0"/>
                  <a:pt x="241907" y="0"/>
                </a:cubicBezTo>
                <a:lnTo>
                  <a:pt x="4973222" y="0"/>
                </a:lnTo>
                <a:cubicBezTo>
                  <a:pt x="5106824" y="0"/>
                  <a:pt x="5215129" y="108305"/>
                  <a:pt x="5215129" y="241907"/>
                </a:cubicBezTo>
                <a:lnTo>
                  <a:pt x="5215129" y="4590443"/>
                </a:lnTo>
                <a:cubicBezTo>
                  <a:pt x="5215129" y="4724045"/>
                  <a:pt x="5106824" y="4832350"/>
                  <a:pt x="4973222" y="4832350"/>
                </a:cubicBezTo>
                <a:lnTo>
                  <a:pt x="241907" y="4832350"/>
                </a:lnTo>
                <a:cubicBezTo>
                  <a:pt x="108305" y="4832350"/>
                  <a:pt x="0" y="4724045"/>
                  <a:pt x="0" y="4590443"/>
                </a:cubicBezTo>
                <a:lnTo>
                  <a:pt x="0" y="241907"/>
                </a:lnTo>
                <a:close/>
              </a:path>
            </a:pathLst>
          </a:custGeom>
          <a:noFill/>
          <a:ln w="15875">
            <a:solidFill>
              <a:schemeClr val="bg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9349"/>
                </a:solidFill>
                <a:effectLst/>
                <a:uLnTx/>
                <a:uFillTx/>
                <a:latin typeface="Segoe UI Semibold"/>
                <a:ea typeface="Segoe UI" pitchFamily="34" charset="0"/>
                <a:cs typeface="Segoe UI" pitchFamily="34" charset="0"/>
              </a:rPr>
              <a:t>Use cases to avoid</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Not suitable for open-ended, unconstrained content generation.</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Sending automated AI advice or generatively developed content directly to a decision-maker without human review.</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Avoid scenarios where use or misuse of the system could result in significant physical or psychological injury to an individual.</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Carefully consider use cases in high stakes domains or industry.</a:t>
            </a:r>
          </a:p>
        </p:txBody>
      </p:sp>
      <p:sp>
        <p:nvSpPr>
          <p:cNvPr id="4" name="Graphic 228" descr="Icon that indicates rejection">
            <a:extLst>
              <a:ext uri="{FF2B5EF4-FFF2-40B4-BE49-F238E27FC236}">
                <a16:creationId xmlns:a16="http://schemas.microsoft.com/office/drawing/2014/main" id="{CCF36EA8-A035-9B30-4169-CBDA64422CAB}"/>
              </a:ext>
              <a:ext uri="{C183D7F6-B498-43B3-948B-1728B52AA6E4}">
                <adec:decorative xmlns:adec="http://schemas.microsoft.com/office/drawing/2017/decorative" val="0"/>
              </a:ext>
            </a:extLst>
          </p:cNvPr>
          <p:cNvSpPr/>
          <p:nvPr/>
        </p:nvSpPr>
        <p:spPr>
          <a:xfrm>
            <a:off x="5048073" y="1249273"/>
            <a:ext cx="749365" cy="749365"/>
          </a:xfrm>
          <a:custGeom>
            <a:avLst/>
            <a:gdLst>
              <a:gd name="connsiteX0" fmla="*/ 61913 w 342900"/>
              <a:gd name="connsiteY0" fmla="*/ 0 h 342900"/>
              <a:gd name="connsiteX1" fmla="*/ 0 w 342900"/>
              <a:gd name="connsiteY1" fmla="*/ 61913 h 342900"/>
              <a:gd name="connsiteX2" fmla="*/ 0 w 342900"/>
              <a:gd name="connsiteY2" fmla="*/ 280988 h 342900"/>
              <a:gd name="connsiteX3" fmla="*/ 61913 w 342900"/>
              <a:gd name="connsiteY3" fmla="*/ 342900 h 342900"/>
              <a:gd name="connsiteX4" fmla="*/ 280988 w 342900"/>
              <a:gd name="connsiteY4" fmla="*/ 342900 h 342900"/>
              <a:gd name="connsiteX5" fmla="*/ 342900 w 342900"/>
              <a:gd name="connsiteY5" fmla="*/ 280988 h 342900"/>
              <a:gd name="connsiteX6" fmla="*/ 342900 w 342900"/>
              <a:gd name="connsiteY6" fmla="*/ 61913 h 342900"/>
              <a:gd name="connsiteX7" fmla="*/ 280988 w 342900"/>
              <a:gd name="connsiteY7" fmla="*/ 0 h 342900"/>
              <a:gd name="connsiteX8" fmla="*/ 61913 w 342900"/>
              <a:gd name="connsiteY8" fmla="*/ 0 h 342900"/>
              <a:gd name="connsiteX9" fmla="*/ 99435 w 342900"/>
              <a:gd name="connsiteY9" fmla="*/ 99435 h 342900"/>
              <a:gd name="connsiteX10" fmla="*/ 119640 w 342900"/>
              <a:gd name="connsiteY10" fmla="*/ 99435 h 342900"/>
              <a:gd name="connsiteX11" fmla="*/ 171450 w 342900"/>
              <a:gd name="connsiteY11" fmla="*/ 151244 h 342900"/>
              <a:gd name="connsiteX12" fmla="*/ 223260 w 342900"/>
              <a:gd name="connsiteY12" fmla="*/ 99435 h 342900"/>
              <a:gd name="connsiteX13" fmla="*/ 243465 w 342900"/>
              <a:gd name="connsiteY13" fmla="*/ 99435 h 342900"/>
              <a:gd name="connsiteX14" fmla="*/ 243465 w 342900"/>
              <a:gd name="connsiteY14" fmla="*/ 119640 h 342900"/>
              <a:gd name="connsiteX15" fmla="*/ 191656 w 342900"/>
              <a:gd name="connsiteY15" fmla="*/ 171450 h 342900"/>
              <a:gd name="connsiteX16" fmla="*/ 243465 w 342900"/>
              <a:gd name="connsiteY16" fmla="*/ 223260 h 342900"/>
              <a:gd name="connsiteX17" fmla="*/ 243465 w 342900"/>
              <a:gd name="connsiteY17" fmla="*/ 243465 h 342900"/>
              <a:gd name="connsiteX18" fmla="*/ 223260 w 342900"/>
              <a:gd name="connsiteY18" fmla="*/ 243465 h 342900"/>
              <a:gd name="connsiteX19" fmla="*/ 171450 w 342900"/>
              <a:gd name="connsiteY19" fmla="*/ 191656 h 342900"/>
              <a:gd name="connsiteX20" fmla="*/ 119640 w 342900"/>
              <a:gd name="connsiteY20" fmla="*/ 243465 h 342900"/>
              <a:gd name="connsiteX21" fmla="*/ 99435 w 342900"/>
              <a:gd name="connsiteY21" fmla="*/ 243465 h 342900"/>
              <a:gd name="connsiteX22" fmla="*/ 99435 w 342900"/>
              <a:gd name="connsiteY22" fmla="*/ 223260 h 342900"/>
              <a:gd name="connsiteX23" fmla="*/ 151244 w 342900"/>
              <a:gd name="connsiteY23" fmla="*/ 171450 h 342900"/>
              <a:gd name="connsiteX24" fmla="*/ 99435 w 342900"/>
              <a:gd name="connsiteY24" fmla="*/ 119640 h 342900"/>
              <a:gd name="connsiteX25" fmla="*/ 99435 w 342900"/>
              <a:gd name="connsiteY25" fmla="*/ 9943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900" h="342900">
                <a:moveTo>
                  <a:pt x="61913" y="0"/>
                </a:moveTo>
                <a:cubicBezTo>
                  <a:pt x="27719" y="0"/>
                  <a:pt x="0" y="27719"/>
                  <a:pt x="0" y="61913"/>
                </a:cubicBezTo>
                <a:lnTo>
                  <a:pt x="0" y="280988"/>
                </a:lnTo>
                <a:cubicBezTo>
                  <a:pt x="0" y="315180"/>
                  <a:pt x="27719" y="342900"/>
                  <a:pt x="61913" y="342900"/>
                </a:cubicBezTo>
                <a:lnTo>
                  <a:pt x="280988" y="342900"/>
                </a:lnTo>
                <a:cubicBezTo>
                  <a:pt x="315180" y="342900"/>
                  <a:pt x="342900" y="315180"/>
                  <a:pt x="342900" y="280988"/>
                </a:cubicBezTo>
                <a:lnTo>
                  <a:pt x="342900" y="61913"/>
                </a:lnTo>
                <a:cubicBezTo>
                  <a:pt x="342900" y="27719"/>
                  <a:pt x="315180" y="0"/>
                  <a:pt x="280988" y="0"/>
                </a:cubicBezTo>
                <a:lnTo>
                  <a:pt x="61913" y="0"/>
                </a:lnTo>
                <a:close/>
                <a:moveTo>
                  <a:pt x="99435" y="99435"/>
                </a:moveTo>
                <a:cubicBezTo>
                  <a:pt x="105014" y="93855"/>
                  <a:pt x="114061" y="93855"/>
                  <a:pt x="119640" y="99435"/>
                </a:cubicBezTo>
                <a:lnTo>
                  <a:pt x="171450" y="151244"/>
                </a:lnTo>
                <a:lnTo>
                  <a:pt x="223260" y="99435"/>
                </a:lnTo>
                <a:cubicBezTo>
                  <a:pt x="228840" y="93855"/>
                  <a:pt x="237885" y="93855"/>
                  <a:pt x="243465" y="99435"/>
                </a:cubicBezTo>
                <a:cubicBezTo>
                  <a:pt x="249044" y="105014"/>
                  <a:pt x="249044" y="114061"/>
                  <a:pt x="243465" y="119640"/>
                </a:cubicBezTo>
                <a:lnTo>
                  <a:pt x="191656" y="171450"/>
                </a:lnTo>
                <a:lnTo>
                  <a:pt x="243465" y="223260"/>
                </a:lnTo>
                <a:cubicBezTo>
                  <a:pt x="249044" y="228840"/>
                  <a:pt x="249044" y="237885"/>
                  <a:pt x="243465" y="243465"/>
                </a:cubicBezTo>
                <a:cubicBezTo>
                  <a:pt x="237885" y="249044"/>
                  <a:pt x="228840" y="249044"/>
                  <a:pt x="223260" y="243465"/>
                </a:cubicBezTo>
                <a:lnTo>
                  <a:pt x="171450" y="191656"/>
                </a:lnTo>
                <a:lnTo>
                  <a:pt x="119640" y="243465"/>
                </a:lnTo>
                <a:cubicBezTo>
                  <a:pt x="114061" y="249044"/>
                  <a:pt x="105014" y="249044"/>
                  <a:pt x="99435" y="243465"/>
                </a:cubicBezTo>
                <a:cubicBezTo>
                  <a:pt x="93855" y="237885"/>
                  <a:pt x="93855" y="228840"/>
                  <a:pt x="99435" y="223260"/>
                </a:cubicBezTo>
                <a:lnTo>
                  <a:pt x="151244" y="171450"/>
                </a:lnTo>
                <a:lnTo>
                  <a:pt x="99435" y="119640"/>
                </a:lnTo>
                <a:cubicBezTo>
                  <a:pt x="93855" y="114061"/>
                  <a:pt x="93855" y="105014"/>
                  <a:pt x="99435" y="99435"/>
                </a:cubicBezTo>
                <a:close/>
              </a:path>
            </a:pathLst>
          </a:custGeom>
          <a:gradFill flip="none" rotWithShape="1">
            <a:gsLst>
              <a:gs pos="0">
                <a:srgbClr val="FF9349"/>
              </a:gs>
              <a:gs pos="100000">
                <a:srgbClr val="D83B0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
        <p:nvSpPr>
          <p:cNvPr id="5" name="Rectangle: Rounded Corners 13">
            <a:extLst>
              <a:ext uri="{FF2B5EF4-FFF2-40B4-BE49-F238E27FC236}">
                <a16:creationId xmlns:a16="http://schemas.microsoft.com/office/drawing/2014/main" id="{7070CD32-6EBB-FF73-58C5-40A0689706EE}"/>
              </a:ext>
            </a:extLst>
          </p:cNvPr>
          <p:cNvSpPr/>
          <p:nvPr/>
        </p:nvSpPr>
        <p:spPr bwMode="auto">
          <a:xfrm>
            <a:off x="6388609" y="1436688"/>
            <a:ext cx="5215129" cy="4832350"/>
          </a:xfrm>
          <a:custGeom>
            <a:avLst/>
            <a:gdLst>
              <a:gd name="connsiteX0" fmla="*/ 0 w 5215129"/>
              <a:gd name="connsiteY0" fmla="*/ 241907 h 4832350"/>
              <a:gd name="connsiteX1" fmla="*/ 241907 w 5215129"/>
              <a:gd name="connsiteY1" fmla="*/ 0 h 4832350"/>
              <a:gd name="connsiteX2" fmla="*/ 4973222 w 5215129"/>
              <a:gd name="connsiteY2" fmla="*/ 0 h 4832350"/>
              <a:gd name="connsiteX3" fmla="*/ 5215129 w 5215129"/>
              <a:gd name="connsiteY3" fmla="*/ 241907 h 4832350"/>
              <a:gd name="connsiteX4" fmla="*/ 5215129 w 5215129"/>
              <a:gd name="connsiteY4" fmla="*/ 4590443 h 4832350"/>
              <a:gd name="connsiteX5" fmla="*/ 4973222 w 5215129"/>
              <a:gd name="connsiteY5" fmla="*/ 4832350 h 4832350"/>
              <a:gd name="connsiteX6" fmla="*/ 241907 w 5215129"/>
              <a:gd name="connsiteY6" fmla="*/ 4832350 h 4832350"/>
              <a:gd name="connsiteX7" fmla="*/ 0 w 5215129"/>
              <a:gd name="connsiteY7" fmla="*/ 4590443 h 4832350"/>
              <a:gd name="connsiteX8" fmla="*/ 0 w 5215129"/>
              <a:gd name="connsiteY8" fmla="*/ 241907 h 48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5129" h="4832350">
                <a:moveTo>
                  <a:pt x="0" y="241907"/>
                </a:moveTo>
                <a:cubicBezTo>
                  <a:pt x="0" y="108305"/>
                  <a:pt x="108305" y="0"/>
                  <a:pt x="241907" y="0"/>
                </a:cubicBezTo>
                <a:lnTo>
                  <a:pt x="4973222" y="0"/>
                </a:lnTo>
                <a:cubicBezTo>
                  <a:pt x="5106824" y="0"/>
                  <a:pt x="5215129" y="108305"/>
                  <a:pt x="5215129" y="241907"/>
                </a:cubicBezTo>
                <a:lnTo>
                  <a:pt x="5215129" y="4590443"/>
                </a:lnTo>
                <a:cubicBezTo>
                  <a:pt x="5215129" y="4724045"/>
                  <a:pt x="5106824" y="4832350"/>
                  <a:pt x="4973222" y="4832350"/>
                </a:cubicBezTo>
                <a:lnTo>
                  <a:pt x="241907" y="4832350"/>
                </a:lnTo>
                <a:cubicBezTo>
                  <a:pt x="108305" y="4832350"/>
                  <a:pt x="0" y="4724045"/>
                  <a:pt x="0" y="4590443"/>
                </a:cubicBezTo>
                <a:lnTo>
                  <a:pt x="0" y="241907"/>
                </a:lnTo>
                <a:close/>
              </a:path>
            </a:pathLst>
          </a:custGeom>
          <a:noFill/>
          <a:ln w="15875">
            <a:solidFill>
              <a:schemeClr val="bg1">
                <a:lumMod val="75000"/>
                <a:lumOff val="25000"/>
              </a:schemeClr>
            </a:solidFill>
            <a:headEnd type="none" w="med" len="med"/>
            <a:tailEnd type="none" w="med" len="med"/>
          </a:ln>
          <a:effectLst>
            <a:outerShdw blurRad="127000" dist="381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9BF00B"/>
                </a:solidFill>
                <a:effectLst/>
                <a:uLnTx/>
                <a:uFillTx/>
                <a:latin typeface="Segoe UI Semibold"/>
                <a:ea typeface="+mn-ea"/>
                <a:cs typeface="Segoe UI" pitchFamily="34" charset="0"/>
              </a:rPr>
              <a:t>Use cases to evaluate</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Start small and build from there. Azure OpenAI is an Azure Service that has both generative and non-generative capabilities.</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Use cases involving text analysis, summarization, forms or content generation are the sweet spot.</a:t>
            </a:r>
          </a:p>
          <a:p>
            <a:pPr marL="285750" marR="0" lvl="0" indent="-285750" algn="l" defTabSz="932472" rtl="0" eaLnBrk="1" fontAlgn="base" latinLnBrk="0" hangingPunct="1">
              <a:lnSpc>
                <a:spcPct val="100000"/>
              </a:lnSpc>
              <a:spcBef>
                <a:spcPts val="108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Information discovery and </a:t>
            </a:r>
            <a:b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knowledge mining.</a:t>
            </a:r>
          </a:p>
          <a:p>
            <a:pPr marL="256032" marR="0" lvl="1" indent="0" algn="l" defTabSz="932472" rtl="0" eaLnBrk="1" fontAlgn="base" latinLnBrk="0" hangingPunct="1">
              <a:lnSpc>
                <a:spcPct val="100000"/>
              </a:lnSpc>
              <a:spcBef>
                <a:spcPts val="48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 name="Graphic 229" descr="Icon that indicates acceptance">
            <a:extLst>
              <a:ext uri="{FF2B5EF4-FFF2-40B4-BE49-F238E27FC236}">
                <a16:creationId xmlns:a16="http://schemas.microsoft.com/office/drawing/2014/main" id="{172CBEF5-23DF-8C9D-22E9-6E46B3AAD2C1}"/>
              </a:ext>
            </a:extLst>
          </p:cNvPr>
          <p:cNvSpPr/>
          <p:nvPr/>
        </p:nvSpPr>
        <p:spPr>
          <a:xfrm>
            <a:off x="10684133" y="1249272"/>
            <a:ext cx="749365" cy="749365"/>
          </a:xfrm>
          <a:custGeom>
            <a:avLst/>
            <a:gdLst>
              <a:gd name="connsiteX0" fmla="*/ 61913 w 342900"/>
              <a:gd name="connsiteY0" fmla="*/ 0 h 342900"/>
              <a:gd name="connsiteX1" fmla="*/ 0 w 342900"/>
              <a:gd name="connsiteY1" fmla="*/ 61913 h 342900"/>
              <a:gd name="connsiteX2" fmla="*/ 0 w 342900"/>
              <a:gd name="connsiteY2" fmla="*/ 280988 h 342900"/>
              <a:gd name="connsiteX3" fmla="*/ 61913 w 342900"/>
              <a:gd name="connsiteY3" fmla="*/ 342900 h 342900"/>
              <a:gd name="connsiteX4" fmla="*/ 280988 w 342900"/>
              <a:gd name="connsiteY4" fmla="*/ 342900 h 342900"/>
              <a:gd name="connsiteX5" fmla="*/ 342900 w 342900"/>
              <a:gd name="connsiteY5" fmla="*/ 280988 h 342900"/>
              <a:gd name="connsiteX6" fmla="*/ 342900 w 342900"/>
              <a:gd name="connsiteY6" fmla="*/ 61913 h 342900"/>
              <a:gd name="connsiteX7" fmla="*/ 280988 w 342900"/>
              <a:gd name="connsiteY7" fmla="*/ 0 h 342900"/>
              <a:gd name="connsiteX8" fmla="*/ 61913 w 342900"/>
              <a:gd name="connsiteY8" fmla="*/ 0 h 342900"/>
              <a:gd name="connsiteX9" fmla="*/ 252988 w 342900"/>
              <a:gd name="connsiteY9" fmla="*/ 129165 h 342900"/>
              <a:gd name="connsiteX10" fmla="*/ 157738 w 342900"/>
              <a:gd name="connsiteY10" fmla="*/ 224411 h 342900"/>
              <a:gd name="connsiteX11" fmla="*/ 137533 w 342900"/>
              <a:gd name="connsiteY11" fmla="*/ 224411 h 342900"/>
              <a:gd name="connsiteX12" fmla="*/ 99360 w 342900"/>
              <a:gd name="connsiteY12" fmla="*/ 186239 h 342900"/>
              <a:gd name="connsiteX13" fmla="*/ 99360 w 342900"/>
              <a:gd name="connsiteY13" fmla="*/ 166034 h 342900"/>
              <a:gd name="connsiteX14" fmla="*/ 119566 w 342900"/>
              <a:gd name="connsiteY14" fmla="*/ 166034 h 342900"/>
              <a:gd name="connsiteX15" fmla="*/ 147636 w 342900"/>
              <a:gd name="connsiteY15" fmla="*/ 194102 h 342900"/>
              <a:gd name="connsiteX16" fmla="*/ 232783 w 342900"/>
              <a:gd name="connsiteY16" fmla="*/ 108960 h 342900"/>
              <a:gd name="connsiteX17" fmla="*/ 252988 w 342900"/>
              <a:gd name="connsiteY17" fmla="*/ 108960 h 342900"/>
              <a:gd name="connsiteX18" fmla="*/ 252988 w 342900"/>
              <a:gd name="connsiteY18" fmla="*/ 12916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42900">
                <a:moveTo>
                  <a:pt x="61913" y="0"/>
                </a:moveTo>
                <a:cubicBezTo>
                  <a:pt x="27719" y="0"/>
                  <a:pt x="0" y="27719"/>
                  <a:pt x="0" y="61913"/>
                </a:cubicBezTo>
                <a:lnTo>
                  <a:pt x="0" y="280988"/>
                </a:lnTo>
                <a:cubicBezTo>
                  <a:pt x="0" y="315180"/>
                  <a:pt x="27719" y="342900"/>
                  <a:pt x="61913" y="342900"/>
                </a:cubicBezTo>
                <a:lnTo>
                  <a:pt x="280988" y="342900"/>
                </a:lnTo>
                <a:cubicBezTo>
                  <a:pt x="315180" y="342900"/>
                  <a:pt x="342900" y="315180"/>
                  <a:pt x="342900" y="280988"/>
                </a:cubicBezTo>
                <a:lnTo>
                  <a:pt x="342900" y="61913"/>
                </a:lnTo>
                <a:cubicBezTo>
                  <a:pt x="342900" y="27719"/>
                  <a:pt x="315180" y="0"/>
                  <a:pt x="280988" y="0"/>
                </a:cubicBezTo>
                <a:lnTo>
                  <a:pt x="61913" y="0"/>
                </a:lnTo>
                <a:close/>
                <a:moveTo>
                  <a:pt x="252988" y="129165"/>
                </a:moveTo>
                <a:lnTo>
                  <a:pt x="157738" y="224411"/>
                </a:lnTo>
                <a:cubicBezTo>
                  <a:pt x="152158" y="229991"/>
                  <a:pt x="143111" y="229991"/>
                  <a:pt x="137533" y="224411"/>
                </a:cubicBezTo>
                <a:lnTo>
                  <a:pt x="99360" y="186239"/>
                </a:lnTo>
                <a:cubicBezTo>
                  <a:pt x="93781" y="180659"/>
                  <a:pt x="93781" y="171612"/>
                  <a:pt x="99360" y="166034"/>
                </a:cubicBezTo>
                <a:cubicBezTo>
                  <a:pt x="104940" y="160454"/>
                  <a:pt x="113986" y="160454"/>
                  <a:pt x="119566" y="166034"/>
                </a:cubicBezTo>
                <a:lnTo>
                  <a:pt x="147636" y="194102"/>
                </a:lnTo>
                <a:lnTo>
                  <a:pt x="232783" y="108960"/>
                </a:lnTo>
                <a:cubicBezTo>
                  <a:pt x="238363" y="103380"/>
                  <a:pt x="247408" y="103380"/>
                  <a:pt x="252988" y="108960"/>
                </a:cubicBezTo>
                <a:cubicBezTo>
                  <a:pt x="258568" y="114540"/>
                  <a:pt x="258568" y="123586"/>
                  <a:pt x="252988" y="129165"/>
                </a:cubicBezTo>
                <a:close/>
              </a:path>
            </a:pathLst>
          </a:custGeom>
          <a:gradFill flip="none" rotWithShape="1">
            <a:gsLst>
              <a:gs pos="0">
                <a:srgbClr val="9BF00B"/>
              </a:gs>
              <a:gs pos="100000">
                <a:srgbClr val="107C10"/>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Tree>
    <p:extLst>
      <p:ext uri="{BB962C8B-B14F-4D97-AF65-F5344CB8AC3E}">
        <p14:creationId xmlns:p14="http://schemas.microsoft.com/office/powerpoint/2010/main" val="193620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5" presetClass="path" presetSubtype="0" decel="100000" fill="hold" grpId="1" nodeType="withEffect">
                                      <p:stCondLst>
                                        <p:cond delay="0"/>
                                      </p:stCondLst>
                                      <p:childTnLst>
                                        <p:animMotion origin="layout" path="M 2.77556E-17 -3.7037E-6 L 2.77556E-17 0.02616 " pathEditMode="relative" rAng="0" ptsTypes="AA">
                                          <p:cBhvr>
                                            <p:cTn id="9" dur="500" spd="-100000" fill="hold"/>
                                            <p:tgtEl>
                                              <p:spTgt spid="2"/>
                                            </p:tgtEl>
                                            <p:attrNameLst>
                                              <p:attrName>ppt_x</p:attrName>
                                              <p:attrName>ppt_y</p:attrName>
                                            </p:attrNameLst>
                                          </p:cBhvr>
                                          <p:rCtr x="0" y="1296"/>
                                        </p:animMotion>
                                      </p:childTnLst>
                                    </p:cTn>
                                  </p:par>
                                  <p:par>
                                    <p:cTn id="10" presetID="23" presetClass="entr" presetSubtype="16"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200"/>
                                      </p:stCondLst>
                                      <p:childTnLst>
                                        <p:animScale p14:bounceEnd="99000">
                                          <p:cBhvr>
                                            <p:cTn id="15" dur="1000" fill="hold"/>
                                            <p:tgtEl>
                                              <p:spTgt spid="4"/>
                                            </p:tgtEl>
                                          </p:cBhvr>
                                          <p:by x="110000" y="110000"/>
                                        </p:animScale>
                                      </p:childTnLst>
                                    </p:cTn>
                                  </p:par>
                                  <p:par>
                                    <p:cTn id="16" presetID="6" presetClass="emph" presetSubtype="0" fill="hold" grpId="2" nodeType="withEffect">
                                      <p:stCondLst>
                                        <p:cond delay="200"/>
                                      </p:stCondLst>
                                      <p:childTnLst>
                                        <p:animScale>
                                          <p:cBhvr>
                                            <p:cTn id="17" dur="250" fill="hold"/>
                                            <p:tgtEl>
                                              <p:spTgt spid="4"/>
                                            </p:tgtEl>
                                          </p:cBhvr>
                                          <p:by x="91000" y="91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35" presetClass="path" presetSubtype="0" decel="100000" fill="hold" grpId="1" nodeType="withEffect">
                                      <p:stCondLst>
                                        <p:cond delay="0"/>
                                      </p:stCondLst>
                                      <p:childTnLst>
                                        <p:animMotion origin="layout" path="M 2.77556E-17 -3.7037E-6 L 2.77556E-17 0.02616 " pathEditMode="relative" rAng="0" ptsTypes="AA">
                                          <p:cBhvr>
                                            <p:cTn id="24" dur="500" spd="-100000" fill="hold"/>
                                            <p:tgtEl>
                                              <p:spTgt spid="5"/>
                                            </p:tgtEl>
                                            <p:attrNameLst>
                                              <p:attrName>ppt_x</p:attrName>
                                              <p:attrName>ppt_y</p:attrName>
                                            </p:attrNameLst>
                                          </p:cBhvr>
                                          <p:rCtr x="0" y="1296"/>
                                        </p:animMotion>
                                      </p:childTnLst>
                                    </p:cTn>
                                  </p:par>
                                  <p:par>
                                    <p:cTn id="25" presetID="23" presetClass="entr" presetSubtype="16"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p:cTn id="27" dur="250" fill="hold"/>
                                            <p:tgtEl>
                                              <p:spTgt spid="6"/>
                                            </p:tgtEl>
                                            <p:attrNameLst>
                                              <p:attrName>ppt_w</p:attrName>
                                            </p:attrNameLst>
                                          </p:cBhvr>
                                          <p:tavLst>
                                            <p:tav tm="0">
                                              <p:val>
                                                <p:fltVal val="0"/>
                                              </p:val>
                                            </p:tav>
                                            <p:tav tm="100000">
                                              <p:val>
                                                <p:strVal val="#ppt_w"/>
                                              </p:val>
                                            </p:tav>
                                          </p:tavLst>
                                        </p:anim>
                                        <p:anim calcmode="lin" valueType="num">
                                          <p:cBhvr>
                                            <p:cTn id="28" dur="250" fill="hold"/>
                                            <p:tgtEl>
                                              <p:spTgt spid="6"/>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200"/>
                                      </p:stCondLst>
                                      <p:childTnLst>
                                        <p:animScale p14:bounceEnd="99000">
                                          <p:cBhvr>
                                            <p:cTn id="30" dur="1000" fill="hold"/>
                                            <p:tgtEl>
                                              <p:spTgt spid="6"/>
                                            </p:tgtEl>
                                          </p:cBhvr>
                                          <p:by x="110000" y="110000"/>
                                        </p:animScale>
                                      </p:childTnLst>
                                    </p:cTn>
                                  </p:par>
                                  <p:par>
                                    <p:cTn id="31" presetID="6" presetClass="emph" presetSubtype="0" fill="hold" grpId="2" nodeType="withEffect">
                                      <p:stCondLst>
                                        <p:cond delay="200"/>
                                      </p:stCondLst>
                                      <p:childTnLst>
                                        <p:animScale>
                                          <p:cBhvr>
                                            <p:cTn id="32" dur="250" fill="hold"/>
                                            <p:tgtEl>
                                              <p:spTgt spid="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4" grpId="2" animBg="1"/>
          <p:bldP spid="5" grpId="0" animBg="1"/>
          <p:bldP spid="5" grpId="1" animBg="1"/>
          <p:bldP spid="6" grpId="0" animBg="1"/>
          <p:bldP spid="6" grpId="1" animBg="1"/>
          <p:bldP spid="6"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5" presetClass="path" presetSubtype="0" decel="100000" fill="hold" grpId="1" nodeType="withEffect">
                                      <p:stCondLst>
                                        <p:cond delay="0"/>
                                      </p:stCondLst>
                                      <p:childTnLst>
                                        <p:animMotion origin="layout" path="M 2.77556E-17 -3.7037E-6 L 2.77556E-17 0.02616 " pathEditMode="relative" rAng="0" ptsTypes="AA">
                                          <p:cBhvr>
                                            <p:cTn id="9" dur="500" spd="-100000" fill="hold"/>
                                            <p:tgtEl>
                                              <p:spTgt spid="2"/>
                                            </p:tgtEl>
                                            <p:attrNameLst>
                                              <p:attrName>ppt_x</p:attrName>
                                              <p:attrName>ppt_y</p:attrName>
                                            </p:attrNameLst>
                                          </p:cBhvr>
                                          <p:rCtr x="0" y="1296"/>
                                        </p:animMotion>
                                      </p:childTnLst>
                                    </p:cTn>
                                  </p:par>
                                  <p:par>
                                    <p:cTn id="10" presetID="23" presetClass="entr" presetSubtype="16"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200"/>
                                      </p:stCondLst>
                                      <p:childTnLst>
                                        <p:animScale>
                                          <p:cBhvr>
                                            <p:cTn id="15" dur="1000" fill="hold"/>
                                            <p:tgtEl>
                                              <p:spTgt spid="4"/>
                                            </p:tgtEl>
                                          </p:cBhvr>
                                          <p:by x="110000" y="110000"/>
                                        </p:animScale>
                                      </p:childTnLst>
                                    </p:cTn>
                                  </p:par>
                                  <p:par>
                                    <p:cTn id="16" presetID="6" presetClass="emph" presetSubtype="0" fill="hold" grpId="2" nodeType="withEffect">
                                      <p:stCondLst>
                                        <p:cond delay="200"/>
                                      </p:stCondLst>
                                      <p:childTnLst>
                                        <p:animScale>
                                          <p:cBhvr>
                                            <p:cTn id="17" dur="250" fill="hold"/>
                                            <p:tgtEl>
                                              <p:spTgt spid="4"/>
                                            </p:tgtEl>
                                          </p:cBhvr>
                                          <p:by x="91000" y="91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35" presetClass="path" presetSubtype="0" decel="100000" fill="hold" grpId="1" nodeType="withEffect">
                                      <p:stCondLst>
                                        <p:cond delay="0"/>
                                      </p:stCondLst>
                                      <p:childTnLst>
                                        <p:animMotion origin="layout" path="M 2.77556E-17 -3.7037E-6 L 2.77556E-17 0.02616 " pathEditMode="relative" rAng="0" ptsTypes="AA">
                                          <p:cBhvr>
                                            <p:cTn id="24" dur="500" spd="-100000" fill="hold"/>
                                            <p:tgtEl>
                                              <p:spTgt spid="5"/>
                                            </p:tgtEl>
                                            <p:attrNameLst>
                                              <p:attrName>ppt_x</p:attrName>
                                              <p:attrName>ppt_y</p:attrName>
                                            </p:attrNameLst>
                                          </p:cBhvr>
                                          <p:rCtr x="0" y="1296"/>
                                        </p:animMotion>
                                      </p:childTnLst>
                                    </p:cTn>
                                  </p:par>
                                  <p:par>
                                    <p:cTn id="25" presetID="23" presetClass="entr" presetSubtype="16"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p:cTn id="27" dur="250" fill="hold"/>
                                            <p:tgtEl>
                                              <p:spTgt spid="6"/>
                                            </p:tgtEl>
                                            <p:attrNameLst>
                                              <p:attrName>ppt_w</p:attrName>
                                            </p:attrNameLst>
                                          </p:cBhvr>
                                          <p:tavLst>
                                            <p:tav tm="0">
                                              <p:val>
                                                <p:fltVal val="0"/>
                                              </p:val>
                                            </p:tav>
                                            <p:tav tm="100000">
                                              <p:val>
                                                <p:strVal val="#ppt_w"/>
                                              </p:val>
                                            </p:tav>
                                          </p:tavLst>
                                        </p:anim>
                                        <p:anim calcmode="lin" valueType="num">
                                          <p:cBhvr>
                                            <p:cTn id="28" dur="250" fill="hold"/>
                                            <p:tgtEl>
                                              <p:spTgt spid="6"/>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200"/>
                                      </p:stCondLst>
                                      <p:childTnLst>
                                        <p:animScale>
                                          <p:cBhvr>
                                            <p:cTn id="30" dur="1000" fill="hold"/>
                                            <p:tgtEl>
                                              <p:spTgt spid="6"/>
                                            </p:tgtEl>
                                          </p:cBhvr>
                                          <p:by x="110000" y="110000"/>
                                        </p:animScale>
                                      </p:childTnLst>
                                    </p:cTn>
                                  </p:par>
                                  <p:par>
                                    <p:cTn id="31" presetID="6" presetClass="emph" presetSubtype="0" fill="hold" grpId="2" nodeType="withEffect">
                                      <p:stCondLst>
                                        <p:cond delay="200"/>
                                      </p:stCondLst>
                                      <p:childTnLst>
                                        <p:animScale>
                                          <p:cBhvr>
                                            <p:cTn id="32" dur="250" fill="hold"/>
                                            <p:tgtEl>
                                              <p:spTgt spid="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4" grpId="2" animBg="1"/>
          <p:bldP spid="5" grpId="0" animBg="1"/>
          <p:bldP spid="5" grpId="1" animBg="1"/>
          <p:bldP spid="6" grpId="0" animBg="1"/>
          <p:bldP spid="6" grpId="1" animBg="1"/>
          <p:bldP spid="6" grpId="2" animBg="1"/>
        </p:bldLst>
      </p:timing>
    </mc:Fallback>
  </mc:AlternateContent>
</p:sld>
</file>

<file path=ppt/theme/theme1.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2.xml><?xml version="1.0" encoding="utf-8"?>
<a:theme xmlns:a="http://schemas.openxmlformats.org/drawingml/2006/main" name="Microsoft Security">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 Security" id="{C894DFD9-D3FF-4BF3-8AAA-F688AB6AD132}" vid="{0B67F72B-9B29-40E6-8F28-B76EA61112A6}"/>
    </a:ext>
  </a:extLst>
</a:theme>
</file>

<file path=ppt/theme/theme3.xml><?xml version="1.0" encoding="utf-8"?>
<a:theme xmlns:a="http://schemas.openxmlformats.org/drawingml/2006/main" name="Leadership Summit 16:9 Template Light">
  <a:themeElements>
    <a:clrScheme name="Custom 104">
      <a:dk1>
        <a:srgbClr val="000000"/>
      </a:dk1>
      <a:lt1>
        <a:srgbClr val="FFFFFF"/>
      </a:lt1>
      <a:dk2>
        <a:srgbClr val="2A446F"/>
      </a:dk2>
      <a:lt2>
        <a:srgbClr val="E8E6DF"/>
      </a:lt2>
      <a:accent1>
        <a:srgbClr val="2A446F"/>
      </a:accent1>
      <a:accent2>
        <a:srgbClr val="8DC8E8"/>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C64A1694-FC5E-48BC-9ED2-EE9CFDB6E577}" vid="{4E10E754-DA4A-4E06-BBB1-7267CB8E1E06}"/>
    </a:ext>
  </a:extLst>
</a:theme>
</file>

<file path=ppt/theme/theme4.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5.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3</TotalTime>
  <Words>2093</Words>
  <Application>Microsoft Office PowerPoint</Application>
  <PresentationFormat>Widescreen</PresentationFormat>
  <Paragraphs>335</Paragraphs>
  <Slides>35</Slides>
  <Notes>35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Arial</vt:lpstr>
      <vt:lpstr>Calibri</vt:lpstr>
      <vt:lpstr>ColfaxAI</vt:lpstr>
      <vt:lpstr>Consolas</vt:lpstr>
      <vt:lpstr>Roboto Mono</vt:lpstr>
      <vt:lpstr>Segoe UI</vt:lpstr>
      <vt:lpstr>Segoe UI (Body)</vt:lpstr>
      <vt:lpstr>Segoe UI Light</vt:lpstr>
      <vt:lpstr>Segoe UI Semibold</vt:lpstr>
      <vt:lpstr>Söhne</vt:lpstr>
      <vt:lpstr>Wingdings</vt:lpstr>
      <vt:lpstr>Black Template</vt:lpstr>
      <vt:lpstr>Microsoft Security</vt:lpstr>
      <vt:lpstr>Leadership Summit 16:9 Template Light</vt:lpstr>
      <vt:lpstr>Microsoft Security template</vt:lpstr>
      <vt:lpstr>Microsoft Security template</vt:lpstr>
      <vt:lpstr>Maximizing Customer Success with Azure AI and Security Copilot: How to Prepare for Optimal Results</vt:lpstr>
      <vt:lpstr>PowerPoint Presentation</vt:lpstr>
      <vt:lpstr>The AI technology  is here</vt:lpstr>
      <vt:lpstr>PowerPoint Presentation</vt:lpstr>
      <vt:lpstr>History of AI</vt:lpstr>
      <vt:lpstr>PowerPoint Presentation</vt:lpstr>
      <vt:lpstr>PowerPoint Presentation</vt:lpstr>
      <vt:lpstr>PowerPoint Presentation</vt:lpstr>
      <vt:lpstr>PowerPoint Presentation</vt:lpstr>
      <vt:lpstr>PowerPoint Presentation</vt:lpstr>
      <vt:lpstr>Comparison of GPT model versions</vt:lpstr>
      <vt:lpstr>PowerPoint Presentation</vt:lpstr>
      <vt:lpstr>PowerPoint Presentation</vt:lpstr>
      <vt:lpstr>Azure OpenAI Service</vt:lpstr>
      <vt:lpstr>PowerPoint Presentation</vt:lpstr>
      <vt:lpstr>PowerPoint Presentation</vt:lpstr>
      <vt:lpstr>PowerPoint Presentation</vt:lpstr>
      <vt:lpstr>Azure OpenAI - Security</vt:lpstr>
      <vt:lpstr>Azure OpenAI - Compliance</vt:lpstr>
      <vt:lpstr>PowerPoint Presentation</vt:lpstr>
      <vt:lpstr>PowerPoint Presentation</vt:lpstr>
      <vt:lpstr>PowerPoint Presentation</vt:lpstr>
      <vt:lpstr>PowerPoint Presentation</vt:lpstr>
      <vt:lpstr>PowerPoint Presentation</vt:lpstr>
      <vt:lpstr>Demos Architecture</vt:lpstr>
      <vt:lpstr>Demo of Sentinel and OpenAI Integration</vt:lpstr>
      <vt:lpstr>What can you do now to prepare?</vt:lpstr>
      <vt:lpstr>PowerPoint Presentation</vt:lpstr>
      <vt:lpstr>Links</vt:lpstr>
      <vt:lpstr>Thank you</vt:lpstr>
      <vt:lpstr>Q&amp;A</vt:lpstr>
      <vt:lpstr>Appendix slides</vt:lpstr>
      <vt:lpstr>Reinforcement Learning from Human Feedback (RLHF)</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Zachary Riffle</cp:lastModifiedBy>
  <cp:revision>2</cp:revision>
  <dcterms:created xsi:type="dcterms:W3CDTF">2023-05-18T22:15:23Z</dcterms:created>
  <dcterms:modified xsi:type="dcterms:W3CDTF">2023-06-15T23:53:29Z</dcterms:modified>
</cp:coreProperties>
</file>