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notesMasterIdLst>
    <p:notesMasterId r:id="rId3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notesMaster" Target="notesMasters/notesMaster1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microsoft.github.io/frontier-fabric-governance-rvas/" TargetMode="External"/><Relationship Id="rId3" Type="http://schemas.openxmlformats.org/officeDocument/2006/relationships/hyperlink" Target="https://microsoft.github.io/frontier-fabric-governance-rvas/builder.html" TargetMode="External"/><Relationship Id="rId4" Type="http://schemas.openxmlformats.org/officeDocument/2006/relationships/hyperlink" Target="https://microsoft.github.io/frontier-fabric-governance-rvas/doc-challenges-overview.html" TargetMode="External"/><Relationship Id="rId5" Type="http://schemas.openxmlformats.org/officeDocument/2006/relationships/hyperlink" Target="https://github.com/microsoft/frontier-fabric-governance-rvas" TargetMode="External"/><Relationship Id="rId1" Type="http://schemas.openxmlformats.org/officeDocument/2006/relationships/image" Target="../media/image-1-1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82296"/>
          </a:xfrm>
          <a:prstGeom prst="rect">
            <a:avLst/>
          </a:prstGeom>
          <a:solidFill>
            <a:srgbClr val="032254"/>
          </a:solidFill>
          <a:ln/>
        </p:spPr>
      </p:sp>
      <p:pic>
        <p:nvPicPr>
          <p:cNvPr id="3" name="Image 0" descr="assets/logo-cropp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4320" y="246888"/>
            <a:ext cx="1645920" cy="510235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2084832" y="164592"/>
            <a:ext cx="70866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032254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Agentic Governance Blueprint for Fabric</a:t>
            </a:r>
            <a:endParaRPr lang="en-US" sz="2500" dirty="0"/>
          </a:p>
        </p:txBody>
      </p:sp>
      <p:sp>
        <p:nvSpPr>
          <p:cNvPr id="5" name="Text 2"/>
          <p:cNvSpPr/>
          <p:nvPr/>
        </p:nvSpPr>
        <p:spPr>
          <a:xfrm>
            <a:off x="9281160" y="201168"/>
            <a:ext cx="26517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1600" b="1" dirty="0">
                <a:solidFill>
                  <a:srgbClr val="1A77E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RVAS</a:t>
            </a:r>
            <a:endParaRPr lang="en-US" sz="1600" dirty="0"/>
          </a:p>
          <a:p>
            <a:pPr algn="r" indent="0" marL="0">
              <a:lnSpc>
                <a:spcPct val="100000"/>
              </a:lnSpc>
              <a:buNone/>
            </a:pPr>
            <a:r>
              <a:rPr lang="en-US" sz="750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Real Value Acceleration Solution</a:t>
            </a:r>
            <a:endParaRPr lang="en-US" sz="1600" dirty="0"/>
          </a:p>
        </p:txBody>
      </p:sp>
      <p:sp>
        <p:nvSpPr>
          <p:cNvPr id="6" name="Shape 3"/>
          <p:cNvSpPr/>
          <p:nvPr/>
        </p:nvSpPr>
        <p:spPr>
          <a:xfrm>
            <a:off x="0" y="914400"/>
            <a:ext cx="12188952" cy="0"/>
          </a:xfrm>
          <a:prstGeom prst="line">
            <a:avLst/>
          </a:prstGeom>
          <a:noFill/>
          <a:ln w="12700">
            <a:solidFill>
              <a:srgbClr val="E3E6ED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256032" y="1005840"/>
            <a:ext cx="5705856" cy="1097280"/>
          </a:xfrm>
          <a:prstGeom prst="rect">
            <a:avLst/>
          </a:prstGeom>
          <a:solidFill>
            <a:srgbClr val="FFFFFF"/>
          </a:solidFill>
          <a:ln w="12700">
            <a:solidFill>
              <a:srgbClr val="E3E6ED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256032" y="1005840"/>
            <a:ext cx="5705856" cy="50292"/>
          </a:xfrm>
          <a:prstGeom prst="rect">
            <a:avLst/>
          </a:prstGeom>
          <a:solidFill>
            <a:srgbClr val="1A77E3"/>
          </a:solidFill>
          <a:ln/>
        </p:spPr>
      </p:sp>
      <p:sp>
        <p:nvSpPr>
          <p:cNvPr id="9" name="Shape 6"/>
          <p:cNvSpPr/>
          <p:nvPr/>
        </p:nvSpPr>
        <p:spPr>
          <a:xfrm>
            <a:off x="6217920" y="1005840"/>
            <a:ext cx="5715000" cy="1097280"/>
          </a:xfrm>
          <a:prstGeom prst="rect">
            <a:avLst/>
          </a:prstGeom>
          <a:solidFill>
            <a:srgbClr val="FFFFFF"/>
          </a:solidFill>
          <a:ln w="12700">
            <a:solidFill>
              <a:srgbClr val="E3E6ED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6217920" y="1005840"/>
            <a:ext cx="5715000" cy="50292"/>
          </a:xfrm>
          <a:prstGeom prst="rect">
            <a:avLst/>
          </a:prstGeom>
          <a:solidFill>
            <a:srgbClr val="1A77E3"/>
          </a:solidFill>
          <a:ln/>
        </p:spPr>
      </p:sp>
      <p:sp>
        <p:nvSpPr>
          <p:cNvPr id="11" name="Text 8"/>
          <p:cNvSpPr/>
          <p:nvPr/>
        </p:nvSpPr>
        <p:spPr>
          <a:xfrm>
            <a:off x="365760" y="1088136"/>
            <a:ext cx="5486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032254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Business scenario</a:t>
            </a:r>
            <a:endParaRPr lang="en-US" sz="1150" dirty="0"/>
          </a:p>
        </p:txBody>
      </p:sp>
      <p:sp>
        <p:nvSpPr>
          <p:cNvPr id="12" name="Text 9"/>
          <p:cNvSpPr/>
          <p:nvPr/>
        </p:nvSpPr>
        <p:spPr>
          <a:xfrm>
            <a:off x="365760" y="1316736"/>
            <a:ext cx="5504688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98000"/>
              </a:lnSpc>
              <a:buNone/>
            </a:pPr>
            <a:r>
              <a:rPr lang="en-US" sz="1050" dirty="0">
                <a:solidFill>
                  <a:srgbClr val="4749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An agent-assisted governance framework that helps teams deploy Fabric the "right way" faster — codifying standards and producing repeatable templates, checks, and guidance using Fabric Skills and GitHub Copilot powered by skills-for-fabric Agents.</a:t>
            </a:r>
            <a:endParaRPr lang="en-US" sz="1050" dirty="0"/>
          </a:p>
        </p:txBody>
      </p:sp>
      <p:sp>
        <p:nvSpPr>
          <p:cNvPr id="13" name="Text 10"/>
          <p:cNvSpPr/>
          <p:nvPr/>
        </p:nvSpPr>
        <p:spPr>
          <a:xfrm>
            <a:off x="6327648" y="1088136"/>
            <a:ext cx="5486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032254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Technical scenario</a:t>
            </a:r>
            <a:endParaRPr lang="en-US" sz="1150" dirty="0"/>
          </a:p>
        </p:txBody>
      </p:sp>
      <p:sp>
        <p:nvSpPr>
          <p:cNvPr id="14" name="Text 11"/>
          <p:cNvSpPr/>
          <p:nvPr/>
        </p:nvSpPr>
        <p:spPr>
          <a:xfrm>
            <a:off x="6327648" y="1316736"/>
            <a:ext cx="5495544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98000"/>
              </a:lnSpc>
              <a:buNone/>
            </a:pPr>
            <a:r>
              <a:rPr lang="en-US" sz="1050" dirty="0">
                <a:solidFill>
                  <a:srgbClr val="4749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Treat the Fabric tenant as </a:t>
            </a:r>
            <a:pPr indent="0" marL="0">
              <a:lnSpc>
                <a:spcPct val="98000"/>
              </a:lnSpc>
              <a:buNone/>
            </a:pPr>
            <a:r>
              <a:rPr lang="en-US" sz="1050" b="1" dirty="0">
                <a:solidFill>
                  <a:srgbClr val="03225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declarative infrastructure</a:t>
            </a:r>
            <a:pPr indent="0" marL="0">
              <a:lnSpc>
                <a:spcPct val="98000"/>
              </a:lnSpc>
              <a:buNone/>
            </a:pPr>
            <a:r>
              <a:rPr lang="en-US" sz="1050" dirty="0">
                <a:solidFill>
                  <a:srgbClr val="4749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: every workspace, item, role, label, agent, and promotion is a YAML manifest in Git — reviewed via Pull Request and applied by a service principal with </a:t>
            </a:r>
            <a:pPr indent="0" marL="0">
              <a:lnSpc>
                <a:spcPct val="98000"/>
              </a:lnSpc>
              <a:buNone/>
            </a:pPr>
            <a:r>
              <a:rPr lang="en-US" sz="1050" b="1" dirty="0">
                <a:solidFill>
                  <a:srgbClr val="03225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 long-lived secrets</a:t>
            </a:r>
            <a:pPr indent="0" marL="0">
              <a:lnSpc>
                <a:spcPct val="98000"/>
              </a:lnSpc>
              <a:buNone/>
            </a:pPr>
            <a:r>
              <a:rPr lang="en-US" sz="1050" dirty="0">
                <a:solidFill>
                  <a:srgbClr val="4749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. Fabric MCP servers, Skills for Fabric, and GitHub Copilot accelerate authoring and review without ever bypassing the gate.</a:t>
            </a:r>
            <a:endParaRPr lang="en-US" sz="1050" dirty="0"/>
          </a:p>
        </p:txBody>
      </p:sp>
      <p:sp>
        <p:nvSpPr>
          <p:cNvPr id="15" name="Shape 12"/>
          <p:cNvSpPr/>
          <p:nvPr/>
        </p:nvSpPr>
        <p:spPr>
          <a:xfrm>
            <a:off x="256032" y="2194560"/>
            <a:ext cx="5705856" cy="1042416"/>
          </a:xfrm>
          <a:prstGeom prst="rect">
            <a:avLst/>
          </a:prstGeom>
          <a:solidFill>
            <a:srgbClr val="FFFFFF"/>
          </a:solidFill>
          <a:ln w="12700">
            <a:solidFill>
              <a:srgbClr val="E3E6ED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256032" y="2194560"/>
            <a:ext cx="5705856" cy="50292"/>
          </a:xfrm>
          <a:prstGeom prst="rect">
            <a:avLst/>
          </a:prstGeom>
          <a:solidFill>
            <a:srgbClr val="1A77E3"/>
          </a:solidFill>
          <a:ln/>
        </p:spPr>
      </p:sp>
      <p:sp>
        <p:nvSpPr>
          <p:cNvPr id="17" name="Shape 14"/>
          <p:cNvSpPr/>
          <p:nvPr/>
        </p:nvSpPr>
        <p:spPr>
          <a:xfrm>
            <a:off x="6217920" y="2194560"/>
            <a:ext cx="2761488" cy="1042416"/>
          </a:xfrm>
          <a:prstGeom prst="rect">
            <a:avLst/>
          </a:prstGeom>
          <a:solidFill>
            <a:srgbClr val="FFFFFF"/>
          </a:solidFill>
          <a:ln w="12700">
            <a:solidFill>
              <a:srgbClr val="E3E6ED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6217920" y="2194560"/>
            <a:ext cx="2761488" cy="50292"/>
          </a:xfrm>
          <a:prstGeom prst="rect">
            <a:avLst/>
          </a:prstGeom>
          <a:solidFill>
            <a:srgbClr val="1A77E3"/>
          </a:solidFill>
          <a:ln/>
        </p:spPr>
      </p:sp>
      <p:sp>
        <p:nvSpPr>
          <p:cNvPr id="19" name="Shape 16"/>
          <p:cNvSpPr/>
          <p:nvPr/>
        </p:nvSpPr>
        <p:spPr>
          <a:xfrm>
            <a:off x="9107424" y="2194560"/>
            <a:ext cx="2825496" cy="1042416"/>
          </a:xfrm>
          <a:prstGeom prst="rect">
            <a:avLst/>
          </a:prstGeom>
          <a:solidFill>
            <a:srgbClr val="FFFFFF"/>
          </a:solidFill>
          <a:ln w="12700">
            <a:solidFill>
              <a:srgbClr val="E3E6ED"/>
            </a:solidFill>
            <a:prstDash val="solid"/>
          </a:ln>
        </p:spPr>
      </p:sp>
      <p:sp>
        <p:nvSpPr>
          <p:cNvPr id="20" name="Shape 17"/>
          <p:cNvSpPr/>
          <p:nvPr/>
        </p:nvSpPr>
        <p:spPr>
          <a:xfrm>
            <a:off x="9107424" y="2194560"/>
            <a:ext cx="2825496" cy="50292"/>
          </a:xfrm>
          <a:prstGeom prst="rect">
            <a:avLst/>
          </a:prstGeom>
          <a:solidFill>
            <a:srgbClr val="1A77E3"/>
          </a:solidFill>
          <a:ln/>
        </p:spPr>
      </p:sp>
      <p:sp>
        <p:nvSpPr>
          <p:cNvPr id="21" name="Text 18"/>
          <p:cNvSpPr/>
          <p:nvPr/>
        </p:nvSpPr>
        <p:spPr>
          <a:xfrm>
            <a:off x="365760" y="2276856"/>
            <a:ext cx="5486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032254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Desired outcome</a:t>
            </a:r>
            <a:endParaRPr lang="en-US" sz="1150" dirty="0"/>
          </a:p>
        </p:txBody>
      </p:sp>
      <p:sp>
        <p:nvSpPr>
          <p:cNvPr id="22" name="Text 19"/>
          <p:cNvSpPr/>
          <p:nvPr/>
        </p:nvSpPr>
        <p:spPr>
          <a:xfrm>
            <a:off x="493776" y="2505456"/>
            <a:ext cx="53949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000" dirty="0">
                <a:solidFill>
                  <a:srgbClr val="4749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Empty tenant → fully governed, PR-driven control plane in under 2 days</a:t>
            </a:r>
            <a:endParaRPr lang="en-US" sz="10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000" dirty="0">
                <a:solidFill>
                  <a:srgbClr val="4749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Auditable, replayable artifacts — no ClickOps, no long-lived secrets</a:t>
            </a:r>
            <a:endParaRPr lang="en-US" sz="10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000" dirty="0">
                <a:solidFill>
                  <a:srgbClr val="4749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Customer-owned repo + repeatable templates to continue immediately</a:t>
            </a:r>
            <a:endParaRPr lang="en-US" sz="1000" dirty="0"/>
          </a:p>
        </p:txBody>
      </p:sp>
      <p:sp>
        <p:nvSpPr>
          <p:cNvPr id="23" name="Text 20"/>
          <p:cNvSpPr/>
          <p:nvPr/>
        </p:nvSpPr>
        <p:spPr>
          <a:xfrm>
            <a:off x="6327648" y="2276856"/>
            <a:ext cx="2560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032254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Materials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6327648" y="2496312"/>
            <a:ext cx="2596896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350"/>
              </a:spcAft>
              <a:buNone/>
            </a:pPr>
            <a:r>
              <a:rPr lang="en-US" sz="930" u="sng" dirty="0">
                <a:solidFill>
                  <a:srgbClr val="1A77E3"/>
                </a:solidFill>
                <a:latin typeface="Aptos" pitchFamily="34" charset="0"/>
                <a:ea typeface="Aptos" pitchFamily="34" charset="-122"/>
                <a:cs typeface="Aptos" pitchFamily="34" charset="-120"/>
                <a:hlinkClick r:id="rId2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Live blueprint site</a:t>
            </a:r>
            <a:endParaRPr lang="en-US" sz="930" dirty="0"/>
          </a:p>
          <a:p>
            <a:pPr indent="0" marL="0">
              <a:spcAft>
                <a:spcPts val="350"/>
              </a:spcAft>
              <a:buNone/>
            </a:pPr>
            <a:r>
              <a:rPr lang="en-US" sz="930" u="sng" dirty="0">
                <a:solidFill>
                  <a:srgbClr val="1A77E3"/>
                </a:solidFill>
                <a:latin typeface="Aptos" pitchFamily="34" charset="0"/>
                <a:ea typeface="Aptos" pitchFamily="34" charset="-122"/>
                <a:cs typeface="Aptos" pitchFamily="34" charset="-120"/>
                <a:hlinkClick r:id="rId3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Compose a delivery — Builder</a:t>
            </a:r>
            <a:endParaRPr lang="en-US" sz="930" dirty="0"/>
          </a:p>
          <a:p>
            <a:pPr indent="0" marL="0">
              <a:spcAft>
                <a:spcPts val="350"/>
              </a:spcAft>
              <a:buNone/>
            </a:pPr>
            <a:r>
              <a:rPr lang="en-US" sz="930" u="sng" dirty="0">
                <a:solidFill>
                  <a:srgbClr val="1A77E3"/>
                </a:solidFill>
                <a:latin typeface="Aptos" pitchFamily="34" charset="0"/>
                <a:ea typeface="Aptos" pitchFamily="34" charset="-122"/>
                <a:cs typeface="Aptos" pitchFamily="34" charset="-120"/>
                <a:hlinkClick r:id="rId4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10-challenge visual tour</a:t>
            </a:r>
            <a:endParaRPr lang="en-US" sz="930" dirty="0"/>
          </a:p>
          <a:p>
            <a:pPr indent="0" marL="0">
              <a:spcAft>
                <a:spcPts val="350"/>
              </a:spcAft>
              <a:buNone/>
            </a:pPr>
            <a:r>
              <a:rPr lang="en-US" sz="930" u="sng" dirty="0">
                <a:solidFill>
                  <a:srgbClr val="1A77E3"/>
                </a:solidFill>
                <a:latin typeface="Aptos" pitchFamily="34" charset="0"/>
                <a:ea typeface="Aptos" pitchFamily="34" charset="-122"/>
                <a:cs typeface="Aptos" pitchFamily="34" charset="-120"/>
                <a:hlinkClick r:id="rId5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GitHub repository</a:t>
            </a:r>
            <a:endParaRPr lang="en-US" sz="930" dirty="0"/>
          </a:p>
        </p:txBody>
      </p:sp>
      <p:sp>
        <p:nvSpPr>
          <p:cNvPr id="25" name="Text 22"/>
          <p:cNvSpPr/>
          <p:nvPr/>
        </p:nvSpPr>
        <p:spPr>
          <a:xfrm>
            <a:off x="9217152" y="2276856"/>
            <a:ext cx="2651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032254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Delivery formats</a:t>
            </a:r>
            <a:endParaRPr lang="en-US" sz="1150" dirty="0"/>
          </a:p>
        </p:txBody>
      </p:sp>
      <p:sp>
        <p:nvSpPr>
          <p:cNvPr id="26" name="Text 23"/>
          <p:cNvSpPr/>
          <p:nvPr/>
        </p:nvSpPr>
        <p:spPr>
          <a:xfrm>
            <a:off x="9326880" y="2487168"/>
            <a:ext cx="2505456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180"/>
              </a:spcAft>
              <a:buSzPct val="100000"/>
              <a:buChar char="•"/>
            </a:pPr>
            <a:r>
              <a:rPr lang="en-US" sz="840" dirty="0">
                <a:solidFill>
                  <a:srgbClr val="4749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Express demo — 90 min</a:t>
            </a:r>
            <a:endParaRPr lang="en-US" sz="840" dirty="0"/>
          </a:p>
          <a:p>
            <a:pPr marL="342900" indent="-342900">
              <a:spcAft>
                <a:spcPts val="180"/>
              </a:spcAft>
              <a:buSzPct val="100000"/>
              <a:buChar char="•"/>
            </a:pPr>
            <a:r>
              <a:rPr lang="en-US" sz="840" dirty="0">
                <a:solidFill>
                  <a:srgbClr val="4749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1-day immersion</a:t>
            </a:r>
            <a:endParaRPr lang="en-US" sz="840" dirty="0"/>
          </a:p>
          <a:p>
            <a:pPr marL="342900" indent="-342900">
              <a:spcAft>
                <a:spcPts val="180"/>
              </a:spcAft>
              <a:buSzPct val="100000"/>
              <a:buChar char="•"/>
            </a:pPr>
            <a:r>
              <a:rPr lang="en-US" sz="840" b="1" dirty="0">
                <a:solidFill>
                  <a:srgbClr val="03225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2-day RVAS (default)</a:t>
            </a:r>
            <a:endParaRPr lang="en-US" sz="840" dirty="0"/>
          </a:p>
          <a:p>
            <a:pPr marL="342900" indent="-342900">
              <a:spcAft>
                <a:spcPts val="180"/>
              </a:spcAft>
              <a:buSzPct val="100000"/>
              <a:buChar char="•"/>
            </a:pPr>
            <a:r>
              <a:rPr lang="en-US" sz="840" dirty="0">
                <a:solidFill>
                  <a:srgbClr val="4749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Multi-week engagement</a:t>
            </a:r>
            <a:endParaRPr lang="en-US" sz="840" dirty="0"/>
          </a:p>
          <a:p>
            <a:pPr marL="342900" indent="-342900">
              <a:spcAft>
                <a:spcPts val="180"/>
              </a:spcAft>
              <a:buSzPct val="100000"/>
              <a:buChar char="•"/>
            </a:pPr>
            <a:r>
              <a:rPr lang="en-US" sz="840" dirty="0">
                <a:solidFill>
                  <a:srgbClr val="4749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Self-paced enablement</a:t>
            </a:r>
            <a:endParaRPr lang="en-US" sz="840" dirty="0"/>
          </a:p>
        </p:txBody>
      </p:sp>
      <p:sp>
        <p:nvSpPr>
          <p:cNvPr id="27" name="Shape 24"/>
          <p:cNvSpPr/>
          <p:nvPr/>
        </p:nvSpPr>
        <p:spPr>
          <a:xfrm>
            <a:off x="256032" y="3291840"/>
            <a:ext cx="11676888" cy="2926080"/>
          </a:xfrm>
          <a:prstGeom prst="rect">
            <a:avLst/>
          </a:prstGeom>
          <a:solidFill>
            <a:srgbClr val="FFFFFF"/>
          </a:solidFill>
          <a:ln w="12700">
            <a:solidFill>
              <a:srgbClr val="E3E6ED"/>
            </a:solidFill>
            <a:prstDash val="solid"/>
          </a:ln>
        </p:spPr>
      </p:sp>
      <p:sp>
        <p:nvSpPr>
          <p:cNvPr id="28" name="Shape 25"/>
          <p:cNvSpPr/>
          <p:nvPr/>
        </p:nvSpPr>
        <p:spPr>
          <a:xfrm>
            <a:off x="256032" y="3291840"/>
            <a:ext cx="11676888" cy="54864"/>
          </a:xfrm>
          <a:prstGeom prst="rect">
            <a:avLst/>
          </a:prstGeom>
          <a:solidFill>
            <a:srgbClr val="032254"/>
          </a:solidFill>
          <a:ln/>
        </p:spPr>
      </p:sp>
      <p:sp>
        <p:nvSpPr>
          <p:cNvPr id="29" name="Text 26"/>
          <p:cNvSpPr/>
          <p:nvPr/>
        </p:nvSpPr>
        <p:spPr>
          <a:xfrm>
            <a:off x="402336" y="3364992"/>
            <a:ext cx="5486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032254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 RVAS journey</a:t>
            </a:r>
            <a:endParaRPr lang="en-US" sz="1650" dirty="0"/>
          </a:p>
        </p:txBody>
      </p:sp>
      <p:sp>
        <p:nvSpPr>
          <p:cNvPr id="30" name="Shape 27"/>
          <p:cNvSpPr/>
          <p:nvPr/>
        </p:nvSpPr>
        <p:spPr>
          <a:xfrm>
            <a:off x="8238744" y="3383280"/>
            <a:ext cx="1133856" cy="274320"/>
          </a:xfrm>
          <a:prstGeom prst="roundRect">
            <a:avLst>
              <a:gd name="adj" fmla="val 20000"/>
            </a:avLst>
          </a:prstGeom>
          <a:solidFill>
            <a:srgbClr val="DDE6F7"/>
          </a:solidFill>
          <a:ln/>
        </p:spPr>
      </p:sp>
      <p:sp>
        <p:nvSpPr>
          <p:cNvPr id="31" name="Text 28"/>
          <p:cNvSpPr/>
          <p:nvPr/>
        </p:nvSpPr>
        <p:spPr>
          <a:xfrm>
            <a:off x="8238744" y="3383280"/>
            <a:ext cx="11338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spc="100" kern="0" dirty="0">
                <a:solidFill>
                  <a:srgbClr val="0078D4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BUILD</a:t>
            </a:r>
            <a:endParaRPr lang="en-US" sz="900" dirty="0"/>
          </a:p>
        </p:txBody>
      </p:sp>
      <p:sp>
        <p:nvSpPr>
          <p:cNvPr id="32" name="Shape 29"/>
          <p:cNvSpPr/>
          <p:nvPr/>
        </p:nvSpPr>
        <p:spPr>
          <a:xfrm>
            <a:off x="9464040" y="3383280"/>
            <a:ext cx="1133856" cy="274320"/>
          </a:xfrm>
          <a:prstGeom prst="roundRect">
            <a:avLst>
              <a:gd name="adj" fmla="val 20000"/>
            </a:avLst>
          </a:prstGeom>
          <a:solidFill>
            <a:srgbClr val="EDE9F7"/>
          </a:solidFill>
          <a:ln/>
        </p:spPr>
      </p:sp>
      <p:sp>
        <p:nvSpPr>
          <p:cNvPr id="33" name="Text 30"/>
          <p:cNvSpPr/>
          <p:nvPr/>
        </p:nvSpPr>
        <p:spPr>
          <a:xfrm>
            <a:off x="9464040" y="3383280"/>
            <a:ext cx="11338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spc="100" kern="0" dirty="0">
                <a:solidFill>
                  <a:srgbClr val="504092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INNOVATE</a:t>
            </a:r>
            <a:endParaRPr lang="en-US" sz="900" dirty="0"/>
          </a:p>
        </p:txBody>
      </p:sp>
      <p:sp>
        <p:nvSpPr>
          <p:cNvPr id="34" name="Shape 31"/>
          <p:cNvSpPr/>
          <p:nvPr/>
        </p:nvSpPr>
        <p:spPr>
          <a:xfrm>
            <a:off x="10689336" y="3383280"/>
            <a:ext cx="1133856" cy="274320"/>
          </a:xfrm>
          <a:prstGeom prst="roundRect">
            <a:avLst>
              <a:gd name="adj" fmla="val 20000"/>
            </a:avLst>
          </a:prstGeom>
          <a:solidFill>
            <a:srgbClr val="D6EBEB"/>
          </a:solidFill>
          <a:ln/>
        </p:spPr>
      </p:sp>
      <p:sp>
        <p:nvSpPr>
          <p:cNvPr id="35" name="Text 32"/>
          <p:cNvSpPr/>
          <p:nvPr/>
        </p:nvSpPr>
        <p:spPr>
          <a:xfrm>
            <a:off x="10689336" y="3383280"/>
            <a:ext cx="11338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spc="100" kern="0" dirty="0">
                <a:solidFill>
                  <a:srgbClr val="14868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SCALE</a:t>
            </a:r>
            <a:endParaRPr lang="en-US" sz="900" dirty="0"/>
          </a:p>
        </p:txBody>
      </p:sp>
      <p:sp>
        <p:nvSpPr>
          <p:cNvPr id="36" name="Shape 33"/>
          <p:cNvSpPr/>
          <p:nvPr/>
        </p:nvSpPr>
        <p:spPr>
          <a:xfrm>
            <a:off x="365760" y="3749040"/>
            <a:ext cx="2291486" cy="548640"/>
          </a:xfrm>
          <a:prstGeom prst="rect">
            <a:avLst/>
          </a:prstGeom>
          <a:solidFill>
            <a:srgbClr val="032254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7" name="Text 34"/>
          <p:cNvSpPr/>
          <p:nvPr/>
        </p:nvSpPr>
        <p:spPr>
          <a:xfrm>
            <a:off x="411480" y="3749040"/>
            <a:ext cx="220004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spcAft>
                <a:spcPts val="100"/>
              </a:spcAft>
              <a:buNone/>
            </a:pPr>
            <a:r>
              <a:rPr lang="en-US" sz="850" b="1" spc="100" kern="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STEP 1</a:t>
            </a:r>
            <a:endParaRPr lang="en-US" sz="850" dirty="0"/>
          </a:p>
          <a:p>
            <a:pPr algn="ctr" indent="0" marL="0">
              <a:spcAft>
                <a:spcPts val="100"/>
              </a:spcAft>
              <a:buNone/>
            </a:pPr>
            <a:r>
              <a:rPr lang="en-US" sz="95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FOUNDATION</a:t>
            </a:r>
            <a:endParaRPr lang="en-US" sz="850" dirty="0"/>
          </a:p>
          <a:p>
            <a:pPr algn="ctr" indent="0" marL="0">
              <a:spcAft>
                <a:spcPts val="100"/>
              </a:spcAft>
              <a:buNone/>
            </a:pPr>
            <a:r>
              <a:rPr lang="en-US" sz="750" i="1" dirty="0">
                <a:solidFill>
                  <a:srgbClr val="EAF0F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 the tenant agent-ready</a:t>
            </a:r>
            <a:endParaRPr lang="en-US" sz="850" dirty="0"/>
          </a:p>
        </p:txBody>
      </p:sp>
      <p:sp>
        <p:nvSpPr>
          <p:cNvPr id="38" name="Shape 35"/>
          <p:cNvSpPr/>
          <p:nvPr/>
        </p:nvSpPr>
        <p:spPr>
          <a:xfrm>
            <a:off x="2657246" y="3749040"/>
            <a:ext cx="2291486" cy="548640"/>
          </a:xfrm>
          <a:prstGeom prst="rect">
            <a:avLst/>
          </a:prstGeom>
          <a:solidFill>
            <a:srgbClr val="1A77E3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9" name="Text 36"/>
          <p:cNvSpPr/>
          <p:nvPr/>
        </p:nvSpPr>
        <p:spPr>
          <a:xfrm>
            <a:off x="2702966" y="3749040"/>
            <a:ext cx="220004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spcAft>
                <a:spcPts val="100"/>
              </a:spcAft>
              <a:buNone/>
            </a:pPr>
            <a:r>
              <a:rPr lang="en-US" sz="850" b="1" spc="100" kern="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STEP 2</a:t>
            </a:r>
            <a:endParaRPr lang="en-US" sz="850" dirty="0"/>
          </a:p>
          <a:p>
            <a:pPr algn="ctr" indent="0" marL="0">
              <a:spcAft>
                <a:spcPts val="100"/>
              </a:spcAft>
              <a:buNone/>
            </a:pPr>
            <a:r>
              <a:rPr lang="en-US" sz="95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CORE LOOP</a:t>
            </a:r>
            <a:endParaRPr lang="en-US" sz="850" dirty="0"/>
          </a:p>
          <a:p>
            <a:pPr algn="ctr" indent="0" marL="0">
              <a:spcAft>
                <a:spcPts val="100"/>
              </a:spcAft>
              <a:buNone/>
            </a:pPr>
            <a:r>
              <a:rPr lang="en-US" sz="750" i="1" dirty="0">
                <a:solidFill>
                  <a:srgbClr val="EAF0F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Nothing exists without a PR</a:t>
            </a:r>
            <a:endParaRPr lang="en-US" sz="850" dirty="0"/>
          </a:p>
        </p:txBody>
      </p:sp>
      <p:sp>
        <p:nvSpPr>
          <p:cNvPr id="40" name="Shape 37"/>
          <p:cNvSpPr/>
          <p:nvPr/>
        </p:nvSpPr>
        <p:spPr>
          <a:xfrm>
            <a:off x="4948733" y="3749040"/>
            <a:ext cx="2291486" cy="548640"/>
          </a:xfrm>
          <a:prstGeom prst="rect">
            <a:avLst/>
          </a:prstGeom>
          <a:solidFill>
            <a:srgbClr val="0078D4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41" name="Text 38"/>
          <p:cNvSpPr/>
          <p:nvPr/>
        </p:nvSpPr>
        <p:spPr>
          <a:xfrm>
            <a:off x="4994453" y="3749040"/>
            <a:ext cx="220004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spcAft>
                <a:spcPts val="100"/>
              </a:spcAft>
              <a:buNone/>
            </a:pPr>
            <a:r>
              <a:rPr lang="en-US" sz="850" b="1" spc="100" kern="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STEP 3</a:t>
            </a:r>
            <a:endParaRPr lang="en-US" sz="850" dirty="0"/>
          </a:p>
          <a:p>
            <a:pPr algn="ctr" indent="0" marL="0">
              <a:spcAft>
                <a:spcPts val="100"/>
              </a:spcAft>
              <a:buNone/>
            </a:pPr>
            <a:r>
              <a:rPr lang="en-US" sz="95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GOVERNED CONTROL PLANE</a:t>
            </a:r>
            <a:endParaRPr lang="en-US" sz="850" dirty="0"/>
          </a:p>
          <a:p>
            <a:pPr algn="ctr" indent="0" marL="0">
              <a:spcAft>
                <a:spcPts val="100"/>
              </a:spcAft>
              <a:buNone/>
            </a:pPr>
            <a:r>
              <a:rPr lang="en-US" sz="750" i="1" dirty="0">
                <a:solidFill>
                  <a:srgbClr val="EAF0F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Front-door governance</a:t>
            </a:r>
            <a:endParaRPr lang="en-US" sz="850" dirty="0"/>
          </a:p>
        </p:txBody>
      </p:sp>
      <p:sp>
        <p:nvSpPr>
          <p:cNvPr id="42" name="Shape 39"/>
          <p:cNvSpPr/>
          <p:nvPr/>
        </p:nvSpPr>
        <p:spPr>
          <a:xfrm>
            <a:off x="7240219" y="3749040"/>
            <a:ext cx="2291486" cy="548640"/>
          </a:xfrm>
          <a:prstGeom prst="rect">
            <a:avLst/>
          </a:prstGeom>
          <a:solidFill>
            <a:srgbClr val="504092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43" name="Text 40"/>
          <p:cNvSpPr/>
          <p:nvPr/>
        </p:nvSpPr>
        <p:spPr>
          <a:xfrm>
            <a:off x="7285939" y="3749040"/>
            <a:ext cx="220004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spcAft>
                <a:spcPts val="100"/>
              </a:spcAft>
              <a:buNone/>
            </a:pPr>
            <a:r>
              <a:rPr lang="en-US" sz="850" b="1" spc="100" kern="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STEP 4</a:t>
            </a:r>
            <a:endParaRPr lang="en-US" sz="850" dirty="0"/>
          </a:p>
          <a:p>
            <a:pPr algn="ctr" indent="0" marL="0">
              <a:spcAft>
                <a:spcPts val="100"/>
              </a:spcAft>
              <a:buNone/>
            </a:pPr>
            <a:r>
              <a:rPr lang="en-US" sz="95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INTELLIGENT GOVERNANCE</a:t>
            </a:r>
            <a:endParaRPr lang="en-US" sz="850" dirty="0"/>
          </a:p>
          <a:p>
            <a:pPr algn="ctr" indent="0" marL="0">
              <a:spcAft>
                <a:spcPts val="100"/>
              </a:spcAft>
              <a:buNone/>
            </a:pPr>
            <a:r>
              <a:rPr lang="en-US" sz="750" i="1" dirty="0">
                <a:solidFill>
                  <a:srgbClr val="EAF0F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Scale with guardrails</a:t>
            </a:r>
            <a:endParaRPr lang="en-US" sz="850" dirty="0"/>
          </a:p>
        </p:txBody>
      </p:sp>
      <p:sp>
        <p:nvSpPr>
          <p:cNvPr id="44" name="Shape 41"/>
          <p:cNvSpPr/>
          <p:nvPr/>
        </p:nvSpPr>
        <p:spPr>
          <a:xfrm>
            <a:off x="9531706" y="3749040"/>
            <a:ext cx="2291486" cy="548640"/>
          </a:xfrm>
          <a:prstGeom prst="rect">
            <a:avLst/>
          </a:prstGeom>
          <a:solidFill>
            <a:srgbClr val="14868A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45" name="Text 42"/>
          <p:cNvSpPr/>
          <p:nvPr/>
        </p:nvSpPr>
        <p:spPr>
          <a:xfrm>
            <a:off x="9577426" y="3749040"/>
            <a:ext cx="220004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spcAft>
                <a:spcPts val="100"/>
              </a:spcAft>
              <a:buNone/>
            </a:pPr>
            <a:r>
              <a:rPr lang="en-US" sz="850" b="1" spc="100" kern="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STEP 5</a:t>
            </a:r>
            <a:endParaRPr lang="en-US" sz="850" dirty="0"/>
          </a:p>
          <a:p>
            <a:pPr algn="ctr" indent="0" marL="0">
              <a:spcAft>
                <a:spcPts val="100"/>
              </a:spcAft>
              <a:buNone/>
            </a:pPr>
            <a:r>
              <a:rPr lang="en-US" sz="95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CAPSTONE &amp; EVOLVE</a:t>
            </a:r>
            <a:endParaRPr lang="en-US" sz="850" dirty="0"/>
          </a:p>
          <a:p>
            <a:pPr algn="ctr" indent="0" marL="0">
              <a:spcAft>
                <a:spcPts val="100"/>
              </a:spcAft>
              <a:buNone/>
            </a:pPr>
            <a:r>
              <a:rPr lang="en-US" sz="750" i="1" dirty="0">
                <a:solidFill>
                  <a:srgbClr val="EAF0F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Prove it, then compound it</a:t>
            </a:r>
            <a:endParaRPr lang="en-US" sz="850" dirty="0"/>
          </a:p>
        </p:txBody>
      </p:sp>
      <p:sp>
        <p:nvSpPr>
          <p:cNvPr id="46" name="Shape 43"/>
          <p:cNvSpPr/>
          <p:nvPr/>
        </p:nvSpPr>
        <p:spPr>
          <a:xfrm>
            <a:off x="2657246" y="4361688"/>
            <a:ext cx="0" cy="1764792"/>
          </a:xfrm>
          <a:prstGeom prst="line">
            <a:avLst/>
          </a:prstGeom>
          <a:noFill/>
          <a:ln w="9525">
            <a:solidFill>
              <a:srgbClr val="E3E6ED"/>
            </a:solidFill>
            <a:prstDash val="solid"/>
          </a:ln>
        </p:spPr>
      </p:sp>
      <p:sp>
        <p:nvSpPr>
          <p:cNvPr id="47" name="Shape 44"/>
          <p:cNvSpPr/>
          <p:nvPr/>
        </p:nvSpPr>
        <p:spPr>
          <a:xfrm>
            <a:off x="4948733" y="4361688"/>
            <a:ext cx="0" cy="1764792"/>
          </a:xfrm>
          <a:prstGeom prst="line">
            <a:avLst/>
          </a:prstGeom>
          <a:noFill/>
          <a:ln w="9525">
            <a:solidFill>
              <a:srgbClr val="E3E6ED"/>
            </a:solidFill>
            <a:prstDash val="solid"/>
          </a:ln>
        </p:spPr>
      </p:sp>
      <p:sp>
        <p:nvSpPr>
          <p:cNvPr id="48" name="Shape 45"/>
          <p:cNvSpPr/>
          <p:nvPr/>
        </p:nvSpPr>
        <p:spPr>
          <a:xfrm>
            <a:off x="7240219" y="4361688"/>
            <a:ext cx="0" cy="1764792"/>
          </a:xfrm>
          <a:prstGeom prst="line">
            <a:avLst/>
          </a:prstGeom>
          <a:noFill/>
          <a:ln w="9525">
            <a:solidFill>
              <a:srgbClr val="E3E6ED"/>
            </a:solidFill>
            <a:prstDash val="solid"/>
          </a:ln>
        </p:spPr>
      </p:sp>
      <p:sp>
        <p:nvSpPr>
          <p:cNvPr id="49" name="Shape 46"/>
          <p:cNvSpPr/>
          <p:nvPr/>
        </p:nvSpPr>
        <p:spPr>
          <a:xfrm>
            <a:off x="9531706" y="4361688"/>
            <a:ext cx="0" cy="1764792"/>
          </a:xfrm>
          <a:prstGeom prst="line">
            <a:avLst/>
          </a:prstGeom>
          <a:noFill/>
          <a:ln w="9525">
            <a:solidFill>
              <a:srgbClr val="E3E6ED"/>
            </a:solidFill>
            <a:prstDash val="solid"/>
          </a:ln>
        </p:spPr>
      </p:sp>
      <p:sp>
        <p:nvSpPr>
          <p:cNvPr id="50" name="Text 47"/>
          <p:cNvSpPr/>
          <p:nvPr/>
        </p:nvSpPr>
        <p:spPr>
          <a:xfrm>
            <a:off x="475488" y="4361688"/>
            <a:ext cx="2072030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300"/>
              </a:spcAft>
              <a:buNone/>
            </a:pPr>
            <a:r>
              <a:rPr lang="en-US" sz="800" dirty="0">
                <a:solidFill>
                  <a:srgbClr val="4749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Federate a </a:t>
            </a:r>
            <a:pPr indent="0" marL="0">
              <a:spcAft>
                <a:spcPts val="300"/>
              </a:spcAft>
              <a:buNone/>
            </a:pPr>
            <a:r>
              <a:rPr lang="en-US" sz="800" b="1" dirty="0">
                <a:solidFill>
                  <a:srgbClr val="03225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service principal</a:t>
            </a:r>
            <a:pPr indent="0" marL="0">
              <a:spcAft>
                <a:spcPts val="300"/>
              </a:spcAft>
              <a:buNone/>
            </a:pPr>
            <a:r>
              <a:rPr lang="en-US" sz="800" dirty="0">
                <a:solidFill>
                  <a:srgbClr val="4749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to GitHub via </a:t>
            </a:r>
            <a:pPr indent="0" marL="0">
              <a:spcAft>
                <a:spcPts val="300"/>
              </a:spcAft>
              <a:buNone/>
            </a:pPr>
            <a:r>
              <a:rPr lang="en-US" sz="800" b="1" dirty="0">
                <a:solidFill>
                  <a:srgbClr val="03225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OIDC</a:t>
            </a:r>
            <a:pPr indent="0" marL="0">
              <a:spcAft>
                <a:spcPts val="300"/>
              </a:spcAft>
              <a:buNone/>
            </a:pPr>
            <a:r>
              <a:rPr lang="en-US" sz="800" dirty="0">
                <a:solidFill>
                  <a:srgbClr val="4749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— zero secrets</a:t>
            </a:r>
            <a:endParaRPr lang="en-US" sz="8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800" dirty="0">
                <a:solidFill>
                  <a:srgbClr val="4749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Install + verify </a:t>
            </a:r>
            <a:pPr indent="0" marL="0">
              <a:spcAft>
                <a:spcPts val="300"/>
              </a:spcAft>
              <a:buNone/>
            </a:pPr>
            <a:r>
              <a:rPr lang="en-US" sz="800" b="1" dirty="0">
                <a:solidFill>
                  <a:srgbClr val="03225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Fabric MCP</a:t>
            </a:r>
            <a:pPr indent="0" marL="0">
              <a:spcAft>
                <a:spcPts val="300"/>
              </a:spcAft>
              <a:buNone/>
            </a:pPr>
            <a:r>
              <a:rPr lang="en-US" sz="800" dirty="0">
                <a:solidFill>
                  <a:srgbClr val="4749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servers and </a:t>
            </a:r>
            <a:pPr indent="0" marL="0">
              <a:spcAft>
                <a:spcPts val="300"/>
              </a:spcAft>
              <a:buNone/>
            </a:pPr>
            <a:r>
              <a:rPr lang="en-US" sz="800" b="1" dirty="0">
                <a:solidFill>
                  <a:srgbClr val="03225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Skills for Fabric</a:t>
            </a:r>
            <a:endParaRPr lang="en-US" sz="8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800" dirty="0">
                <a:solidFill>
                  <a:srgbClr val="4749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Toggle tenant settings; smoke-test agent prompts</a:t>
            </a:r>
            <a:endParaRPr lang="en-US" sz="8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300" dirty="0">
                <a:solidFill>
                  <a:srgbClr val="4749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endParaRPr lang="en-US" sz="8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750" b="1" spc="100" kern="0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OUTPUT</a:t>
            </a:r>
            <a:endParaRPr lang="en-US" sz="8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800" b="1" dirty="0">
                <a:solidFill>
                  <a:srgbClr val="03225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RVAS-ready tenant</a:t>
            </a:r>
            <a:pPr indent="0" marL="0">
              <a:spcAft>
                <a:spcPts val="300"/>
              </a:spcAft>
              <a:buNone/>
            </a:pPr>
            <a:r>
              <a:rPr lang="en-US" sz="800" dirty="0">
                <a:solidFill>
                  <a:srgbClr val="4749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+ identity auditors can defend</a:t>
            </a:r>
            <a:endParaRPr lang="en-US" sz="8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750" i="1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Challenge 00</a:t>
            </a:r>
            <a:endParaRPr lang="en-US" sz="800" dirty="0"/>
          </a:p>
        </p:txBody>
      </p:sp>
      <p:sp>
        <p:nvSpPr>
          <p:cNvPr id="51" name="Text 48"/>
          <p:cNvSpPr/>
          <p:nvPr/>
        </p:nvSpPr>
        <p:spPr>
          <a:xfrm>
            <a:off x="2766974" y="4361688"/>
            <a:ext cx="2072030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300"/>
              </a:spcAft>
              <a:buNone/>
            </a:pPr>
            <a:r>
              <a:rPr lang="en-US" sz="800" dirty="0">
                <a:solidFill>
                  <a:srgbClr val="4749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Workspaces created, updated, decommissioned </a:t>
            </a:r>
            <a:pPr indent="0" marL="0">
              <a:spcAft>
                <a:spcPts val="300"/>
              </a:spcAft>
              <a:buNone/>
            </a:pPr>
            <a:r>
              <a:rPr lang="en-US" sz="800" b="1" dirty="0">
                <a:solidFill>
                  <a:srgbClr val="03225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only via Pull Request</a:t>
            </a:r>
            <a:endParaRPr lang="en-US" sz="8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800" b="1" dirty="0">
                <a:solidFill>
                  <a:srgbClr val="03225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 → validate → OIDC provision → nightly drift</a:t>
            </a:r>
            <a:endParaRPr lang="en-US" sz="8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800" dirty="0">
                <a:solidFill>
                  <a:srgbClr val="4749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Same validator runs locally and in CI</a:t>
            </a:r>
            <a:endParaRPr lang="en-US" sz="8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300" dirty="0">
                <a:solidFill>
                  <a:srgbClr val="4749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endParaRPr lang="en-US" sz="8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750" b="1" spc="100" kern="0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OUTPUT</a:t>
            </a:r>
            <a:endParaRPr lang="en-US" sz="8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800" b="1" dirty="0">
                <a:solidFill>
                  <a:srgbClr val="03225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Auditable workspace lifecycle</a:t>
            </a:r>
            <a:pPr indent="0" marL="0">
              <a:spcAft>
                <a:spcPts val="300"/>
              </a:spcAft>
              <a:buNone/>
            </a:pPr>
            <a:r>
              <a:rPr lang="en-US" sz="800" dirty="0">
                <a:solidFill>
                  <a:srgbClr val="4749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; provable “no ClickOps”</a:t>
            </a:r>
            <a:endParaRPr lang="en-US" sz="8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750" i="1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Challenge 01</a:t>
            </a:r>
            <a:endParaRPr lang="en-US" sz="800" dirty="0"/>
          </a:p>
        </p:txBody>
      </p:sp>
      <p:sp>
        <p:nvSpPr>
          <p:cNvPr id="52" name="Text 49"/>
          <p:cNvSpPr/>
          <p:nvPr/>
        </p:nvSpPr>
        <p:spPr>
          <a:xfrm>
            <a:off x="5058461" y="4361688"/>
            <a:ext cx="2072030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300"/>
              </a:spcAft>
              <a:buNone/>
            </a:pPr>
            <a:r>
              <a:rPr lang="en-US" sz="800" b="1" dirty="0">
                <a:solidFill>
                  <a:srgbClr val="03225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Items as code</a:t>
            </a:r>
            <a:pPr indent="0" marL="0">
              <a:spcAft>
                <a:spcPts val="300"/>
              </a:spcAft>
              <a:buNone/>
            </a:pPr>
            <a:r>
              <a:rPr lang="en-US" sz="800" dirty="0">
                <a:solidFill>
                  <a:srgbClr val="4749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— lakehouses, notebooks, warehouses</a:t>
            </a:r>
            <a:endParaRPr lang="en-US" sz="8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800" b="1" dirty="0">
                <a:solidFill>
                  <a:srgbClr val="03225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Domains, capacities, Purview</a:t>
            </a:r>
            <a:pPr indent="0" marL="0">
              <a:spcAft>
                <a:spcPts val="300"/>
              </a:spcAft>
              <a:buNone/>
            </a:pPr>
            <a:r>
              <a:rPr lang="en-US" sz="800" dirty="0">
                <a:solidFill>
                  <a:srgbClr val="4749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sensitivity labels</a:t>
            </a:r>
            <a:endParaRPr lang="en-US" sz="8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800" b="1" dirty="0">
                <a:solidFill>
                  <a:srgbClr val="03225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Group-first RBAC</a:t>
            </a:r>
            <a:pPr indent="0" marL="0">
              <a:spcAft>
                <a:spcPts val="300"/>
              </a:spcAft>
              <a:buNone/>
            </a:pPr>
            <a:r>
              <a:rPr lang="en-US" sz="800" dirty="0">
                <a:solidFill>
                  <a:srgbClr val="4749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+ expiring access &amp; reviews</a:t>
            </a:r>
            <a:endParaRPr lang="en-US" sz="8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300" dirty="0">
                <a:solidFill>
                  <a:srgbClr val="4749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endParaRPr lang="en-US" sz="8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750" b="1" spc="100" kern="0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OUTPUT</a:t>
            </a:r>
            <a:endParaRPr lang="en-US" sz="8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800" b="1" dirty="0">
                <a:solidFill>
                  <a:srgbClr val="03225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Least-privilege, classified</a:t>
            </a:r>
            <a:pPr indent="0" marL="0">
              <a:spcAft>
                <a:spcPts val="300"/>
              </a:spcAft>
              <a:buNone/>
            </a:pPr>
            <a:r>
              <a:rPr lang="en-US" sz="800" dirty="0">
                <a:solidFill>
                  <a:srgbClr val="4749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estate + accurate chargeback</a:t>
            </a:r>
            <a:endParaRPr lang="en-US" sz="8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750" i="1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Challenges 02–04</a:t>
            </a:r>
            <a:endParaRPr lang="en-US" sz="800" dirty="0"/>
          </a:p>
        </p:txBody>
      </p:sp>
      <p:sp>
        <p:nvSpPr>
          <p:cNvPr id="53" name="Text 50"/>
          <p:cNvSpPr/>
          <p:nvPr/>
        </p:nvSpPr>
        <p:spPr>
          <a:xfrm>
            <a:off x="7349947" y="4361688"/>
            <a:ext cx="2072030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300"/>
              </a:spcAft>
              <a:buNone/>
            </a:pPr>
            <a:r>
              <a:rPr lang="en-US" sz="800" b="1" dirty="0">
                <a:solidFill>
                  <a:srgbClr val="03225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Medallion</a:t>
            </a:r>
            <a:pPr indent="0" marL="0">
              <a:spcAft>
                <a:spcPts val="300"/>
              </a:spcAft>
              <a:buNone/>
            </a:pPr>
            <a:r>
              <a:rPr lang="en-US" sz="800" dirty="0">
                <a:solidFill>
                  <a:srgbClr val="4749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Bronze/Silver/Gold in one PR</a:t>
            </a:r>
            <a:endParaRPr lang="en-US" sz="8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800" b="1" dirty="0">
                <a:solidFill>
                  <a:srgbClr val="03225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Governed Data Agents</a:t>
            </a:r>
            <a:pPr indent="0" marL="0">
              <a:spcAft>
                <a:spcPts val="300"/>
              </a:spcAft>
              <a:buNone/>
            </a:pPr>
            <a:r>
              <a:rPr lang="en-US" sz="800" dirty="0">
                <a:solidFill>
                  <a:srgbClr val="4749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on allow-listed sources</a:t>
            </a:r>
            <a:endParaRPr lang="en-US" sz="8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800" dirty="0">
                <a:solidFill>
                  <a:srgbClr val="4749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Real-time </a:t>
            </a:r>
            <a:pPr indent="0" marL="0">
              <a:spcAft>
                <a:spcPts val="300"/>
              </a:spcAft>
              <a:buNone/>
            </a:pPr>
            <a:r>
              <a:rPr lang="en-US" sz="800" b="1" dirty="0">
                <a:solidFill>
                  <a:srgbClr val="03225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audit Eventhouse + dashboards</a:t>
            </a:r>
            <a:endParaRPr lang="en-US" sz="8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800" b="1" dirty="0">
                <a:solidFill>
                  <a:srgbClr val="03225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dev → stg → prd</a:t>
            </a:r>
            <a:pPr indent="0" marL="0">
              <a:spcAft>
                <a:spcPts val="300"/>
              </a:spcAft>
              <a:buNone/>
            </a:pPr>
            <a:r>
              <a:rPr lang="en-US" sz="800" dirty="0">
                <a:solidFill>
                  <a:srgbClr val="4749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promotion + rollback</a:t>
            </a:r>
            <a:endParaRPr lang="en-US" sz="8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300" dirty="0">
                <a:solidFill>
                  <a:srgbClr val="4749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endParaRPr lang="en-US" sz="8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750" b="1" spc="100" kern="0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OUTPUT</a:t>
            </a:r>
            <a:endParaRPr lang="en-US" sz="8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800" b="1" dirty="0">
                <a:solidFill>
                  <a:srgbClr val="03225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Governance you can see</a:t>
            </a:r>
            <a:pPr indent="0" marL="0">
              <a:spcAft>
                <a:spcPts val="300"/>
              </a:spcAft>
              <a:buNone/>
            </a:pPr>
            <a:r>
              <a:rPr lang="en-US" sz="800" dirty="0">
                <a:solidFill>
                  <a:srgbClr val="4749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; reversible releases</a:t>
            </a:r>
            <a:endParaRPr lang="en-US" sz="8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750" i="1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Challenges 05–08</a:t>
            </a:r>
            <a:endParaRPr lang="en-US" sz="800" dirty="0"/>
          </a:p>
        </p:txBody>
      </p:sp>
      <p:sp>
        <p:nvSpPr>
          <p:cNvPr id="54" name="Text 51"/>
          <p:cNvSpPr/>
          <p:nvPr/>
        </p:nvSpPr>
        <p:spPr>
          <a:xfrm>
            <a:off x="9641434" y="4361688"/>
            <a:ext cx="2072030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300"/>
              </a:spcAft>
              <a:buNone/>
            </a:pPr>
            <a:r>
              <a:rPr lang="en-US" sz="800" dirty="0">
                <a:solidFill>
                  <a:srgbClr val="4749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PR exercises </a:t>
            </a:r>
            <a:pPr indent="0" marL="0">
              <a:spcAft>
                <a:spcPts val="300"/>
              </a:spcAft>
              <a:buNone/>
            </a:pPr>
            <a:r>
              <a:rPr lang="en-US" sz="800" b="1" dirty="0">
                <a:solidFill>
                  <a:srgbClr val="03225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every challenge</a:t>
            </a:r>
            <a:pPr indent="0" marL="0">
              <a:spcAft>
                <a:spcPts val="300"/>
              </a:spcAft>
              <a:buNone/>
            </a:pPr>
            <a:r>
              <a:rPr lang="en-US" sz="800" dirty="0">
                <a:solidFill>
                  <a:srgbClr val="4749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the team completed</a:t>
            </a:r>
            <a:endParaRPr lang="en-US" sz="8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800" dirty="0">
                <a:solidFill>
                  <a:srgbClr val="4749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Demo artifacts vs. rubric </a:t>
            </a:r>
            <a:pPr indent="0" marL="0">
              <a:spcAft>
                <a:spcPts val="300"/>
              </a:spcAft>
              <a:buNone/>
            </a:pPr>
            <a:r>
              <a:rPr lang="en-US" sz="800" b="1" dirty="0">
                <a:solidFill>
                  <a:srgbClr val="03225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 the customer’s own data</a:t>
            </a:r>
            <a:endParaRPr lang="en-US" sz="8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800" dirty="0">
                <a:solidFill>
                  <a:srgbClr val="4749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Feedback → new / adapted challenges via </a:t>
            </a:r>
            <a:pPr indent="0" marL="0">
              <a:spcAft>
                <a:spcPts val="300"/>
              </a:spcAft>
              <a:buNone/>
            </a:pPr>
            <a:r>
              <a:rPr lang="en-US" sz="800" b="1" dirty="0">
                <a:solidFill>
                  <a:srgbClr val="03225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fix / enhance / adapt / feat</a:t>
            </a:r>
            <a:pPr indent="0" marL="0">
              <a:spcAft>
                <a:spcPts val="300"/>
              </a:spcAft>
              <a:buNone/>
            </a:pPr>
            <a:r>
              <a:rPr lang="en-US" sz="800" dirty="0">
                <a:solidFill>
                  <a:srgbClr val="4749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PRs</a:t>
            </a:r>
            <a:endParaRPr lang="en-US" sz="8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300" dirty="0">
                <a:solidFill>
                  <a:srgbClr val="4749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endParaRPr lang="en-US" sz="8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750" b="1" spc="100" kern="0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OUTPUT</a:t>
            </a:r>
            <a:endParaRPr lang="en-US" sz="8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800" b="1" dirty="0">
                <a:solidFill>
                  <a:srgbClr val="03225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Customer-owned repo</a:t>
            </a:r>
            <a:pPr indent="0" marL="0">
              <a:spcAft>
                <a:spcPts val="300"/>
              </a:spcAft>
              <a:buNone/>
            </a:pPr>
            <a:r>
              <a:rPr lang="en-US" sz="800" dirty="0">
                <a:solidFill>
                  <a:srgbClr val="4749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that improves every delivery</a:t>
            </a:r>
            <a:endParaRPr lang="en-US" sz="8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750" i="1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Capstone + evolve</a:t>
            </a:r>
            <a:endParaRPr lang="en-US" sz="800" dirty="0"/>
          </a:p>
        </p:txBody>
      </p:sp>
      <p:sp>
        <p:nvSpPr>
          <p:cNvPr id="55" name="Text 52"/>
          <p:cNvSpPr/>
          <p:nvPr/>
        </p:nvSpPr>
        <p:spPr>
          <a:xfrm>
            <a:off x="274320" y="6309360"/>
            <a:ext cx="77724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50" b="1" i="1" dirty="0">
                <a:solidFill>
                  <a:srgbClr val="032254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“Prove governance in hours. Repeat it across every Fabric tenant.”</a:t>
            </a:r>
            <a:endParaRPr lang="en-US" sz="1350" dirty="0"/>
          </a:p>
        </p:txBody>
      </p:sp>
      <p:sp>
        <p:nvSpPr>
          <p:cNvPr id="56" name="Text 53"/>
          <p:cNvSpPr/>
          <p:nvPr/>
        </p:nvSpPr>
        <p:spPr>
          <a:xfrm>
            <a:off x="8183880" y="6309360"/>
            <a:ext cx="3639312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300" b="1" dirty="0">
                <a:solidFill>
                  <a:srgbClr val="1A77E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Build. Innovate. Scale real value.</a:t>
            </a:r>
            <a:endParaRPr lang="en-US" sz="13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Slide 1</vt:lpstr>
    </vt:vector>
  </TitlesOfParts>
  <Company>Real Value Acceleration Program (RVAP)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Agentic Governance Blueprint for Fabric — RVAS 1-slider</dc:title>
  <dc:subject>PptxGenJS Presentation</dc:subject>
  <dc:creator>Agentic Governance Blueprint for Fabric</dc:creator>
  <cp:lastModifiedBy>Agentic Governance Blueprint for Fabric</cp:lastModifiedBy>
  <cp:revision>1</cp:revision>
  <dcterms:created xsi:type="dcterms:W3CDTF">2026-07-09T15:54:26Z</dcterms:created>
  <dcterms:modified xsi:type="dcterms:W3CDTF">2026-07-09T15:54:26Z</dcterms:modified>
</cp:coreProperties>
</file>