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7FFFFFEE_7D646B60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5" r:id="rId4"/>
    <p:sldMasterId id="2147483767" r:id="rId5"/>
  </p:sldMasterIdLst>
  <p:notesMasterIdLst>
    <p:notesMasterId r:id="rId38"/>
  </p:notesMasterIdLst>
  <p:sldIdLst>
    <p:sldId id="2147482349" r:id="rId6"/>
    <p:sldId id="325" r:id="rId7"/>
    <p:sldId id="2147482350" r:id="rId8"/>
    <p:sldId id="338" r:id="rId9"/>
    <p:sldId id="2147483629" r:id="rId10"/>
    <p:sldId id="308" r:id="rId11"/>
    <p:sldId id="307" r:id="rId12"/>
    <p:sldId id="2147482620" r:id="rId13"/>
    <p:sldId id="2147483634" r:id="rId14"/>
    <p:sldId id="2147483612" r:id="rId15"/>
    <p:sldId id="2147483613" r:id="rId16"/>
    <p:sldId id="2147482458" r:id="rId17"/>
    <p:sldId id="2147483635" r:id="rId18"/>
    <p:sldId id="342" r:id="rId19"/>
    <p:sldId id="309" r:id="rId20"/>
    <p:sldId id="257" r:id="rId21"/>
    <p:sldId id="259" r:id="rId22"/>
    <p:sldId id="310" r:id="rId23"/>
    <p:sldId id="2147483633" r:id="rId24"/>
    <p:sldId id="2147483606" r:id="rId25"/>
    <p:sldId id="2147483636" r:id="rId26"/>
    <p:sldId id="2147483640" r:id="rId27"/>
    <p:sldId id="341" r:id="rId28"/>
    <p:sldId id="2147483630" r:id="rId29"/>
    <p:sldId id="275" r:id="rId30"/>
    <p:sldId id="2147483637" r:id="rId31"/>
    <p:sldId id="2147483639" r:id="rId32"/>
    <p:sldId id="2147482348" r:id="rId33"/>
    <p:sldId id="2147483641" r:id="rId34"/>
    <p:sldId id="333" r:id="rId35"/>
    <p:sldId id="345" r:id="rId36"/>
    <p:sldId id="2147483642" r:id="rId37"/>
  </p:sldIdLst>
  <p:sldSz cx="12192000" cy="6858000"/>
  <p:notesSz cx="6858000" cy="9144000"/>
  <p:embeddedFontLst>
    <p:embeddedFont>
      <p:font typeface="Segoe Sans Display" pitchFamily="2" charset="0"/>
      <p:regular r:id="rId39"/>
      <p:bold r:id="rId40"/>
      <p:italic r:id="rId41"/>
      <p:boldItalic r:id="rId42"/>
    </p:embeddedFont>
    <p:embeddedFont>
      <p:font typeface="Segoe Sans Display Semibold" pitchFamily="2" charset="0"/>
      <p:bold r:id="rId43"/>
      <p:boldItalic r:id="rId44"/>
    </p:embeddedFont>
    <p:embeddedFont>
      <p:font typeface="Segoe Sans Text Semibold" pitchFamily="2" charset="0"/>
      <p:bold r:id="rId45"/>
      <p:boldItalic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  <p:embeddedFont>
      <p:font typeface="Segoe UI Light" panose="020B0502040204020203" pitchFamily="34" charset="0"/>
      <p:regular r:id="rId51"/>
      <p:italic r:id="rId52"/>
    </p:embeddedFont>
    <p:embeddedFont>
      <p:font typeface="Segoe UI Semibold" panose="020B0702040204020203" pitchFamily="34" charset="0"/>
      <p:bold r:id="rId53"/>
      <p:boldItalic r:id="rId54"/>
    </p:embeddedFont>
    <p:embeddedFont>
      <p:font typeface="Segoe UI Variable Display Semib" pitchFamily="2" charset="0"/>
      <p:bold r:id="rId55"/>
    </p:embeddedFont>
    <p:embeddedFont>
      <p:font typeface="Segoe UI Variable Small" pitchFamily="2" charset="0"/>
      <p:regular r:id="rId56"/>
      <p:bold r:id="rId57"/>
      <p:italic r:id="rId58"/>
      <p:boldItalic r:id="rId59"/>
    </p:embeddedFont>
    <p:embeddedFont>
      <p:font typeface="Segoe UI Variable Text" pitchFamily="2" charset="0"/>
      <p:regular r:id="rId60"/>
      <p:bold r:id="rId61"/>
      <p:italic r:id="rId62"/>
      <p:boldItalic r:id="rId63"/>
    </p:embeddedFont>
    <p:embeddedFont>
      <p:font typeface="Segoe UI Variable Text Semibold" pitchFamily="2" charset="0"/>
      <p:bold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AA5CDFC-6C56-4219-8157-D2A012DC0EB7}">
          <p14:sldIdLst>
            <p14:sldId id="2147482349"/>
            <p14:sldId id="325"/>
            <p14:sldId id="2147482350"/>
            <p14:sldId id="338"/>
            <p14:sldId id="2147483629"/>
          </p14:sldIdLst>
        </p14:section>
        <p14:section name="MCS and Azure Overview" id="{42A5280A-2DC9-4EA4-91CB-2F76AE2EACE4}">
          <p14:sldIdLst>
            <p14:sldId id="308"/>
            <p14:sldId id="307"/>
            <p14:sldId id="2147482620"/>
            <p14:sldId id="2147483634"/>
          </p14:sldIdLst>
        </p14:section>
        <p14:section name="Knowledge and Azure" id="{6637D389-26D7-4429-A145-707AEDD8AA8C}">
          <p14:sldIdLst>
            <p14:sldId id="2147483612"/>
            <p14:sldId id="2147483613"/>
            <p14:sldId id="2147482458"/>
            <p14:sldId id="2147483635"/>
          </p14:sldIdLst>
        </p14:section>
        <p14:section name="Question / Enagement" id="{32FAF5ED-5F2D-4F9B-8D0C-B1139F9CF9D7}">
          <p14:sldIdLst>
            <p14:sldId id="342"/>
          </p14:sldIdLst>
        </p14:section>
        <p14:section name="Multi-Agent Overview" id="{31686F80-420F-4954-9609-9E55541EB97A}">
          <p14:sldIdLst>
            <p14:sldId id="309"/>
            <p14:sldId id="257"/>
            <p14:sldId id="259"/>
            <p14:sldId id="310"/>
            <p14:sldId id="2147483633"/>
            <p14:sldId id="2147483606"/>
            <p14:sldId id="2147483636"/>
          </p14:sldIdLst>
        </p14:section>
        <p14:section name="Question / Engaement / Survey Reminder" id="{11559114-12D4-4FD8-A20A-03D5FA419D4F}">
          <p14:sldIdLst>
            <p14:sldId id="2147483640"/>
            <p14:sldId id="341"/>
            <p14:sldId id="2147483630"/>
          </p14:sldIdLst>
        </p14:section>
        <p14:section name="BYOM" id="{96019FC7-8D8F-4C0A-9391-ABD24EB3CE0C}">
          <p14:sldIdLst>
            <p14:sldId id="275"/>
            <p14:sldId id="2147483637"/>
            <p14:sldId id="2147483639"/>
          </p14:sldIdLst>
        </p14:section>
        <p14:section name="Outro" id="{19920911-F7A3-465C-BA7B-C7C2676496B6}">
          <p14:sldIdLst>
            <p14:sldId id="2147482348"/>
            <p14:sldId id="2147483641"/>
            <p14:sldId id="333"/>
            <p14:sldId id="345"/>
            <p14:sldId id="21474836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24FAEA-EDEB-42F7-141C-119781E19615}" name="Ashleigh Nyazema" initials="" userId="S::anyazema@microsoft.com::509d4e88-f1b1-4aba-a65f-e74944fe9ed0" providerId="AD"/>
  <p188:author id="{988338F8-2386-BEA0-5264-41D0497E00E2}" name="Vasavi Bhaviri Setty" initials="VS" userId="S::vabhavir@microsoft.com::915139d9-b263-46da-aee5-80aafcbd9f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 Glasheen" initials="RG" lastIdx="1" clrIdx="0">
    <p:extLst>
      <p:ext uri="{19B8F6BF-5375-455C-9EA6-DF929625EA0E}">
        <p15:presenceInfo xmlns:p15="http://schemas.microsoft.com/office/powerpoint/2012/main" userId="S::rglasheen@brightwork.com::785f7a1a-8d11-4bab-9525-84d3cd0677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9FC"/>
    <a:srgbClr val="FF4D00"/>
    <a:srgbClr val="76BC21"/>
    <a:srgbClr val="FFCD00"/>
    <a:srgbClr val="00E2FF"/>
    <a:srgbClr val="00F69B"/>
    <a:srgbClr val="8533A1"/>
    <a:srgbClr val="B2AFC4"/>
    <a:srgbClr val="1ECAD3"/>
    <a:srgbClr val="2B6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F7AAF5-ED5E-45C5-AC25-FF1B75D90F11}" v="6" dt="2025-07-30T17:14:09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33" autoAdjust="0"/>
  </p:normalViewPr>
  <p:slideViewPr>
    <p:cSldViewPr snapToGrid="0">
      <p:cViewPr varScale="1">
        <p:scale>
          <a:sx n="156" d="100"/>
          <a:sy n="156" d="100"/>
        </p:scale>
        <p:origin x="383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.fntdata"/><Relationship Id="rId34" Type="http://schemas.openxmlformats.org/officeDocument/2006/relationships/slide" Target="slides/slide29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comments/modernComment_7FFFFFEE_7D646B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FADC2F-0574-4080-AEAC-16B587A63235}" authorId="{988338F8-2386-BEA0-5264-41D0497E00E2}" created="2025-07-28T18:16:23.387" startDate="2025-07-28T18:16:23.387" dueDate="2025-07-28T18:16:23.387" assignedTo="{EB24FAEA-EDEB-42F7-141C-119781E19615}" title="@Ashleigh Nyazema - add a call out to Robert's session recording here.">
    <pc:sldMkLst xmlns:pc="http://schemas.microsoft.com/office/powerpoint/2013/main/command">
      <pc:docMk/>
      <pc:sldMk cId="2103733088" sldId="2147483630"/>
    </pc:sldMkLst>
    <p188:replyLst>
      <p188:reply id="{646B3822-4FA7-4630-AE5F-031E6EEF0F68}" authorId="{EB24FAEA-EDEB-42F7-141C-119781E19615}" created="2025-07-30T01:20:51.584">
        <p188:txBody>
          <a:bodyPr/>
          <a:lstStyle/>
          <a:p>
            <a:r>
              <a:rPr lang="en-US"/>
              <a:t>Just want to confirm I'm going to mention it</a:t>
            </a:r>
          </a:p>
        </p188:txBody>
      </p188:reply>
      <p188:reply id="{79908FFB-663C-48A4-9D6B-FB523C990C03}" authorId="{EB24FAEA-EDEB-42F7-141C-119781E19615}" created="2025-07-30T01:21:17.541">
        <p188:txBody>
          <a:bodyPr/>
          <a:lstStyle/>
          <a:p>
            <a:r>
              <a:rPr lang="en-US"/>
              <a:t>but not add a link or anything since we don't have that yet</a:t>
            </a:r>
          </a:p>
        </p188:txBody>
      </p188:reply>
    </p188:replyLst>
    <p188:txBody>
      <a:bodyPr/>
      <a:lstStyle/>
      <a:p>
        <a:r>
          <a:rPr lang="en-US"/>
          <a:t>[@Ashleigh Nyazema]  - add a call out to Robert's session recording here.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7-28T18:16:23.387" id="{F2C4EA59-DC1A-4795-94FC-3658ED1FDDAD}">
              <p228:atrbtn authorId="{988338F8-2386-BEA0-5264-41D0497E00E2}"/>
              <p228:anchr>
                <p228:comment id="{42FADC2F-0574-4080-AEAC-16B587A63235}"/>
              </p228:anchr>
              <p228:add/>
            </p228:event>
            <p228:event time="2025-07-28T18:16:23.387" id="{84C61F06-8B88-417D-B477-3ED4E763DE49}">
              <p228:atrbtn authorId="{988338F8-2386-BEA0-5264-41D0497E00E2}"/>
              <p228:anchr>
                <p228:comment id="{42FADC2F-0574-4080-AEAC-16B587A63235}"/>
              </p228:anchr>
              <p228:asgn authorId="{EB24FAEA-EDEB-42F7-141C-119781E19615}"/>
            </p228:event>
            <p228:event time="2025-07-28T18:16:23.387" id="{1630DC88-D606-485B-9D6E-41CDFCC47DD7}">
              <p228:atrbtn authorId="{988338F8-2386-BEA0-5264-41D0497E00E2}"/>
              <p228:anchr>
                <p228:comment id="{42FADC2F-0574-4080-AEAC-16B587A63235}"/>
              </p228:anchr>
              <p228:title val="@Ashleigh Nyazema - add a call out to Robert's session recording here."/>
            </p228:event>
            <p228:event time="2025-07-28T18:16:23.387" id="{3F1FA1FD-FF66-4846-B509-DF9E762BC657}">
              <p228:atrbtn authorId="{988338F8-2386-BEA0-5264-41D0497E00E2}"/>
              <p228:anchr>
                <p228:comment id="{42FADC2F-0574-4080-AEAC-16B587A63235}"/>
              </p228:anchr>
              <p228:date stDt="2025-07-28T18:16:23.387" endDt="2025-07-28T18:16:23.387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4B101-3225-4967-95B5-ED5755256DE0}" type="datetimeFigureOut">
              <a:rPr lang="en-GB" smtClean="0"/>
              <a:t>19/08/2025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8C794-77EE-4724-B493-2E0907BFA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1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8/19/2025 1:23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35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8C794-77EE-4724-B493-2E0907BFA5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1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B1534-AE31-892A-B5A1-B1F6D1F73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D92A49-5469-7BE6-19B0-AB7C72470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DFDAA-6E06-E721-EE7D-77B965419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2C996-9CEF-9C95-22AD-4A071BB4E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B1B71-AA82-464B-A393-9479827C6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1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C3B93-E949-5E04-86C7-1ED09FEA3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165C5-3EDA-6ED9-F953-ED41AE237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91D9E-0569-71BF-69EE-D74CCA1DA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3DB1D-785F-FF4A-9846-1D22EB291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C9712-05E4-4D02-B545-0DE9625B2F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16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3BB22-7765-44BB-8DE9-92A5E1A4B1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18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5519D-C79F-7182-B43C-3EDC4E564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F41F1-2A7C-A46C-A7A4-347095664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B6C91-EBAC-6A1B-F157-42D3CA6A4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So there you have it. You can see how these amazing new capabilities build on each other and power truly transformative experiences.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lang="en-US" sz="1200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</a:br>
            <a:r>
              <a:rPr lang="en-US" sz="1200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Thank you for joining this overview session, and if you want to learn more about any of the capabilities I talked about today, we have a </a:t>
            </a:r>
            <a:r>
              <a:rPr lang="en-US" sz="1200" b="1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host </a:t>
            </a:r>
            <a:r>
              <a:rPr lang="en-US" sz="1200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of Copilot studio sessions for the remainder of the conference.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effectLst/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So many in fact that I think they take three slides to get through… &lt;CLICK&gt;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15598EC-EF61-9557-0F35-B4CD3E386E9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302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297B9-3246-D3E3-397C-E1BAE79611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1077" eaLnBrk="0" hangingPunct="0">
              <a:defRPr/>
            </a:pPr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57B14B-3CDC-6DEC-EBF4-88E2477A93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30277">
              <a:defRPr/>
            </a:pPr>
            <a:fld id="{7A45C5EE-CC90-C840-AAF8-84F98101312C}" type="datetime8">
              <a:rPr lang="en-CA">
                <a:solidFill>
                  <a:prstClr val="black"/>
                </a:solidFill>
              </a:rPr>
              <a:pPr defTabSz="930277">
                <a:defRPr/>
              </a:pPr>
              <a:t>2025-08-19 1:23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BB566-4743-F49C-8B9B-984468088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0277">
              <a:defRPr/>
            </a:pPr>
            <a:fld id="{B4008EB6-D09E-4580-8CD6-DDB14511944F}" type="slidenum">
              <a:rPr lang="en-US">
                <a:solidFill>
                  <a:prstClr val="black"/>
                </a:solidFill>
              </a:rPr>
              <a:pPr defTabSz="930277"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97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74DAB-AA89-2D70-EDA8-5940B28E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0BDCD-583E-1577-96DB-19A09D355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AD86D-E6D4-DEF3-A8A2-87815B398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12E3A-1456-CD37-1D38-C0DCF8CA5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B1B71-AA82-464B-A393-9479827C6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9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9485-0322-4FC3-D67F-B37D69C58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4F8EF-1A08-D3B3-7677-DFD7AA357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250B0-BB1C-EAF9-45C2-C28E67E3D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965F9-13F7-B398-B87A-322BDA303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9D5F6-0A01-4CB4-8EFF-808AC8FA1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941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D5AA-2616-8162-BB24-97519489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6DE72-B049-B2D5-8CB8-072AB0C6B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72A8E-902A-54AA-961E-13966B2D7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3152946-8ABA-9BC6-2E0F-29BA665037A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302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A4353-C872-8538-7E42-4D37EDCC71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1077" eaLnBrk="0" hangingPunct="0">
              <a:defRPr/>
            </a:pPr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B35462-3B5E-663E-43D4-7269A9C7A37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30277">
              <a:defRPr/>
            </a:pPr>
            <a:fld id="{7A45C5EE-CC90-C840-AAF8-84F98101312C}" type="datetime8">
              <a:rPr lang="en-CA">
                <a:solidFill>
                  <a:prstClr val="black"/>
                </a:solidFill>
              </a:rPr>
              <a:pPr defTabSz="930277">
                <a:defRPr/>
              </a:pPr>
              <a:t>2025-08-19 1:23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24D2D-5895-A422-2A74-36A2F7DAE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0277">
              <a:defRPr/>
            </a:pPr>
            <a:fld id="{B4008EB6-D09E-4580-8CD6-DDB14511944F}" type="slidenum">
              <a:rPr lang="en-US">
                <a:solidFill>
                  <a:prstClr val="black"/>
                </a:solidFill>
              </a:rPr>
              <a:pPr defTabSz="930277"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8/19/2025 1:23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17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A610D-5A49-5896-04D4-9AA2FAB5C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AE6A3-1BD5-A8D3-05EC-B60280F7F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03FA8-AF7D-01F2-2937-84182E6F9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1A410AE-9870-9AB3-A119-C38F85D2E8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923DA-A78D-AF69-99E0-DFE1D54091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604019" marR="0" lvl="0" indent="0" algn="l" defTabSz="9661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D70B5-F13A-660B-3D0D-A87FD69DE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4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020FD-FD6B-CD7D-6566-5A7A9ACEE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593E6-91CE-D533-9938-CBE50DF9F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73512-5187-7611-719D-6E5D78A57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F0A778A-EA05-E412-6365-CA5A0DDFD2B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85231-EBF0-4A6F-DFBA-9518B177E9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604019" marR="0" lvl="0" indent="0" algn="l" defTabSz="9661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1485F-54C5-9664-3F01-ADDA01588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5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latin typeface="Segoe UI"/>
                <a:cs typeface="Segoe UI"/>
              </a:rPr>
              <a:t>Introducing Microsoft Copilot Studio.</a:t>
            </a:r>
          </a:p>
          <a:p>
            <a:endParaRPr lang="en-US" sz="1200">
              <a:latin typeface="Segoe UI"/>
              <a:cs typeface="Segoe UI"/>
            </a:endParaRPr>
          </a:p>
          <a:p>
            <a:r>
              <a:rPr lang="en-US" sz="1200">
                <a:latin typeface="Segoe UI"/>
                <a:cs typeface="Segoe UI"/>
              </a:rPr>
              <a:t>Copilot Studio is your single-stop, end-to-end tool that </a:t>
            </a:r>
            <a:r>
              <a:rPr lang="en-US"/>
              <a:t>provides a complete life cycle for designing, enhancing and managing agents from a single pane of glass. </a:t>
            </a:r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B1B71-AA82-464B-A393-9479827C6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0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4E44-37DF-8719-E29E-B7C30C9B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26F2A-6FB7-6FBD-A498-59F3959DA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63625" y="1366838"/>
            <a:ext cx="6557963" cy="36893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E44E1-FBE3-E98D-C5AA-5F1A2BFBB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>
              <a:latin typeface="Segoe UI"/>
              <a:cs typeface="Segoe UI"/>
            </a:endParaRPr>
          </a:p>
          <a:p>
            <a:r>
              <a:rPr lang="en-US" b="0" u="none" dirty="0">
                <a:latin typeface="Segoe UI"/>
                <a:cs typeface="Segoe UI"/>
              </a:rPr>
              <a:t>M365 Copilot –at the core of Microsoft’s Copilot Ecosystem</a:t>
            </a:r>
          </a:p>
          <a:p>
            <a:r>
              <a:rPr lang="en-US" b="0" u="none" dirty="0">
                <a:latin typeface="Segoe UI"/>
                <a:cs typeface="Segoe UI"/>
              </a:rPr>
              <a:t>If you are a M365 customer, no brainer</a:t>
            </a:r>
          </a:p>
          <a:p>
            <a:endParaRPr lang="en-US" b="0" u="none" dirty="0">
              <a:latin typeface="Segoe UI"/>
              <a:cs typeface="Segoe UI"/>
            </a:endParaRPr>
          </a:p>
          <a:p>
            <a:r>
              <a:rPr lang="en-US" b="0" u="none" dirty="0">
                <a:latin typeface="Segoe UI"/>
                <a:cs typeface="Segoe UI"/>
              </a:rPr>
              <a:t>We’ve Taken M365 Copilot and extended it for several roles</a:t>
            </a:r>
          </a:p>
          <a:p>
            <a:r>
              <a:rPr lang="en-US" b="0" u="none" dirty="0">
                <a:latin typeface="Segoe UI"/>
                <a:cs typeface="Segoe UI"/>
              </a:rPr>
              <a:t>Whether your in sales, service or finance – copilot experience for you, already integrated into the tools you use, like D365, SFDC, Zendesk and SAP</a:t>
            </a:r>
          </a:p>
          <a:p>
            <a:endParaRPr lang="en-US" b="0" u="none" dirty="0">
              <a:latin typeface="Segoe UI"/>
              <a:cs typeface="Segoe UI"/>
            </a:endParaRPr>
          </a:p>
          <a:p>
            <a:endParaRPr lang="en-US" b="0" u="none" dirty="0">
              <a:latin typeface="Segoe UI"/>
              <a:cs typeface="Segoe UI"/>
            </a:endParaRPr>
          </a:p>
          <a:p>
            <a:r>
              <a:rPr lang="en-US" b="0" u="none" dirty="0">
                <a:latin typeface="Segoe UI"/>
                <a:cs typeface="Segoe UI"/>
              </a:rPr>
              <a:t>And MCS that allows you extend M365 CP as well as seamless integrate with prof </a:t>
            </a:r>
            <a:r>
              <a:rPr lang="en-US" b="0" u="none" dirty="0" err="1">
                <a:latin typeface="Segoe UI"/>
                <a:cs typeface="Segoe UI"/>
              </a:rPr>
              <a:t>deve</a:t>
            </a:r>
            <a:r>
              <a:rPr lang="en-US" b="0" u="none" dirty="0">
                <a:latin typeface="Segoe UI"/>
                <a:cs typeface="Segoe UI"/>
              </a:rPr>
              <a:t> Azure</a:t>
            </a:r>
          </a:p>
          <a:p>
            <a:r>
              <a:rPr lang="en-US" b="0" u="none" dirty="0">
                <a:latin typeface="Segoe UI"/>
                <a:cs typeface="Segoe UI"/>
              </a:rPr>
              <a:t>Ie.  Bring your own CLU, </a:t>
            </a:r>
          </a:p>
          <a:p>
            <a:r>
              <a:rPr lang="en-US" b="0" u="none" dirty="0">
                <a:latin typeface="Segoe UI"/>
                <a:cs typeface="Segoe UI"/>
              </a:rPr>
              <a:t>Azure Foundry (200 enterprise ready Azure services and over 1800 models)</a:t>
            </a:r>
          </a:p>
          <a:p>
            <a:r>
              <a:rPr lang="en-US" b="0" u="none" dirty="0">
                <a:latin typeface="Segoe UI"/>
                <a:cs typeface="Segoe UI"/>
              </a:rPr>
              <a:t>Leverage MCS as the dialog orchestrator</a:t>
            </a:r>
          </a:p>
          <a:p>
            <a:endParaRPr lang="en-US" b="0" u="none" dirty="0">
              <a:latin typeface="Segoe UI"/>
              <a:cs typeface="Segoe UI"/>
            </a:endParaRPr>
          </a:p>
          <a:p>
            <a:r>
              <a:rPr lang="en-US" b="0" u="none" dirty="0">
                <a:latin typeface="Segoe UI"/>
                <a:cs typeface="Segoe UI"/>
              </a:rPr>
              <a:t>build your own agents to fill in the gaps, </a:t>
            </a:r>
          </a:p>
          <a:p>
            <a:r>
              <a:rPr lang="en-US" b="0" u="none" dirty="0">
                <a:latin typeface="Segoe UI"/>
                <a:cs typeface="Segoe UI"/>
              </a:rPr>
              <a:t>solve internal &amp; external business challenges and </a:t>
            </a:r>
          </a:p>
          <a:p>
            <a:r>
              <a:rPr lang="en-US" b="0" u="none" dirty="0">
                <a:latin typeface="Segoe UI"/>
                <a:cs typeface="Segoe UI"/>
              </a:rPr>
              <a:t>transform customer and consumer experiences</a:t>
            </a:r>
          </a:p>
          <a:p>
            <a:endParaRPr lang="en-US" dirty="0"/>
          </a:p>
          <a:p>
            <a:br>
              <a:rPr lang="en-US" b="1" dirty="0"/>
            </a:br>
            <a:endParaRPr lang="en-US" b="1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D6F3BAA-6AD4-447F-33D7-B99F517D10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120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70D6-10EB-707E-B916-073035E2C1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712993" marR="0" lvl="0" indent="0" algn="l" defTabSz="114041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6E49D6-F72D-97D1-2CF5-413960CEBD3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120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4120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8/19/2025 1:23 PM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12C11-BF08-605C-4649-64099E9C3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120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4120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67F2-5E77-A48E-37F8-049C3282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9AEEDE-6DA7-CCBE-D30F-2EBBCF6DA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EAC81-2EDB-26CC-D385-49D5856B0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635D4-774A-DBDF-E5F0-357A25FD8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B1B71-AA82-464B-A393-9479827C6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71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7AFF-491F-C7D6-F9E7-E2FB0EFF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C90DA-BB02-E99B-CDA7-B2298C40C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7B03A-E1C3-222F-F557-EB50E3874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DADF8-BB19-9FD6-D801-5A786AEF0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15276-9AB5-4C50-942A-C010AD768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2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1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E7C3F-570D-674B-A591-D32D552AFC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3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graphic2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AD5FBE95-C345-C737-C697-1F308DCF4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D4F6DCA2-8C6E-DFAD-531C-169D0DEB6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9828" y="2348850"/>
            <a:ext cx="7745698" cy="2160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4000" b="1">
                <a:solidFill>
                  <a:schemeClr val="tx1"/>
                </a:solidFill>
              </a:defRPr>
            </a:lvl1pPr>
            <a:lvl2pPr marL="228600" indent="0">
              <a:buFontTx/>
              <a:buNone/>
              <a:defRPr/>
            </a:lvl2pPr>
            <a:lvl3pPr marL="457200" indent="0">
              <a:buFontTx/>
              <a:buNone/>
              <a:defRPr/>
            </a:lvl3pPr>
            <a:lvl4pPr marL="661988" indent="0">
              <a:buFontTx/>
              <a:buNone/>
              <a:defRPr/>
            </a:lvl4pPr>
            <a:lvl5pPr marL="855663" indent="0">
              <a:buFontTx/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lang="fr-FR"/>
              <a:t>EVENT NAME OR PRESENTATION TITLE</a:t>
            </a:r>
          </a:p>
        </p:txBody>
      </p:sp>
      <p:sp>
        <p:nvSpPr>
          <p:cNvPr id="7" name="Espace réservé du texte 18">
            <a:extLst>
              <a:ext uri="{FF2B5EF4-FFF2-40B4-BE49-F238E27FC236}">
                <a16:creationId xmlns:a16="http://schemas.microsoft.com/office/drawing/2014/main" id="{5D54038E-A067-FEAB-5B38-090D1B97C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9827" y="4509150"/>
            <a:ext cx="7745695" cy="2655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bg2">
                    <a:lumMod val="9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9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9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fr-FR"/>
              <a:t>Speaker </a:t>
            </a:r>
            <a:r>
              <a:rPr lang="fr-FR" err="1"/>
              <a:t>name</a:t>
            </a:r>
            <a:r>
              <a:rPr lang="fr-FR"/>
              <a:t> or </a:t>
            </a:r>
            <a:r>
              <a:rPr lang="fr-FR" err="1"/>
              <a:t>subtitle</a:t>
            </a:r>
            <a:endParaRPr lang="fr-FR"/>
          </a:p>
        </p:txBody>
      </p:sp>
      <p:pic>
        <p:nvPicPr>
          <p:cNvPr id="8" name="Image 20">
            <a:extLst>
              <a:ext uri="{FF2B5EF4-FFF2-40B4-BE49-F238E27FC236}">
                <a16:creationId xmlns:a16="http://schemas.microsoft.com/office/drawing/2014/main" id="{49CAEF87-1024-830E-CEF3-D85D80737E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3059188"/>
            <a:ext cx="1725673" cy="553998"/>
          </a:xfrm>
          <a:prstGeom prst="rect">
            <a:avLst/>
          </a:prstGeom>
        </p:spPr>
      </p:pic>
      <p:cxnSp>
        <p:nvCxnSpPr>
          <p:cNvPr id="9" name="Connecteur droit 21">
            <a:extLst>
              <a:ext uri="{FF2B5EF4-FFF2-40B4-BE49-F238E27FC236}">
                <a16:creationId xmlns:a16="http://schemas.microsoft.com/office/drawing/2014/main" id="{9BA87284-BE9E-B700-3AB0-173BFAA1DBCB}"/>
              </a:ext>
            </a:extLst>
          </p:cNvPr>
          <p:cNvCxnSpPr>
            <a:cxnSpLocks/>
          </p:cNvCxnSpPr>
          <p:nvPr userDrawn="1"/>
        </p:nvCxnSpPr>
        <p:spPr>
          <a:xfrm>
            <a:off x="2754463" y="2112579"/>
            <a:ext cx="0" cy="2662121"/>
          </a:xfrm>
          <a:prstGeom prst="line">
            <a:avLst/>
          </a:prstGeom>
          <a:ln w="15875">
            <a:solidFill>
              <a:srgbClr val="FDFDFD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S logo white - EMF" descr="Microsoft logo white text version">
            <a:extLst>
              <a:ext uri="{FF2B5EF4-FFF2-40B4-BE49-F238E27FC236}">
                <a16:creationId xmlns:a16="http://schemas.microsoft.com/office/drawing/2014/main" id="{7F411FE4-BD7E-DB92-3739-2B61770640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6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24324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ackground with triangles&#10;&#10;Description automatically generated">
            <a:extLst>
              <a:ext uri="{FF2B5EF4-FFF2-40B4-BE49-F238E27FC236}">
                <a16:creationId xmlns:a16="http://schemas.microsoft.com/office/drawing/2014/main" id="{40EB3F15-C693-2441-74BA-3335074A8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ACE0D8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76661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2966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389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21">
            <a:extLst>
              <a:ext uri="{FF2B5EF4-FFF2-40B4-BE49-F238E27FC236}">
                <a16:creationId xmlns:a16="http://schemas.microsoft.com/office/drawing/2014/main" id="{8F8B7ACC-CA50-BF7A-1DE2-BBA9A505FD5E}"/>
              </a:ext>
            </a:extLst>
          </p:cNvPr>
          <p:cNvCxnSpPr>
            <a:cxnSpLocks/>
          </p:cNvCxnSpPr>
          <p:nvPr userDrawn="1"/>
        </p:nvCxnSpPr>
        <p:spPr>
          <a:xfrm>
            <a:off x="11609388" y="6381328"/>
            <a:ext cx="0" cy="476672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0">
            <a:extLst>
              <a:ext uri="{FF2B5EF4-FFF2-40B4-BE49-F238E27FC236}">
                <a16:creationId xmlns:a16="http://schemas.microsoft.com/office/drawing/2014/main" id="{DA30B6C4-9C39-0A86-3056-CE1B7099E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41" t="-20759" r="52945" b="-5827"/>
          <a:stretch/>
        </p:blipFill>
        <p:spPr>
          <a:xfrm>
            <a:off x="11736000" y="6443999"/>
            <a:ext cx="360000" cy="28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31DA7-D218-3D74-3EBC-2E6F1F67F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"/>
          </a:blip>
          <a:srcRect l="9069" t="23997" r="42229" b="40674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259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A933-FE52-FC27-DCF4-2DAD3995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C4A36-59F6-94E6-9546-7477E5E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891E-B540-0830-3ACD-854437BD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1AAE4-6C6A-4337-9322-F43ACAC73CC7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1937F-9B8E-8125-912D-A10A344A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A1A6-D5AC-607A-E5A8-244BFB04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4CFF-0500-4008-9756-F9312FF8F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bg>
      <p:bgPr>
        <a:solidFill>
          <a:srgbClr val="121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295ED579-CE67-2DC9-E23F-619BB8EBD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cxnSp>
        <p:nvCxnSpPr>
          <p:cNvPr id="7" name="Connecteur droit 21">
            <a:extLst>
              <a:ext uri="{FF2B5EF4-FFF2-40B4-BE49-F238E27FC236}">
                <a16:creationId xmlns:a16="http://schemas.microsoft.com/office/drawing/2014/main" id="{9A21FC18-7BB2-93C5-22D8-AA8C2D30395A}"/>
              </a:ext>
            </a:extLst>
          </p:cNvPr>
          <p:cNvCxnSpPr>
            <a:cxnSpLocks/>
          </p:cNvCxnSpPr>
          <p:nvPr userDrawn="1"/>
        </p:nvCxnSpPr>
        <p:spPr>
          <a:xfrm>
            <a:off x="11609388" y="6381328"/>
            <a:ext cx="0" cy="476672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0">
            <a:extLst>
              <a:ext uri="{FF2B5EF4-FFF2-40B4-BE49-F238E27FC236}">
                <a16:creationId xmlns:a16="http://schemas.microsoft.com/office/drawing/2014/main" id="{7AD73BDA-60A4-A6C7-653E-72A7A1B5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741" t="-20759" r="52945" b="-5827"/>
          <a:stretch/>
        </p:blipFill>
        <p:spPr>
          <a:xfrm>
            <a:off x="11736000" y="6443999"/>
            <a:ext cx="360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4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21">
            <a:extLst>
              <a:ext uri="{FF2B5EF4-FFF2-40B4-BE49-F238E27FC236}">
                <a16:creationId xmlns:a16="http://schemas.microsoft.com/office/drawing/2014/main" id="{8F8B7ACC-CA50-BF7A-1DE2-BBA9A505FD5E}"/>
              </a:ext>
            </a:extLst>
          </p:cNvPr>
          <p:cNvCxnSpPr>
            <a:cxnSpLocks/>
          </p:cNvCxnSpPr>
          <p:nvPr userDrawn="1"/>
        </p:nvCxnSpPr>
        <p:spPr>
          <a:xfrm>
            <a:off x="11609388" y="6381328"/>
            <a:ext cx="0" cy="476672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0">
            <a:extLst>
              <a:ext uri="{FF2B5EF4-FFF2-40B4-BE49-F238E27FC236}">
                <a16:creationId xmlns:a16="http://schemas.microsoft.com/office/drawing/2014/main" id="{DA30B6C4-9C39-0A86-3056-CE1B7099E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41" t="-20759" r="52945" b="-5827"/>
          <a:stretch/>
        </p:blipFill>
        <p:spPr>
          <a:xfrm>
            <a:off x="11736000" y="6443999"/>
            <a:ext cx="360000" cy="28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31DA7-D218-3D74-3EBC-2E6F1F67F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"/>
          </a:blip>
          <a:srcRect l="9069" t="23997" r="42229" b="40674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63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74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708" r:id="rId2"/>
    <p:sldLayoutId id="2147483736" r:id="rId3"/>
    <p:sldLayoutId id="2147483740" r:id="rId4"/>
    <p:sldLayoutId id="2147483766" r:id="rId5"/>
    <p:sldLayoutId id="2147483827" r:id="rId6"/>
    <p:sldLayoutId id="2147483828" r:id="rId7"/>
    <p:sldLayoutId id="2147483829" r:id="rId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43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824" r:id="rId2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ka.ms/AIWebinars/Poll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IWebinars/Polli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s://aka.ms/AIWebinars/Feedback" TargetMode="Externa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powercat/aiwebinars" TargetMode="External"/><Relationship Id="rId3" Type="http://schemas.microsoft.com/office/2018/10/relationships/comments" Target="../comments/modernComment_7FFFFFEE_7D646B60.xm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ka.ms/AIWebinars/questions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powercat/aiwebinar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ka.ms/privac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ka.ms/AIWebinars/questions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IWebinars/Poll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AFC9-58AA-A27C-3142-36C6AB0F73D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21938" y="4194740"/>
            <a:ext cx="4936237" cy="276999"/>
          </a:xfr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Building an AI-ready 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8471C-4473-FA10-021C-D7AAAB78E1E6}"/>
              </a:ext>
            </a:extLst>
          </p:cNvPr>
          <p:cNvSpPr txBox="1"/>
          <p:nvPr/>
        </p:nvSpPr>
        <p:spPr>
          <a:xfrm>
            <a:off x="3298030" y="2263900"/>
            <a:ext cx="559593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Power CAT</a:t>
            </a:r>
            <a:b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AI</a:t>
            </a: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WEBINARS</a:t>
            </a:r>
          </a:p>
        </p:txBody>
      </p:sp>
    </p:spTree>
    <p:extLst>
      <p:ext uri="{BB962C8B-B14F-4D97-AF65-F5344CB8AC3E}">
        <p14:creationId xmlns:p14="http://schemas.microsoft.com/office/powerpoint/2010/main" val="243897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ADBB-8894-7E50-6F60-ACD98CF4C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6">
            <a:extLst>
              <a:ext uri="{FF2B5EF4-FFF2-40B4-BE49-F238E27FC236}">
                <a16:creationId xmlns:a16="http://schemas.microsoft.com/office/drawing/2014/main" id="{C0F6F5A8-45D9-87BF-B0CF-CCC788EC9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88263" y="1840594"/>
            <a:ext cx="548640" cy="4572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EA0E3A2-1159-BB27-6D0C-0E1866B19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32991"/>
            <a:ext cx="540862" cy="5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896B529-BF31-D0CA-013F-23D7C4BE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57200"/>
            <a:ext cx="11017250" cy="49244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855663"/>
            <a:r>
              <a:rPr lang="en-US" sz="3200"/>
              <a:t>Copilot Studio has several knowledge 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CE0B9-0FE2-831A-DEE0-005A2B4CF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0152721" y="175256"/>
            <a:ext cx="171450" cy="171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5" name="Text 1">
            <a:extLst>
              <a:ext uri="{FF2B5EF4-FFF2-40B4-BE49-F238E27FC236}">
                <a16:creationId xmlns:a16="http://schemas.microsoft.com/office/drawing/2014/main" id="{C91742ED-4D61-889D-43FC-DE2F45F17E62}"/>
              </a:ext>
            </a:extLst>
          </p:cNvPr>
          <p:cNvSpPr txBox="1">
            <a:spLocks/>
          </p:cNvSpPr>
          <p:nvPr/>
        </p:nvSpPr>
        <p:spPr>
          <a:xfrm>
            <a:off x="588263" y="1205064"/>
            <a:ext cx="1131005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0">
                <a:ln>
                  <a:noFill/>
                </a:ln>
                <a:solidFill>
                  <a:schemeClr val="accent3"/>
                </a:solidFill>
                <a:latin typeface="Segoe UI Semibold"/>
                <a:cs typeface="Segoe UI Semibold"/>
              </a:rPr>
              <a:t>With knowledge, you can provide real-time context to the underlying LLM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127DD9-FAF7-61E1-0BDD-CE697E0E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6091" y="2598242"/>
            <a:ext cx="1392701" cy="1392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9F8AA-DE2F-5107-54B8-5AE3C766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158" y="4365340"/>
            <a:ext cx="1501726" cy="1501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30E38F-B316-E910-7397-F2B6D9C05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370" y="2471336"/>
            <a:ext cx="1646514" cy="16465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9FE1498-B2C5-7672-70DF-6CFD6919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4800" y="2441240"/>
            <a:ext cx="1676610" cy="167661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C5C5AB0-968E-66B9-92DC-9A0AC571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0591" y="2471336"/>
            <a:ext cx="1676610" cy="16766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5737F7F-9B90-7FE2-08BE-39DA79E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36126" y="4365340"/>
            <a:ext cx="1602666" cy="1602666"/>
          </a:xfrm>
          <a:prstGeom prst="rect">
            <a:avLst/>
          </a:prstGeom>
        </p:spPr>
      </p:pic>
      <p:pic>
        <p:nvPicPr>
          <p:cNvPr id="1026" name="Picture 2" descr="Servicenow Logo">
            <a:extLst>
              <a:ext uri="{FF2B5EF4-FFF2-40B4-BE49-F238E27FC236}">
                <a16:creationId xmlns:a16="http://schemas.microsoft.com/office/drawing/2014/main" id="{DCB859B5-B5D9-23A3-3AA1-9EA5D94A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95" y="4772066"/>
            <a:ext cx="4698609" cy="6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4624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422C-98BD-B99C-A227-F83BC4C9F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68">
            <a:extLst>
              <a:ext uri="{FF2B5EF4-FFF2-40B4-BE49-F238E27FC236}">
                <a16:creationId xmlns:a16="http://schemas.microsoft.com/office/drawing/2014/main" id="{E6150F48-E992-4BEB-EC62-C0190365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2042" y="584767"/>
            <a:ext cx="11024171" cy="5688467"/>
          </a:xfrm>
          <a:prstGeom prst="roundRect">
            <a:avLst>
              <a:gd name="adj" fmla="val 3263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+mj-lt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A6330-E9B3-A90F-A4D6-DC0438AC6A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88557" y="2813447"/>
            <a:ext cx="8611140" cy="12311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But each of these knowledge sources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makes decisions for you…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386B2-EC10-50ED-23E3-ED2300440C54}"/>
              </a:ext>
            </a:extLst>
          </p:cNvPr>
          <p:cNvSpPr txBox="1"/>
          <p:nvPr/>
        </p:nvSpPr>
        <p:spPr>
          <a:xfrm>
            <a:off x="3065762" y="4572197"/>
            <a:ext cx="145713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alpha val="76000"/>
                  </a:schemeClr>
                </a:solidFill>
              </a:rPr>
              <a:t>Chunk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8AF2E-7EA7-4E66-6B62-30293FF7682D}"/>
              </a:ext>
            </a:extLst>
          </p:cNvPr>
          <p:cNvSpPr txBox="1"/>
          <p:nvPr/>
        </p:nvSpPr>
        <p:spPr>
          <a:xfrm>
            <a:off x="5304299" y="5297462"/>
            <a:ext cx="173143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alpha val="46867"/>
                  </a:schemeClr>
                </a:solidFill>
              </a:rPr>
              <a:t>Parsing logic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1D763-BEC7-DE0A-7485-574C18456F33}"/>
              </a:ext>
            </a:extLst>
          </p:cNvPr>
          <p:cNvSpPr txBox="1"/>
          <p:nvPr/>
        </p:nvSpPr>
        <p:spPr>
          <a:xfrm>
            <a:off x="5013731" y="1582579"/>
            <a:ext cx="250228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alpha val="39000"/>
                  </a:schemeClr>
                </a:solidFill>
              </a:rPr>
              <a:t>Embedding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28A92-E4B4-BACA-8E01-14C2EF0B4B12}"/>
              </a:ext>
            </a:extLst>
          </p:cNvPr>
          <p:cNvSpPr txBox="1"/>
          <p:nvPr/>
        </p:nvSpPr>
        <p:spPr>
          <a:xfrm>
            <a:off x="8342881" y="1329775"/>
            <a:ext cx="26193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alpha val="75000"/>
                  </a:schemeClr>
                </a:solidFill>
              </a:rPr>
              <a:t>Image embeddings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586E0-1453-0D54-19AC-9F46032CDE1C}"/>
              </a:ext>
            </a:extLst>
          </p:cNvPr>
          <p:cNvSpPr txBox="1"/>
          <p:nvPr/>
        </p:nvSpPr>
        <p:spPr>
          <a:xfrm>
            <a:off x="7627271" y="4557904"/>
            <a:ext cx="19688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alpha val="75000"/>
                  </a:schemeClr>
                </a:solidFill>
              </a:rPr>
              <a:t>Text extraction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12F6D-803C-1A2A-998C-7C0A34E833E4}"/>
              </a:ext>
            </a:extLst>
          </p:cNvPr>
          <p:cNvSpPr txBox="1"/>
          <p:nvPr/>
        </p:nvSpPr>
        <p:spPr>
          <a:xfrm>
            <a:off x="1500846" y="1052776"/>
            <a:ext cx="195585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00">
                <a:solidFill>
                  <a:schemeClr val="tx1">
                    <a:alpha val="75000"/>
                  </a:schemeClr>
                </a:solidFill>
              </a:rPr>
              <a:t>Semantic reranking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0D3FB-0242-F383-DCC1-1659994B4503}"/>
              </a:ext>
            </a:extLst>
          </p:cNvPr>
          <p:cNvSpPr txBox="1"/>
          <p:nvPr/>
        </p:nvSpPr>
        <p:spPr>
          <a:xfrm>
            <a:off x="3065762" y="2037422"/>
            <a:ext cx="10291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tx1">
                    <a:alpha val="39000"/>
                  </a:schemeClr>
                </a:solidFill>
              </a:rPr>
              <a:t>Schedule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A8778-AE63-4C61-9B92-088F4BB6761F}"/>
              </a:ext>
            </a:extLst>
          </p:cNvPr>
          <p:cNvSpPr txBox="1"/>
          <p:nvPr/>
        </p:nvSpPr>
        <p:spPr>
          <a:xfrm>
            <a:off x="1693495" y="5328239"/>
            <a:ext cx="15705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tx1">
                    <a:alpha val="39000"/>
                  </a:schemeClr>
                </a:solidFill>
              </a:rPr>
              <a:t>Indexed fields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3FC2D-821B-4AAA-28C2-28975311E31D}"/>
              </a:ext>
            </a:extLst>
          </p:cNvPr>
          <p:cNvSpPr txBox="1"/>
          <p:nvPr/>
        </p:nvSpPr>
        <p:spPr>
          <a:xfrm>
            <a:off x="9363536" y="5359017"/>
            <a:ext cx="13126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tx1">
                    <a:alpha val="39000"/>
                  </a:schemeClr>
                </a:solidFill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3708840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5">
            <a:extLst>
              <a:ext uri="{FF2B5EF4-FFF2-40B4-BE49-F238E27FC236}">
                <a16:creationId xmlns:a16="http://schemas.microsoft.com/office/drawing/2014/main" id="{0B0B43CD-6AFF-3CBD-EC51-658373973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429251">
            <a:off x="-2870496" y="-889031"/>
            <a:ext cx="6475603" cy="3841080"/>
          </a:xfrm>
          <a:prstGeom prst="ellipse">
            <a:avLst/>
          </a:prstGeom>
          <a:gradFill flip="none" rotWithShape="1">
            <a:gsLst>
              <a:gs pos="90000">
                <a:srgbClr val="399A91"/>
              </a:gs>
              <a:gs pos="65000">
                <a:srgbClr val="0078D4">
                  <a:lumMod val="100000"/>
                </a:srgbClr>
              </a:gs>
              <a:gs pos="10000">
                <a:srgbClr val="F4364C">
                  <a:lumMod val="100000"/>
                </a:srgbClr>
              </a:gs>
              <a:gs pos="35000">
                <a:srgbClr val="C03BC4">
                  <a:lumMod val="100000"/>
                </a:srgbClr>
              </a:gs>
            </a:gsLst>
            <a:lin ang="10800000" scaled="1"/>
            <a:tileRect/>
          </a:gradFill>
          <a:ln>
            <a:noFill/>
            <a:headEnd type="none" w="med" len="med"/>
            <a:tailEnd type="none" w="med" len="med"/>
          </a:ln>
          <a:effectLst>
            <a:softEdge rad="5334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7432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gradFill>
                <a:gsLst>
                  <a:gs pos="76923">
                    <a:srgbClr val="FFFFFF"/>
                  </a:gs>
                  <a:gs pos="74000">
                    <a:srgbClr val="FFFFFF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UI Variable Text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1CC8F663-C754-F599-1BEE-ED768961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8684" y="137160"/>
            <a:ext cx="11914632" cy="6583680"/>
          </a:xfrm>
          <a:prstGeom prst="roundRect">
            <a:avLst>
              <a:gd name="adj" fmla="val 269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Text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727661-41D7-190F-085D-26D15F4645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750" y="457200"/>
            <a:ext cx="11017250" cy="1107996"/>
          </a:xfrm>
        </p:spPr>
        <p:txBody>
          <a:bodyPr/>
          <a:lstStyle/>
          <a:p>
            <a:r>
              <a:rPr lang="en-US"/>
              <a:t>Announcement slide with secondary</a:t>
            </a:r>
            <a:r>
              <a:rPr lang="en-US" baseline="0"/>
              <a:t> announcements (dark)</a:t>
            </a:r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4FA119E8-0222-6FEF-88AF-4715EB11429A}"/>
              </a:ext>
            </a:extLst>
          </p:cNvPr>
          <p:cNvSpPr txBox="1">
            <a:spLocks/>
          </p:cNvSpPr>
          <p:nvPr/>
        </p:nvSpPr>
        <p:spPr>
          <a:xfrm>
            <a:off x="802640" y="2415932"/>
            <a:ext cx="10586720" cy="738664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68966">
                      <a:srgbClr val="FFFFFF"/>
                    </a:gs>
                    <a:gs pos="37000">
                      <a:srgbClr val="FFFFFF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Segoe UI" pitchFamily="34" charset="0"/>
              </a:rPr>
              <a:t>Azure AI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08411-E992-36AB-CA7C-349B2D640144}"/>
              </a:ext>
            </a:extLst>
          </p:cNvPr>
          <p:cNvSpPr txBox="1"/>
          <p:nvPr/>
        </p:nvSpPr>
        <p:spPr>
          <a:xfrm>
            <a:off x="1280740" y="4392819"/>
            <a:ext cx="1655774" cy="67710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Battle-tested</a:t>
            </a:r>
            <a:b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 retrieval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A1D8F-DA42-BDA2-310E-FE729BE87D7B}"/>
              </a:ext>
            </a:extLst>
          </p:cNvPr>
          <p:cNvSpPr txBox="1"/>
          <p:nvPr/>
        </p:nvSpPr>
        <p:spPr>
          <a:xfrm>
            <a:off x="3852476" y="4392819"/>
            <a:ext cx="1828800" cy="677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Streamlined data pipeline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A6972-6BBE-5F6B-8DCF-298E2E602D21}"/>
              </a:ext>
            </a:extLst>
          </p:cNvPr>
          <p:cNvSpPr txBox="1"/>
          <p:nvPr/>
        </p:nvSpPr>
        <p:spPr>
          <a:xfrm>
            <a:off x="6653310" y="4392819"/>
            <a:ext cx="1543628" cy="67710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Developer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integrations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8737D-E55F-628C-8B43-F1E84F1B4DDB}"/>
              </a:ext>
            </a:extLst>
          </p:cNvPr>
          <p:cNvSpPr txBox="1"/>
          <p:nvPr/>
        </p:nvSpPr>
        <p:spPr>
          <a:xfrm>
            <a:off x="8988199" y="4392819"/>
            <a:ext cx="2190343" cy="67710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Enterprise-ready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3497">
                      <a:srgbClr val="FFFFFF"/>
                    </a:gs>
                    <a:gs pos="14685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+mn-cs"/>
              </a:rPr>
              <a:t>foundation</a:t>
            </a:r>
          </a:p>
        </p:txBody>
      </p:sp>
      <p:cxnSp>
        <p:nvCxnSpPr>
          <p:cNvPr id="15" name="!!Straight Connector 49">
            <a:extLst>
              <a:ext uri="{FF2B5EF4-FFF2-40B4-BE49-F238E27FC236}">
                <a16:creationId xmlns:a16="http://schemas.microsoft.com/office/drawing/2014/main" id="{89B36AE7-718E-B931-16D2-D7EDEDA1A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37752" y="4393045"/>
            <a:ext cx="0" cy="676656"/>
          </a:xfrm>
          <a:prstGeom prst="line">
            <a:avLst/>
          </a:prstGeom>
          <a:ln w="12700" cap="rnd">
            <a:solidFill>
              <a:srgbClr val="3A4953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!!Straight Connector 49">
            <a:extLst>
              <a:ext uri="{FF2B5EF4-FFF2-40B4-BE49-F238E27FC236}">
                <a16:creationId xmlns:a16="http://schemas.microsoft.com/office/drawing/2014/main" id="{A121646A-9BE6-0E45-202D-3CB2A8737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5999" y="4393045"/>
            <a:ext cx="0" cy="676656"/>
          </a:xfrm>
          <a:prstGeom prst="line">
            <a:avLst/>
          </a:prstGeom>
          <a:ln w="12700" cap="rnd">
            <a:solidFill>
              <a:srgbClr val="3A4953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!!Straight Connector 49">
            <a:extLst>
              <a:ext uri="{FF2B5EF4-FFF2-40B4-BE49-F238E27FC236}">
                <a16:creationId xmlns:a16="http://schemas.microsoft.com/office/drawing/2014/main" id="{DED251AB-D2CD-4FEC-D458-B233A54C9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4246" y="4393045"/>
            <a:ext cx="0" cy="676656"/>
          </a:xfrm>
          <a:prstGeom prst="line">
            <a:avLst/>
          </a:prstGeom>
          <a:ln w="12700" cap="rnd">
            <a:solidFill>
              <a:srgbClr val="3A4953"/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E0941FE-569A-82EA-EA94-461A09B77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091" b="7091"/>
          <a:stretch/>
        </p:blipFill>
        <p:spPr bwMode="auto">
          <a:xfrm>
            <a:off x="5391062" y="1010795"/>
            <a:ext cx="1409876" cy="12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4FFDC57-8939-A8B6-F9A8-3B8BAA762DE3}"/>
              </a:ext>
            </a:extLst>
          </p:cNvPr>
          <p:cNvSpPr txBox="1">
            <a:spLocks/>
          </p:cNvSpPr>
          <p:nvPr/>
        </p:nvSpPr>
        <p:spPr>
          <a:xfrm>
            <a:off x="3520479" y="3189745"/>
            <a:ext cx="5161846" cy="723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i="0" kern="1200" cap="none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Segoe Sans Display" pitchFamily="2" charset="0"/>
              </a:defRPr>
            </a:lvl1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FFFFFF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CA" sz="32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49C5B1"/>
                    </a:gs>
                    <a:gs pos="0">
                      <a:srgbClr val="FFA38B"/>
                    </a:gs>
                    <a:gs pos="32000">
                      <a:srgbClr val="D59ED7"/>
                    </a:gs>
                    <a:gs pos="68000">
                      <a:srgbClr val="8DC8E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Variable Text Semibold" pitchFamily="2" charset="0"/>
                <a:ea typeface="+mn-ea"/>
                <a:cs typeface="Segoe UI" pitchFamily="34" charset="0"/>
              </a:rPr>
              <a:t>Revolutionary RAG</a:t>
            </a:r>
          </a:p>
        </p:txBody>
      </p:sp>
    </p:spTree>
    <p:extLst>
      <p:ext uri="{BB962C8B-B14F-4D97-AF65-F5344CB8AC3E}">
        <p14:creationId xmlns:p14="http://schemas.microsoft.com/office/powerpoint/2010/main" val="1797196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96296E-6 C 0.06406 -0.20833 0.76497 -0.22315 0.92291 -0.08819 C 1.08112 0.04676 1.00846 0.74537 0.94791 0.80996 C 0.8875 0.87454 0.075 0.86505 0.02018 0.81667 C -0.03268 0.76736 -0.0418 0.17246 0.00013 -2.96296E-6 Z " pathEditMode="relative" rAng="0" ptsTypes="AAAAA">
                                      <p:cBhvr>
                                        <p:cTn id="11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96" y="339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4.07407E-6 L 0 0.03542 " pathEditMode="relative" rAng="0" ptsTypes="AA">
                                      <p:cBhvr>
                                        <p:cTn id="16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3.33333E-6 L -1.25E-6 0.01967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3.33333E-6 L 0 0.01967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1.25E-6 3.33333E-6 L 1.25E-6 0.01967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3.33333E-6 L 3.33333E-6 0.01967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3.33333E-6 L 4.375E-6 0.01967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375E-6 3.33333E-6 L -4.375E-6 0.01967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3.33333E-6 3.33333E-6 L -3.33333E-6 0.01967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56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3.33333E-6 L 3.33333E-6 0.01967 " pathEditMode="relative" rAng="0" ptsTypes="AA">
                                      <p:cBhvr>
                                        <p:cTn id="61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3" grpId="0"/>
      <p:bldP spid="3" grpId="1"/>
      <p:bldP spid="4" grpId="0"/>
      <p:bldP spid="4" grpId="1"/>
      <p:bldP spid="11" grpId="0"/>
      <p:bldP spid="11" grpId="1"/>
      <p:bldP spid="12" grpId="0"/>
      <p:bldP spid="12" grpId="1"/>
      <p:bldP spid="14" grpId="0"/>
      <p:bldP spid="14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A54B5-8EF9-0526-845C-4D427476D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B4DA-3D16-B917-D6C7-A660C47C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423825"/>
            <a:ext cx="6217920" cy="1107996"/>
          </a:xfrm>
        </p:spPr>
        <p:txBody>
          <a:bodyPr/>
          <a:lstStyle/>
          <a:p>
            <a:r>
              <a:rPr lang="en-US"/>
              <a:t>Azure Knowledge Integration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282F0-522C-1823-26DF-6C0B2A6A11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Azure AI Search, Azure SQL</a:t>
            </a:r>
          </a:p>
        </p:txBody>
      </p:sp>
    </p:spTree>
    <p:extLst>
      <p:ext uri="{BB962C8B-B14F-4D97-AF65-F5344CB8AC3E}">
        <p14:creationId xmlns:p14="http://schemas.microsoft.com/office/powerpoint/2010/main" val="31036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90CF1-EC1A-BAC0-0BEC-2F5A5898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FCD3-F95A-EE90-47E3-85FE48EE7B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090" y="1163639"/>
            <a:ext cx="11018838" cy="1107996"/>
          </a:xfrm>
        </p:spPr>
        <p:txBody>
          <a:bodyPr/>
          <a:lstStyle/>
          <a:p>
            <a:r>
              <a:rPr lang="en-US" dirty="0">
                <a:cs typeface="Segoe UI"/>
              </a:rPr>
              <a:t>What Knowledge Areas Do You Want To See in Copilot Studio?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128968-EC4E-3C3E-3C16-967CC4034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72090" y="2277901"/>
            <a:ext cx="11373731" cy="28731"/>
          </a:xfrm>
          <a:prstGeom prst="line">
            <a:avLst/>
          </a:prstGeom>
          <a:ln w="28575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02AC6F3-5F70-4F04-1CAB-9E32E90F1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46" y="5567422"/>
            <a:ext cx="1070864" cy="1041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053F5-96E2-9847-C429-844F56990CD7}"/>
              </a:ext>
            </a:extLst>
          </p:cNvPr>
          <p:cNvSpPr txBox="1"/>
          <p:nvPr/>
        </p:nvSpPr>
        <p:spPr>
          <a:xfrm>
            <a:off x="1509540" y="5919006"/>
            <a:ext cx="35542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67"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Poll link: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</a:t>
            </a:r>
            <a:r>
              <a:rPr lang="en-US" sz="1600"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/AiWebinars/Polling</a:t>
            </a:r>
            <a:endParaRPr lang="en-US" sz="1600"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9CEAF-3DEF-2AF6-652B-9B8B00C4C8A7}"/>
              </a:ext>
            </a:extLst>
          </p:cNvPr>
          <p:cNvSpPr txBox="1"/>
          <p:nvPr/>
        </p:nvSpPr>
        <p:spPr>
          <a:xfrm>
            <a:off x="1614211" y="5567422"/>
            <a:ext cx="33246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9BF00B"/>
                </a:solidFill>
                <a:latin typeface="+mj-lt"/>
              </a:rPr>
              <a:t>Poll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FBBF7-CD17-5EA5-7B43-B4A7D4B999AC}"/>
              </a:ext>
            </a:extLst>
          </p:cNvPr>
          <p:cNvSpPr txBox="1"/>
          <p:nvPr/>
        </p:nvSpPr>
        <p:spPr>
          <a:xfrm>
            <a:off x="1509540" y="6292134"/>
            <a:ext cx="322400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Passcode</a:t>
            </a:r>
            <a:r>
              <a:rPr lang="en-US" sz="1600">
                <a:solidFill>
                  <a:srgbClr val="FFFFFF"/>
                </a:solidFill>
                <a:latin typeface="Segoe UI"/>
                <a:cs typeface="Segoe UI"/>
              </a:rPr>
              <a:t>: </a:t>
            </a:r>
            <a:r>
              <a:rPr lang="en-US" sz="1600" err="1">
                <a:solidFill>
                  <a:srgbClr val="FFFFFF"/>
                </a:solidFill>
                <a:latin typeface="Segoe UI"/>
                <a:cs typeface="Segoe UI"/>
              </a:rPr>
              <a:t>PowerCAT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D59ED7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851376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2725-97E0-B413-ED2F-BAB31545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346B2602-1586-E61A-C982-2BB372071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10433652" y="-1"/>
            <a:ext cx="1712069" cy="719847"/>
          </a:xfrm>
          <a:prstGeom prst="round2Same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>
            <a:outerShdw blurRad="114300" dist="38100" dir="5400000" algn="t" rotWithShape="0">
              <a:prstClr val="black">
                <a:alpha val="2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9A0748-CAB2-199A-C158-EF0200AC5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420262" y="2332854"/>
            <a:ext cx="6403155" cy="3778792"/>
          </a:xfrm>
          <a:prstGeom prst="roundRect">
            <a:avLst>
              <a:gd name="adj" fmla="val 4612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+mj-lt"/>
              <a:cs typeface="Segoe UI" pitchFamily="34" charset="0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0FE3D82A-346A-4D30-F19B-1278187EC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88263" y="2350425"/>
            <a:ext cx="548640" cy="457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0000">
                <a:srgbClr val="4284D5"/>
              </a:gs>
              <a:gs pos="0">
                <a:srgbClr val="F1B046"/>
              </a:gs>
              <a:gs pos="35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b="1" kern="0" err="1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4ED667-941C-0BC1-6C1D-AD78FB466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263" y="272409"/>
            <a:ext cx="923588" cy="923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50C01-3469-FF54-9540-672F8DC6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171" y="457200"/>
            <a:ext cx="9839872" cy="553998"/>
          </a:xfrm>
        </p:spPr>
        <p:txBody>
          <a:bodyPr/>
          <a:lstStyle/>
          <a:p>
            <a:r>
              <a:rPr lang="en-US">
                <a:cs typeface="Segoe UI Semibold"/>
              </a:rPr>
              <a:t>Multi-agent orchestration in Copilot Studio</a:t>
            </a:r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79299FFC-618C-EE41-C8A3-CB4A5B533991}"/>
              </a:ext>
            </a:extLst>
          </p:cNvPr>
          <p:cNvSpPr txBox="1">
            <a:spLocks/>
          </p:cNvSpPr>
          <p:nvPr/>
        </p:nvSpPr>
        <p:spPr>
          <a:xfrm>
            <a:off x="10520170" y="175256"/>
            <a:ext cx="1518484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Preview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F47C23F4-1ED1-3D1B-3016-31251123069E}"/>
              </a:ext>
            </a:extLst>
          </p:cNvPr>
          <p:cNvSpPr txBox="1">
            <a:spLocks/>
          </p:cNvSpPr>
          <p:nvPr/>
        </p:nvSpPr>
        <p:spPr>
          <a:xfrm>
            <a:off x="588263" y="1421761"/>
            <a:ext cx="1059002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Build multi-agent scenarios, connecting to agents from other services, in Copilot Studio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36994-3928-D24D-E37A-E20A4ECFDF49}"/>
              </a:ext>
            </a:extLst>
          </p:cNvPr>
          <p:cNvSpPr txBox="1"/>
          <p:nvPr/>
        </p:nvSpPr>
        <p:spPr>
          <a:xfrm>
            <a:off x="580256" y="2586145"/>
            <a:ext cx="4643435" cy="33239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Effective end-to-end transformation: 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Enable agents to talk to each other in Copilot Studio, exchanging data, collaborating on tasks, and distributing work</a:t>
            </a:r>
          </a:p>
          <a:p>
            <a:pPr marL="0" marR="0" lvl="0" indent="0" algn="l" defTabSz="914367" rtl="0" eaLnBrk="1" fontAlgn="auto" latinLnBrk="0" hangingPunct="1"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lt"/>
                <a:cs typeface="Segoe UI"/>
              </a:rPr>
              <a:t>Cross-platform orchestration: 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lt"/>
                <a:cs typeface="Segoe UI"/>
              </a:rPr>
              <a:t>Connect your agents with other agents in your tenant, whether they were built using Copilot Studio, Azure AI Foundry Agents, M365 Copilot SDK or Fabric</a:t>
            </a:r>
          </a:p>
          <a:p>
            <a:pPr>
              <a:spcAft>
                <a:spcPts val="2400"/>
              </a:spcAft>
              <a:defRPr/>
            </a:pPr>
            <a:r>
              <a:rPr lang="en-US" sz="1600" kern="0">
                <a:solidFill>
                  <a:schemeClr val="accent2"/>
                </a:solidFill>
                <a:latin typeface="+mj-lt"/>
                <a:ea typeface="+mn-lt"/>
                <a:cs typeface="Segoe UI"/>
              </a:rPr>
              <a:t>Agent specialization: </a:t>
            </a:r>
            <a:r>
              <a:rPr lang="en-US" sz="1600" kern="0">
                <a:latin typeface="Segoe UI"/>
                <a:ea typeface="+mn-lt"/>
                <a:cs typeface="Segoe UI"/>
              </a:rPr>
              <a:t>An agent can call on connected agents where specialized knowledge or actions are required and complete tasks in minutes.</a:t>
            </a:r>
          </a:p>
        </p:txBody>
      </p:sp>
      <p:pic>
        <p:nvPicPr>
          <p:cNvPr id="7" name="Picture 6" descr="A screenshot of the Copilot Studio interface on a web browser. A pop-up window titled 'Choose how you want to extend your agent' is displayed.">
            <a:extLst>
              <a:ext uri="{FF2B5EF4-FFF2-40B4-BE49-F238E27FC236}">
                <a16:creationId xmlns:a16="http://schemas.microsoft.com/office/drawing/2014/main" id="{716F055D-66BE-FE19-BC99-6710DDC87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5" t="3324" r="3795" b="9465"/>
          <a:stretch/>
        </p:blipFill>
        <p:spPr>
          <a:xfrm>
            <a:off x="5597690" y="2529757"/>
            <a:ext cx="6029156" cy="3384984"/>
          </a:xfrm>
          <a:prstGeom prst="roundRect">
            <a:avLst>
              <a:gd name="adj" fmla="val 1472"/>
            </a:avLst>
          </a:prstGeom>
        </p:spPr>
      </p:pic>
    </p:spTree>
    <p:extLst>
      <p:ext uri="{BB962C8B-B14F-4D97-AF65-F5344CB8AC3E}">
        <p14:creationId xmlns:p14="http://schemas.microsoft.com/office/powerpoint/2010/main" val="50625315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57FD7D2-70DC-1AAB-3832-58C82A43E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3" y="498714"/>
            <a:ext cx="817560" cy="81756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28510AE-8423-07B0-5863-07531137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753586"/>
            <a:ext cx="11017250" cy="430887"/>
          </a:xfrm>
        </p:spPr>
        <p:txBody>
          <a:bodyPr vert="horz" wrap="square" lIns="1097280" tIns="0" rIns="0" bIns="0" rtlCol="0" anchor="ctr">
            <a:spAutoFit/>
          </a:bodyPr>
          <a:lstStyle/>
          <a:p>
            <a:r>
              <a:rPr lang="en-US" sz="2800"/>
              <a:t>Copilot Studio agent</a:t>
            </a:r>
          </a:p>
        </p:txBody>
      </p:sp>
      <p:sp>
        <p:nvSpPr>
          <p:cNvPr id="72" name="box 1">
            <a:extLst>
              <a:ext uri="{FF2B5EF4-FFF2-40B4-BE49-F238E27FC236}">
                <a16:creationId xmlns:a16="http://schemas.microsoft.com/office/drawing/2014/main" id="{EF473C83-BA22-A396-CCD7-F46EB6ADA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962" y="1463040"/>
            <a:ext cx="7653338" cy="4809172"/>
          </a:xfrm>
          <a:prstGeom prst="roundRect">
            <a:avLst>
              <a:gd name="adj" fmla="val 3444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400">
                <a:latin typeface="+mj-lt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88A5FED-FFC9-2BF2-8359-381AA93D1E86}"/>
              </a:ext>
            </a:extLst>
          </p:cNvPr>
          <p:cNvSpPr/>
          <p:nvPr/>
        </p:nvSpPr>
        <p:spPr bwMode="auto">
          <a:xfrm rot="16200000">
            <a:off x="-1205208" y="3556961"/>
            <a:ext cx="4515399" cy="621329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Orchestrator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F6F76C1-04E7-F728-46BC-73D64D9CA296}"/>
              </a:ext>
            </a:extLst>
          </p:cNvPr>
          <p:cNvSpPr/>
          <p:nvPr/>
        </p:nvSpPr>
        <p:spPr bwMode="auto">
          <a:xfrm>
            <a:off x="1515970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1FA960C-4B7F-52AB-DA77-F4BFACF1A2A7}"/>
              </a:ext>
            </a:extLst>
          </p:cNvPr>
          <p:cNvSpPr/>
          <p:nvPr/>
        </p:nvSpPr>
        <p:spPr bwMode="auto">
          <a:xfrm>
            <a:off x="3199622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D3DD403-8697-CE69-BD38-1717A3FDC5C2}"/>
              </a:ext>
            </a:extLst>
          </p:cNvPr>
          <p:cNvSpPr/>
          <p:nvPr/>
        </p:nvSpPr>
        <p:spPr bwMode="auto">
          <a:xfrm>
            <a:off x="1515970" y="2548839"/>
            <a:ext cx="203963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Knowledge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E4B5027-A33D-55D8-04B2-0854E78A9835}"/>
              </a:ext>
            </a:extLst>
          </p:cNvPr>
          <p:cNvSpPr/>
          <p:nvPr/>
        </p:nvSpPr>
        <p:spPr bwMode="auto">
          <a:xfrm>
            <a:off x="1523769" y="317764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Public websites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FACFAAD-0A17-61DE-D52A-CEC70C0D9576}"/>
              </a:ext>
            </a:extLst>
          </p:cNvPr>
          <p:cNvSpPr/>
          <p:nvPr/>
        </p:nvSpPr>
        <p:spPr bwMode="auto">
          <a:xfrm>
            <a:off x="1515970" y="393947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SharePoint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CF45A6-36D9-CAFA-36F3-C30E6789203D}"/>
              </a:ext>
            </a:extLst>
          </p:cNvPr>
          <p:cNvSpPr/>
          <p:nvPr/>
        </p:nvSpPr>
        <p:spPr bwMode="auto">
          <a:xfrm>
            <a:off x="1515969" y="470130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Dataverse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49FB160-E589-6D32-D8A7-8F9010B789A7}"/>
              </a:ext>
            </a:extLst>
          </p:cNvPr>
          <p:cNvSpPr/>
          <p:nvPr/>
        </p:nvSpPr>
        <p:spPr bwMode="auto">
          <a:xfrm>
            <a:off x="1523767" y="546313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Files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82FFC9D-B737-A0EF-C182-936B7D0B86E0}"/>
              </a:ext>
            </a:extLst>
          </p:cNvPr>
          <p:cNvSpPr/>
          <p:nvPr/>
        </p:nvSpPr>
        <p:spPr bwMode="auto">
          <a:xfrm>
            <a:off x="3692050" y="2548839"/>
            <a:ext cx="439738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Tools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3DB6006-BC1C-248A-9393-1D7BAB458568}"/>
              </a:ext>
            </a:extLst>
          </p:cNvPr>
          <p:cNvSpPr/>
          <p:nvPr/>
        </p:nvSpPr>
        <p:spPr bwMode="auto">
          <a:xfrm>
            <a:off x="3692050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Connector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0326094-1C92-EE9C-37DE-BCBC7ED23EC6}"/>
              </a:ext>
            </a:extLst>
          </p:cNvPr>
          <p:cNvSpPr/>
          <p:nvPr/>
        </p:nvSpPr>
        <p:spPr bwMode="auto">
          <a:xfrm>
            <a:off x="5178603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Flow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1438493-53C2-C2AB-9E59-C8B335871F06}"/>
              </a:ext>
            </a:extLst>
          </p:cNvPr>
          <p:cNvSpPr/>
          <p:nvPr/>
        </p:nvSpPr>
        <p:spPr bwMode="auto">
          <a:xfrm>
            <a:off x="6678317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Prompt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5A16825-5A4A-3555-2435-AA9741F6EBF4}"/>
              </a:ext>
            </a:extLst>
          </p:cNvPr>
          <p:cNvSpPr/>
          <p:nvPr/>
        </p:nvSpPr>
        <p:spPr bwMode="auto">
          <a:xfrm>
            <a:off x="3692051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MCP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1DAAAFB-E71A-2DBD-2696-1EC50AF70E4F}"/>
              </a:ext>
            </a:extLst>
          </p:cNvPr>
          <p:cNvSpPr/>
          <p:nvPr/>
        </p:nvSpPr>
        <p:spPr bwMode="auto">
          <a:xfrm>
            <a:off x="5178603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Computer use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82198C4-E99A-5BD1-05B8-B29D746FE21F}"/>
              </a:ext>
            </a:extLst>
          </p:cNvPr>
          <p:cNvSpPr/>
          <p:nvPr/>
        </p:nvSpPr>
        <p:spPr bwMode="auto">
          <a:xfrm>
            <a:off x="6678319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Rest API</a:t>
            </a:r>
          </a:p>
        </p:txBody>
      </p:sp>
    </p:spTree>
    <p:extLst>
      <p:ext uri="{BB962C8B-B14F-4D97-AF65-F5344CB8AC3E}">
        <p14:creationId xmlns:p14="http://schemas.microsoft.com/office/powerpoint/2010/main" val="4893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682D6-636E-22FF-4560-8310375C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14EDE63-3A5E-A754-6F26-CB4AB191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753586"/>
            <a:ext cx="11017250" cy="430887"/>
          </a:xfrm>
        </p:spPr>
        <p:txBody>
          <a:bodyPr vert="horz" wrap="square" lIns="1097280" tIns="0" rIns="0" bIns="0" rtlCol="0" anchor="ctr">
            <a:spAutoFit/>
          </a:bodyPr>
          <a:lstStyle/>
          <a:p>
            <a:r>
              <a:rPr lang="en-US" sz="2800"/>
              <a:t>Copilot Studio agent </a:t>
            </a:r>
          </a:p>
        </p:txBody>
      </p:sp>
      <p:sp>
        <p:nvSpPr>
          <p:cNvPr id="38" name="box 1">
            <a:extLst>
              <a:ext uri="{FF2B5EF4-FFF2-40B4-BE49-F238E27FC236}">
                <a16:creationId xmlns:a16="http://schemas.microsoft.com/office/drawing/2014/main" id="{83BF2F14-CF29-0A1F-F753-07093CF7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962" y="1463040"/>
            <a:ext cx="7653338" cy="4809172"/>
          </a:xfrm>
          <a:prstGeom prst="roundRect">
            <a:avLst>
              <a:gd name="adj" fmla="val 3444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400">
                <a:latin typeface="+mj-lt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BD9D817-D06D-FDF0-CE5B-07B1816D8CF0}"/>
              </a:ext>
            </a:extLst>
          </p:cNvPr>
          <p:cNvSpPr/>
          <p:nvPr/>
        </p:nvSpPr>
        <p:spPr bwMode="auto">
          <a:xfrm rot="16200000">
            <a:off x="-1205208" y="3556961"/>
            <a:ext cx="4515399" cy="621329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Orchestrator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C7E7727-5226-9D2A-A085-CF4C9F5C1668}"/>
              </a:ext>
            </a:extLst>
          </p:cNvPr>
          <p:cNvSpPr/>
          <p:nvPr/>
        </p:nvSpPr>
        <p:spPr bwMode="auto">
          <a:xfrm>
            <a:off x="1515970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C2E1F9-812B-3B9E-7F37-E2F83EFD5F57}"/>
              </a:ext>
            </a:extLst>
          </p:cNvPr>
          <p:cNvSpPr/>
          <p:nvPr/>
        </p:nvSpPr>
        <p:spPr bwMode="auto">
          <a:xfrm>
            <a:off x="3199622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1E0E60-2DAD-3C5B-9A74-9ACAD0554C88}"/>
              </a:ext>
            </a:extLst>
          </p:cNvPr>
          <p:cNvSpPr/>
          <p:nvPr/>
        </p:nvSpPr>
        <p:spPr bwMode="auto">
          <a:xfrm>
            <a:off x="4883274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5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r>
              <a:rPr lang="en-US" sz="1800" kern="0">
                <a:latin typeface="Segoe UI Semibold"/>
              </a:rPr>
              <a:t>Agent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73EF8C-68B5-04D8-3191-C9522D964635}"/>
              </a:ext>
            </a:extLst>
          </p:cNvPr>
          <p:cNvSpPr/>
          <p:nvPr/>
        </p:nvSpPr>
        <p:spPr bwMode="auto">
          <a:xfrm>
            <a:off x="6566924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5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r>
              <a:rPr lang="en-US" sz="1800" kern="0">
                <a:latin typeface="Segoe UI Semibold"/>
              </a:rPr>
              <a:t>Agent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B1C009B-5013-8592-7553-628E97DEC63B}"/>
              </a:ext>
            </a:extLst>
          </p:cNvPr>
          <p:cNvSpPr/>
          <p:nvPr/>
        </p:nvSpPr>
        <p:spPr bwMode="auto">
          <a:xfrm>
            <a:off x="1515970" y="2548839"/>
            <a:ext cx="203963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Knowledge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7728540-12B7-1DC4-8032-E4E35B736BCB}"/>
              </a:ext>
            </a:extLst>
          </p:cNvPr>
          <p:cNvSpPr/>
          <p:nvPr/>
        </p:nvSpPr>
        <p:spPr bwMode="auto">
          <a:xfrm>
            <a:off x="1523769" y="317764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Public websites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1672D75-5C56-81A6-7D59-58015F0019D9}"/>
              </a:ext>
            </a:extLst>
          </p:cNvPr>
          <p:cNvSpPr/>
          <p:nvPr/>
        </p:nvSpPr>
        <p:spPr bwMode="auto">
          <a:xfrm>
            <a:off x="1515970" y="393947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SharePoint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A820327-9D8C-67AD-E674-84BB2387ABDC}"/>
              </a:ext>
            </a:extLst>
          </p:cNvPr>
          <p:cNvSpPr/>
          <p:nvPr/>
        </p:nvSpPr>
        <p:spPr bwMode="auto">
          <a:xfrm>
            <a:off x="1515969" y="470130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Dataverse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9150532-A3F6-CE22-DDC5-8790CAAD91B1}"/>
              </a:ext>
            </a:extLst>
          </p:cNvPr>
          <p:cNvSpPr/>
          <p:nvPr/>
        </p:nvSpPr>
        <p:spPr bwMode="auto">
          <a:xfrm>
            <a:off x="1523767" y="546313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Files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86B1224-11EF-3096-1E96-7EB45D5C560B}"/>
              </a:ext>
            </a:extLst>
          </p:cNvPr>
          <p:cNvSpPr/>
          <p:nvPr/>
        </p:nvSpPr>
        <p:spPr bwMode="auto">
          <a:xfrm>
            <a:off x="3692050" y="2548839"/>
            <a:ext cx="439738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Tools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BF93FC2-66E9-FEE8-674F-A4EDAED253E7}"/>
              </a:ext>
            </a:extLst>
          </p:cNvPr>
          <p:cNvSpPr/>
          <p:nvPr/>
        </p:nvSpPr>
        <p:spPr bwMode="auto">
          <a:xfrm>
            <a:off x="3692050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Connector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B21E610-2550-8EBF-A924-4C487C683E3E}"/>
              </a:ext>
            </a:extLst>
          </p:cNvPr>
          <p:cNvSpPr/>
          <p:nvPr/>
        </p:nvSpPr>
        <p:spPr bwMode="auto">
          <a:xfrm>
            <a:off x="5178603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Flow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97F125F-0DC3-3C40-50BE-A81572AFF40B}"/>
              </a:ext>
            </a:extLst>
          </p:cNvPr>
          <p:cNvSpPr/>
          <p:nvPr/>
        </p:nvSpPr>
        <p:spPr bwMode="auto">
          <a:xfrm>
            <a:off x="6678317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Prompt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7FB4224-E895-BE1A-828F-B21DBC2F4E44}"/>
              </a:ext>
            </a:extLst>
          </p:cNvPr>
          <p:cNvSpPr/>
          <p:nvPr/>
        </p:nvSpPr>
        <p:spPr bwMode="auto">
          <a:xfrm>
            <a:off x="3692051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MCP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6E31FD3-209C-7179-BE7A-4CCB991F45E0}"/>
              </a:ext>
            </a:extLst>
          </p:cNvPr>
          <p:cNvSpPr/>
          <p:nvPr/>
        </p:nvSpPr>
        <p:spPr bwMode="auto">
          <a:xfrm>
            <a:off x="5178603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Computer use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B2708D-0E8D-78D6-B8B7-62A8451C90E0}"/>
              </a:ext>
            </a:extLst>
          </p:cNvPr>
          <p:cNvSpPr/>
          <p:nvPr/>
        </p:nvSpPr>
        <p:spPr bwMode="auto">
          <a:xfrm>
            <a:off x="6678319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Rest API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953A8D-D185-B06A-CB11-A37A23CD6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3" y="498714"/>
            <a:ext cx="817560" cy="8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6E9E1-32C8-E194-CD88-EB47D7F6C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ox 1">
            <a:extLst>
              <a:ext uri="{FF2B5EF4-FFF2-40B4-BE49-F238E27FC236}">
                <a16:creationId xmlns:a16="http://schemas.microsoft.com/office/drawing/2014/main" id="{BEA1777D-A985-96C4-FD7B-59F72291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15400" y="1463040"/>
            <a:ext cx="2691383" cy="4809172"/>
          </a:xfrm>
          <a:prstGeom prst="roundRect">
            <a:avLst>
              <a:gd name="adj" fmla="val 5331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400">
                <a:latin typeface="+mj-lt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FAB07F1-6DE6-3166-2A98-03CC80F10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654" y="1613376"/>
            <a:ext cx="2428875" cy="1025544"/>
          </a:xfrm>
          <a:prstGeom prst="roundRect">
            <a:avLst>
              <a:gd name="adj" fmla="val 6905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kern="0">
              <a:solidFill>
                <a:schemeClr val="tx1"/>
              </a:solidFill>
              <a:latin typeface="Segoe UI Semibold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E81062A-0090-17C0-095B-2E0B824A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654" y="2782466"/>
            <a:ext cx="2428875" cy="1025544"/>
          </a:xfrm>
          <a:prstGeom prst="roundRect">
            <a:avLst>
              <a:gd name="adj" fmla="val 6905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kern="0">
              <a:solidFill>
                <a:schemeClr val="tx1"/>
              </a:solidFill>
              <a:latin typeface="Segoe UI Semibold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B1852D7-B17D-E8CE-AA4E-8A4C5F4B1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654" y="3939399"/>
            <a:ext cx="2428875" cy="1025544"/>
          </a:xfrm>
          <a:prstGeom prst="roundRect">
            <a:avLst>
              <a:gd name="adj" fmla="val 6905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kern="0">
              <a:solidFill>
                <a:schemeClr val="tx1"/>
              </a:solidFill>
              <a:latin typeface="Segoe UI Semibold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6571698-2857-620A-26AA-5F11BDF9A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654" y="5096332"/>
            <a:ext cx="2428875" cy="1025544"/>
          </a:xfrm>
          <a:prstGeom prst="roundRect">
            <a:avLst>
              <a:gd name="adj" fmla="val 6905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1800" kern="0">
              <a:solidFill>
                <a:schemeClr val="tx1"/>
              </a:solidFill>
              <a:latin typeface="Segoe UI Semibold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EBB61C2-C2C3-A741-CA11-D36260199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327" y="1853637"/>
            <a:ext cx="545022" cy="54502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310B5A4-30D0-3D51-9F95-AA0ACA3F3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788" y="3022188"/>
            <a:ext cx="546100" cy="5461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20E6C21-F7BD-CF35-39A5-EC116C68F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8" y="4066047"/>
            <a:ext cx="774700" cy="7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551D5CD5-5554-30CC-F60B-AFC9F9F4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1787" y="5342043"/>
            <a:ext cx="534123" cy="5341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8D61FA-A388-E0E2-682E-82611F7B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753586"/>
            <a:ext cx="7285737" cy="430887"/>
          </a:xfrm>
        </p:spPr>
        <p:txBody>
          <a:bodyPr vert="horz" wrap="square" lIns="1097280" tIns="0" rIns="0" bIns="0" rtlCol="0" anchor="ctr">
            <a:spAutoFit/>
          </a:bodyPr>
          <a:lstStyle/>
          <a:p>
            <a:r>
              <a:rPr lang="en-US" sz="2800"/>
              <a:t>Copilot Studio agent   </a:t>
            </a:r>
          </a:p>
        </p:txBody>
      </p:sp>
      <p:sp>
        <p:nvSpPr>
          <p:cNvPr id="83" name="box 1">
            <a:extLst>
              <a:ext uri="{FF2B5EF4-FFF2-40B4-BE49-F238E27FC236}">
                <a16:creationId xmlns:a16="http://schemas.microsoft.com/office/drawing/2014/main" id="{A1003C71-CD69-8CAD-F45F-51D464ADC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962" y="1463040"/>
            <a:ext cx="7653338" cy="4809172"/>
          </a:xfrm>
          <a:prstGeom prst="roundRect">
            <a:avLst>
              <a:gd name="adj" fmla="val 3444"/>
            </a:avLst>
          </a:prstGeom>
          <a:solidFill>
            <a:srgbClr val="091F2C"/>
          </a:solidFill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>
            <a:outerShdw blurRad="317500" dist="63500" dir="8100000" algn="tr" rotWithShape="0">
              <a:prstClr val="black">
                <a:alpha val="3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400">
                <a:latin typeface="+mj-lt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E0E5932-5CCE-62D0-CF73-DB2609FC6CFE}"/>
              </a:ext>
            </a:extLst>
          </p:cNvPr>
          <p:cNvSpPr/>
          <p:nvPr/>
        </p:nvSpPr>
        <p:spPr bwMode="auto">
          <a:xfrm rot="16200000">
            <a:off x="-1205208" y="3556961"/>
            <a:ext cx="4515399" cy="621329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Orchestrator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B1EB50-D0B5-A7D2-C014-789A6FF77378}"/>
              </a:ext>
            </a:extLst>
          </p:cNvPr>
          <p:cNvSpPr/>
          <p:nvPr/>
        </p:nvSpPr>
        <p:spPr bwMode="auto">
          <a:xfrm>
            <a:off x="1515970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0A0C967F-E052-379B-7661-27A149306C1C}"/>
              </a:ext>
            </a:extLst>
          </p:cNvPr>
          <p:cNvSpPr/>
          <p:nvPr/>
        </p:nvSpPr>
        <p:spPr bwMode="auto">
          <a:xfrm>
            <a:off x="3199622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2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 Semibold"/>
                <a:ea typeface="+mn-ea"/>
                <a:cs typeface="+mn-cs"/>
              </a:rPr>
              <a:t>Topic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44C3FAA-7605-3107-DFB7-523BD9B7654E}"/>
              </a:ext>
            </a:extLst>
          </p:cNvPr>
          <p:cNvSpPr/>
          <p:nvPr/>
        </p:nvSpPr>
        <p:spPr bwMode="auto">
          <a:xfrm>
            <a:off x="4883274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5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r>
              <a:rPr lang="en-US" sz="1800" kern="0">
                <a:latin typeface="Segoe UI Semibold"/>
              </a:rPr>
              <a:t>Agent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06A6C97-6F6A-9224-80DB-6B5F59A6B11F}"/>
              </a:ext>
            </a:extLst>
          </p:cNvPr>
          <p:cNvSpPr/>
          <p:nvPr/>
        </p:nvSpPr>
        <p:spPr bwMode="auto">
          <a:xfrm>
            <a:off x="6566924" y="1609926"/>
            <a:ext cx="1522513" cy="816757"/>
          </a:xfrm>
          <a:prstGeom prst="roundRect">
            <a:avLst>
              <a:gd name="adj" fmla="val 7102"/>
            </a:avLst>
          </a:prstGeom>
          <a:solidFill>
            <a:schemeClr val="accent5">
              <a:alpha val="13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r>
              <a:rPr lang="en-US" sz="1800" kern="0">
                <a:latin typeface="Segoe UI Semibold"/>
              </a:rPr>
              <a:t>Agent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9EF9AD6-6CAD-E28C-E8F1-1C1EBC705708}"/>
              </a:ext>
            </a:extLst>
          </p:cNvPr>
          <p:cNvSpPr/>
          <p:nvPr/>
        </p:nvSpPr>
        <p:spPr bwMode="auto">
          <a:xfrm>
            <a:off x="1515970" y="2548839"/>
            <a:ext cx="203963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Knowledge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78AB48A-2079-0C8E-AC2D-1EB33376B64A}"/>
              </a:ext>
            </a:extLst>
          </p:cNvPr>
          <p:cNvSpPr/>
          <p:nvPr/>
        </p:nvSpPr>
        <p:spPr bwMode="auto">
          <a:xfrm>
            <a:off x="1523769" y="317764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Public websites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D69B1AB-CBF9-DF05-099C-00C173724432}"/>
              </a:ext>
            </a:extLst>
          </p:cNvPr>
          <p:cNvSpPr/>
          <p:nvPr/>
        </p:nvSpPr>
        <p:spPr bwMode="auto">
          <a:xfrm>
            <a:off x="1515970" y="393947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SharePoint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32BBC7A-DAA3-3C11-9D6A-ECF730B58003}"/>
              </a:ext>
            </a:extLst>
          </p:cNvPr>
          <p:cNvSpPr/>
          <p:nvPr/>
        </p:nvSpPr>
        <p:spPr bwMode="auto">
          <a:xfrm>
            <a:off x="1515969" y="470130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Dataverse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F11CB40-91B8-2893-8A09-15A5A690794F}"/>
              </a:ext>
            </a:extLst>
          </p:cNvPr>
          <p:cNvSpPr/>
          <p:nvPr/>
        </p:nvSpPr>
        <p:spPr bwMode="auto">
          <a:xfrm>
            <a:off x="1523767" y="5463135"/>
            <a:ext cx="2039637" cy="662191"/>
          </a:xfrm>
          <a:prstGeom prst="roundRect">
            <a:avLst>
              <a:gd name="adj" fmla="val 6628"/>
            </a:avLst>
          </a:prstGeom>
          <a:solidFill>
            <a:schemeClr val="tx1">
              <a:alpha val="2000"/>
            </a:schemeClr>
          </a:solidFill>
          <a:ln w="3175" cap="flat" cmpd="sng" algn="ctr">
            <a:solidFill>
              <a:schemeClr val="tx1">
                <a:alpha val="46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Files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50AF0DF-9467-043E-6217-95C2F3D610FE}"/>
              </a:ext>
            </a:extLst>
          </p:cNvPr>
          <p:cNvSpPr/>
          <p:nvPr/>
        </p:nvSpPr>
        <p:spPr bwMode="auto">
          <a:xfrm>
            <a:off x="3692050" y="2548839"/>
            <a:ext cx="4397387" cy="529168"/>
          </a:xfrm>
          <a:prstGeom prst="roundRect">
            <a:avLst>
              <a:gd name="adj" fmla="val 7102"/>
            </a:avLst>
          </a:prstGeom>
          <a:solidFill>
            <a:schemeClr val="tx1">
              <a:alpha val="8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000" kern="0">
                <a:latin typeface="+mj-lt"/>
              </a:rPr>
              <a:t>Tools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B508263-E6B7-401A-24B6-D783D171A974}"/>
              </a:ext>
            </a:extLst>
          </p:cNvPr>
          <p:cNvSpPr/>
          <p:nvPr/>
        </p:nvSpPr>
        <p:spPr bwMode="auto">
          <a:xfrm>
            <a:off x="3692050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Connector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727014C-B1BD-4140-B842-11F56AFA3595}"/>
              </a:ext>
            </a:extLst>
          </p:cNvPr>
          <p:cNvSpPr/>
          <p:nvPr/>
        </p:nvSpPr>
        <p:spPr bwMode="auto">
          <a:xfrm>
            <a:off x="5178603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Flow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FAD7F67-DC01-F674-93A7-5E4AC02D2EF9}"/>
              </a:ext>
            </a:extLst>
          </p:cNvPr>
          <p:cNvSpPr/>
          <p:nvPr/>
        </p:nvSpPr>
        <p:spPr bwMode="auto">
          <a:xfrm>
            <a:off x="6678317" y="3177645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Prompt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B758C225-6DC0-45E4-5E33-205962CF0A68}"/>
              </a:ext>
            </a:extLst>
          </p:cNvPr>
          <p:cNvSpPr/>
          <p:nvPr/>
        </p:nvSpPr>
        <p:spPr bwMode="auto">
          <a:xfrm>
            <a:off x="3692051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MCP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93AA525B-78F7-7DDF-23F8-9402C0379D9C}"/>
              </a:ext>
            </a:extLst>
          </p:cNvPr>
          <p:cNvSpPr/>
          <p:nvPr/>
        </p:nvSpPr>
        <p:spPr bwMode="auto">
          <a:xfrm>
            <a:off x="5178603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Computer use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4885F491-6537-38B0-9B74-197716AE8455}"/>
              </a:ext>
            </a:extLst>
          </p:cNvPr>
          <p:cNvSpPr/>
          <p:nvPr/>
        </p:nvSpPr>
        <p:spPr bwMode="auto">
          <a:xfrm>
            <a:off x="6678319" y="4690661"/>
            <a:ext cx="1411119" cy="1434665"/>
          </a:xfrm>
          <a:prstGeom prst="roundRect">
            <a:avLst>
              <a:gd name="adj" fmla="val 7102"/>
            </a:avLst>
          </a:prstGeom>
          <a:solidFill>
            <a:schemeClr val="accent3">
              <a:alpha val="5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1800" kern="0">
                <a:latin typeface="Segoe UI Semibold"/>
              </a:rPr>
              <a:t>Rest API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53FBC07-8579-B505-AB32-00C75C1AF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3" y="498714"/>
            <a:ext cx="817560" cy="817560"/>
          </a:xfrm>
          <a:prstGeom prst="rect">
            <a:avLst/>
          </a:prstGeom>
        </p:spPr>
      </p:pic>
      <p:cxnSp>
        <p:nvCxnSpPr>
          <p:cNvPr id="78" name="Straight Arrow Connector 77" descr="An arrow pointing right">
            <a:extLst>
              <a:ext uri="{FF2B5EF4-FFF2-40B4-BE49-F238E27FC236}">
                <a16:creationId xmlns:a16="http://schemas.microsoft.com/office/drawing/2014/main" id="{7BCE813F-0A93-6CC5-D3E8-CEA5B7268DB8}"/>
              </a:ext>
            </a:extLst>
          </p:cNvPr>
          <p:cNvCxnSpPr/>
          <p:nvPr/>
        </p:nvCxnSpPr>
        <p:spPr>
          <a:xfrm>
            <a:off x="8367440" y="3714750"/>
            <a:ext cx="482080" cy="0"/>
          </a:xfrm>
          <a:prstGeom prst="straightConnector1">
            <a:avLst/>
          </a:prstGeom>
          <a:ln w="38100" cap="rnd" cmpd="sng" algn="ctr">
            <a:solidFill>
              <a:schemeClr val="tx1"/>
            </a:solidFill>
            <a:prstDash val="solid"/>
            <a:round/>
            <a:headEnd type="none" w="lg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 descr="An arrow pointing left">
            <a:extLst>
              <a:ext uri="{FF2B5EF4-FFF2-40B4-BE49-F238E27FC236}">
                <a16:creationId xmlns:a16="http://schemas.microsoft.com/office/drawing/2014/main" id="{C1415497-D77E-BB74-2A85-25D3A6A21273}"/>
              </a:ext>
            </a:extLst>
          </p:cNvPr>
          <p:cNvCxnSpPr/>
          <p:nvPr/>
        </p:nvCxnSpPr>
        <p:spPr>
          <a:xfrm flipH="1">
            <a:off x="8308182" y="4020502"/>
            <a:ext cx="535600" cy="0"/>
          </a:xfrm>
          <a:prstGeom prst="straightConnector1">
            <a:avLst/>
          </a:prstGeom>
          <a:ln w="38100" cap="rnd" cmpd="sng" algn="ctr">
            <a:solidFill>
              <a:schemeClr val="tx1"/>
            </a:solidFill>
            <a:prstDash val="solid"/>
            <a:round/>
            <a:headEnd type="none" w="lg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F9C6ABA-403C-0B98-5F81-C742E6B2DB0F}"/>
              </a:ext>
            </a:extLst>
          </p:cNvPr>
          <p:cNvSpPr txBox="1"/>
          <p:nvPr/>
        </p:nvSpPr>
        <p:spPr>
          <a:xfrm>
            <a:off x="8779762" y="753586"/>
            <a:ext cx="2962658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defTabSz="932742">
              <a:lnSpc>
                <a:spcPct val="100000"/>
              </a:lnSpc>
              <a:spcBef>
                <a:spcPct val="0"/>
              </a:spcBef>
              <a:buNone/>
              <a:defRPr lang="en-US" sz="2800" b="0" cap="none" spc="-50" baseline="0" dirty="0" smtClean="0">
                <a:ln w="3175">
                  <a:noFill/>
                </a:ln>
                <a:effectLst/>
                <a:latin typeface="+mj-lt"/>
                <a:cs typeface="Segoe UI" pitchFamily="34" charset="0"/>
              </a:defRPr>
            </a:lvl1pPr>
          </a:lstStyle>
          <a:p>
            <a:pPr algn="ctr"/>
            <a:r>
              <a:rPr lang="en-US"/>
              <a:t>Connected agents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7627FA-D37E-4F0C-2323-BD64D29A16FC}"/>
              </a:ext>
            </a:extLst>
          </p:cNvPr>
          <p:cNvSpPr txBox="1"/>
          <p:nvPr/>
        </p:nvSpPr>
        <p:spPr>
          <a:xfrm>
            <a:off x="9944100" y="1767466"/>
            <a:ext cx="1442985" cy="7173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Copilot Studio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agents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878C50-6C3B-1D5B-97D0-D1A7AE7C53B6}"/>
              </a:ext>
            </a:extLst>
          </p:cNvPr>
          <p:cNvSpPr txBox="1"/>
          <p:nvPr/>
        </p:nvSpPr>
        <p:spPr>
          <a:xfrm>
            <a:off x="9944100" y="2936556"/>
            <a:ext cx="1442985" cy="7173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M365 Agents SDK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92C1B4-67C3-9980-3797-87CFD6EB9595}"/>
              </a:ext>
            </a:extLst>
          </p:cNvPr>
          <p:cNvSpPr txBox="1"/>
          <p:nvPr/>
        </p:nvSpPr>
        <p:spPr>
          <a:xfrm>
            <a:off x="9944100" y="4093489"/>
            <a:ext cx="1442985" cy="7173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Azure Foundry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580F06-4848-BCDF-DE26-6619D8E4BF0F}"/>
              </a:ext>
            </a:extLst>
          </p:cNvPr>
          <p:cNvSpPr txBox="1"/>
          <p:nvPr/>
        </p:nvSpPr>
        <p:spPr>
          <a:xfrm>
            <a:off x="9944100" y="5250422"/>
            <a:ext cx="1442985" cy="7173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Fabric Data agents</a:t>
            </a:r>
          </a:p>
        </p:txBody>
      </p:sp>
    </p:spTree>
    <p:extLst>
      <p:ext uri="{BB962C8B-B14F-4D97-AF65-F5344CB8AC3E}">
        <p14:creationId xmlns:p14="http://schemas.microsoft.com/office/powerpoint/2010/main" val="2101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5ABB8-7F26-4BA8-54F1-45C71D536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8E339-80D3-FFC8-F2B8-2EC777F405B6}"/>
              </a:ext>
            </a:extLst>
          </p:cNvPr>
          <p:cNvSpPr txBox="1"/>
          <p:nvPr/>
        </p:nvSpPr>
        <p:spPr>
          <a:xfrm>
            <a:off x="466155" y="1443841"/>
            <a:ext cx="53836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>
                <a:solidFill>
                  <a:srgbClr val="FFE399"/>
                </a:solidFill>
              </a:rPr>
              <a:t>Break into more focused agents when:</a:t>
            </a:r>
          </a:p>
          <a:p>
            <a:pPr>
              <a:buNone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You have a single developer or a small, cohesive team managing the entire agent solution.</a:t>
            </a:r>
          </a:p>
          <a:p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You want to logically group tools, instructions, or knowledge into clearly defined child-agents within a larger agent.</a:t>
            </a:r>
          </a:p>
          <a:p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You do not need separate configuration settings.</a:t>
            </a:r>
          </a:p>
          <a:p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You do not intend to publish these agents separately or make them available independently to end users.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4BA27-DAA5-32FE-24B2-8100F7A8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should I use?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514CD-CCA9-EF4D-6860-FEC9F3EC6CEE}"/>
              </a:ext>
            </a:extLst>
          </p:cNvPr>
          <p:cNvSpPr txBox="1"/>
          <p:nvPr/>
        </p:nvSpPr>
        <p:spPr>
          <a:xfrm>
            <a:off x="6426356" y="1513221"/>
            <a:ext cx="5180427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1800" b="1">
                <a:solidFill>
                  <a:srgbClr val="FFE399"/>
                </a:solidFill>
              </a:rPr>
              <a:t>Use connected agents when:</a:t>
            </a:r>
          </a:p>
          <a:p>
            <a:pPr>
              <a:buNone/>
            </a:pP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Multiple teams or developers manage different agents independently.</a:t>
            </a:r>
          </a:p>
          <a:p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You need to publish and maintain agents separately, making them available directly to end users on independent channels.</a:t>
            </a:r>
          </a:p>
          <a:p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Agents must have their own dedicated settings, including authentication configurations.</a:t>
            </a:r>
          </a:p>
          <a:p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You need independent Application Lifecycle Management (ALM) processes for each agent.</a:t>
            </a:r>
          </a:p>
          <a:p>
            <a:pPr algn="l"/>
            <a:endParaRPr lang="en-US" sz="1800" err="1"/>
          </a:p>
        </p:txBody>
      </p:sp>
    </p:spTree>
    <p:extLst>
      <p:ext uri="{BB962C8B-B14F-4D97-AF65-F5344CB8AC3E}">
        <p14:creationId xmlns:p14="http://schemas.microsoft.com/office/powerpoint/2010/main" val="7933057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A2E7B-ECAC-BB5D-D0A5-6776FECB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A0A0-5D90-009A-02A5-B95A6059CD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0706" y="390956"/>
            <a:ext cx="5384800" cy="554037"/>
          </a:xfrm>
        </p:spPr>
        <p:txBody>
          <a:bodyPr/>
          <a:lstStyle/>
          <a:p>
            <a:r>
              <a:rPr lang="en-US">
                <a:cs typeface="Segoe Sans Display Semibold"/>
              </a:rPr>
              <a:t>Meet your hosts</a:t>
            </a:r>
            <a:endParaRPr lang="en-US"/>
          </a:p>
        </p:txBody>
      </p:sp>
      <p:pic>
        <p:nvPicPr>
          <p:cNvPr id="3074" name="Picture 2" descr="profile image">
            <a:extLst>
              <a:ext uri="{FF2B5EF4-FFF2-40B4-BE49-F238E27FC236}">
                <a16:creationId xmlns:a16="http://schemas.microsoft.com/office/drawing/2014/main" id="{DFD073BE-FFFB-600D-A4DB-8291D70D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1" y="1900759"/>
            <a:ext cx="2954145" cy="295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5170F9-D29F-79BF-3A97-02A7A13E9047}"/>
              </a:ext>
            </a:extLst>
          </p:cNvPr>
          <p:cNvSpPr txBox="1">
            <a:spLocks/>
          </p:cNvSpPr>
          <p:nvPr/>
        </p:nvSpPr>
        <p:spPr>
          <a:xfrm>
            <a:off x="404974" y="4957241"/>
            <a:ext cx="3551106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sz="3200">
                <a:cs typeface="Segoe Sans Display Semibold"/>
              </a:rPr>
              <a:t>Ashleigh Nyazema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10410-897D-B656-668F-60FF5ADD25EB}"/>
              </a:ext>
            </a:extLst>
          </p:cNvPr>
          <p:cNvSpPr txBox="1"/>
          <p:nvPr/>
        </p:nvSpPr>
        <p:spPr>
          <a:xfrm>
            <a:off x="401073" y="5537550"/>
            <a:ext cx="2954146" cy="6767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/>
            <a:r>
              <a:rPr lang="en-US" sz="1600" b="0" i="0" u="none" strike="noStrike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Segoe UI"/>
                <a:cs typeface="Segoe UI"/>
              </a:rPr>
              <a:t>Program Manager</a:t>
            </a:r>
            <a:r>
              <a:rPr lang="en-US" sz="1600" b="0" i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Segoe UI"/>
                <a:cs typeface="Segoe UI"/>
              </a:rPr>
              <a:t>​</a:t>
            </a:r>
            <a:endParaRPr lang="en-US" sz="2800" b="0" i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Segoe UI"/>
              <a:cs typeface="Segoe UI"/>
            </a:endParaRPr>
          </a:p>
          <a:p>
            <a:pPr algn="ctr" rtl="0" fontAlgn="base">
              <a:lnSpc>
                <a:spcPts val="1275"/>
              </a:lnSpc>
            </a:pPr>
            <a:endParaRPr lang="en-US" sz="1400" b="0" i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1275"/>
              </a:lnSpc>
            </a:pPr>
            <a:r>
              <a:rPr lang="en-US" sz="1600" b="0" i="0" u="none" strike="noStrike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Segoe UI Semibold"/>
                <a:cs typeface="Segoe UI Semibold"/>
              </a:rPr>
              <a:t>Power CAT</a:t>
            </a:r>
            <a:r>
              <a:rPr lang="en-US" sz="1600" b="0" i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Segoe UI Semibold"/>
                <a:cs typeface="Segoe UI Semibold"/>
              </a:rPr>
              <a:t>​</a:t>
            </a:r>
            <a:endParaRPr lang="en-US" sz="1400" b="0" i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Segoe UI Semibold"/>
              <a:cs typeface="Segoe UI Semibold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5170F9-D29F-79BF-3A97-02A7A13E9047}"/>
              </a:ext>
            </a:extLst>
          </p:cNvPr>
          <p:cNvSpPr txBox="1">
            <a:spLocks/>
          </p:cNvSpPr>
          <p:nvPr/>
        </p:nvSpPr>
        <p:spPr>
          <a:xfrm>
            <a:off x="4407068" y="4989677"/>
            <a:ext cx="355110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 Semibold"/>
              </a:rPr>
              <a:t>Dewain Robinson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7110410-897D-B656-668F-60FF5ADD25EB}"/>
              </a:ext>
            </a:extLst>
          </p:cNvPr>
          <p:cNvSpPr txBox="1"/>
          <p:nvPr/>
        </p:nvSpPr>
        <p:spPr>
          <a:xfrm>
            <a:off x="4567944" y="5538386"/>
            <a:ext cx="2982900" cy="6767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Principal Solution Architect</a:t>
            </a:r>
            <a:endParaRPr lang="en-US" sz="2800">
              <a:solidFill>
                <a:schemeClr val="bg1">
                  <a:lumMod val="10000"/>
                  <a:lumOff val="90000"/>
                </a:schemeClr>
              </a:solidFill>
              <a:latin typeface="Segoe UI"/>
              <a:cs typeface="Segoe UI"/>
            </a:endParaRPr>
          </a:p>
          <a:p>
            <a:pPr marL="0" marR="0" lvl="0" indent="0" algn="ctr" defTabSz="914367" rtl="0" eaLnBrk="1" fontAlgn="base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10000"/>
                  <a:lumOff val="9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367" rtl="0" eaLnBrk="1" fontAlgn="base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LnTx/>
                <a:uFillTx/>
                <a:latin typeface="Segoe UI Semibold"/>
                <a:cs typeface="Segoe UI Semibold"/>
              </a:rPr>
              <a:t>Power CAT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/>
                <a:cs typeface="Segoe UI Semibold"/>
              </a:rPr>
              <a:t>​ </a:t>
            </a:r>
            <a:r>
              <a:rPr lang="en-US" sz="1600">
                <a:solidFill>
                  <a:schemeClr val="bg1">
                    <a:lumMod val="10000"/>
                    <a:lumOff val="90000"/>
                  </a:schemeClr>
                </a:solidFill>
                <a:latin typeface="Segoe UI Semibold"/>
                <a:cs typeface="Segoe UI Semibold"/>
              </a:rPr>
              <a:t>- Copilot Studio</a:t>
            </a:r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A7D9F307-CAA9-0636-16B0-022199FFE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74" y="2003354"/>
            <a:ext cx="2356574" cy="274895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B88220D-7984-FA5B-28C2-324CFD33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r="12508"/>
          <a:stretch/>
        </p:blipFill>
        <p:spPr bwMode="auto">
          <a:xfrm rot="20855448">
            <a:off x="4618927" y="1951927"/>
            <a:ext cx="2954145" cy="2954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4739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93AF-3537-CE50-AC2C-EB1B9807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C25D9687-ABF0-5D92-02E5-485B5395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84129" y="2848400"/>
            <a:ext cx="548640" cy="4572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48C4B1"/>
              </a:gs>
              <a:gs pos="0">
                <a:srgbClr val="0077D3"/>
              </a:gs>
            </a:gsLst>
            <a:path path="circle">
              <a:fillToRect l="100000" t="100000"/>
            </a:path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36750F2D-9FA1-0E0D-B569-3F0B6DDC58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4129" y="1165511"/>
            <a:ext cx="5583236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>
                <a:ln w="3175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Light" panose="020B0502040204020203" pitchFamily="34" charset="0"/>
              </a:rPr>
              <a:t>Simplify integration with AI apps and agents using </a:t>
            </a:r>
            <a:r>
              <a:rPr kumimoji="0" lang="en-US" sz="2400" b="0" i="0" u="none" strike="noStrike" kern="1200" cap="none" spc="-50" normalizeH="0" baseline="0" noProof="0">
                <a:ln w="3175">
                  <a:noFill/>
                </a:ln>
                <a:gradFill>
                  <a:gsLst>
                    <a:gs pos="0">
                      <a:srgbClr val="0077D3"/>
                    </a:gs>
                    <a:gs pos="100000">
                      <a:srgbClr val="48C4B1"/>
                    </a:gs>
                  </a:gsLst>
                  <a:lin ang="13500000" scaled="1"/>
                </a:gra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rPr>
              <a:t>Model Context Protocol</a:t>
            </a:r>
            <a:endParaRPr kumimoji="0" lang="en-US" sz="2400" b="0" i="0" u="none" strike="noStrike" kern="1200" cap="none" spc="-50" normalizeH="0" baseline="0" noProof="0">
              <a:ln w="3175">
                <a:noFill/>
              </a:ln>
              <a:gradFill>
                <a:gsLst>
                  <a:gs pos="0">
                    <a:srgbClr val="0077D3"/>
                  </a:gs>
                  <a:gs pos="100000">
                    <a:srgbClr val="48C4B1"/>
                  </a:gs>
                </a:gsLst>
                <a:lin ang="135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B0394D-2BA2-5C86-6C77-C7DEDE1C88ED}"/>
              </a:ext>
            </a:extLst>
          </p:cNvPr>
          <p:cNvSpPr txBox="1"/>
          <p:nvPr/>
        </p:nvSpPr>
        <p:spPr>
          <a:xfrm>
            <a:off x="495986" y="2001357"/>
            <a:ext cx="51750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MCP Support, a standardized way to connect agents to your data and tools, is now Generally Available in Copilot Studio.</a:t>
            </a:r>
            <a:r>
              <a:rPr kumimoji="0" lang="en-US" sz="1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It's like a USB-C port for your agents.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5D29E-64CE-5BD2-4D38-E2281FF01E1A}"/>
              </a:ext>
            </a:extLst>
          </p:cNvPr>
          <p:cNvSpPr txBox="1"/>
          <p:nvPr/>
        </p:nvSpPr>
        <p:spPr>
          <a:xfrm>
            <a:off x="574458" y="3002305"/>
            <a:ext cx="5024094" cy="2677656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Connect your agents to MCP-enabled connectors, unlocking the latest actions and knowledge made available.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Apply enterprise security and controls to your connectors including data loss prevention, authentication, and virtual networks.</a:t>
            </a:r>
            <a:endParaRPr lang="en-US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Access a marketplace of servers from the growing library of pre-built, MCP-enabled connectors showing list of tools available for your agents to use.</a:t>
            </a:r>
          </a:p>
          <a:p>
            <a:pPr lvl="0">
              <a:defRPr/>
            </a:pPr>
            <a:endParaRPr kumimoji="0" lang="en-US" sz="1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defRPr/>
            </a:pPr>
            <a:r>
              <a:rPr lang="en-US" sz="1400">
                <a:latin typeface="Segoe UI Light" panose="020B0502040204020203" pitchFamily="34" charset="0"/>
                <a:cs typeface="Segoe UI Light" panose="020B0502040204020203" pitchFamily="34" charset="0"/>
              </a:rPr>
              <a:t>Gain enhanced analytics and tracing capabilities, offering better visibility into agent behavior and connector performance.</a:t>
            </a:r>
            <a:endParaRPr kumimoji="0" lang="en-US" sz="1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00ADCA-86E0-2247-98AB-D163B9DDB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4129" y="3600857"/>
            <a:ext cx="5014422" cy="0"/>
          </a:xfrm>
          <a:prstGeom prst="straightConnector1">
            <a:avLst/>
          </a:prstGeom>
          <a:ln w="9525" cap="rnd">
            <a:solidFill>
              <a:schemeClr val="tx1">
                <a:alpha val="30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1A8FB1-5747-0C9E-70B0-96916A950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4129" y="4240780"/>
            <a:ext cx="5014422" cy="0"/>
          </a:xfrm>
          <a:prstGeom prst="straightConnector1">
            <a:avLst/>
          </a:prstGeom>
          <a:ln w="9525" cap="rnd">
            <a:solidFill>
              <a:schemeClr val="tx1">
                <a:alpha val="30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EF8727-4D70-2ECB-3B03-A92111F47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4129" y="5089310"/>
            <a:ext cx="5014422" cy="0"/>
          </a:xfrm>
          <a:prstGeom prst="straightConnector1">
            <a:avLst/>
          </a:prstGeom>
          <a:ln w="9525" cap="rnd">
            <a:solidFill>
              <a:schemeClr val="tx1">
                <a:alpha val="30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screenshot of a computer">
            <a:extLst>
              <a:ext uri="{FF2B5EF4-FFF2-40B4-BE49-F238E27FC236}">
                <a16:creationId xmlns:a16="http://schemas.microsoft.com/office/drawing/2014/main" id="{5BA91DC0-3A8D-045F-9BD0-2705CCA83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1086" r="1137" b="2334"/>
          <a:stretch>
            <a:fillRect/>
          </a:stretch>
        </p:blipFill>
        <p:spPr>
          <a:xfrm>
            <a:off x="6169489" y="907210"/>
            <a:ext cx="4444201" cy="2926958"/>
          </a:xfrm>
          <a:prstGeom prst="rect">
            <a:avLst/>
          </a:prstGeom>
          <a:effectLst>
            <a:outerShdw blurRad="141058" dist="125878" dir="3840000" algn="tl" rotWithShape="0">
              <a:prstClr val="black">
                <a:alpha val="28042"/>
              </a:prstClr>
            </a:outerShdw>
          </a:effec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A8ACBD3-3F78-12BF-F2E6-C785C8DF5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457" y="441192"/>
            <a:ext cx="570222" cy="57022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2EEAFB-14ED-D227-34DD-EB093A65E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4129" y="5731150"/>
            <a:ext cx="5014422" cy="0"/>
          </a:xfrm>
          <a:prstGeom prst="straightConnector1">
            <a:avLst/>
          </a:prstGeom>
          <a:ln w="9525" cap="rnd">
            <a:solidFill>
              <a:schemeClr val="tx1">
                <a:alpha val="30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Screenshot">
            <a:extLst>
              <a:ext uri="{FF2B5EF4-FFF2-40B4-BE49-F238E27FC236}">
                <a16:creationId xmlns:a16="http://schemas.microsoft.com/office/drawing/2014/main" id="{CDC81367-33AA-C818-350E-176D987EB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14933" r="714" b="1260"/>
          <a:stretch>
            <a:fillRect/>
          </a:stretch>
        </p:blipFill>
        <p:spPr>
          <a:xfrm>
            <a:off x="7516774" y="3625831"/>
            <a:ext cx="4444201" cy="2926958"/>
          </a:xfrm>
          <a:prstGeom prst="rect">
            <a:avLst/>
          </a:prstGeom>
          <a:effectLst>
            <a:outerShdw blurRad="141058" dist="125878" dir="3840000" algn="tl" rotWithShape="0">
              <a:prstClr val="black">
                <a:alpha val="28042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C3236-B244-9C0B-3D3E-3D42BCC34271}"/>
              </a:ext>
            </a:extLst>
          </p:cNvPr>
          <p:cNvSpPr txBox="1"/>
          <p:nvPr/>
        </p:nvSpPr>
        <p:spPr>
          <a:xfrm>
            <a:off x="495986" y="6360112"/>
            <a:ext cx="34395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/>
              <a:t>Learn more at </a:t>
            </a:r>
            <a:r>
              <a:rPr lang="en-US" sz="1400">
                <a:latin typeface="+mj-lt"/>
              </a:rPr>
              <a:t>aka.ms/mcs-mcp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3450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9A9F-77D2-97A3-3458-EEA45150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15F-0D6F-33C8-08E2-142B1010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977823"/>
            <a:ext cx="6217920" cy="553998"/>
          </a:xfrm>
        </p:spPr>
        <p:txBody>
          <a:bodyPr/>
          <a:lstStyle/>
          <a:p>
            <a:r>
              <a:rPr lang="en-US"/>
              <a:t>Multi-agent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5C0FB-366B-2F69-BFC1-44C3469510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Focused Agents, Connected Agents, MCP Integration </a:t>
            </a:r>
          </a:p>
        </p:txBody>
      </p:sp>
    </p:spTree>
    <p:extLst>
      <p:ext uri="{BB962C8B-B14F-4D97-AF65-F5344CB8AC3E}">
        <p14:creationId xmlns:p14="http://schemas.microsoft.com/office/powerpoint/2010/main" val="18904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009C-16A8-FECF-CE0D-1A74CD87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4E8B-0D0D-0066-6507-B2862E6F7E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090" y="1163639"/>
            <a:ext cx="11018838" cy="553998"/>
          </a:xfrm>
        </p:spPr>
        <p:txBody>
          <a:bodyPr/>
          <a:lstStyle/>
          <a:p>
            <a:r>
              <a:rPr lang="en-US">
                <a:cs typeface="Segoe UI"/>
              </a:rPr>
              <a:t>Do You Plan To Use Multi-Agent and/or MCP?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EBB3DF-51EA-1346-C32A-404B75E3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2090" y="1845893"/>
            <a:ext cx="9559446" cy="19649"/>
          </a:xfrm>
          <a:prstGeom prst="line">
            <a:avLst/>
          </a:prstGeom>
          <a:ln w="28575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AA99CC6-A773-85A2-26F5-987E8FA7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6" y="5567422"/>
            <a:ext cx="1070864" cy="10417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9254E2-C188-3EA5-4A97-25A82DCD9A63}"/>
              </a:ext>
            </a:extLst>
          </p:cNvPr>
          <p:cNvSpPr txBox="1"/>
          <p:nvPr/>
        </p:nvSpPr>
        <p:spPr>
          <a:xfrm>
            <a:off x="1509540" y="5919006"/>
            <a:ext cx="35542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67"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Poll link: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</a:t>
            </a:r>
            <a:r>
              <a:rPr lang="en-US" sz="1600">
                <a:latin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/AiWebinars/Polling</a:t>
            </a:r>
            <a:endParaRPr lang="en-US" sz="1600">
              <a:latin typeface="Segoe UI"/>
              <a:cs typeface="Segoe U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BCE33A-B9B5-8199-3BF8-E7362503CAE2}"/>
              </a:ext>
            </a:extLst>
          </p:cNvPr>
          <p:cNvSpPr txBox="1"/>
          <p:nvPr/>
        </p:nvSpPr>
        <p:spPr>
          <a:xfrm>
            <a:off x="1614211" y="5567422"/>
            <a:ext cx="33246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rgbClr val="9BF00B"/>
                </a:solidFill>
                <a:latin typeface="+mj-lt"/>
              </a:rPr>
              <a:t>Poll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578E26-9E68-09BF-1CD1-B0F31FDD3553}"/>
              </a:ext>
            </a:extLst>
          </p:cNvPr>
          <p:cNvSpPr txBox="1"/>
          <p:nvPr/>
        </p:nvSpPr>
        <p:spPr>
          <a:xfrm>
            <a:off x="1509540" y="6292134"/>
            <a:ext cx="322400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Passcode</a:t>
            </a:r>
            <a:r>
              <a:rPr lang="en-US" sz="1600">
                <a:solidFill>
                  <a:srgbClr val="FFFFFF"/>
                </a:solidFill>
                <a:latin typeface="Segoe UI"/>
                <a:cs typeface="Segoe UI"/>
              </a:rPr>
              <a:t>: </a:t>
            </a:r>
            <a:r>
              <a:rPr lang="en-US" sz="1600" err="1">
                <a:solidFill>
                  <a:srgbClr val="FFFFFF"/>
                </a:solidFill>
                <a:latin typeface="Segoe UI"/>
                <a:cs typeface="Segoe UI"/>
              </a:rPr>
              <a:t>PowerCAT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D59ED7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2450017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Links">
                <a:extLst>
                  <a:ext uri="{FF2B5EF4-FFF2-40B4-BE49-F238E27FC236}">
                    <a16:creationId xmlns:a16="http://schemas.microsoft.com/office/drawing/2014/main" id="{83A84DA0-FA87-DF8F-0709-91A185D908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9502" y="1765757"/>
              <a:ext cx="6388615" cy="482761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88615" cy="4827619"/>
                    </a:xfrm>
                    <a:prstGeom prst="rect">
                      <a:avLst/>
                    </a:prstGeom>
                  </am3d:spPr>
                  <am3d:camera>
                    <am3d:pos x="0" y="0" z="611918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759" d="1000000"/>
                    <am3d:preTrans dx="-1415555" dy="-7334695" dz="-431567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5">
                        <a3danim:animPr length="48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5"/>
                    </a:ext>
                  </am3d:extLst>
                  <am3d:objViewport viewportSz="117754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Links">
                <a:extLst>
                  <a:ext uri="{FF2B5EF4-FFF2-40B4-BE49-F238E27FC236}">
                    <a16:creationId xmlns:a16="http://schemas.microsoft.com/office/drawing/2014/main" id="{83A84DA0-FA87-DF8F-0709-91A185D908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502" y="1765757"/>
                <a:ext cx="6388615" cy="482761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DD70888-6DC2-3C0D-8B61-8DDCD8DE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cs typeface="Segoe UI"/>
              </a:rPr>
              <a:t>Before we get to Q&amp;A, please provide your feedback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3E9E9-AB03-3C5C-CF2E-A54D21CDA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712"/>
            <a:ext cx="6715370" cy="43088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5"/>
              </a:rPr>
              <a:t>aka.ms/AIWebinars/Feedback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0B1C4-73A0-0725-59A7-9EE13E6F2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613" y="2271153"/>
            <a:ext cx="3080084" cy="31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5" presetClass="emph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embedded6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8C94-6F99-0D60-B5D9-DADF17890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gents&#10;&#10;AI-generated content may be incorrect.">
            <a:extLst>
              <a:ext uri="{FF2B5EF4-FFF2-40B4-BE49-F238E27FC236}">
                <a16:creationId xmlns:a16="http://schemas.microsoft.com/office/drawing/2014/main" id="{79878B5F-7BF1-AC9E-E4EB-2CFA2E32C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6" y="1224695"/>
            <a:ext cx="3248525" cy="1866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01CA08-0B49-7386-A749-5D5743F127D1}"/>
              </a:ext>
            </a:extLst>
          </p:cNvPr>
          <p:cNvSpPr/>
          <p:nvPr/>
        </p:nvSpPr>
        <p:spPr bwMode="auto">
          <a:xfrm>
            <a:off x="6671574" y="2240352"/>
            <a:ext cx="5016500" cy="891342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2E03C-3624-8559-83C8-BDA11ED7E4F9}"/>
              </a:ext>
            </a:extLst>
          </p:cNvPr>
          <p:cNvSpPr/>
          <p:nvPr/>
        </p:nvSpPr>
        <p:spPr bwMode="auto">
          <a:xfrm>
            <a:off x="6654905" y="3214398"/>
            <a:ext cx="5016500" cy="723116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9597D-6D52-0D8F-FAE3-D35BD5F92A4B}"/>
              </a:ext>
            </a:extLst>
          </p:cNvPr>
          <p:cNvSpPr/>
          <p:nvPr/>
        </p:nvSpPr>
        <p:spPr bwMode="auto">
          <a:xfrm>
            <a:off x="6671574" y="4020219"/>
            <a:ext cx="5016500" cy="737073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C43787-A32A-74D0-12C5-9119D63F9A73}"/>
              </a:ext>
            </a:extLst>
          </p:cNvPr>
          <p:cNvSpPr/>
          <p:nvPr/>
        </p:nvSpPr>
        <p:spPr bwMode="auto">
          <a:xfrm>
            <a:off x="6671574" y="1098909"/>
            <a:ext cx="5016500" cy="1080087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199454-3C48-DAD0-6886-2B9D28FF4624}"/>
              </a:ext>
            </a:extLst>
          </p:cNvPr>
          <p:cNvSpPr/>
          <p:nvPr/>
        </p:nvSpPr>
        <p:spPr bwMode="auto">
          <a:xfrm>
            <a:off x="6657197" y="5746190"/>
            <a:ext cx="5016500" cy="847798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E35B2099-72C6-7663-83BD-D48119143E43}"/>
              </a:ext>
            </a:extLst>
          </p:cNvPr>
          <p:cNvSpPr/>
          <p:nvPr/>
        </p:nvSpPr>
        <p:spPr bwMode="auto">
          <a:xfrm rot="-360000">
            <a:off x="669102" y="4695900"/>
            <a:ext cx="3206871" cy="1816821"/>
          </a:xfrm>
          <a:prstGeom prst="roundRect">
            <a:avLst>
              <a:gd name="adj" fmla="val 2797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u="sng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C6954CA2-3065-3461-3D05-10191971690C}"/>
              </a:ext>
            </a:extLst>
          </p:cNvPr>
          <p:cNvSpPr/>
          <p:nvPr/>
        </p:nvSpPr>
        <p:spPr bwMode="auto">
          <a:xfrm rot="-240000">
            <a:off x="874307" y="2267616"/>
            <a:ext cx="3206871" cy="1816821"/>
          </a:xfrm>
          <a:prstGeom prst="roundRect">
            <a:avLst>
              <a:gd name="adj" fmla="val 2797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u="sng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81D28C9-8857-8658-B08F-430CEDA03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79" y="3338618"/>
            <a:ext cx="3580063" cy="1747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7DB819-6E70-A42D-5E2C-D08C2CC206AC}"/>
              </a:ext>
            </a:extLst>
          </p:cNvPr>
          <p:cNvSpPr/>
          <p:nvPr/>
        </p:nvSpPr>
        <p:spPr bwMode="auto">
          <a:xfrm>
            <a:off x="4464726" y="1313969"/>
            <a:ext cx="7825086" cy="5910385"/>
          </a:xfrm>
          <a:prstGeom prst="rect">
            <a:avLst/>
          </a:prstGeom>
          <a:solidFill>
            <a:srgbClr val="808080">
              <a:alpha val="14902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F1398-D271-DF3D-278D-7A2B75701EDC}"/>
              </a:ext>
            </a:extLst>
          </p:cNvPr>
          <p:cNvSpPr txBox="1"/>
          <p:nvPr/>
        </p:nvSpPr>
        <p:spPr>
          <a:xfrm>
            <a:off x="4860152" y="5682256"/>
            <a:ext cx="43025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B1F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https://aka.ms/PowerCAT/AIWebinars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304E0B-5285-8BAE-2203-17732F5750BE}"/>
              </a:ext>
            </a:extLst>
          </p:cNvPr>
          <p:cNvSpPr txBox="1">
            <a:spLocks/>
          </p:cNvSpPr>
          <p:nvPr/>
        </p:nvSpPr>
        <p:spPr>
          <a:xfrm>
            <a:off x="397330" y="204338"/>
            <a:ext cx="813680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Power CAT </a:t>
            </a:r>
            <a:r>
              <a:rPr lang="en-US" sz="3600" b="1">
                <a:ln w="3175">
                  <a:noFill/>
                </a:ln>
                <a:gradFill flip="none" rotWithShape="1">
                  <a:gsLst>
                    <a:gs pos="0">
                      <a:srgbClr val="006BEB"/>
                    </a:gs>
                    <a:gs pos="50000">
                      <a:srgbClr val="CF43A2"/>
                    </a:gs>
                    <a:gs pos="100000">
                      <a:srgbClr val="F09F52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</a:rPr>
              <a:t>Interactive AI Webinars</a:t>
            </a:r>
            <a:endParaRPr kumimoji="0" lang="en-US" sz="3600" b="1" i="0" u="none" strike="noStrike" kern="1200" cap="none" spc="-50" normalizeH="0" baseline="0" noProof="0">
              <a:ln w="3175">
                <a:noFill/>
              </a:ln>
              <a:solidFill>
                <a:srgbClr val="00B0F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0" name="Picture 2" descr="Scan me!">
            <a:extLst>
              <a:ext uri="{FF2B5EF4-FFF2-40B4-BE49-F238E27FC236}">
                <a16:creationId xmlns:a16="http://schemas.microsoft.com/office/drawing/2014/main" id="{40704D98-8383-D8B5-D676-F7FCF6AC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941" y="528393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B86FDA-EAD5-7F39-7300-DA46473EABA2}"/>
              </a:ext>
            </a:extLst>
          </p:cNvPr>
          <p:cNvSpPr txBox="1"/>
          <p:nvPr/>
        </p:nvSpPr>
        <p:spPr>
          <a:xfrm>
            <a:off x="4657766" y="2501477"/>
            <a:ext cx="704975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5816C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August 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Deep Dive Into Generative Orchestration (part 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22FA5-EE58-FD69-FE80-93E03650D961}"/>
              </a:ext>
            </a:extLst>
          </p:cNvPr>
          <p:cNvSpPr txBox="1"/>
          <p:nvPr/>
        </p:nvSpPr>
        <p:spPr>
          <a:xfrm>
            <a:off x="4657766" y="3434872"/>
            <a:ext cx="704975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5816C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August 20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: </a:t>
            </a:r>
            <a:r>
              <a:rPr lang="en-US" sz="2400" b="1">
                <a:solidFill>
                  <a:srgbClr val="FFFFFF"/>
                </a:solidFill>
                <a:latin typeface="Segoe UI"/>
                <a:ea typeface="Calibri" panose="020F0502020204030204"/>
                <a:cs typeface="Segoe UI"/>
              </a:rPr>
              <a:t>Enterprise Grade Agent Design With Copilot Studio (part </a:t>
            </a:r>
            <a:r>
              <a:rPr lang="en-US" sz="2400" b="1">
                <a:solidFill>
                  <a:srgbClr val="FFFFFF"/>
                </a:solidFill>
                <a:ea typeface="Calibri"/>
                <a:cs typeface="+mn-lt"/>
              </a:rPr>
              <a:t>2</a:t>
            </a:r>
            <a:r>
              <a:rPr lang="en-US" sz="2400" b="1">
                <a:solidFill>
                  <a:srgbClr val="FFFFFF"/>
                </a:solidFill>
                <a:latin typeface="Segoe UI"/>
                <a:ea typeface="Calibri" panose="020F0502020204030204"/>
                <a:cs typeface="Segoe UI"/>
              </a:rPr>
              <a:t>)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BDEE2-78E4-3996-DA1C-07C5A4440AF9}"/>
              </a:ext>
            </a:extLst>
          </p:cNvPr>
          <p:cNvSpPr txBox="1"/>
          <p:nvPr/>
        </p:nvSpPr>
        <p:spPr>
          <a:xfrm>
            <a:off x="4656060" y="1585199"/>
            <a:ext cx="704975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5816C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July </a:t>
            </a:r>
            <a:r>
              <a:rPr lang="en-US" sz="2400" b="1">
                <a:solidFill>
                  <a:srgbClr val="E5816C"/>
                </a:solidFill>
                <a:latin typeface="Segoe UI"/>
                <a:ea typeface="Calibri" panose="020F0502020204030204"/>
                <a:cs typeface="Segoe UI"/>
              </a:rPr>
              <a:t>30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: </a:t>
            </a:r>
            <a:r>
              <a:rPr lang="en-US" sz="2400" b="1">
                <a:solidFill>
                  <a:srgbClr val="FFFFFF"/>
                </a:solidFill>
                <a:latin typeface="Segoe UI"/>
                <a:cs typeface="Segoe UI"/>
              </a:rPr>
              <a:t>Copilot Studio – Better together with Azure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38D69-B072-DD8A-DA06-78E7FBED9A14}"/>
              </a:ext>
            </a:extLst>
          </p:cNvPr>
          <p:cNvSpPr txBox="1"/>
          <p:nvPr/>
        </p:nvSpPr>
        <p:spPr>
          <a:xfrm>
            <a:off x="4657765" y="4390395"/>
            <a:ext cx="704975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5816C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August </a:t>
            </a:r>
            <a:r>
              <a:rPr lang="en-US" sz="2400" b="1">
                <a:solidFill>
                  <a:srgbClr val="E5816C"/>
                </a:solidFill>
                <a:latin typeface="Segoe UI"/>
                <a:ea typeface="Calibri" panose="020F0502020204030204"/>
                <a:cs typeface="Segoe UI"/>
              </a:rPr>
              <a:t>27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Calibri" panose="020F0502020204030204"/>
                <a:cs typeface="Segoe UI"/>
              </a:rPr>
              <a:t>: </a:t>
            </a:r>
            <a:r>
              <a:rPr lang="en-US" sz="2400" b="1">
                <a:latin typeface="Segoe UI"/>
                <a:ea typeface="Calibri" panose="020F0502020204030204"/>
                <a:cs typeface="Segoe UI"/>
              </a:rPr>
              <a:t>Copilot Studio Kit in Action – Validate, Monitor and Optimize Your Agents</a:t>
            </a:r>
            <a:endParaRPr lang="en-US" sz="2400" b="1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03733088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68FE3-D8D5-1ED9-9617-536C9F50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3064748F-ED24-D9EA-5CA2-8194E4041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10238446" y="-1"/>
            <a:ext cx="1712069" cy="719847"/>
          </a:xfrm>
          <a:prstGeom prst="round2Same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>
            <a:outerShdw blurRad="114300" dist="38100" dir="5400000" algn="t" rotWithShape="0">
              <a:prstClr val="black">
                <a:alpha val="2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A2C95AA3-9752-D66E-5FDD-A046B84A6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963" y="432991"/>
            <a:ext cx="540864" cy="54086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8A03E91-DA3D-1DBE-DFB7-8588DEAB2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79700" y="2046749"/>
            <a:ext cx="5224812" cy="2449052"/>
          </a:xfrm>
          <a:prstGeom prst="roundRect">
            <a:avLst>
              <a:gd name="adj" fmla="val 3974"/>
            </a:avLst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74313C7-2C3B-0250-F6BB-E17A38B2B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88260" y="1955308"/>
            <a:ext cx="5407692" cy="4045442"/>
          </a:xfrm>
          <a:prstGeom prst="roundRect">
            <a:avLst>
              <a:gd name="adj" fmla="val 3133"/>
            </a:avLst>
          </a:prstGeom>
          <a:noFill/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57DB8D1-4FBB-F036-CBB5-7087765AB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201692" y="1955308"/>
            <a:ext cx="5407692" cy="4045442"/>
          </a:xfrm>
          <a:prstGeom prst="roundRect">
            <a:avLst>
              <a:gd name="adj" fmla="val 3133"/>
            </a:avLst>
          </a:prstGeom>
          <a:noFill/>
          <a:ln w="12700">
            <a:solidFill>
              <a:schemeClr val="tx1">
                <a:lumMod val="95000"/>
                <a:alpha val="1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C60250E9-452E-6C5D-3A80-90493B77A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293133" y="2046749"/>
            <a:ext cx="5224812" cy="2449052"/>
          </a:xfrm>
          <a:prstGeom prst="roundRect">
            <a:avLst>
              <a:gd name="adj" fmla="val 3974"/>
            </a:avLst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087C527-AD91-D601-0C9B-131EA330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57200"/>
            <a:ext cx="11017250" cy="49244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855663"/>
            <a:r>
              <a:rPr lang="en-US" sz="3200"/>
              <a:t>Bring Your Own Model with Azure AI Foundry</a:t>
            </a:r>
          </a:p>
        </p:txBody>
      </p:sp>
      <p:sp>
        <p:nvSpPr>
          <p:cNvPr id="2" name="Rectangle 1" descr="Microsoft Copilot Studio">
            <a:extLst>
              <a:ext uri="{FF2B5EF4-FFF2-40B4-BE49-F238E27FC236}">
                <a16:creationId xmlns:a16="http://schemas.microsoft.com/office/drawing/2014/main" id="{CA582248-9A2D-DD01-2374-EB5DD6944227}"/>
              </a:ext>
            </a:extLst>
          </p:cNvPr>
          <p:cNvSpPr>
            <a:spLocks/>
          </p:cNvSpPr>
          <p:nvPr/>
        </p:nvSpPr>
        <p:spPr bwMode="auto">
          <a:xfrm>
            <a:off x="10152721" y="175256"/>
            <a:ext cx="171450" cy="171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BF7A8DAD-75C4-E2B4-74C0-DF8474E6886E}"/>
              </a:ext>
            </a:extLst>
          </p:cNvPr>
          <p:cNvSpPr txBox="1">
            <a:spLocks/>
          </p:cNvSpPr>
          <p:nvPr/>
        </p:nvSpPr>
        <p:spPr>
          <a:xfrm>
            <a:off x="10335238" y="175256"/>
            <a:ext cx="1518484" cy="369332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Preview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5" name="Title 13">
            <a:extLst>
              <a:ext uri="{FF2B5EF4-FFF2-40B4-BE49-F238E27FC236}">
                <a16:creationId xmlns:a16="http://schemas.microsoft.com/office/drawing/2014/main" id="{CA853F4C-B0BF-4CEB-CFBA-02AA58F40E49}"/>
              </a:ext>
            </a:extLst>
          </p:cNvPr>
          <p:cNvSpPr txBox="1">
            <a:spLocks/>
          </p:cNvSpPr>
          <p:nvPr/>
        </p:nvSpPr>
        <p:spPr>
          <a:xfrm>
            <a:off x="588263" y="1421761"/>
            <a:ext cx="1102112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Segoe UI Semibold"/>
              </a:rPr>
              <a:t>Enhance agent capabilities with Azure AI Foundry Models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294FF4B-07C2-0530-CCEB-0FF7911790F3}"/>
              </a:ext>
            </a:extLst>
          </p:cNvPr>
          <p:cNvSpPr/>
          <p:nvPr/>
        </p:nvSpPr>
        <p:spPr bwMode="auto">
          <a:xfrm>
            <a:off x="588260" y="4638675"/>
            <a:ext cx="5402049" cy="483239"/>
          </a:xfrm>
          <a:prstGeom prst="rect">
            <a:avLst/>
          </a:prstGeom>
          <a:solidFill>
            <a:schemeClr val="tx1">
              <a:alpha val="12000"/>
            </a:schemeClr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accent3"/>
                </a:solidFill>
                <a:latin typeface="+mj-lt"/>
              </a:rPr>
              <a:t>BYOM to prompts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37DD2F4-17AA-B15B-5DD6-A800CA5FA439}"/>
              </a:ext>
            </a:extLst>
          </p:cNvPr>
          <p:cNvSpPr txBox="1"/>
          <p:nvPr/>
        </p:nvSpPr>
        <p:spPr>
          <a:xfrm>
            <a:off x="679700" y="5354900"/>
            <a:ext cx="52248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/>
              <a:t>Task and scenario specific reusable components that use </a:t>
            </a:r>
            <a:br>
              <a:rPr lang="en-US" sz="1400"/>
            </a:br>
            <a:r>
              <a:rPr lang="en-US" sz="1400"/>
              <a:t>model appropriate to need</a:t>
            </a:r>
          </a:p>
        </p:txBody>
      </p:sp>
      <p:pic>
        <p:nvPicPr>
          <p:cNvPr id="85" name="Picture 84" descr="A screenshot of the Copilot Studio settings page on a web browser. The page is under the 'Settings' section, specifically in the 'Responses' subsection. There are various options and instructions related to generating AI responses, including selecting a primary response model and providing response instructions for Phi-as-instruct-v1-p0. The text box contains detailed guidelines for generating responses in JSON format.">
            <a:extLst>
              <a:ext uri="{FF2B5EF4-FFF2-40B4-BE49-F238E27FC236}">
                <a16:creationId xmlns:a16="http://schemas.microsoft.com/office/drawing/2014/main" id="{E4777288-9D0D-567D-0D22-34B05845A96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-274" r="228"/>
          <a:stretch>
            <a:fillRect/>
          </a:stretch>
        </p:blipFill>
        <p:spPr>
          <a:xfrm>
            <a:off x="6882062" y="2138189"/>
            <a:ext cx="4026737" cy="2266172"/>
          </a:xfrm>
          <a:prstGeom prst="roundRect">
            <a:avLst>
              <a:gd name="adj" fmla="val 3007"/>
            </a:avLst>
          </a:prstGeom>
          <a:solidFill>
            <a:srgbClr val="FAFBFF"/>
          </a:solidFill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E10B21E-D74F-EC73-4DD6-911C61513DA6}"/>
              </a:ext>
            </a:extLst>
          </p:cNvPr>
          <p:cNvSpPr/>
          <p:nvPr/>
        </p:nvSpPr>
        <p:spPr bwMode="auto">
          <a:xfrm>
            <a:off x="6204514" y="4638675"/>
            <a:ext cx="5402049" cy="483239"/>
          </a:xfrm>
          <a:prstGeom prst="rect">
            <a:avLst/>
          </a:prstGeom>
          <a:solidFill>
            <a:schemeClr val="tx1">
              <a:alpha val="12000"/>
            </a:schemeClr>
          </a:solidFill>
          <a:ln w="127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accent3"/>
                </a:solidFill>
                <a:latin typeface="+mj-lt"/>
              </a:rPr>
              <a:t>BYOM to response generation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0E553A3-853F-82C6-53DA-95A467EA76B2}"/>
              </a:ext>
            </a:extLst>
          </p:cNvPr>
          <p:cNvSpPr txBox="1"/>
          <p:nvPr/>
        </p:nvSpPr>
        <p:spPr>
          <a:xfrm>
            <a:off x="6293133" y="5354900"/>
            <a:ext cx="52248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/>
              <a:t>Agent-level custom model integration to </a:t>
            </a:r>
            <a:br>
              <a:rPr lang="en-US" sz="1400"/>
            </a:br>
            <a:r>
              <a:rPr lang="en-US" sz="1400"/>
              <a:t>improve agent performance</a:t>
            </a:r>
          </a:p>
        </p:txBody>
      </p:sp>
      <p:sp>
        <p:nvSpPr>
          <p:cNvPr id="75" name="Graphic 4" descr="Check mark">
            <a:extLst>
              <a:ext uri="{FF2B5EF4-FFF2-40B4-BE49-F238E27FC236}">
                <a16:creationId xmlns:a16="http://schemas.microsoft.com/office/drawing/2014/main" id="{5056D6A2-445A-CB4D-DF56-4C78CBF0B4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624911" y="6172128"/>
            <a:ext cx="184986" cy="184986"/>
          </a:xfrm>
          <a:custGeom>
            <a:avLst/>
            <a:gdLst>
              <a:gd name="connsiteX0" fmla="*/ 95250 w 190500"/>
              <a:gd name="connsiteY0" fmla="*/ 0 h 190500"/>
              <a:gd name="connsiteX1" fmla="*/ 190500 w 190500"/>
              <a:gd name="connsiteY1" fmla="*/ 95250 h 190500"/>
              <a:gd name="connsiteX2" fmla="*/ 95250 w 190500"/>
              <a:gd name="connsiteY2" fmla="*/ 190500 h 190500"/>
              <a:gd name="connsiteX3" fmla="*/ 0 w 190500"/>
              <a:gd name="connsiteY3" fmla="*/ 95250 h 190500"/>
              <a:gd name="connsiteX4" fmla="*/ 95250 w 190500"/>
              <a:gd name="connsiteY4" fmla="*/ 0 h 190500"/>
              <a:gd name="connsiteX5" fmla="*/ 125921 w 190500"/>
              <a:gd name="connsiteY5" fmla="*/ 66389 h 190500"/>
              <a:gd name="connsiteX6" fmla="*/ 83344 w 190500"/>
              <a:gd name="connsiteY6" fmla="*/ 108966 h 190500"/>
              <a:gd name="connsiteX7" fmla="*/ 64579 w 190500"/>
              <a:gd name="connsiteY7" fmla="*/ 90202 h 190500"/>
              <a:gd name="connsiteX8" fmla="*/ 54483 w 190500"/>
              <a:gd name="connsiteY8" fmla="*/ 90558 h 190500"/>
              <a:gd name="connsiteX9" fmla="*/ 54483 w 190500"/>
              <a:gd name="connsiteY9" fmla="*/ 100298 h 190500"/>
              <a:gd name="connsiteX10" fmla="*/ 78296 w 190500"/>
              <a:gd name="connsiteY10" fmla="*/ 124111 h 190500"/>
              <a:gd name="connsiteX11" fmla="*/ 88392 w 190500"/>
              <a:gd name="connsiteY11" fmla="*/ 124111 h 190500"/>
              <a:gd name="connsiteX12" fmla="*/ 136017 w 190500"/>
              <a:gd name="connsiteY12" fmla="*/ 76486 h 190500"/>
              <a:gd name="connsiteX13" fmla="*/ 136373 w 190500"/>
              <a:gd name="connsiteY13" fmla="*/ 66389 h 190500"/>
              <a:gd name="connsiteX14" fmla="*/ 126277 w 190500"/>
              <a:gd name="connsiteY14" fmla="*/ 66033 h 190500"/>
              <a:gd name="connsiteX15" fmla="*/ 125921 w 190500"/>
              <a:gd name="connsiteY15" fmla="*/ 66389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0500" h="190500">
                <a:moveTo>
                  <a:pt x="95250" y="0"/>
                </a:moveTo>
                <a:cubicBezTo>
                  <a:pt x="147857" y="0"/>
                  <a:pt x="190500" y="42643"/>
                  <a:pt x="190500" y="95250"/>
                </a:cubicBezTo>
                <a:cubicBezTo>
                  <a:pt x="190500" y="147857"/>
                  <a:pt x="147857" y="190500"/>
                  <a:pt x="95250" y="190500"/>
                </a:cubicBezTo>
                <a:cubicBezTo>
                  <a:pt x="42643" y="190500"/>
                  <a:pt x="0" y="147857"/>
                  <a:pt x="0" y="95250"/>
                </a:cubicBezTo>
                <a:cubicBezTo>
                  <a:pt x="0" y="42643"/>
                  <a:pt x="42643" y="0"/>
                  <a:pt x="95250" y="0"/>
                </a:cubicBezTo>
                <a:close/>
                <a:moveTo>
                  <a:pt x="125921" y="66389"/>
                </a:moveTo>
                <a:lnTo>
                  <a:pt x="83344" y="108966"/>
                </a:lnTo>
                <a:lnTo>
                  <a:pt x="64579" y="90202"/>
                </a:lnTo>
                <a:cubicBezTo>
                  <a:pt x="61693" y="87512"/>
                  <a:pt x="57173" y="87672"/>
                  <a:pt x="54483" y="90558"/>
                </a:cubicBezTo>
                <a:cubicBezTo>
                  <a:pt x="51927" y="93301"/>
                  <a:pt x="51927" y="97555"/>
                  <a:pt x="54483" y="100298"/>
                </a:cubicBezTo>
                <a:lnTo>
                  <a:pt x="78296" y="124111"/>
                </a:lnTo>
                <a:cubicBezTo>
                  <a:pt x="81084" y="126897"/>
                  <a:pt x="85603" y="126897"/>
                  <a:pt x="88392" y="124111"/>
                </a:cubicBezTo>
                <a:lnTo>
                  <a:pt x="136017" y="76486"/>
                </a:lnTo>
                <a:cubicBezTo>
                  <a:pt x="138903" y="73796"/>
                  <a:pt x="139063" y="69276"/>
                  <a:pt x="136373" y="66389"/>
                </a:cubicBezTo>
                <a:cubicBezTo>
                  <a:pt x="133683" y="63503"/>
                  <a:pt x="129164" y="63343"/>
                  <a:pt x="126277" y="66033"/>
                </a:cubicBezTo>
                <a:cubicBezTo>
                  <a:pt x="126154" y="66147"/>
                  <a:pt x="126035" y="66266"/>
                  <a:pt x="125921" y="66389"/>
                </a:cubicBezTo>
                <a:close/>
              </a:path>
            </a:pathLst>
          </a:custGeom>
          <a:solidFill>
            <a:schemeClr val="tx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F118FE-FBEA-B81F-6CC9-F8C0331DE3C4}"/>
              </a:ext>
            </a:extLst>
          </p:cNvPr>
          <p:cNvSpPr txBox="1"/>
          <p:nvPr/>
        </p:nvSpPr>
        <p:spPr>
          <a:xfrm>
            <a:off x="2864621" y="6195371"/>
            <a:ext cx="1766509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400">
              <a:defRPr/>
            </a:pPr>
            <a:r>
              <a:rPr lang="en-US" sz="900">
                <a:latin typeface="+mj-lt"/>
              </a:rPr>
              <a:t>Consistency across Copilot Studio</a:t>
            </a:r>
          </a:p>
        </p:txBody>
      </p:sp>
      <p:sp>
        <p:nvSpPr>
          <p:cNvPr id="78" name="Graphic 4" descr="Check mark">
            <a:extLst>
              <a:ext uri="{FF2B5EF4-FFF2-40B4-BE49-F238E27FC236}">
                <a16:creationId xmlns:a16="http://schemas.microsoft.com/office/drawing/2014/main" id="{126B4627-60FC-6CA1-83A5-E5700E0745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318914" y="6172128"/>
            <a:ext cx="184986" cy="184986"/>
          </a:xfrm>
          <a:custGeom>
            <a:avLst/>
            <a:gdLst>
              <a:gd name="connsiteX0" fmla="*/ 95250 w 190500"/>
              <a:gd name="connsiteY0" fmla="*/ 0 h 190500"/>
              <a:gd name="connsiteX1" fmla="*/ 190500 w 190500"/>
              <a:gd name="connsiteY1" fmla="*/ 95250 h 190500"/>
              <a:gd name="connsiteX2" fmla="*/ 95250 w 190500"/>
              <a:gd name="connsiteY2" fmla="*/ 190500 h 190500"/>
              <a:gd name="connsiteX3" fmla="*/ 0 w 190500"/>
              <a:gd name="connsiteY3" fmla="*/ 95250 h 190500"/>
              <a:gd name="connsiteX4" fmla="*/ 95250 w 190500"/>
              <a:gd name="connsiteY4" fmla="*/ 0 h 190500"/>
              <a:gd name="connsiteX5" fmla="*/ 125921 w 190500"/>
              <a:gd name="connsiteY5" fmla="*/ 66389 h 190500"/>
              <a:gd name="connsiteX6" fmla="*/ 83344 w 190500"/>
              <a:gd name="connsiteY6" fmla="*/ 108966 h 190500"/>
              <a:gd name="connsiteX7" fmla="*/ 64579 w 190500"/>
              <a:gd name="connsiteY7" fmla="*/ 90202 h 190500"/>
              <a:gd name="connsiteX8" fmla="*/ 54483 w 190500"/>
              <a:gd name="connsiteY8" fmla="*/ 90558 h 190500"/>
              <a:gd name="connsiteX9" fmla="*/ 54483 w 190500"/>
              <a:gd name="connsiteY9" fmla="*/ 100298 h 190500"/>
              <a:gd name="connsiteX10" fmla="*/ 78296 w 190500"/>
              <a:gd name="connsiteY10" fmla="*/ 124111 h 190500"/>
              <a:gd name="connsiteX11" fmla="*/ 88392 w 190500"/>
              <a:gd name="connsiteY11" fmla="*/ 124111 h 190500"/>
              <a:gd name="connsiteX12" fmla="*/ 136017 w 190500"/>
              <a:gd name="connsiteY12" fmla="*/ 76486 h 190500"/>
              <a:gd name="connsiteX13" fmla="*/ 136373 w 190500"/>
              <a:gd name="connsiteY13" fmla="*/ 66389 h 190500"/>
              <a:gd name="connsiteX14" fmla="*/ 126277 w 190500"/>
              <a:gd name="connsiteY14" fmla="*/ 66033 h 190500"/>
              <a:gd name="connsiteX15" fmla="*/ 125921 w 190500"/>
              <a:gd name="connsiteY15" fmla="*/ 66389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0500" h="190500">
                <a:moveTo>
                  <a:pt x="95250" y="0"/>
                </a:moveTo>
                <a:cubicBezTo>
                  <a:pt x="147857" y="0"/>
                  <a:pt x="190500" y="42643"/>
                  <a:pt x="190500" y="95250"/>
                </a:cubicBezTo>
                <a:cubicBezTo>
                  <a:pt x="190500" y="147857"/>
                  <a:pt x="147857" y="190500"/>
                  <a:pt x="95250" y="190500"/>
                </a:cubicBezTo>
                <a:cubicBezTo>
                  <a:pt x="42643" y="190500"/>
                  <a:pt x="0" y="147857"/>
                  <a:pt x="0" y="95250"/>
                </a:cubicBezTo>
                <a:cubicBezTo>
                  <a:pt x="0" y="42643"/>
                  <a:pt x="42643" y="0"/>
                  <a:pt x="95250" y="0"/>
                </a:cubicBezTo>
                <a:close/>
                <a:moveTo>
                  <a:pt x="125921" y="66389"/>
                </a:moveTo>
                <a:lnTo>
                  <a:pt x="83344" y="108966"/>
                </a:lnTo>
                <a:lnTo>
                  <a:pt x="64579" y="90202"/>
                </a:lnTo>
                <a:cubicBezTo>
                  <a:pt x="61693" y="87512"/>
                  <a:pt x="57173" y="87672"/>
                  <a:pt x="54483" y="90558"/>
                </a:cubicBezTo>
                <a:cubicBezTo>
                  <a:pt x="51927" y="93301"/>
                  <a:pt x="51927" y="97555"/>
                  <a:pt x="54483" y="100298"/>
                </a:cubicBezTo>
                <a:lnTo>
                  <a:pt x="78296" y="124111"/>
                </a:lnTo>
                <a:cubicBezTo>
                  <a:pt x="81084" y="126897"/>
                  <a:pt x="85603" y="126897"/>
                  <a:pt x="88392" y="124111"/>
                </a:cubicBezTo>
                <a:lnTo>
                  <a:pt x="136017" y="76486"/>
                </a:lnTo>
                <a:cubicBezTo>
                  <a:pt x="138903" y="73796"/>
                  <a:pt x="139063" y="69276"/>
                  <a:pt x="136373" y="66389"/>
                </a:cubicBezTo>
                <a:cubicBezTo>
                  <a:pt x="133683" y="63503"/>
                  <a:pt x="129164" y="63343"/>
                  <a:pt x="126277" y="66033"/>
                </a:cubicBezTo>
                <a:cubicBezTo>
                  <a:pt x="126154" y="66147"/>
                  <a:pt x="126035" y="66266"/>
                  <a:pt x="125921" y="66389"/>
                </a:cubicBezTo>
                <a:close/>
              </a:path>
            </a:pathLst>
          </a:custGeom>
          <a:solidFill>
            <a:schemeClr val="tx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F668B5-6FCA-97F2-CD9C-E1AEFDE532BC}"/>
              </a:ext>
            </a:extLst>
          </p:cNvPr>
          <p:cNvSpPr txBox="1"/>
          <p:nvPr/>
        </p:nvSpPr>
        <p:spPr>
          <a:xfrm>
            <a:off x="5558624" y="6195371"/>
            <a:ext cx="121828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400">
              <a:defRPr/>
            </a:pPr>
            <a:r>
              <a:rPr lang="en-US" sz="900">
                <a:latin typeface="+mj-lt"/>
              </a:rPr>
              <a:t>Model choice flexibility</a:t>
            </a:r>
          </a:p>
        </p:txBody>
      </p:sp>
      <p:sp>
        <p:nvSpPr>
          <p:cNvPr id="80" name="Graphic 4" descr="Check mark">
            <a:extLst>
              <a:ext uri="{FF2B5EF4-FFF2-40B4-BE49-F238E27FC236}">
                <a16:creationId xmlns:a16="http://schemas.microsoft.com/office/drawing/2014/main" id="{1EFD5939-00C0-13EE-5809-2BEC70B8F9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464690" y="6172128"/>
            <a:ext cx="184986" cy="184986"/>
          </a:xfrm>
          <a:custGeom>
            <a:avLst/>
            <a:gdLst>
              <a:gd name="connsiteX0" fmla="*/ 95250 w 190500"/>
              <a:gd name="connsiteY0" fmla="*/ 0 h 190500"/>
              <a:gd name="connsiteX1" fmla="*/ 190500 w 190500"/>
              <a:gd name="connsiteY1" fmla="*/ 95250 h 190500"/>
              <a:gd name="connsiteX2" fmla="*/ 95250 w 190500"/>
              <a:gd name="connsiteY2" fmla="*/ 190500 h 190500"/>
              <a:gd name="connsiteX3" fmla="*/ 0 w 190500"/>
              <a:gd name="connsiteY3" fmla="*/ 95250 h 190500"/>
              <a:gd name="connsiteX4" fmla="*/ 95250 w 190500"/>
              <a:gd name="connsiteY4" fmla="*/ 0 h 190500"/>
              <a:gd name="connsiteX5" fmla="*/ 125921 w 190500"/>
              <a:gd name="connsiteY5" fmla="*/ 66389 h 190500"/>
              <a:gd name="connsiteX6" fmla="*/ 83344 w 190500"/>
              <a:gd name="connsiteY6" fmla="*/ 108966 h 190500"/>
              <a:gd name="connsiteX7" fmla="*/ 64579 w 190500"/>
              <a:gd name="connsiteY7" fmla="*/ 90202 h 190500"/>
              <a:gd name="connsiteX8" fmla="*/ 54483 w 190500"/>
              <a:gd name="connsiteY8" fmla="*/ 90558 h 190500"/>
              <a:gd name="connsiteX9" fmla="*/ 54483 w 190500"/>
              <a:gd name="connsiteY9" fmla="*/ 100298 h 190500"/>
              <a:gd name="connsiteX10" fmla="*/ 78296 w 190500"/>
              <a:gd name="connsiteY10" fmla="*/ 124111 h 190500"/>
              <a:gd name="connsiteX11" fmla="*/ 88392 w 190500"/>
              <a:gd name="connsiteY11" fmla="*/ 124111 h 190500"/>
              <a:gd name="connsiteX12" fmla="*/ 136017 w 190500"/>
              <a:gd name="connsiteY12" fmla="*/ 76486 h 190500"/>
              <a:gd name="connsiteX13" fmla="*/ 136373 w 190500"/>
              <a:gd name="connsiteY13" fmla="*/ 66389 h 190500"/>
              <a:gd name="connsiteX14" fmla="*/ 126277 w 190500"/>
              <a:gd name="connsiteY14" fmla="*/ 66033 h 190500"/>
              <a:gd name="connsiteX15" fmla="*/ 125921 w 190500"/>
              <a:gd name="connsiteY15" fmla="*/ 66389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0500" h="190500">
                <a:moveTo>
                  <a:pt x="95250" y="0"/>
                </a:moveTo>
                <a:cubicBezTo>
                  <a:pt x="147857" y="0"/>
                  <a:pt x="190500" y="42643"/>
                  <a:pt x="190500" y="95250"/>
                </a:cubicBezTo>
                <a:cubicBezTo>
                  <a:pt x="190500" y="147857"/>
                  <a:pt x="147857" y="190500"/>
                  <a:pt x="95250" y="190500"/>
                </a:cubicBezTo>
                <a:cubicBezTo>
                  <a:pt x="42643" y="190500"/>
                  <a:pt x="0" y="147857"/>
                  <a:pt x="0" y="95250"/>
                </a:cubicBezTo>
                <a:cubicBezTo>
                  <a:pt x="0" y="42643"/>
                  <a:pt x="42643" y="0"/>
                  <a:pt x="95250" y="0"/>
                </a:cubicBezTo>
                <a:close/>
                <a:moveTo>
                  <a:pt x="125921" y="66389"/>
                </a:moveTo>
                <a:lnTo>
                  <a:pt x="83344" y="108966"/>
                </a:lnTo>
                <a:lnTo>
                  <a:pt x="64579" y="90202"/>
                </a:lnTo>
                <a:cubicBezTo>
                  <a:pt x="61693" y="87512"/>
                  <a:pt x="57173" y="87672"/>
                  <a:pt x="54483" y="90558"/>
                </a:cubicBezTo>
                <a:cubicBezTo>
                  <a:pt x="51927" y="93301"/>
                  <a:pt x="51927" y="97555"/>
                  <a:pt x="54483" y="100298"/>
                </a:cubicBezTo>
                <a:lnTo>
                  <a:pt x="78296" y="124111"/>
                </a:lnTo>
                <a:cubicBezTo>
                  <a:pt x="81084" y="126897"/>
                  <a:pt x="85603" y="126897"/>
                  <a:pt x="88392" y="124111"/>
                </a:cubicBezTo>
                <a:lnTo>
                  <a:pt x="136017" y="76486"/>
                </a:lnTo>
                <a:cubicBezTo>
                  <a:pt x="138903" y="73796"/>
                  <a:pt x="139063" y="69276"/>
                  <a:pt x="136373" y="66389"/>
                </a:cubicBezTo>
                <a:cubicBezTo>
                  <a:pt x="133683" y="63503"/>
                  <a:pt x="129164" y="63343"/>
                  <a:pt x="126277" y="66033"/>
                </a:cubicBezTo>
                <a:cubicBezTo>
                  <a:pt x="126154" y="66147"/>
                  <a:pt x="126035" y="66266"/>
                  <a:pt x="125921" y="66389"/>
                </a:cubicBezTo>
                <a:close/>
              </a:path>
            </a:pathLst>
          </a:custGeom>
          <a:solidFill>
            <a:schemeClr val="tx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3FCC176-7D1D-F0C6-87B4-C0543BA4E9F7}"/>
              </a:ext>
            </a:extLst>
          </p:cNvPr>
          <p:cNvSpPr txBox="1"/>
          <p:nvPr/>
        </p:nvSpPr>
        <p:spPr>
          <a:xfrm>
            <a:off x="7704400" y="6195371"/>
            <a:ext cx="1862689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400">
              <a:defRPr/>
            </a:pPr>
            <a:r>
              <a:rPr lang="en-US" sz="900">
                <a:latin typeface="+mj-lt"/>
              </a:rPr>
              <a:t>Speed of availability to new models</a:t>
            </a:r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E8301B44-3D4D-DA01-3AD1-D3B3DDBAF0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7667" r="7871" b="7721"/>
          <a:stretch>
            <a:fillRect/>
          </a:stretch>
        </p:blipFill>
        <p:spPr>
          <a:xfrm>
            <a:off x="1283201" y="2136053"/>
            <a:ext cx="4012166" cy="22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886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910B-C0EB-9AE9-1B17-FD77777D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09B0-F730-C8A4-A7FF-55829176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423825"/>
            <a:ext cx="6217920" cy="1107996"/>
          </a:xfrm>
        </p:spPr>
        <p:txBody>
          <a:bodyPr/>
          <a:lstStyle/>
          <a:p>
            <a:r>
              <a:rPr lang="en-US"/>
              <a:t>Bring Your Own Model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51BC8-B6AB-8336-2AD6-4E428FBA71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6217920" cy="553998"/>
          </a:xfrm>
        </p:spPr>
        <p:txBody>
          <a:bodyPr/>
          <a:lstStyle/>
          <a:p>
            <a:r>
              <a:rPr lang="en-US"/>
              <a:t>Azure AI Foundry with Prompts, Response Generation, &amp; Multi-Lingual</a:t>
            </a:r>
          </a:p>
        </p:txBody>
      </p:sp>
    </p:spTree>
    <p:extLst>
      <p:ext uri="{BB962C8B-B14F-4D97-AF65-F5344CB8AC3E}">
        <p14:creationId xmlns:p14="http://schemas.microsoft.com/office/powerpoint/2010/main" val="36512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5BB54A-4C0C-D38D-93E9-681B625C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316049"/>
            <a:ext cx="11018520" cy="553998"/>
          </a:xfrm>
        </p:spPr>
        <p:txBody>
          <a:bodyPr/>
          <a:lstStyle/>
          <a:p>
            <a:r>
              <a:rPr lang="en-US"/>
              <a:t>BYOM – Response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57DA5-57EF-1862-10C5-053FBC59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79" y="1011198"/>
            <a:ext cx="10281598" cy="5790959"/>
          </a:xfrm>
          <a:prstGeom prst="rect">
            <a:avLst/>
          </a:prstGeom>
          <a:effectLst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8E69F5-8FC2-C714-3390-5522E374DB7A}"/>
              </a:ext>
            </a:extLst>
          </p:cNvPr>
          <p:cNvSpPr/>
          <p:nvPr/>
        </p:nvSpPr>
        <p:spPr bwMode="auto">
          <a:xfrm>
            <a:off x="8518035" y="3614642"/>
            <a:ext cx="2608188" cy="2810706"/>
          </a:xfrm>
          <a:prstGeom prst="roundRect">
            <a:avLst>
              <a:gd name="adj" fmla="val 9608"/>
            </a:avLst>
          </a:prstGeom>
          <a:noFill/>
          <a:ln w="28575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1576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A2E40-9465-108E-02EF-B1489B223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E33EF0D-C313-FFED-49B4-F4A5639500EC}"/>
              </a:ext>
            </a:extLst>
          </p:cNvPr>
          <p:cNvSpPr/>
          <p:nvPr/>
        </p:nvSpPr>
        <p:spPr bwMode="auto">
          <a:xfrm rot="5400000">
            <a:off x="-770828" y="1061113"/>
            <a:ext cx="6277428" cy="4735773"/>
          </a:xfrm>
          <a:prstGeom prst="round2SameRect">
            <a:avLst>
              <a:gd name="adj1" fmla="val 6302"/>
              <a:gd name="adj2" fmla="val 0"/>
            </a:avLst>
          </a:prstGeom>
          <a:solidFill>
            <a:schemeClr val="bg1"/>
          </a:solidFill>
          <a:ln w="6350">
            <a:noFill/>
            <a:headEnd type="none" w="med" len="med"/>
            <a:tailEnd type="none" w="med" len="med"/>
          </a:ln>
          <a:effectLst>
            <a:outerShdw blurRad="38100" sx="101000" sy="101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6304" rIns="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2AC77A-3A9D-2916-BF19-F952D4E2D65F}"/>
              </a:ext>
            </a:extLst>
          </p:cNvPr>
          <p:cNvGrpSpPr/>
          <p:nvPr/>
        </p:nvGrpSpPr>
        <p:grpSpPr>
          <a:xfrm>
            <a:off x="588263" y="3257774"/>
            <a:ext cx="3355940" cy="560315"/>
            <a:chOff x="588263" y="3790724"/>
            <a:chExt cx="4094226" cy="683581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9D1578A-2F47-F557-2A03-98BCE58DA043}"/>
                </a:ext>
              </a:extLst>
            </p:cNvPr>
            <p:cNvSpPr/>
            <p:nvPr/>
          </p:nvSpPr>
          <p:spPr bwMode="auto">
            <a:xfrm>
              <a:off x="588263" y="3790724"/>
              <a:ext cx="4094226" cy="6835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magnify" title="Icon of a magnifying glass">
              <a:extLst>
                <a:ext uri="{FF2B5EF4-FFF2-40B4-BE49-F238E27FC236}">
                  <a16:creationId xmlns:a16="http://schemas.microsoft.com/office/drawing/2014/main" id="{AE01601F-DB85-B98B-F0A7-00F12716DB6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777877" y="3934956"/>
              <a:ext cx="372886" cy="365760"/>
            </a:xfrm>
            <a:custGeom>
              <a:avLst/>
              <a:gdLst>
                <a:gd name="T0" fmla="*/ 112 w 343"/>
                <a:gd name="T1" fmla="*/ 223 h 338"/>
                <a:gd name="T2" fmla="*/ 0 w 343"/>
                <a:gd name="T3" fmla="*/ 111 h 338"/>
                <a:gd name="T4" fmla="*/ 112 w 343"/>
                <a:gd name="T5" fmla="*/ 0 h 338"/>
                <a:gd name="T6" fmla="*/ 223 w 343"/>
                <a:gd name="T7" fmla="*/ 111 h 338"/>
                <a:gd name="T8" fmla="*/ 112 w 343"/>
                <a:gd name="T9" fmla="*/ 223 h 338"/>
                <a:gd name="T10" fmla="*/ 343 w 343"/>
                <a:gd name="T11" fmla="*/ 338 h 338"/>
                <a:gd name="T12" fmla="*/ 191 w 343"/>
                <a:gd name="T13" fmla="*/ 18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3" h="338">
                  <a:moveTo>
                    <a:pt x="112" y="223"/>
                  </a:move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173" y="0"/>
                    <a:pt x="223" y="50"/>
                    <a:pt x="223" y="111"/>
                  </a:cubicBezTo>
                  <a:cubicBezTo>
                    <a:pt x="223" y="173"/>
                    <a:pt x="173" y="223"/>
                    <a:pt x="112" y="223"/>
                  </a:cubicBezTo>
                  <a:close/>
                  <a:moveTo>
                    <a:pt x="343" y="338"/>
                  </a:moveTo>
                  <a:cubicBezTo>
                    <a:pt x="191" y="189"/>
                    <a:pt x="191" y="189"/>
                    <a:pt x="191" y="189"/>
                  </a:cubicBezTo>
                </a:path>
              </a:pathLst>
            </a:custGeom>
            <a:noFill/>
            <a:ln w="28575" cap="sq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BF8D68-6CD8-1BEC-60F2-8BA2091EE274}"/>
                </a:ext>
              </a:extLst>
            </p:cNvPr>
            <p:cNvSpPr txBox="1"/>
            <p:nvPr/>
          </p:nvSpPr>
          <p:spPr>
            <a:xfrm>
              <a:off x="1443514" y="3981150"/>
              <a:ext cx="3013115" cy="3379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aka.ms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/trycopilotstudio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296CC44-6CB8-FCBC-AE1C-84BFBDE0B5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767" y="1817688"/>
            <a:ext cx="3355975" cy="2216150"/>
          </a:xfrm>
        </p:spPr>
        <p:txBody>
          <a:bodyPr wrap="square">
            <a:spAutoFit/>
          </a:bodyPr>
          <a:lstStyle/>
          <a:p>
            <a:pPr lvl="0"/>
            <a:r>
              <a:rPr lang="en-US" noProof="0"/>
              <a:t>Get started </a:t>
            </a:r>
            <a:br>
              <a:rPr lang="en-US" noProof="0"/>
            </a:br>
            <a:r>
              <a:rPr lang="en-US" noProof="0"/>
              <a:t>today</a:t>
            </a: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89733B-9E0A-C447-FFD8-AEC3D21CA588}"/>
              </a:ext>
            </a:extLst>
          </p:cNvPr>
          <p:cNvSpPr txBox="1"/>
          <p:nvPr/>
        </p:nvSpPr>
        <p:spPr>
          <a:xfrm>
            <a:off x="6003690" y="982823"/>
            <a:ext cx="24390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Learn more</a:t>
            </a:r>
          </a:p>
        </p:txBody>
      </p:sp>
      <p:grpSp>
        <p:nvGrpSpPr>
          <p:cNvPr id="8" name="Graphic 3">
            <a:extLst>
              <a:ext uri="{FF2B5EF4-FFF2-40B4-BE49-F238E27FC236}">
                <a16:creationId xmlns:a16="http://schemas.microsoft.com/office/drawing/2014/main" id="{12892A06-16C8-E17B-41C9-5630F26DB378}"/>
              </a:ext>
            </a:extLst>
          </p:cNvPr>
          <p:cNvGrpSpPr/>
          <p:nvPr/>
        </p:nvGrpSpPr>
        <p:grpSpPr>
          <a:xfrm>
            <a:off x="5283663" y="905397"/>
            <a:ext cx="529734" cy="647197"/>
            <a:chOff x="-3362584" y="1149499"/>
            <a:chExt cx="2568500" cy="3138040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B72CEF-45B8-3C29-98ED-51E7DC81B57E}"/>
                </a:ext>
              </a:extLst>
            </p:cNvPr>
            <p:cNvSpPr/>
            <p:nvPr/>
          </p:nvSpPr>
          <p:spPr>
            <a:xfrm>
              <a:off x="-2999494" y="1504724"/>
              <a:ext cx="2205409" cy="2782815"/>
            </a:xfrm>
            <a:custGeom>
              <a:avLst/>
              <a:gdLst>
                <a:gd name="connsiteX0" fmla="*/ 2032388 w 2205409"/>
                <a:gd name="connsiteY0" fmla="*/ 0 h 2782815"/>
                <a:gd name="connsiteX1" fmla="*/ 1940633 w 2205409"/>
                <a:gd name="connsiteY1" fmla="*/ 0 h 2782815"/>
                <a:gd name="connsiteX2" fmla="*/ 1940633 w 2205409"/>
                <a:gd name="connsiteY2" fmla="*/ 2254244 h 2782815"/>
                <a:gd name="connsiteX3" fmla="*/ 1668974 w 2205409"/>
                <a:gd name="connsiteY3" fmla="*/ 2525900 h 2782815"/>
                <a:gd name="connsiteX4" fmla="*/ 739289 w 2205409"/>
                <a:gd name="connsiteY4" fmla="*/ 2525900 h 2782815"/>
                <a:gd name="connsiteX5" fmla="*/ 0 w 2205409"/>
                <a:gd name="connsiteY5" fmla="*/ 2525900 h 2782815"/>
                <a:gd name="connsiteX6" fmla="*/ 0 w 2205409"/>
                <a:gd name="connsiteY6" fmla="*/ 2609463 h 2782815"/>
                <a:gd name="connsiteX7" fmla="*/ 173353 w 2205409"/>
                <a:gd name="connsiteY7" fmla="*/ 2782815 h 2782815"/>
                <a:gd name="connsiteX8" fmla="*/ 1102707 w 2205409"/>
                <a:gd name="connsiteY8" fmla="*/ 2782815 h 2782815"/>
                <a:gd name="connsiteX9" fmla="*/ 2032061 w 2205409"/>
                <a:gd name="connsiteY9" fmla="*/ 2782815 h 2782815"/>
                <a:gd name="connsiteX10" fmla="*/ 2205410 w 2205409"/>
                <a:gd name="connsiteY10" fmla="*/ 2609463 h 2782815"/>
                <a:gd name="connsiteX11" fmla="*/ 2205410 w 2205409"/>
                <a:gd name="connsiteY11" fmla="*/ 173353 h 2782815"/>
                <a:gd name="connsiteX12" fmla="*/ 2032388 w 2205409"/>
                <a:gd name="connsiteY12" fmla="*/ 0 h 27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5409" h="2782815">
                  <a:moveTo>
                    <a:pt x="2032388" y="0"/>
                  </a:moveTo>
                  <a:lnTo>
                    <a:pt x="1940633" y="0"/>
                  </a:lnTo>
                  <a:lnTo>
                    <a:pt x="1940633" y="2254244"/>
                  </a:lnTo>
                  <a:cubicBezTo>
                    <a:pt x="1940633" y="2403999"/>
                    <a:pt x="1818729" y="2525900"/>
                    <a:pt x="1668974" y="2525900"/>
                  </a:cubicBezTo>
                  <a:lnTo>
                    <a:pt x="739289" y="2525900"/>
                  </a:lnTo>
                  <a:lnTo>
                    <a:pt x="0" y="2525900"/>
                  </a:lnTo>
                  <a:lnTo>
                    <a:pt x="0" y="2609463"/>
                  </a:lnTo>
                  <a:cubicBezTo>
                    <a:pt x="0" y="2705154"/>
                    <a:pt x="77665" y="2782815"/>
                    <a:pt x="173353" y="2782815"/>
                  </a:cubicBezTo>
                  <a:lnTo>
                    <a:pt x="1102707" y="2782815"/>
                  </a:lnTo>
                  <a:lnTo>
                    <a:pt x="2032061" y="2782815"/>
                  </a:lnTo>
                  <a:cubicBezTo>
                    <a:pt x="2127749" y="2782815"/>
                    <a:pt x="2205410" y="2705154"/>
                    <a:pt x="2205410" y="2609463"/>
                  </a:cubicBezTo>
                  <a:lnTo>
                    <a:pt x="2205410" y="173353"/>
                  </a:lnTo>
                  <a:cubicBezTo>
                    <a:pt x="2205413" y="77665"/>
                    <a:pt x="2128076" y="0"/>
                    <a:pt x="203238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0F25E87-5D60-0C34-DA24-E31900973A40}"/>
                </a:ext>
              </a:extLst>
            </p:cNvPr>
            <p:cNvSpPr/>
            <p:nvPr/>
          </p:nvSpPr>
          <p:spPr>
            <a:xfrm>
              <a:off x="-3362584" y="1149499"/>
              <a:ext cx="2205085" cy="2782815"/>
            </a:xfrm>
            <a:custGeom>
              <a:avLst/>
              <a:gdLst>
                <a:gd name="connsiteX0" fmla="*/ 1102379 w 2205085"/>
                <a:gd name="connsiteY0" fmla="*/ 2782815 h 2782815"/>
                <a:gd name="connsiteX1" fmla="*/ 2031733 w 2205085"/>
                <a:gd name="connsiteY1" fmla="*/ 2782815 h 2782815"/>
                <a:gd name="connsiteX2" fmla="*/ 2205086 w 2205085"/>
                <a:gd name="connsiteY2" fmla="*/ 2609469 h 2782815"/>
                <a:gd name="connsiteX3" fmla="*/ 2205086 w 2205085"/>
                <a:gd name="connsiteY3" fmla="*/ 355226 h 2782815"/>
                <a:gd name="connsiteX4" fmla="*/ 2205086 w 2205085"/>
                <a:gd name="connsiteY4" fmla="*/ 173353 h 2782815"/>
                <a:gd name="connsiteX5" fmla="*/ 2031733 w 2205085"/>
                <a:gd name="connsiteY5" fmla="*/ 0 h 2782815"/>
                <a:gd name="connsiteX6" fmla="*/ 1102379 w 2205085"/>
                <a:gd name="connsiteY6" fmla="*/ 0 h 2782815"/>
                <a:gd name="connsiteX7" fmla="*/ 793359 w 2205085"/>
                <a:gd name="connsiteY7" fmla="*/ 0 h 2782815"/>
                <a:gd name="connsiteX8" fmla="*/ 793359 w 2205085"/>
                <a:gd name="connsiteY8" fmla="*/ 57347 h 2782815"/>
                <a:gd name="connsiteX9" fmla="*/ 794342 w 2205085"/>
                <a:gd name="connsiteY9" fmla="*/ 75698 h 2782815"/>
                <a:gd name="connsiteX10" fmla="*/ 794342 w 2205085"/>
                <a:gd name="connsiteY10" fmla="*/ 453535 h 2782815"/>
                <a:gd name="connsiteX11" fmla="*/ 794342 w 2205085"/>
                <a:gd name="connsiteY11" fmla="*/ 550534 h 2782815"/>
                <a:gd name="connsiteX12" fmla="*/ 550206 w 2205085"/>
                <a:gd name="connsiteY12" fmla="*/ 794670 h 2782815"/>
                <a:gd name="connsiteX13" fmla="*/ 453208 w 2205085"/>
                <a:gd name="connsiteY13" fmla="*/ 794670 h 2782815"/>
                <a:gd name="connsiteX14" fmla="*/ 75371 w 2205085"/>
                <a:gd name="connsiteY14" fmla="*/ 794670 h 2782815"/>
                <a:gd name="connsiteX15" fmla="*/ 60297 w 2205085"/>
                <a:gd name="connsiteY15" fmla="*/ 794014 h 2782815"/>
                <a:gd name="connsiteX16" fmla="*/ 0 w 2205085"/>
                <a:gd name="connsiteY16" fmla="*/ 794014 h 2782815"/>
                <a:gd name="connsiteX17" fmla="*/ 0 w 2205085"/>
                <a:gd name="connsiteY17" fmla="*/ 2609469 h 2782815"/>
                <a:gd name="connsiteX18" fmla="*/ 173353 w 2205085"/>
                <a:gd name="connsiteY18" fmla="*/ 2782815 h 2782815"/>
                <a:gd name="connsiteX19" fmla="*/ 363418 w 2205085"/>
                <a:gd name="connsiteY19" fmla="*/ 2782815 h 2782815"/>
                <a:gd name="connsiteX20" fmla="*/ 1102379 w 2205085"/>
                <a:gd name="connsiteY20" fmla="*/ 2782815 h 2782815"/>
                <a:gd name="connsiteX21" fmla="*/ 1102379 w 2205085"/>
                <a:gd name="connsiteY21" fmla="*/ 2782815 h 2782815"/>
                <a:gd name="connsiteX22" fmla="*/ 1137443 w 2205085"/>
                <a:gd name="connsiteY22" fmla="*/ 2193616 h 2782815"/>
                <a:gd name="connsiteX23" fmla="*/ 531528 w 2205085"/>
                <a:gd name="connsiteY23" fmla="*/ 2193616 h 2782815"/>
                <a:gd name="connsiteX24" fmla="*/ 449603 w 2205085"/>
                <a:gd name="connsiteY24" fmla="*/ 2111692 h 2782815"/>
                <a:gd name="connsiteX25" fmla="*/ 531528 w 2205085"/>
                <a:gd name="connsiteY25" fmla="*/ 2029767 h 2782815"/>
                <a:gd name="connsiteX26" fmla="*/ 1137770 w 2205085"/>
                <a:gd name="connsiteY26" fmla="*/ 2029767 h 2782815"/>
                <a:gd name="connsiteX27" fmla="*/ 1219695 w 2205085"/>
                <a:gd name="connsiteY27" fmla="*/ 2111692 h 2782815"/>
                <a:gd name="connsiteX28" fmla="*/ 1137443 w 2205085"/>
                <a:gd name="connsiteY28" fmla="*/ 2193616 h 2782815"/>
                <a:gd name="connsiteX29" fmla="*/ 1743686 w 2205085"/>
                <a:gd name="connsiteY29" fmla="*/ 1775476 h 2782815"/>
                <a:gd name="connsiteX30" fmla="*/ 531528 w 2205085"/>
                <a:gd name="connsiteY30" fmla="*/ 1775476 h 2782815"/>
                <a:gd name="connsiteX31" fmla="*/ 449603 w 2205085"/>
                <a:gd name="connsiteY31" fmla="*/ 1693551 h 2782815"/>
                <a:gd name="connsiteX32" fmla="*/ 531528 w 2205085"/>
                <a:gd name="connsiteY32" fmla="*/ 1611626 h 2782815"/>
                <a:gd name="connsiteX33" fmla="*/ 1743686 w 2205085"/>
                <a:gd name="connsiteY33" fmla="*/ 1611626 h 2782815"/>
                <a:gd name="connsiteX34" fmla="*/ 1825610 w 2205085"/>
                <a:gd name="connsiteY34" fmla="*/ 1693551 h 2782815"/>
                <a:gd name="connsiteX35" fmla="*/ 1743686 w 2205085"/>
                <a:gd name="connsiteY35" fmla="*/ 1775476 h 2782815"/>
                <a:gd name="connsiteX36" fmla="*/ 531528 w 2205085"/>
                <a:gd name="connsiteY36" fmla="*/ 1167591 h 2782815"/>
                <a:gd name="connsiteX37" fmla="*/ 1743686 w 2205085"/>
                <a:gd name="connsiteY37" fmla="*/ 1167591 h 2782815"/>
                <a:gd name="connsiteX38" fmla="*/ 1825610 w 2205085"/>
                <a:gd name="connsiteY38" fmla="*/ 1249516 h 2782815"/>
                <a:gd name="connsiteX39" fmla="*/ 1743686 w 2205085"/>
                <a:gd name="connsiteY39" fmla="*/ 1331440 h 2782815"/>
                <a:gd name="connsiteX40" fmla="*/ 531528 w 2205085"/>
                <a:gd name="connsiteY40" fmla="*/ 1331440 h 2782815"/>
                <a:gd name="connsiteX41" fmla="*/ 449603 w 2205085"/>
                <a:gd name="connsiteY41" fmla="*/ 1249516 h 2782815"/>
                <a:gd name="connsiteX42" fmla="*/ 531528 w 2205085"/>
                <a:gd name="connsiteY42" fmla="*/ 1167591 h 27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05085" h="2782815">
                  <a:moveTo>
                    <a:pt x="1102379" y="2782815"/>
                  </a:moveTo>
                  <a:lnTo>
                    <a:pt x="2031733" y="2782815"/>
                  </a:lnTo>
                  <a:cubicBezTo>
                    <a:pt x="2127421" y="2782815"/>
                    <a:pt x="2205086" y="2705154"/>
                    <a:pt x="2205086" y="2609469"/>
                  </a:cubicBezTo>
                  <a:lnTo>
                    <a:pt x="2205086" y="355226"/>
                  </a:lnTo>
                  <a:lnTo>
                    <a:pt x="2205086" y="173353"/>
                  </a:lnTo>
                  <a:cubicBezTo>
                    <a:pt x="2205086" y="77665"/>
                    <a:pt x="2127421" y="0"/>
                    <a:pt x="2031733" y="0"/>
                  </a:cubicBezTo>
                  <a:lnTo>
                    <a:pt x="1102379" y="0"/>
                  </a:lnTo>
                  <a:lnTo>
                    <a:pt x="793359" y="0"/>
                  </a:lnTo>
                  <a:lnTo>
                    <a:pt x="793359" y="57347"/>
                  </a:lnTo>
                  <a:cubicBezTo>
                    <a:pt x="794011" y="63246"/>
                    <a:pt x="794342" y="69472"/>
                    <a:pt x="794342" y="75698"/>
                  </a:cubicBezTo>
                  <a:lnTo>
                    <a:pt x="794342" y="453535"/>
                  </a:lnTo>
                  <a:lnTo>
                    <a:pt x="794342" y="550534"/>
                  </a:lnTo>
                  <a:cubicBezTo>
                    <a:pt x="794342" y="685218"/>
                    <a:pt x="684891" y="794670"/>
                    <a:pt x="550206" y="794670"/>
                  </a:cubicBezTo>
                  <a:lnTo>
                    <a:pt x="453208" y="794670"/>
                  </a:lnTo>
                  <a:lnTo>
                    <a:pt x="75371" y="794670"/>
                  </a:lnTo>
                  <a:cubicBezTo>
                    <a:pt x="70455" y="794670"/>
                    <a:pt x="65212" y="794342"/>
                    <a:pt x="60297" y="794014"/>
                  </a:cubicBezTo>
                  <a:lnTo>
                    <a:pt x="0" y="794014"/>
                  </a:lnTo>
                  <a:lnTo>
                    <a:pt x="0" y="2609469"/>
                  </a:lnTo>
                  <a:cubicBezTo>
                    <a:pt x="0" y="2705154"/>
                    <a:pt x="77665" y="2782815"/>
                    <a:pt x="173353" y="2782815"/>
                  </a:cubicBezTo>
                  <a:lnTo>
                    <a:pt x="363418" y="2782815"/>
                  </a:lnTo>
                  <a:lnTo>
                    <a:pt x="1102379" y="2782815"/>
                  </a:lnTo>
                  <a:lnTo>
                    <a:pt x="1102379" y="2782815"/>
                  </a:lnTo>
                  <a:close/>
                  <a:moveTo>
                    <a:pt x="1137443" y="2193616"/>
                  </a:moveTo>
                  <a:lnTo>
                    <a:pt x="531528" y="2193616"/>
                  </a:lnTo>
                  <a:cubicBezTo>
                    <a:pt x="486305" y="2193616"/>
                    <a:pt x="449603" y="2156911"/>
                    <a:pt x="449603" y="2111692"/>
                  </a:cubicBezTo>
                  <a:cubicBezTo>
                    <a:pt x="449603" y="2066466"/>
                    <a:pt x="486305" y="2029767"/>
                    <a:pt x="531528" y="2029767"/>
                  </a:cubicBezTo>
                  <a:lnTo>
                    <a:pt x="1137770" y="2029767"/>
                  </a:lnTo>
                  <a:cubicBezTo>
                    <a:pt x="1182993" y="2029767"/>
                    <a:pt x="1219695" y="2066466"/>
                    <a:pt x="1219695" y="2111692"/>
                  </a:cubicBezTo>
                  <a:cubicBezTo>
                    <a:pt x="1219695" y="2156911"/>
                    <a:pt x="1182665" y="2193616"/>
                    <a:pt x="1137443" y="2193616"/>
                  </a:cubicBezTo>
                  <a:close/>
                  <a:moveTo>
                    <a:pt x="1743686" y="1775476"/>
                  </a:moveTo>
                  <a:lnTo>
                    <a:pt x="531528" y="1775476"/>
                  </a:lnTo>
                  <a:cubicBezTo>
                    <a:pt x="486305" y="1775476"/>
                    <a:pt x="449603" y="1738770"/>
                    <a:pt x="449603" y="1693551"/>
                  </a:cubicBezTo>
                  <a:cubicBezTo>
                    <a:pt x="449603" y="1648325"/>
                    <a:pt x="486305" y="1611626"/>
                    <a:pt x="531528" y="1611626"/>
                  </a:cubicBezTo>
                  <a:lnTo>
                    <a:pt x="1743686" y="1611626"/>
                  </a:lnTo>
                  <a:cubicBezTo>
                    <a:pt x="1788908" y="1611626"/>
                    <a:pt x="1825610" y="1648325"/>
                    <a:pt x="1825610" y="1693551"/>
                  </a:cubicBezTo>
                  <a:cubicBezTo>
                    <a:pt x="1825610" y="1738770"/>
                    <a:pt x="1788908" y="1775476"/>
                    <a:pt x="1743686" y="1775476"/>
                  </a:cubicBezTo>
                  <a:close/>
                  <a:moveTo>
                    <a:pt x="531528" y="1167591"/>
                  </a:moveTo>
                  <a:lnTo>
                    <a:pt x="1743686" y="1167591"/>
                  </a:lnTo>
                  <a:cubicBezTo>
                    <a:pt x="1788908" y="1167591"/>
                    <a:pt x="1825610" y="1204293"/>
                    <a:pt x="1825610" y="1249516"/>
                  </a:cubicBezTo>
                  <a:cubicBezTo>
                    <a:pt x="1825610" y="1294738"/>
                    <a:pt x="1788908" y="1331440"/>
                    <a:pt x="1743686" y="1331440"/>
                  </a:cubicBezTo>
                  <a:lnTo>
                    <a:pt x="531528" y="1331440"/>
                  </a:lnTo>
                  <a:cubicBezTo>
                    <a:pt x="486305" y="1331440"/>
                    <a:pt x="449603" y="1294738"/>
                    <a:pt x="449603" y="1249516"/>
                  </a:cubicBezTo>
                  <a:cubicBezTo>
                    <a:pt x="449603" y="1204293"/>
                    <a:pt x="486305" y="1167591"/>
                    <a:pt x="531528" y="11675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0B6C97E-D597-CCD9-767A-749F1880B9C6}"/>
                </a:ext>
              </a:extLst>
            </p:cNvPr>
            <p:cNvSpPr/>
            <p:nvPr/>
          </p:nvSpPr>
          <p:spPr>
            <a:xfrm>
              <a:off x="-3360467" y="1152120"/>
              <a:ext cx="693587" cy="693738"/>
            </a:xfrm>
            <a:custGeom>
              <a:avLst/>
              <a:gdLst>
                <a:gd name="connsiteX0" fmla="*/ 73254 w 693587"/>
                <a:gd name="connsiteY0" fmla="*/ 693739 h 693738"/>
                <a:gd name="connsiteX1" fmla="*/ 548090 w 693587"/>
                <a:gd name="connsiteY1" fmla="*/ 693739 h 693738"/>
                <a:gd name="connsiteX2" fmla="*/ 549400 w 693587"/>
                <a:gd name="connsiteY2" fmla="*/ 693739 h 693738"/>
                <a:gd name="connsiteX3" fmla="*/ 693588 w 693587"/>
                <a:gd name="connsiteY3" fmla="*/ 549551 h 693738"/>
                <a:gd name="connsiteX4" fmla="*/ 693588 w 693587"/>
                <a:gd name="connsiteY4" fmla="*/ 548240 h 693738"/>
                <a:gd name="connsiteX5" fmla="*/ 693588 w 693587"/>
                <a:gd name="connsiteY5" fmla="*/ 73077 h 693738"/>
                <a:gd name="connsiteX6" fmla="*/ 620187 w 693587"/>
                <a:gd name="connsiteY6" fmla="*/ 0 h 693738"/>
                <a:gd name="connsiteX7" fmla="*/ 569066 w 693587"/>
                <a:gd name="connsiteY7" fmla="*/ 21628 h 693738"/>
                <a:gd name="connsiteX8" fmla="*/ 21477 w 693587"/>
                <a:gd name="connsiteY8" fmla="*/ 569213 h 693738"/>
                <a:gd name="connsiteX9" fmla="*/ 73254 w 693587"/>
                <a:gd name="connsiteY9" fmla="*/ 693739 h 69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3587" h="693738">
                  <a:moveTo>
                    <a:pt x="73254" y="693739"/>
                  </a:moveTo>
                  <a:lnTo>
                    <a:pt x="548090" y="693739"/>
                  </a:lnTo>
                  <a:cubicBezTo>
                    <a:pt x="548417" y="693739"/>
                    <a:pt x="549073" y="693739"/>
                    <a:pt x="549400" y="693739"/>
                  </a:cubicBezTo>
                  <a:cubicBezTo>
                    <a:pt x="628703" y="693083"/>
                    <a:pt x="692932" y="628854"/>
                    <a:pt x="693588" y="549551"/>
                  </a:cubicBezTo>
                  <a:cubicBezTo>
                    <a:pt x="693588" y="549223"/>
                    <a:pt x="693588" y="548568"/>
                    <a:pt x="693588" y="548240"/>
                  </a:cubicBezTo>
                  <a:lnTo>
                    <a:pt x="693588" y="73077"/>
                  </a:lnTo>
                  <a:cubicBezTo>
                    <a:pt x="693588" y="29165"/>
                    <a:pt x="657541" y="0"/>
                    <a:pt x="620187" y="0"/>
                  </a:cubicBezTo>
                  <a:cubicBezTo>
                    <a:pt x="602163" y="0"/>
                    <a:pt x="584140" y="6554"/>
                    <a:pt x="569066" y="21628"/>
                  </a:cubicBezTo>
                  <a:lnTo>
                    <a:pt x="21477" y="569213"/>
                  </a:lnTo>
                  <a:cubicBezTo>
                    <a:pt x="-24400" y="615091"/>
                    <a:pt x="8042" y="693739"/>
                    <a:pt x="73254" y="6937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0F772E-3AC1-2A18-9661-C463E2666688}"/>
              </a:ext>
            </a:extLst>
          </p:cNvPr>
          <p:cNvSpPr txBox="1"/>
          <p:nvPr/>
        </p:nvSpPr>
        <p:spPr>
          <a:xfrm>
            <a:off x="4884203" y="2011097"/>
            <a:ext cx="445831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buNone/>
            </a:pPr>
            <a:r>
              <a:rPr lang="en-US" sz="1800" b="0">
                <a:ea typeface="+mn-lt"/>
                <a:cs typeface="+mn-lt"/>
              </a:rPr>
              <a:t>https://aka.ms/copilotstudio/learnmore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2" name="Picture 1" descr="Scan me!">
            <a:extLst>
              <a:ext uri="{FF2B5EF4-FFF2-40B4-BE49-F238E27FC236}">
                <a16:creationId xmlns:a16="http://schemas.microsoft.com/office/drawing/2014/main" id="{CD55929D-0A77-6655-DE6C-F691A453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29" y="2819400"/>
            <a:ext cx="3000935" cy="30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16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4C261-47C3-2C2F-C6CE-8BC7FC22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EA51D-BBBC-F01E-7986-38157B6922D5}"/>
              </a:ext>
            </a:extLst>
          </p:cNvPr>
          <p:cNvSpPr txBox="1"/>
          <p:nvPr/>
        </p:nvSpPr>
        <p:spPr>
          <a:xfrm>
            <a:off x="271794" y="1566952"/>
            <a:ext cx="496472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7">
              <a:spcBef>
                <a:spcPts val="0"/>
              </a:spcBef>
            </a:pPr>
            <a:r>
              <a:rPr lang="en-US" sz="11500" b="1" spc="0">
                <a:ln>
                  <a:noFill/>
                </a:ln>
                <a:solidFill>
                  <a:srgbClr val="FFFFFF"/>
                </a:solidFill>
                <a:latin typeface="Segoe UI"/>
                <a:cs typeface="Segoe UI"/>
              </a:rPr>
              <a:t>Q&amp;A!</a:t>
            </a:r>
            <a:endParaRPr lang="en-US" sz="11500" b="1" spc="0">
              <a:ln>
                <a:noFill/>
              </a:ln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A538C-8F46-D8AC-02F1-55AFF706A72D}"/>
              </a:ext>
            </a:extLst>
          </p:cNvPr>
          <p:cNvSpPr txBox="1"/>
          <p:nvPr/>
        </p:nvSpPr>
        <p:spPr>
          <a:xfrm>
            <a:off x="562417" y="3683332"/>
            <a:ext cx="681110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a typeface="+mn-lt"/>
                <a:cs typeface="+mn-lt"/>
                <a:hlinkClick r:id="rId2"/>
              </a:rPr>
              <a:t>aka.ms/AIWebinars/questions</a:t>
            </a:r>
            <a:endParaRPr lang="en-US" b="1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A7692-2AB5-84D8-1593-2FB707958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9762"/>
            <a:ext cx="5345123" cy="6209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5F9AA3-AF38-0329-19DB-9B311983E9F4}"/>
              </a:ext>
            </a:extLst>
          </p:cNvPr>
          <p:cNvSpPr txBox="1"/>
          <p:nvPr/>
        </p:nvSpPr>
        <p:spPr>
          <a:xfrm>
            <a:off x="211543" y="797244"/>
            <a:ext cx="6811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Segoe UI"/>
                <a:cs typeface="Segoe UI"/>
              </a:rPr>
              <a:t>Submit Your Questions for Q&amp;A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05543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893DEC-02FE-F959-A41B-650150FC18C8}"/>
              </a:ext>
            </a:extLst>
          </p:cNvPr>
          <p:cNvSpPr txBox="1">
            <a:spLocks/>
          </p:cNvSpPr>
          <p:nvPr/>
        </p:nvSpPr>
        <p:spPr>
          <a:xfrm>
            <a:off x="586740" y="382689"/>
            <a:ext cx="11018520" cy="1107996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itchFamily="34" charset="0"/>
              </a:rPr>
              <a:t>Meeting Guidelines</a:t>
            </a:r>
            <a:br>
              <a:rPr kumimoji="0" lang="en-US" sz="3600" b="1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itchFamily="34" charset="0"/>
              </a:rPr>
            </a:br>
            <a:endParaRPr kumimoji="0" lang="en-US" sz="3600" b="1" i="0" u="none" strike="noStrike" kern="1200" cap="none" spc="-5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B46D2-1866-3798-3714-40C40EA93A6C}"/>
              </a:ext>
            </a:extLst>
          </p:cNvPr>
          <p:cNvSpPr txBox="1"/>
          <p:nvPr/>
        </p:nvSpPr>
        <p:spPr>
          <a:xfrm>
            <a:off x="586739" y="1285531"/>
            <a:ext cx="11293737" cy="41863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Meeting will be recorded and shared within a week 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aka.ms/PowerCAT/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AiWebinars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The session is open to everyone. Please do not discuss any sensitive topics or Microsoft NDA content.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lt"/>
              <a:cs typeface="Segoe Sans Display"/>
            </a:endParaRPr>
          </a:p>
          <a:p>
            <a:pPr marL="285750" indent="-285750" defTabSz="91436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Segoe Sans Display"/>
                <a:ea typeface="+mn-lt"/>
                <a:cs typeface="Segoe Sans Display"/>
              </a:rPr>
              <a:t>Avoid adding any AI notetaking agents</a:t>
            </a:r>
          </a:p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lt"/>
                <a:cs typeface="Segoe Sans Display"/>
              </a:rPr>
              <a:t>Poll questions are optional and subject to Microsoft Privacy Statement 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lt"/>
                <a:cs typeface="Segoe Sans Display"/>
                <a:hlinkClick r:id="rId4"/>
              </a:rPr>
              <a:t>aka.ms/privacy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lt"/>
                <a:cs typeface="Segoe Sans Display"/>
              </a:rPr>
              <a:t>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We will ask for your input, raise your hand to share and we will call on you.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Sans Display"/>
              </a:rPr>
              <a:t>Post any session-related questions in the AMA tool</a:t>
            </a:r>
            <a:r>
              <a:rPr lang="en-US" sz="2000">
                <a:solidFill>
                  <a:srgbClr val="FFFFFF"/>
                </a:solidFill>
                <a:latin typeface="Segoe Sans Display"/>
                <a:cs typeface="Segoe Sans Display"/>
              </a:rPr>
              <a:t> (details will be shared)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Please be respectful of others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Segoe Sans Display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Have fun!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03162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301F8B-AF5F-FF4D-8E41-26DBC9B214D2}"/>
              </a:ext>
            </a:extLst>
          </p:cNvPr>
          <p:cNvSpPr txBox="1"/>
          <p:nvPr/>
        </p:nvSpPr>
        <p:spPr>
          <a:xfrm>
            <a:off x="271794" y="1566952"/>
            <a:ext cx="496472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7">
              <a:spcBef>
                <a:spcPts val="0"/>
              </a:spcBef>
            </a:pPr>
            <a:r>
              <a:rPr lang="en-US" sz="11500" b="1" spc="0">
                <a:ln>
                  <a:noFill/>
                </a:ln>
                <a:solidFill>
                  <a:srgbClr val="FFFFFF"/>
                </a:solidFill>
                <a:latin typeface="Segoe UI"/>
                <a:cs typeface="Segoe UI"/>
              </a:rPr>
              <a:t>Q&amp;A!</a:t>
            </a:r>
            <a:endParaRPr lang="en-US" sz="11500" b="1" spc="0">
              <a:ln>
                <a:noFill/>
              </a:ln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B402A-4884-823F-D5CF-AA4A55FDE385}"/>
              </a:ext>
            </a:extLst>
          </p:cNvPr>
          <p:cNvSpPr txBox="1"/>
          <p:nvPr/>
        </p:nvSpPr>
        <p:spPr>
          <a:xfrm>
            <a:off x="271794" y="3921976"/>
            <a:ext cx="681110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ea typeface="+mn-lt"/>
                <a:cs typeface="+mn-lt"/>
                <a:hlinkClick r:id="rId2"/>
              </a:rPr>
              <a:t>aka.ms/AIWebinars/questions</a:t>
            </a:r>
            <a:endParaRPr lang="en-US" b="1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A8FBA-AA02-D9A3-DF97-32C2EC75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9762"/>
            <a:ext cx="5345123" cy="62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764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2B2F-770C-DA3F-6623-CFE9CEC18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CEBC4-D792-2155-7760-96EC5497E9A8}"/>
              </a:ext>
            </a:extLst>
          </p:cNvPr>
          <p:cNvSpPr txBox="1">
            <a:spLocks/>
          </p:cNvSpPr>
          <p:nvPr/>
        </p:nvSpPr>
        <p:spPr>
          <a:xfrm>
            <a:off x="585278" y="3016370"/>
            <a:ext cx="11017250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14367">
              <a:spcBef>
                <a:spcPts val="0"/>
              </a:spcBef>
            </a:pPr>
            <a:r>
              <a:rPr lang="en-US" sz="5400" b="1" spc="0">
                <a:ln>
                  <a:noFill/>
                </a:ln>
                <a:solidFill>
                  <a:srgbClr val="FFFFFF"/>
                </a:solidFill>
                <a:latin typeface="Segoe UI"/>
                <a:cs typeface="Segoe UI"/>
              </a:rPr>
              <a:t>Thank you for participating!</a:t>
            </a:r>
            <a:endParaRPr lang="en-US" sz="5400" b="1" spc="0">
              <a:ln>
                <a:noFill/>
              </a:ln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pic>
        <p:nvPicPr>
          <p:cNvPr id="2" name="Picture 1" descr="A qr code with a logo&#10;&#10;AI-generated content may be incorrect.">
            <a:extLst>
              <a:ext uri="{FF2B5EF4-FFF2-40B4-BE49-F238E27FC236}">
                <a16:creationId xmlns:a16="http://schemas.microsoft.com/office/drawing/2014/main" id="{5819C2F7-38CA-0122-224E-32AD41E4F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4" y="3951226"/>
            <a:ext cx="2445298" cy="28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256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4A7CCC-6A0E-21A0-F2E4-B53CB3A2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302670"/>
            <a:ext cx="7922491" cy="1231106"/>
          </a:xfrm>
        </p:spPr>
        <p:txBody>
          <a:bodyPr/>
          <a:lstStyle/>
          <a:p>
            <a:r>
              <a:rPr lang="en-US"/>
              <a:t>Copilot Studio – Better Together with Azure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79B0C9-AD92-597B-F304-29B777D9ED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F5D00-A3E0-FC00-817E-408820D3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C58A9A0-56AB-0B7C-95B3-49BBFC687141}"/>
              </a:ext>
            </a:extLst>
          </p:cNvPr>
          <p:cNvGrpSpPr/>
          <p:nvPr/>
        </p:nvGrpSpPr>
        <p:grpSpPr>
          <a:xfrm>
            <a:off x="654757" y="1847888"/>
            <a:ext cx="6633646" cy="1507683"/>
            <a:chOff x="6659930" y="744484"/>
            <a:chExt cx="6523477" cy="150811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D80594-2357-2BCF-07AC-051468863FF0}"/>
                </a:ext>
              </a:extLst>
            </p:cNvPr>
            <p:cNvSpPr txBox="1"/>
            <p:nvPr/>
          </p:nvSpPr>
          <p:spPr>
            <a:xfrm>
              <a:off x="7681528" y="756941"/>
              <a:ext cx="5501879" cy="1422552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 anchor="t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To participate in polls and Q&amp;A, visit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hlinkClick r:id="rId3"/>
                </a:rPr>
                <a:t>aka.ms/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egoe Sans Display"/>
                  <a:ea typeface="+mn-lt"/>
                  <a:cs typeface="Segoe Sans Display"/>
                  <a:hlinkClick r:id="rId3"/>
                </a:rPr>
                <a:t>AiWebinars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hlinkClick r:id="rId3"/>
                </a:rPr>
                <a:t>/Polling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3"/>
              </a:endParaRPr>
            </a:p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661C5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CDB4C8-4DE3-F9B6-9B13-E1C84DB73299}"/>
                </a:ext>
              </a:extLst>
            </p:cNvPr>
            <p:cNvSpPr txBox="1"/>
            <p:nvPr/>
          </p:nvSpPr>
          <p:spPr>
            <a:xfrm>
              <a:off x="6659930" y="744484"/>
              <a:ext cx="1011144" cy="1508110"/>
            </a:xfrm>
            <a:prstGeom prst="rect">
              <a:avLst/>
            </a:prstGeom>
            <a:noFill/>
          </p:spPr>
          <p:txBody>
            <a:bodyPr wrap="none" lIns="179208" tIns="143366" rIns="179208" bIns="143366" rtlCol="0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24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FFA408-5AE3-9303-1C4D-2FFA713560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82939"/>
            <a:ext cx="10515600" cy="946150"/>
          </a:xfrm>
        </p:spPr>
        <p:txBody>
          <a:bodyPr/>
          <a:lstStyle/>
          <a:p>
            <a:r>
              <a:rPr lang="en-US"/>
              <a:t>We want to hear from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4F923-6AA7-9537-61D8-404711904918}"/>
              </a:ext>
            </a:extLst>
          </p:cNvPr>
          <p:cNvGrpSpPr/>
          <p:nvPr/>
        </p:nvGrpSpPr>
        <p:grpSpPr>
          <a:xfrm>
            <a:off x="838200" y="3551608"/>
            <a:ext cx="6196617" cy="1493919"/>
            <a:chOff x="6659930" y="734524"/>
            <a:chExt cx="6093706" cy="1494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F657A1-267A-181D-0318-C516778ECE38}"/>
                </a:ext>
              </a:extLst>
            </p:cNvPr>
            <p:cNvSpPr txBox="1"/>
            <p:nvPr/>
          </p:nvSpPr>
          <p:spPr>
            <a:xfrm>
              <a:off x="7681528" y="734524"/>
              <a:ext cx="5072108" cy="1114689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 anchor="t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Enter passcode: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PowerCAT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661C5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569F74-30A2-E1D6-EEA3-0630168D268D}"/>
                </a:ext>
              </a:extLst>
            </p:cNvPr>
            <p:cNvSpPr txBox="1"/>
            <p:nvPr/>
          </p:nvSpPr>
          <p:spPr>
            <a:xfrm>
              <a:off x="6659930" y="744484"/>
              <a:ext cx="981729" cy="1484383"/>
            </a:xfrm>
            <a:prstGeom prst="rect">
              <a:avLst/>
            </a:prstGeom>
            <a:noFill/>
          </p:spPr>
          <p:txBody>
            <a:bodyPr wrap="none" lIns="179208" tIns="143366" rIns="179208" bIns="143366" rtlCol="0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24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B7B09C-BD62-56D5-8EF8-985741ED7A5A}"/>
              </a:ext>
            </a:extLst>
          </p:cNvPr>
          <p:cNvGrpSpPr/>
          <p:nvPr/>
        </p:nvGrpSpPr>
        <p:grpSpPr>
          <a:xfrm>
            <a:off x="6024728" y="3556014"/>
            <a:ext cx="4725262" cy="2708564"/>
            <a:chOff x="7074275" y="1241996"/>
            <a:chExt cx="4725262" cy="27085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9D79E0-1860-8CFC-69D9-F9BA7062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697" t="46877" r="27118" b="21128"/>
            <a:stretch/>
          </p:blipFill>
          <p:spPr>
            <a:xfrm>
              <a:off x="7074275" y="1241996"/>
              <a:ext cx="4725262" cy="2708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49F1DC-7D27-F39C-35AE-203639F9D2F1}"/>
                </a:ext>
              </a:extLst>
            </p:cNvPr>
            <p:cNvSpPr txBox="1"/>
            <p:nvPr/>
          </p:nvSpPr>
          <p:spPr>
            <a:xfrm>
              <a:off x="7283769" y="2727529"/>
              <a:ext cx="144738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575AC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PowerCAT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AC8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20BD770-2892-005E-7559-6CD60B0C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993" y="666634"/>
            <a:ext cx="211455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2F926-07C7-3D9C-77D6-DE003FBF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3758A1E-812F-BB6B-5F44-8ABCEE2E89B2}"/>
              </a:ext>
            </a:extLst>
          </p:cNvPr>
          <p:cNvGrpSpPr/>
          <p:nvPr/>
        </p:nvGrpSpPr>
        <p:grpSpPr>
          <a:xfrm>
            <a:off x="556466" y="1844015"/>
            <a:ext cx="5539535" cy="1516151"/>
            <a:chOff x="6659930" y="744484"/>
            <a:chExt cx="5447536" cy="15165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DBBC36-E233-AFDD-4F9F-0653B042294C}"/>
                </a:ext>
              </a:extLst>
            </p:cNvPr>
            <p:cNvSpPr txBox="1"/>
            <p:nvPr/>
          </p:nvSpPr>
          <p:spPr>
            <a:xfrm>
              <a:off x="7671075" y="1023229"/>
              <a:ext cx="4436391" cy="1237835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 anchor="t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Use the Q&amp;A tab in the tool to ask any questions you may have.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661C5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50333-887C-98A2-C921-CE65F5FFF30F}"/>
                </a:ext>
              </a:extLst>
            </p:cNvPr>
            <p:cNvSpPr txBox="1"/>
            <p:nvPr/>
          </p:nvSpPr>
          <p:spPr>
            <a:xfrm>
              <a:off x="6659930" y="744484"/>
              <a:ext cx="1011144" cy="1508110"/>
            </a:xfrm>
            <a:prstGeom prst="rect">
              <a:avLst/>
            </a:prstGeom>
            <a:noFill/>
          </p:spPr>
          <p:txBody>
            <a:bodyPr wrap="none" lIns="179208" tIns="143366" rIns="179208" bIns="143366" rtlCol="0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24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651480F-5EC4-1D7F-CD0D-19B6111F207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539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>
                <a:ln w="3175"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itchFamily="34" charset="0"/>
              </a:rPr>
              <a:t>Questions</a:t>
            </a:r>
            <a:r>
              <a:rPr kumimoji="0" lang="en-US" sz="3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itchFamily="34" charset="0"/>
              </a:rPr>
              <a:t> for us?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6C1E41-A56F-7E6E-49BB-A55FE1FBDFD3}"/>
              </a:ext>
            </a:extLst>
          </p:cNvPr>
          <p:cNvGrpSpPr/>
          <p:nvPr/>
        </p:nvGrpSpPr>
        <p:grpSpPr>
          <a:xfrm>
            <a:off x="556466" y="3508925"/>
            <a:ext cx="5571933" cy="1500899"/>
            <a:chOff x="6659930" y="744484"/>
            <a:chExt cx="5479396" cy="150132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BF0876-29BB-580D-2417-823CA9E13D6B}"/>
                </a:ext>
              </a:extLst>
            </p:cNvPr>
            <p:cNvSpPr txBox="1"/>
            <p:nvPr/>
          </p:nvSpPr>
          <p:spPr>
            <a:xfrm>
              <a:off x="7597653" y="1007974"/>
              <a:ext cx="4541673" cy="1237835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 anchor="t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Upvote any questions you want to make sure get to.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661C5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D78B61-B67F-5A75-5EFE-EA576178C682}"/>
                </a:ext>
              </a:extLst>
            </p:cNvPr>
            <p:cNvSpPr txBox="1"/>
            <p:nvPr/>
          </p:nvSpPr>
          <p:spPr>
            <a:xfrm>
              <a:off x="6659930" y="744484"/>
              <a:ext cx="981729" cy="1484383"/>
            </a:xfrm>
            <a:prstGeom prst="rect">
              <a:avLst/>
            </a:prstGeom>
            <a:noFill/>
          </p:spPr>
          <p:txBody>
            <a:bodyPr wrap="none" lIns="179208" tIns="143366" rIns="179208" bIns="143366" rtlCol="0">
              <a:spAutoFit/>
            </a:bodyPr>
            <a:lstStyle/>
            <a:p>
              <a:pPr marL="0" marR="0" lvl="0" indent="0" algn="l" defTabSz="91384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8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24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1" name="Picture 20" descr="A screenshot of a webinar&#10;&#10;AI-generated content may be incorrect.">
            <a:extLst>
              <a:ext uri="{FF2B5EF4-FFF2-40B4-BE49-F238E27FC236}">
                <a16:creationId xmlns:a16="http://schemas.microsoft.com/office/drawing/2014/main" id="{EA21ED52-6EFB-9EE6-D38D-DF53E7E4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084" y="1785343"/>
            <a:ext cx="5404285" cy="4263776"/>
          </a:xfrm>
          <a:prstGeom prst="roundRect">
            <a:avLst>
              <a:gd name="adj" fmla="val 2084"/>
            </a:avLst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772B0893-B56D-C37F-7A56-2A6F4B7450B6}"/>
              </a:ext>
            </a:extLst>
          </p:cNvPr>
          <p:cNvSpPr/>
          <p:nvPr/>
        </p:nvSpPr>
        <p:spPr bwMode="auto">
          <a:xfrm>
            <a:off x="6624758" y="2274221"/>
            <a:ext cx="914399" cy="323635"/>
          </a:xfrm>
          <a:prstGeom prst="roundRect">
            <a:avLst/>
          </a:prstGeom>
          <a:noFill/>
          <a:ln w="5715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E7891868-56CF-2A60-2CBB-C81E2FAE25CA}"/>
              </a:ext>
            </a:extLst>
          </p:cNvPr>
          <p:cNvSpPr/>
          <p:nvPr/>
        </p:nvSpPr>
        <p:spPr bwMode="auto">
          <a:xfrm>
            <a:off x="10533566" y="4634962"/>
            <a:ext cx="400692" cy="323635"/>
          </a:xfrm>
          <a:prstGeom prst="roundRect">
            <a:avLst/>
          </a:prstGeom>
          <a:noFill/>
          <a:ln w="5715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555C-36D2-0DC0-BD80-DF01B56F1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36311"/>
            <a:ext cx="12192000" cy="921689"/>
            <a:chOff x="0" y="5936311"/>
            <a:chExt cx="12192000" cy="921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8AEC2B-A6DA-3056-BAB2-009CC8B71049}"/>
                </a:ext>
              </a:extLst>
            </p:cNvPr>
            <p:cNvSpPr/>
            <p:nvPr/>
          </p:nvSpPr>
          <p:spPr bwMode="auto">
            <a:xfrm>
              <a:off x="0" y="5936311"/>
              <a:ext cx="12192000" cy="921689"/>
            </a:xfrm>
            <a:prstGeom prst="rect">
              <a:avLst/>
            </a:prstGeom>
            <a:solidFill>
              <a:srgbClr val="F6F6F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6" name="Graphic 15" descr="Badge Tick1 with solid fill">
              <a:extLst>
                <a:ext uri="{FF2B5EF4-FFF2-40B4-BE49-F238E27FC236}">
                  <a16:creationId xmlns:a16="http://schemas.microsoft.com/office/drawing/2014/main" id="{D09DDC33-14D6-993F-D935-11F1B20A2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6964" y="6212870"/>
              <a:ext cx="187386" cy="187386"/>
            </a:xfrm>
            <a:prstGeom prst="rect">
              <a:avLst/>
            </a:prstGeom>
          </p:spPr>
        </p:pic>
        <p:pic>
          <p:nvPicPr>
            <p:cNvPr id="19" name="Graphic 18" descr="Badge Tick1 with solid fill">
              <a:extLst>
                <a:ext uri="{FF2B5EF4-FFF2-40B4-BE49-F238E27FC236}">
                  <a16:creationId xmlns:a16="http://schemas.microsoft.com/office/drawing/2014/main" id="{CC2719DC-D75F-AA5E-7CB6-CE788FB88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7816" y="6215139"/>
              <a:ext cx="187386" cy="187386"/>
            </a:xfrm>
            <a:prstGeom prst="rect">
              <a:avLst/>
            </a:prstGeom>
          </p:spPr>
        </p:pic>
        <p:pic>
          <p:nvPicPr>
            <p:cNvPr id="22" name="Graphic 21" descr="Badge Tick1 with solid fill">
              <a:extLst>
                <a:ext uri="{FF2B5EF4-FFF2-40B4-BE49-F238E27FC236}">
                  <a16:creationId xmlns:a16="http://schemas.microsoft.com/office/drawing/2014/main" id="{2754AAF9-4E55-5EDF-268C-236092E5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1449" y="6212870"/>
              <a:ext cx="187386" cy="187386"/>
            </a:xfrm>
            <a:prstGeom prst="rect">
              <a:avLst/>
            </a:prstGeom>
          </p:spPr>
        </p:pic>
        <p:pic>
          <p:nvPicPr>
            <p:cNvPr id="25" name="Graphic 24" descr="Badge Tick1 with solid fill">
              <a:extLst>
                <a:ext uri="{FF2B5EF4-FFF2-40B4-BE49-F238E27FC236}">
                  <a16:creationId xmlns:a16="http://schemas.microsoft.com/office/drawing/2014/main" id="{E0D6E930-F846-2B49-459D-B2947CD9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28642" y="6212870"/>
              <a:ext cx="187386" cy="187386"/>
            </a:xfrm>
            <a:prstGeom prst="rect">
              <a:avLst/>
            </a:prstGeom>
          </p:spPr>
        </p:pic>
        <p:pic>
          <p:nvPicPr>
            <p:cNvPr id="28" name="Graphic 27" descr="Badge Tick1 with solid fill">
              <a:extLst>
                <a:ext uri="{FF2B5EF4-FFF2-40B4-BE49-F238E27FC236}">
                  <a16:creationId xmlns:a16="http://schemas.microsoft.com/office/drawing/2014/main" id="{B3FC375F-9500-F8C1-7090-140D1DC1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1831" y="6212870"/>
              <a:ext cx="187386" cy="187386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B4F53FC-6341-499B-44D9-127B4192AB42}"/>
              </a:ext>
            </a:extLst>
          </p:cNvPr>
          <p:cNvSpPr/>
          <p:nvPr/>
        </p:nvSpPr>
        <p:spPr bwMode="auto">
          <a:xfrm>
            <a:off x="741674" y="859257"/>
            <a:ext cx="10706039" cy="4714885"/>
          </a:xfrm>
          <a:prstGeom prst="roundRect">
            <a:avLst>
              <a:gd name="adj" fmla="val 4241"/>
            </a:avLst>
          </a:prstGeom>
          <a:solidFill>
            <a:schemeClr val="tx1">
              <a:lumMod val="85000"/>
            </a:schemeClr>
          </a:solidFill>
          <a:ln w="22225">
            <a:noFill/>
            <a:headEnd type="none" w="med" len="med"/>
            <a:tailEnd type="none" w="med" len="med"/>
          </a:ln>
          <a:effectLst>
            <a:outerShdw blurRad="2032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CF24EA-6376-6D0D-7F13-819184D9D178}"/>
              </a:ext>
            </a:extLst>
          </p:cNvPr>
          <p:cNvSpPr txBox="1"/>
          <p:nvPr/>
        </p:nvSpPr>
        <p:spPr>
          <a:xfrm>
            <a:off x="1025520" y="1494107"/>
            <a:ext cx="10086980" cy="3794556"/>
          </a:xfrm>
          <a:prstGeom prst="roundRect">
            <a:avLst>
              <a:gd name="adj" fmla="val 5592"/>
            </a:avLst>
          </a:prstGeom>
          <a:solidFill>
            <a:srgbClr val="FFFFFF">
              <a:alpha val="75000"/>
            </a:srgbClr>
          </a:solidFill>
          <a:ln w="15875">
            <a:noFill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defTabSz="93247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25DA1C-E780-D046-932F-00803AC427C3}"/>
              </a:ext>
            </a:extLst>
          </p:cNvPr>
          <p:cNvGrpSpPr/>
          <p:nvPr/>
        </p:nvGrpSpPr>
        <p:grpSpPr>
          <a:xfrm>
            <a:off x="2361546" y="299833"/>
            <a:ext cx="7466293" cy="1055131"/>
            <a:chOff x="1739899" y="595806"/>
            <a:chExt cx="8712200" cy="1218590"/>
          </a:xfrm>
          <a:solidFill>
            <a:srgbClr val="FFFFFF"/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E8B545-109C-CC49-EA9A-D556236AD4B4}"/>
                </a:ext>
              </a:extLst>
            </p:cNvPr>
            <p:cNvSpPr txBox="1"/>
            <p:nvPr/>
          </p:nvSpPr>
          <p:spPr>
            <a:xfrm>
              <a:off x="1739899" y="595806"/>
              <a:ext cx="8712200" cy="1218590"/>
            </a:xfrm>
            <a:prstGeom prst="roundRect">
              <a:avLst>
                <a:gd name="adj" fmla="val 50000"/>
              </a:avLst>
            </a:prstGeom>
            <a:grpFill/>
            <a:ln w="6350">
              <a:solidFill>
                <a:schemeClr val="bg1">
                  <a:lumMod val="75000"/>
                </a:schemeClr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R="0" lvl="0" indent="0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Small" pitchFamily="2" charset="0"/>
                <a:cs typeface="Segoe UI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27E01E-E139-6F86-053A-B679409C84AA}"/>
                </a:ext>
              </a:extLst>
            </p:cNvPr>
            <p:cNvSpPr txBox="1"/>
            <p:nvPr/>
          </p:nvSpPr>
          <p:spPr>
            <a:xfrm>
              <a:off x="1866899" y="691540"/>
              <a:ext cx="8458201" cy="1027122"/>
            </a:xfrm>
            <a:prstGeom prst="roundRect">
              <a:avLst>
                <a:gd name="adj" fmla="val 50000"/>
              </a:avLst>
            </a:prstGeom>
            <a:grpFill/>
            <a:ln w="15875">
              <a:noFill/>
              <a:headEnd type="none" w="med" len="med"/>
              <a:tailEnd type="none" w="med" len="med"/>
            </a:ln>
            <a:effectLst>
              <a:outerShdw blurRad="2794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R="0" lvl="0" indent="0" defTabSz="932472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cs typeface="Segoe UI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Text Semibold" pitchFamily="2" charset="0"/>
                  <a:ea typeface="+mn-ea"/>
                  <a:cs typeface="Segoe Sans Text Semibold" pitchFamily="2" charset="0"/>
                </a:rPr>
                <a:t>	Copilot Studio</a:t>
              </a: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6571DC0A-A1B8-C8E3-906B-13B43A196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2283" y="509899"/>
            <a:ext cx="635000" cy="63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 descr="Image of Copilot Studio UI showing the agent building screen">
            <a:extLst>
              <a:ext uri="{FF2B5EF4-FFF2-40B4-BE49-F238E27FC236}">
                <a16:creationId xmlns:a16="http://schemas.microsoft.com/office/drawing/2014/main" id="{055DAAB3-B471-37BA-CF80-3C1360D3BA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74067" y="1762315"/>
            <a:ext cx="5839662" cy="34350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BE950D-75F5-CD26-2244-9CBAE5C4CC35}"/>
              </a:ext>
            </a:extLst>
          </p:cNvPr>
          <p:cNvSpPr/>
          <p:nvPr/>
        </p:nvSpPr>
        <p:spPr bwMode="auto">
          <a:xfrm>
            <a:off x="624586" y="6159635"/>
            <a:ext cx="1722228" cy="48124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77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Meet your users where they already 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CF1FA9-37DF-368A-1C9C-E48CA7116500}"/>
              </a:ext>
            </a:extLst>
          </p:cNvPr>
          <p:cNvSpPr/>
          <p:nvPr/>
        </p:nvSpPr>
        <p:spPr bwMode="auto">
          <a:xfrm>
            <a:off x="3022182" y="6159635"/>
            <a:ext cx="1722228" cy="48124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77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Access everything in one place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4F7D0-B709-A83B-4CCF-BBE6EF0BD55C}"/>
              </a:ext>
            </a:extLst>
          </p:cNvPr>
          <p:cNvSpPr/>
          <p:nvPr/>
        </p:nvSpPr>
        <p:spPr bwMode="auto">
          <a:xfrm>
            <a:off x="5275412" y="6033133"/>
            <a:ext cx="1722228" cy="73424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77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Automate your workflows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7EC92-9DDE-9606-9426-C50C90B41605}"/>
              </a:ext>
            </a:extLst>
          </p:cNvPr>
          <p:cNvSpPr/>
          <p:nvPr/>
        </p:nvSpPr>
        <p:spPr bwMode="auto">
          <a:xfrm>
            <a:off x="7628602" y="6159635"/>
            <a:ext cx="1722228" cy="481243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77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Integrate with your external apps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3E870D-FFB9-59CE-D000-E9FBB0026B31}"/>
              </a:ext>
            </a:extLst>
          </p:cNvPr>
          <p:cNvSpPr/>
          <p:nvPr/>
        </p:nvSpPr>
        <p:spPr bwMode="auto">
          <a:xfrm>
            <a:off x="10060340" y="6013214"/>
            <a:ext cx="1722228" cy="77408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77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Connect to your data in Microsoft 365</a:t>
            </a:r>
          </a:p>
        </p:txBody>
      </p:sp>
      <p:sp>
        <p:nvSpPr>
          <p:cNvPr id="3" name="Title 50">
            <a:extLst>
              <a:ext uri="{FF2B5EF4-FFF2-40B4-BE49-F238E27FC236}">
                <a16:creationId xmlns:a16="http://schemas.microsoft.com/office/drawing/2014/main" id="{CCEB7E8D-92E8-8143-B8A8-BC57BC832DE6}"/>
              </a:ext>
            </a:extLst>
          </p:cNvPr>
          <p:cNvSpPr txBox="1">
            <a:spLocks/>
          </p:cNvSpPr>
          <p:nvPr/>
        </p:nvSpPr>
        <p:spPr>
          <a:xfrm>
            <a:off x="1451364" y="2302683"/>
            <a:ext cx="3255919" cy="22742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400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2800">
                <a:solidFill>
                  <a:srgbClr val="000000"/>
                </a:solidFill>
                <a:latin typeface="Segoe UI"/>
                <a:cs typeface="Segoe Sans Display" pitchFamily="2" charset="0"/>
              </a:rPr>
              <a:t>Copilot Studio is a low code tool for </a:t>
            </a:r>
            <a:r>
              <a:rPr lang="en-US" sz="2800" b="1">
                <a:solidFill>
                  <a:schemeClr val="accent1"/>
                </a:solidFill>
                <a:cs typeface="Segoe UI Semibold" panose="020B0702040204020203" pitchFamily="34" charset="0"/>
              </a:rPr>
              <a:t>building agents</a:t>
            </a:r>
            <a:r>
              <a:rPr lang="en-US" sz="2800">
                <a:solidFill>
                  <a:schemeClr val="accent1"/>
                </a:solidFill>
                <a:latin typeface="+mn-lt"/>
                <a:cs typeface="Segoe UI Semibold" panose="020B0702040204020203" pitchFamily="34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Segoe UI"/>
                <a:cs typeface="Segoe Sans Display" pitchFamily="2" charset="0"/>
              </a:rPr>
              <a:t>and </a:t>
            </a:r>
            <a:r>
              <a:rPr lang="en-US" sz="28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extending Microsoft 365 Copilot.</a:t>
            </a:r>
            <a:endParaRPr lang="en-US" sz="2800">
              <a:solidFill>
                <a:schemeClr val="accent1"/>
              </a:solidFill>
              <a:latin typeface="Segoe UI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33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0.06365 L 4.16667E-6 2.59259E-6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F7DF-767B-47ED-FD1D-26A93A38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2034C699-40C2-07E4-EACF-77591AFFDF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263" y="-754465"/>
            <a:ext cx="11018520" cy="553998"/>
          </a:xfrm>
        </p:spPr>
        <p:txBody>
          <a:bodyPr/>
          <a:lstStyle/>
          <a:p>
            <a:r>
              <a:rPr lang="en-US" baseline="0"/>
              <a:t>Chart/data (dark)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8053E-2638-4543-D741-EDD024C9727D}"/>
              </a:ext>
            </a:extLst>
          </p:cNvPr>
          <p:cNvSpPr txBox="1">
            <a:spLocks/>
          </p:cNvSpPr>
          <p:nvPr/>
        </p:nvSpPr>
        <p:spPr>
          <a:xfrm>
            <a:off x="1088097" y="462463"/>
            <a:ext cx="1001275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UI" pitchFamily="34" charset="0"/>
              </a:rPr>
              <a:t>Microsoft Agentic Ecosystem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42AFB-6194-00D2-35CF-2708BB2D0CB3}"/>
              </a:ext>
            </a:extLst>
          </p:cNvPr>
          <p:cNvSpPr txBox="1"/>
          <p:nvPr/>
        </p:nvSpPr>
        <p:spPr>
          <a:xfrm>
            <a:off x="1524000" y="1198131"/>
            <a:ext cx="9144000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68000">
                      <a:srgbClr val="8DC8E8"/>
                    </a:gs>
                    <a:gs pos="32000">
                      <a:srgbClr val="D59ED7"/>
                    </a:gs>
                    <a:gs pos="0">
                      <a:srgbClr val="FFA38B"/>
                    </a:gs>
                    <a:gs pos="100000">
                      <a:srgbClr val="49C5B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Variable Display Semib" pitchFamily="2" charset="0"/>
                <a:ea typeface="+mn-ea"/>
                <a:cs typeface="Segoe UI" panose="020B0502040204020203" pitchFamily="34" charset="0"/>
              </a:rPr>
              <a:t>Build and extend across your integrated Microsoft platform</a:t>
            </a:r>
          </a:p>
        </p:txBody>
      </p:sp>
      <p:grpSp>
        <p:nvGrpSpPr>
          <p:cNvPr id="104" name="!!NetworkLines">
            <a:extLst>
              <a:ext uri="{FF2B5EF4-FFF2-40B4-BE49-F238E27FC236}">
                <a16:creationId xmlns:a16="http://schemas.microsoft.com/office/drawing/2014/main" id="{3DD6D5B0-FFA9-7D21-62BA-E363D26803EA}"/>
              </a:ext>
            </a:extLst>
          </p:cNvPr>
          <p:cNvGrpSpPr/>
          <p:nvPr/>
        </p:nvGrpSpPr>
        <p:grpSpPr>
          <a:xfrm>
            <a:off x="7234512" y="2651413"/>
            <a:ext cx="4371653" cy="2780342"/>
            <a:chOff x="26278919" y="7127751"/>
            <a:chExt cx="11858730" cy="691935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6F54001-922B-0753-5403-4B01DEE4DC99}"/>
                </a:ext>
              </a:extLst>
            </p:cNvPr>
            <p:cNvSpPr/>
            <p:nvPr/>
          </p:nvSpPr>
          <p:spPr>
            <a:xfrm>
              <a:off x="26278919" y="7130936"/>
              <a:ext cx="4299641" cy="3471138"/>
            </a:xfrm>
            <a:custGeom>
              <a:avLst/>
              <a:gdLst>
                <a:gd name="connsiteX0" fmla="*/ 0 w 4010353"/>
                <a:gd name="connsiteY0" fmla="*/ 2428280 h 2428280"/>
                <a:gd name="connsiteX1" fmla="*/ 4010354 w 4010353"/>
                <a:gd name="connsiteY1" fmla="*/ 0 h 242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0353" h="2428280">
                  <a:moveTo>
                    <a:pt x="0" y="2428280"/>
                  </a:moveTo>
                  <a:lnTo>
                    <a:pt x="4010354" y="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D5E6861-1AED-8B9C-F827-DDE94C2068FC}"/>
                </a:ext>
              </a:extLst>
            </p:cNvPr>
            <p:cNvSpPr/>
            <p:nvPr/>
          </p:nvSpPr>
          <p:spPr>
            <a:xfrm>
              <a:off x="26278919" y="8893798"/>
              <a:ext cx="6723610" cy="1708275"/>
            </a:xfrm>
            <a:custGeom>
              <a:avLst/>
              <a:gdLst>
                <a:gd name="connsiteX0" fmla="*/ 0 w 6271233"/>
                <a:gd name="connsiteY0" fmla="*/ 1397819 h 1397819"/>
                <a:gd name="connsiteX1" fmla="*/ 6271234 w 6271233"/>
                <a:gd name="connsiteY1" fmla="*/ 0 h 139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71233" h="1397819">
                  <a:moveTo>
                    <a:pt x="0" y="1397819"/>
                  </a:moveTo>
                  <a:lnTo>
                    <a:pt x="6271234" y="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F6954FD-1DB9-BF1C-1B66-7F5B575EFD16}"/>
                </a:ext>
              </a:extLst>
            </p:cNvPr>
            <p:cNvSpPr/>
            <p:nvPr/>
          </p:nvSpPr>
          <p:spPr>
            <a:xfrm>
              <a:off x="26278919" y="10602074"/>
              <a:ext cx="4090583" cy="352768"/>
            </a:xfrm>
            <a:custGeom>
              <a:avLst/>
              <a:gdLst>
                <a:gd name="connsiteX0" fmla="*/ 0 w 5237844"/>
                <a:gd name="connsiteY0" fmla="*/ 0 h 601528"/>
                <a:gd name="connsiteX1" fmla="*/ 5237845 w 5237844"/>
                <a:gd name="connsiteY1" fmla="*/ 601528 h 60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7844" h="601528">
                  <a:moveTo>
                    <a:pt x="0" y="0"/>
                  </a:moveTo>
                  <a:lnTo>
                    <a:pt x="5237845" y="601528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3A469C2-21CD-7A8D-EEA6-76190C9C7C5A}"/>
                </a:ext>
              </a:extLst>
            </p:cNvPr>
            <p:cNvSpPr/>
            <p:nvPr/>
          </p:nvSpPr>
          <p:spPr>
            <a:xfrm>
              <a:off x="26278919" y="10602073"/>
              <a:ext cx="3725726" cy="3405436"/>
            </a:xfrm>
            <a:custGeom>
              <a:avLst/>
              <a:gdLst>
                <a:gd name="connsiteX0" fmla="*/ 0 w 3475052"/>
                <a:gd name="connsiteY0" fmla="*/ 0 h 2786544"/>
                <a:gd name="connsiteX1" fmla="*/ 3475052 w 3475052"/>
                <a:gd name="connsiteY1" fmla="*/ 2786545 h 27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5052" h="2786544">
                  <a:moveTo>
                    <a:pt x="0" y="0"/>
                  </a:moveTo>
                  <a:lnTo>
                    <a:pt x="3475052" y="2786545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7FEE06-153B-BAD2-7948-3E964BA482C1}"/>
                </a:ext>
              </a:extLst>
            </p:cNvPr>
            <p:cNvSpPr/>
            <p:nvPr/>
          </p:nvSpPr>
          <p:spPr>
            <a:xfrm>
              <a:off x="26278919" y="10602073"/>
              <a:ext cx="6894546" cy="3445028"/>
            </a:xfrm>
            <a:custGeom>
              <a:avLst/>
              <a:gdLst>
                <a:gd name="connsiteX0" fmla="*/ 0 w 6430668"/>
                <a:gd name="connsiteY0" fmla="*/ 0 h 2818941"/>
                <a:gd name="connsiteX1" fmla="*/ 6430669 w 6430668"/>
                <a:gd name="connsiteY1" fmla="*/ 2818942 h 281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30668" h="2818941">
                  <a:moveTo>
                    <a:pt x="0" y="0"/>
                  </a:moveTo>
                  <a:lnTo>
                    <a:pt x="6430669" y="2818942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83A748F-4EA4-5E85-43B9-949FDA472B9B}"/>
                </a:ext>
              </a:extLst>
            </p:cNvPr>
            <p:cNvSpPr/>
            <p:nvPr/>
          </p:nvSpPr>
          <p:spPr>
            <a:xfrm>
              <a:off x="30391111" y="10961209"/>
              <a:ext cx="2782355" cy="3085893"/>
            </a:xfrm>
            <a:custGeom>
              <a:avLst/>
              <a:gdLst>
                <a:gd name="connsiteX0" fmla="*/ 0 w 1192823"/>
                <a:gd name="connsiteY0" fmla="*/ 0 h 2217413"/>
                <a:gd name="connsiteX1" fmla="*/ 1192823 w 1192823"/>
                <a:gd name="connsiteY1" fmla="*/ 2217414 h 2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2823" h="2217413">
                  <a:moveTo>
                    <a:pt x="0" y="0"/>
                  </a:moveTo>
                  <a:lnTo>
                    <a:pt x="1192823" y="2217414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81BFDC9-BC8B-6371-8A75-011C5E717A0E}"/>
                </a:ext>
              </a:extLst>
            </p:cNvPr>
            <p:cNvSpPr/>
            <p:nvPr/>
          </p:nvSpPr>
          <p:spPr>
            <a:xfrm>
              <a:off x="30004646" y="10961209"/>
              <a:ext cx="374168" cy="3046300"/>
            </a:xfrm>
            <a:custGeom>
              <a:avLst/>
              <a:gdLst>
                <a:gd name="connsiteX0" fmla="*/ 0 w 1762792"/>
                <a:gd name="connsiteY0" fmla="*/ 2185017 h 2185016"/>
                <a:gd name="connsiteX1" fmla="*/ 1762793 w 1762792"/>
                <a:gd name="connsiteY1" fmla="*/ 0 h 218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2792" h="2185016">
                  <a:moveTo>
                    <a:pt x="0" y="2185017"/>
                  </a:moveTo>
                  <a:lnTo>
                    <a:pt x="1762793" y="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DCF3CCC-3BB5-C595-5A5B-C267505A0D5A}"/>
                </a:ext>
              </a:extLst>
            </p:cNvPr>
            <p:cNvSpPr/>
            <p:nvPr/>
          </p:nvSpPr>
          <p:spPr>
            <a:xfrm>
              <a:off x="30004645" y="14007510"/>
              <a:ext cx="3168819" cy="39592"/>
            </a:xfrm>
            <a:custGeom>
              <a:avLst/>
              <a:gdLst>
                <a:gd name="connsiteX0" fmla="*/ 0 w 2955615"/>
                <a:gd name="connsiteY0" fmla="*/ 0 h 32397"/>
                <a:gd name="connsiteX1" fmla="*/ 2955616 w 2955615"/>
                <a:gd name="connsiteY1" fmla="*/ 32397 h 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615" h="32397">
                  <a:moveTo>
                    <a:pt x="0" y="0"/>
                  </a:moveTo>
                  <a:lnTo>
                    <a:pt x="2955616" y="32397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F7E7182-D18D-AF3A-F88C-9272D33B3BF1}"/>
                </a:ext>
              </a:extLst>
            </p:cNvPr>
            <p:cNvSpPr/>
            <p:nvPr/>
          </p:nvSpPr>
          <p:spPr>
            <a:xfrm flipH="1">
              <a:off x="30391111" y="7134121"/>
              <a:ext cx="197436" cy="3820720"/>
            </a:xfrm>
            <a:custGeom>
              <a:avLst/>
              <a:gdLst>
                <a:gd name="connsiteX0" fmla="*/ 1227491 w 1227491"/>
                <a:gd name="connsiteY0" fmla="*/ 3029809 h 3029808"/>
                <a:gd name="connsiteX1" fmla="*/ 0 w 1227491"/>
                <a:gd name="connsiteY1" fmla="*/ 0 h 302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491" h="3029808">
                  <a:moveTo>
                    <a:pt x="1227491" y="3029809"/>
                  </a:moveTo>
                  <a:lnTo>
                    <a:pt x="0" y="0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FE188A2-4600-DD03-4A63-AF86FFE49848}"/>
                </a:ext>
              </a:extLst>
            </p:cNvPr>
            <p:cNvSpPr/>
            <p:nvPr/>
          </p:nvSpPr>
          <p:spPr>
            <a:xfrm flipV="1">
              <a:off x="30600169" y="7127752"/>
              <a:ext cx="5043463" cy="174465"/>
            </a:xfrm>
            <a:custGeom>
              <a:avLst/>
              <a:gdLst>
                <a:gd name="connsiteX0" fmla="*/ 0 w 4724284"/>
                <a:gd name="connsiteY0" fmla="*/ 271872 h 271871"/>
                <a:gd name="connsiteX1" fmla="*/ 4724285 w 4724284"/>
                <a:gd name="connsiteY1" fmla="*/ 0 h 27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4284" h="271871">
                  <a:moveTo>
                    <a:pt x="0" y="271872"/>
                  </a:moveTo>
                  <a:lnTo>
                    <a:pt x="4724285" y="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F971F7-4729-792A-6C19-64D6180C2D35}"/>
                </a:ext>
              </a:extLst>
            </p:cNvPr>
            <p:cNvSpPr/>
            <p:nvPr/>
          </p:nvSpPr>
          <p:spPr>
            <a:xfrm>
              <a:off x="33002529" y="7302217"/>
              <a:ext cx="2641102" cy="1591580"/>
            </a:xfrm>
            <a:custGeom>
              <a:avLst/>
              <a:gdLst>
                <a:gd name="connsiteX0" fmla="*/ 2463405 w 2463404"/>
                <a:gd name="connsiteY0" fmla="*/ 0 h 1302332"/>
                <a:gd name="connsiteX1" fmla="*/ 0 w 2463404"/>
                <a:gd name="connsiteY1" fmla="*/ 1302333 h 130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63404" h="1302332">
                  <a:moveTo>
                    <a:pt x="2463405" y="0"/>
                  </a:moveTo>
                  <a:lnTo>
                    <a:pt x="0" y="1302333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D651F37-29B2-5F4D-ADA5-9E37BDA42E51}"/>
                </a:ext>
              </a:extLst>
            </p:cNvPr>
            <p:cNvSpPr/>
            <p:nvPr/>
          </p:nvSpPr>
          <p:spPr>
            <a:xfrm>
              <a:off x="30578560" y="7127751"/>
              <a:ext cx="2423969" cy="1766046"/>
            </a:xfrm>
            <a:custGeom>
              <a:avLst/>
              <a:gdLst>
                <a:gd name="connsiteX0" fmla="*/ 0 w 2260879"/>
                <a:gd name="connsiteY0" fmla="*/ 0 h 1030460"/>
                <a:gd name="connsiteX1" fmla="*/ 2260880 w 2260879"/>
                <a:gd name="connsiteY1" fmla="*/ 1030461 h 10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0879" h="1030460">
                  <a:moveTo>
                    <a:pt x="0" y="0"/>
                  </a:moveTo>
                  <a:lnTo>
                    <a:pt x="2260880" y="1030461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15DACB3-38B9-A623-47F3-1F969DBBA270}"/>
                </a:ext>
              </a:extLst>
            </p:cNvPr>
            <p:cNvSpPr/>
            <p:nvPr/>
          </p:nvSpPr>
          <p:spPr>
            <a:xfrm>
              <a:off x="33002529" y="8893798"/>
              <a:ext cx="1992850" cy="2493414"/>
            </a:xfrm>
            <a:custGeom>
              <a:avLst/>
              <a:gdLst>
                <a:gd name="connsiteX0" fmla="*/ 0 w 1858767"/>
                <a:gd name="connsiteY0" fmla="*/ 0 h 2040270"/>
                <a:gd name="connsiteX1" fmla="*/ 1858767 w 1858767"/>
                <a:gd name="connsiteY1" fmla="*/ 2040271 h 204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8767" h="2040270">
                  <a:moveTo>
                    <a:pt x="0" y="0"/>
                  </a:moveTo>
                  <a:lnTo>
                    <a:pt x="1858767" y="2040271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3AC4B4-B725-9C72-9CFA-AB24BA24B669}"/>
                </a:ext>
              </a:extLst>
            </p:cNvPr>
            <p:cNvSpPr/>
            <p:nvPr/>
          </p:nvSpPr>
          <p:spPr>
            <a:xfrm>
              <a:off x="30388728" y="8893798"/>
              <a:ext cx="2613802" cy="2067413"/>
            </a:xfrm>
            <a:custGeom>
              <a:avLst/>
              <a:gdLst>
                <a:gd name="connsiteX0" fmla="*/ 1033388 w 1033388"/>
                <a:gd name="connsiteY0" fmla="*/ 0 h 1999347"/>
                <a:gd name="connsiteX1" fmla="*/ 0 w 1033388"/>
                <a:gd name="connsiteY1" fmla="*/ 1999348 h 199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3388" h="1999347">
                  <a:moveTo>
                    <a:pt x="1033388" y="0"/>
                  </a:moveTo>
                  <a:lnTo>
                    <a:pt x="0" y="1999348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B931070-80AD-8CC3-013A-54DB0ABB07EB}"/>
                </a:ext>
              </a:extLst>
            </p:cNvPr>
            <p:cNvSpPr/>
            <p:nvPr/>
          </p:nvSpPr>
          <p:spPr>
            <a:xfrm>
              <a:off x="33173465" y="11387213"/>
              <a:ext cx="1821914" cy="2659889"/>
            </a:xfrm>
            <a:custGeom>
              <a:avLst/>
              <a:gdLst>
                <a:gd name="connsiteX0" fmla="*/ 1699332 w 1699332"/>
                <a:gd name="connsiteY0" fmla="*/ 0 h 2176490"/>
                <a:gd name="connsiteX1" fmla="*/ 0 w 1699332"/>
                <a:gd name="connsiteY1" fmla="*/ 2176491 h 21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9332" h="2176490">
                  <a:moveTo>
                    <a:pt x="1699332" y="0"/>
                  </a:moveTo>
                  <a:lnTo>
                    <a:pt x="0" y="2176491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D4D2E20-8DA0-37D0-CBDC-F58BF10B2084}"/>
                </a:ext>
              </a:extLst>
            </p:cNvPr>
            <p:cNvSpPr/>
            <p:nvPr/>
          </p:nvSpPr>
          <p:spPr>
            <a:xfrm>
              <a:off x="34995379" y="11387213"/>
              <a:ext cx="1456811" cy="2235399"/>
            </a:xfrm>
            <a:custGeom>
              <a:avLst/>
              <a:gdLst>
                <a:gd name="connsiteX0" fmla="*/ 0 w 943485"/>
                <a:gd name="connsiteY0" fmla="*/ 0 h 2305132"/>
                <a:gd name="connsiteX1" fmla="*/ 943486 w 943485"/>
                <a:gd name="connsiteY1" fmla="*/ 2305133 h 230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3485" h="2305132">
                  <a:moveTo>
                    <a:pt x="0" y="0"/>
                  </a:moveTo>
                  <a:lnTo>
                    <a:pt x="943486" y="2305133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C57425F-6B07-7DEB-A85A-0C387EEC954E}"/>
                </a:ext>
              </a:extLst>
            </p:cNvPr>
            <p:cNvSpPr/>
            <p:nvPr/>
          </p:nvSpPr>
          <p:spPr>
            <a:xfrm>
              <a:off x="34995380" y="10450945"/>
              <a:ext cx="3142263" cy="936268"/>
            </a:xfrm>
            <a:custGeom>
              <a:avLst/>
              <a:gdLst>
                <a:gd name="connsiteX0" fmla="*/ 0 w 2841426"/>
                <a:gd name="connsiteY0" fmla="*/ 171080 h 171080"/>
                <a:gd name="connsiteX1" fmla="*/ 2841426 w 2841426"/>
                <a:gd name="connsiteY1" fmla="*/ 0 h 17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41426" h="171080">
                  <a:moveTo>
                    <a:pt x="0" y="171080"/>
                  </a:moveTo>
                  <a:lnTo>
                    <a:pt x="2841426" y="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BF08BE8-A0E1-5BC1-501F-A42A936D3545}"/>
                </a:ext>
              </a:extLst>
            </p:cNvPr>
            <p:cNvSpPr/>
            <p:nvPr/>
          </p:nvSpPr>
          <p:spPr>
            <a:xfrm>
              <a:off x="35643634" y="7302218"/>
              <a:ext cx="2494008" cy="3135278"/>
            </a:xfrm>
            <a:custGeom>
              <a:avLst/>
              <a:gdLst>
                <a:gd name="connsiteX0" fmla="*/ 0 w 2236788"/>
                <a:gd name="connsiteY0" fmla="*/ 0 h 3171522"/>
                <a:gd name="connsiteX1" fmla="*/ 2236788 w 2236788"/>
                <a:gd name="connsiteY1" fmla="*/ 3171523 h 317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6788" h="3171522">
                  <a:moveTo>
                    <a:pt x="0" y="0"/>
                  </a:moveTo>
                  <a:lnTo>
                    <a:pt x="2236788" y="3171523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F6BEEAE-E882-97E0-68E4-4157D40EFE15}"/>
                </a:ext>
              </a:extLst>
            </p:cNvPr>
            <p:cNvSpPr/>
            <p:nvPr/>
          </p:nvSpPr>
          <p:spPr>
            <a:xfrm>
              <a:off x="34995380" y="7302217"/>
              <a:ext cx="648253" cy="4084995"/>
            </a:xfrm>
            <a:custGeom>
              <a:avLst/>
              <a:gdLst>
                <a:gd name="connsiteX0" fmla="*/ 604638 w 604637"/>
                <a:gd name="connsiteY0" fmla="*/ 0 h 3342603"/>
                <a:gd name="connsiteX1" fmla="*/ 0 w 604637"/>
                <a:gd name="connsiteY1" fmla="*/ 3342603 h 33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4637" h="3342603">
                  <a:moveTo>
                    <a:pt x="604638" y="0"/>
                  </a:moveTo>
                  <a:lnTo>
                    <a:pt x="0" y="3342603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8289EF1-E21F-CAB6-9F8F-8345C45EFBCA}"/>
                </a:ext>
              </a:extLst>
            </p:cNvPr>
            <p:cNvSpPr/>
            <p:nvPr/>
          </p:nvSpPr>
          <p:spPr>
            <a:xfrm>
              <a:off x="33002529" y="8893799"/>
              <a:ext cx="5135120" cy="1557146"/>
            </a:xfrm>
            <a:custGeom>
              <a:avLst/>
              <a:gdLst>
                <a:gd name="connsiteX0" fmla="*/ 0 w 4700193"/>
                <a:gd name="connsiteY0" fmla="*/ 0 h 1869190"/>
                <a:gd name="connsiteX1" fmla="*/ 4700193 w 4700193"/>
                <a:gd name="connsiteY1" fmla="*/ 1869190 h 18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0193" h="1869190">
                  <a:moveTo>
                    <a:pt x="0" y="0"/>
                  </a:moveTo>
                  <a:lnTo>
                    <a:pt x="4700193" y="1869190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5F9BD90-4E0B-7DEC-CDDF-51456D8679D2}"/>
                </a:ext>
              </a:extLst>
            </p:cNvPr>
            <p:cNvSpPr/>
            <p:nvPr/>
          </p:nvSpPr>
          <p:spPr>
            <a:xfrm>
              <a:off x="30376853" y="10961211"/>
              <a:ext cx="4618527" cy="482093"/>
            </a:xfrm>
            <a:custGeom>
              <a:avLst/>
              <a:gdLst>
                <a:gd name="connsiteX0" fmla="*/ 0 w 2892155"/>
                <a:gd name="connsiteY0" fmla="*/ 0 h 40922"/>
                <a:gd name="connsiteX1" fmla="*/ 2892155 w 2892155"/>
                <a:gd name="connsiteY1" fmla="*/ 40923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2155" h="40922">
                  <a:moveTo>
                    <a:pt x="0" y="0"/>
                  </a:moveTo>
                  <a:lnTo>
                    <a:pt x="2892155" y="40923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EEDAFB1-5AFD-AB8A-DCEC-FFC26A37FB01}"/>
                </a:ext>
              </a:extLst>
            </p:cNvPr>
            <p:cNvSpPr/>
            <p:nvPr/>
          </p:nvSpPr>
          <p:spPr>
            <a:xfrm>
              <a:off x="33002529" y="8893798"/>
              <a:ext cx="170935" cy="5153304"/>
            </a:xfrm>
            <a:custGeom>
              <a:avLst/>
              <a:gdLst>
                <a:gd name="connsiteX0" fmla="*/ 0 w 159434"/>
                <a:gd name="connsiteY0" fmla="*/ 0 h 4216761"/>
                <a:gd name="connsiteX1" fmla="*/ 159435 w 159434"/>
                <a:gd name="connsiteY1" fmla="*/ 4216762 h 42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34" h="4216761">
                  <a:moveTo>
                    <a:pt x="0" y="0"/>
                  </a:moveTo>
                  <a:lnTo>
                    <a:pt x="159435" y="4216762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C5B9125-C572-B689-8A18-3928E2F9EC59}"/>
                </a:ext>
              </a:extLst>
            </p:cNvPr>
            <p:cNvSpPr/>
            <p:nvPr/>
          </p:nvSpPr>
          <p:spPr>
            <a:xfrm>
              <a:off x="36452194" y="10450945"/>
              <a:ext cx="1685447" cy="3165222"/>
            </a:xfrm>
            <a:custGeom>
              <a:avLst/>
              <a:gdLst>
                <a:gd name="connsiteX0" fmla="*/ 1897940 w 1897940"/>
                <a:gd name="connsiteY0" fmla="*/ 0 h 2476212"/>
                <a:gd name="connsiteX1" fmla="*/ 0 w 1897940"/>
                <a:gd name="connsiteY1" fmla="*/ 2476213 h 24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7940" h="2476212">
                  <a:moveTo>
                    <a:pt x="1897940" y="0"/>
                  </a:moveTo>
                  <a:lnTo>
                    <a:pt x="0" y="2476213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4AD0055-298F-D166-7BA5-BDDC075888B8}"/>
                </a:ext>
              </a:extLst>
            </p:cNvPr>
            <p:cNvSpPr/>
            <p:nvPr/>
          </p:nvSpPr>
          <p:spPr>
            <a:xfrm flipV="1">
              <a:off x="33173464" y="13622612"/>
              <a:ext cx="3278721" cy="424490"/>
            </a:xfrm>
            <a:custGeom>
              <a:avLst/>
              <a:gdLst>
                <a:gd name="connsiteX0" fmla="*/ 0 w 2642818"/>
                <a:gd name="connsiteY0" fmla="*/ 0 h 128641"/>
                <a:gd name="connsiteX1" fmla="*/ 2642818 w 2642818"/>
                <a:gd name="connsiteY1" fmla="*/ 128642 h 12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2818" h="128641">
                  <a:moveTo>
                    <a:pt x="0" y="0"/>
                  </a:moveTo>
                  <a:lnTo>
                    <a:pt x="2642818" y="128642"/>
                  </a:lnTo>
                </a:path>
              </a:pathLst>
            </a:custGeom>
            <a:noFill/>
            <a:ln w="12700" cap="rnd" cmpd="sng" algn="ctr">
              <a:solidFill>
                <a:srgbClr val="0078D4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EF56171-78DD-AE3C-20F6-1F643030AE2E}"/>
                </a:ext>
              </a:extLst>
            </p:cNvPr>
            <p:cNvSpPr/>
            <p:nvPr/>
          </p:nvSpPr>
          <p:spPr>
            <a:xfrm>
              <a:off x="35643633" y="7302218"/>
              <a:ext cx="808560" cy="6313945"/>
            </a:xfrm>
            <a:custGeom>
              <a:avLst/>
              <a:gdLst>
                <a:gd name="connsiteX0" fmla="*/ 0 w 338847"/>
                <a:gd name="connsiteY0" fmla="*/ 0 h 5647735"/>
                <a:gd name="connsiteX1" fmla="*/ 338848 w 338847"/>
                <a:gd name="connsiteY1" fmla="*/ 5647736 h 564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847" h="5647735">
                  <a:moveTo>
                    <a:pt x="0" y="0"/>
                  </a:moveTo>
                  <a:lnTo>
                    <a:pt x="338848" y="5647736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6DDD808-6EBB-8C78-67F9-21D2FC9C3E19}"/>
                </a:ext>
              </a:extLst>
            </p:cNvPr>
            <p:cNvSpPr/>
            <p:nvPr/>
          </p:nvSpPr>
          <p:spPr>
            <a:xfrm>
              <a:off x="33173465" y="10437494"/>
              <a:ext cx="4964177" cy="3609607"/>
            </a:xfrm>
            <a:custGeom>
              <a:avLst/>
              <a:gdLst>
                <a:gd name="connsiteX0" fmla="*/ 4540758 w 4540758"/>
                <a:gd name="connsiteY0" fmla="*/ 0 h 2347571"/>
                <a:gd name="connsiteX1" fmla="*/ 0 w 4540758"/>
                <a:gd name="connsiteY1" fmla="*/ 2347571 h 234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0758" h="2347571">
                  <a:moveTo>
                    <a:pt x="4540758" y="0"/>
                  </a:moveTo>
                  <a:lnTo>
                    <a:pt x="0" y="2347571"/>
                  </a:lnTo>
                </a:path>
              </a:pathLst>
            </a:custGeom>
            <a:ln w="9525" cap="flat">
              <a:solidFill>
                <a:srgbClr val="FFFFFF">
                  <a:lumMod val="75000"/>
                </a:srgb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25D1661-383C-77AC-42C5-B845E2D19F5A}"/>
              </a:ext>
            </a:extLst>
          </p:cNvPr>
          <p:cNvGrpSpPr/>
          <p:nvPr/>
        </p:nvGrpSpPr>
        <p:grpSpPr>
          <a:xfrm>
            <a:off x="11311756" y="3741551"/>
            <a:ext cx="533381" cy="579900"/>
            <a:chOff x="36782287" y="9539321"/>
            <a:chExt cx="1796350" cy="1796350"/>
          </a:xfrm>
        </p:grpSpPr>
        <p:sp>
          <p:nvSpPr>
            <p:cNvPr id="134" name="Box">
              <a:extLst>
                <a:ext uri="{FF2B5EF4-FFF2-40B4-BE49-F238E27FC236}">
                  <a16:creationId xmlns:a16="http://schemas.microsoft.com/office/drawing/2014/main" id="{946F675A-5747-1226-5540-688DDF4584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35" name="Graphic 82">
              <a:extLst>
                <a:ext uri="{FF2B5EF4-FFF2-40B4-BE49-F238E27FC236}">
                  <a16:creationId xmlns:a16="http://schemas.microsoft.com/office/drawing/2014/main" id="{CD87CFD7-408F-1AA4-CF58-B7D83B6B90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E69DF20-A632-F9FA-FB78-B5E34376250C}"/>
              </a:ext>
            </a:extLst>
          </p:cNvPr>
          <p:cNvGrpSpPr/>
          <p:nvPr/>
        </p:nvGrpSpPr>
        <p:grpSpPr>
          <a:xfrm>
            <a:off x="8136218" y="3811486"/>
            <a:ext cx="662214" cy="721810"/>
            <a:chOff x="36782287" y="9539321"/>
            <a:chExt cx="1796350" cy="1796350"/>
          </a:xfrm>
        </p:grpSpPr>
        <p:sp>
          <p:nvSpPr>
            <p:cNvPr id="137" name="Box">
              <a:extLst>
                <a:ext uri="{FF2B5EF4-FFF2-40B4-BE49-F238E27FC236}">
                  <a16:creationId xmlns:a16="http://schemas.microsoft.com/office/drawing/2014/main" id="{4E62468A-1B70-C732-DB0C-EAD35499E1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38" name="Graphic 82">
              <a:extLst>
                <a:ext uri="{FF2B5EF4-FFF2-40B4-BE49-F238E27FC236}">
                  <a16:creationId xmlns:a16="http://schemas.microsoft.com/office/drawing/2014/main" id="{079D0F4A-D729-729B-ABED-837F1D1F4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7307AEC-3EA4-ADA3-16A3-2277DB90D0C2}"/>
              </a:ext>
            </a:extLst>
          </p:cNvPr>
          <p:cNvGrpSpPr/>
          <p:nvPr/>
        </p:nvGrpSpPr>
        <p:grpSpPr>
          <a:xfrm>
            <a:off x="10375076" y="2501427"/>
            <a:ext cx="465183" cy="507047"/>
            <a:chOff x="36782287" y="9539321"/>
            <a:chExt cx="1796350" cy="1796350"/>
          </a:xfrm>
        </p:grpSpPr>
        <p:sp>
          <p:nvSpPr>
            <p:cNvPr id="140" name="Box">
              <a:extLst>
                <a:ext uri="{FF2B5EF4-FFF2-40B4-BE49-F238E27FC236}">
                  <a16:creationId xmlns:a16="http://schemas.microsoft.com/office/drawing/2014/main" id="{3F23F71C-5915-20B3-7B52-36F7C39F90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41" name="Graphic 82">
              <a:extLst>
                <a:ext uri="{FF2B5EF4-FFF2-40B4-BE49-F238E27FC236}">
                  <a16:creationId xmlns:a16="http://schemas.microsoft.com/office/drawing/2014/main" id="{9110A5DA-8BDF-A7E0-9204-6BBBF574A2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810F4C0-DC51-7CA4-AE6A-E1B5C42746CF}"/>
              </a:ext>
            </a:extLst>
          </p:cNvPr>
          <p:cNvGrpSpPr/>
          <p:nvPr/>
        </p:nvGrpSpPr>
        <p:grpSpPr>
          <a:xfrm>
            <a:off x="8309253" y="2351479"/>
            <a:ext cx="465183" cy="507047"/>
            <a:chOff x="36782287" y="9539321"/>
            <a:chExt cx="1796350" cy="1796350"/>
          </a:xfrm>
        </p:grpSpPr>
        <p:sp>
          <p:nvSpPr>
            <p:cNvPr id="143" name="Box">
              <a:extLst>
                <a:ext uri="{FF2B5EF4-FFF2-40B4-BE49-F238E27FC236}">
                  <a16:creationId xmlns:a16="http://schemas.microsoft.com/office/drawing/2014/main" id="{DA805D44-91AE-B112-2522-7BF95FF373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44" name="Graphic 82">
              <a:extLst>
                <a:ext uri="{FF2B5EF4-FFF2-40B4-BE49-F238E27FC236}">
                  <a16:creationId xmlns:a16="http://schemas.microsoft.com/office/drawing/2014/main" id="{6FDD63B4-E45E-D405-BA0D-BD10288888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37FA369-F9EC-9D80-3A88-C393BBE44C9D}"/>
              </a:ext>
            </a:extLst>
          </p:cNvPr>
          <p:cNvGrpSpPr/>
          <p:nvPr/>
        </p:nvGrpSpPr>
        <p:grpSpPr>
          <a:xfrm>
            <a:off x="9365519" y="5164495"/>
            <a:ext cx="465183" cy="507047"/>
            <a:chOff x="36782287" y="9539321"/>
            <a:chExt cx="1796350" cy="1796350"/>
          </a:xfrm>
        </p:grpSpPr>
        <p:sp>
          <p:nvSpPr>
            <p:cNvPr id="147" name="Box">
              <a:extLst>
                <a:ext uri="{FF2B5EF4-FFF2-40B4-BE49-F238E27FC236}">
                  <a16:creationId xmlns:a16="http://schemas.microsoft.com/office/drawing/2014/main" id="{64B7BF9C-E5EB-1C8D-17AC-DC56F98099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48" name="Graphic 82">
              <a:extLst>
                <a:ext uri="{FF2B5EF4-FFF2-40B4-BE49-F238E27FC236}">
                  <a16:creationId xmlns:a16="http://schemas.microsoft.com/office/drawing/2014/main" id="{33D5D746-1720-EE39-9453-B6A664F4C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70BF196-3F36-476D-AE6A-292F34044A37}"/>
              </a:ext>
            </a:extLst>
          </p:cNvPr>
          <p:cNvGrpSpPr/>
          <p:nvPr/>
        </p:nvGrpSpPr>
        <p:grpSpPr>
          <a:xfrm>
            <a:off x="10190543" y="4196306"/>
            <a:ext cx="279783" cy="304963"/>
            <a:chOff x="36782287" y="9539321"/>
            <a:chExt cx="1796350" cy="1796350"/>
          </a:xfrm>
        </p:grpSpPr>
        <p:sp>
          <p:nvSpPr>
            <p:cNvPr id="150" name="Box">
              <a:extLst>
                <a:ext uri="{FF2B5EF4-FFF2-40B4-BE49-F238E27FC236}">
                  <a16:creationId xmlns:a16="http://schemas.microsoft.com/office/drawing/2014/main" id="{1F2C220A-9E6E-CB4D-239A-653C875AA3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51" name="Graphic 82">
              <a:extLst>
                <a:ext uri="{FF2B5EF4-FFF2-40B4-BE49-F238E27FC236}">
                  <a16:creationId xmlns:a16="http://schemas.microsoft.com/office/drawing/2014/main" id="{446C806A-492A-378F-FDFA-C3AA1CEA83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0AA45EE-6F21-3DDD-7F63-28DD0FA5B254}"/>
              </a:ext>
            </a:extLst>
          </p:cNvPr>
          <p:cNvGrpSpPr/>
          <p:nvPr/>
        </p:nvGrpSpPr>
        <p:grpSpPr>
          <a:xfrm>
            <a:off x="9374130" y="3173578"/>
            <a:ext cx="279783" cy="304963"/>
            <a:chOff x="36782287" y="9539321"/>
            <a:chExt cx="1796350" cy="1796350"/>
          </a:xfrm>
        </p:grpSpPr>
        <p:sp>
          <p:nvSpPr>
            <p:cNvPr id="153" name="Box">
              <a:extLst>
                <a:ext uri="{FF2B5EF4-FFF2-40B4-BE49-F238E27FC236}">
                  <a16:creationId xmlns:a16="http://schemas.microsoft.com/office/drawing/2014/main" id="{C2037418-C617-47BB-DE92-DBBDC0F3CA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54" name="Graphic 82">
              <a:extLst>
                <a:ext uri="{FF2B5EF4-FFF2-40B4-BE49-F238E27FC236}">
                  <a16:creationId xmlns:a16="http://schemas.microsoft.com/office/drawing/2014/main" id="{C0F7E374-23FA-5D62-A376-9D4DA080B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A3F87C8-20C0-C2ED-A35A-76D7B497CCD2}"/>
              </a:ext>
            </a:extLst>
          </p:cNvPr>
          <p:cNvGrpSpPr/>
          <p:nvPr/>
        </p:nvGrpSpPr>
        <p:grpSpPr>
          <a:xfrm>
            <a:off x="8150590" y="5251606"/>
            <a:ext cx="279783" cy="304963"/>
            <a:chOff x="36782287" y="9539321"/>
            <a:chExt cx="1796350" cy="1796350"/>
          </a:xfrm>
        </p:grpSpPr>
        <p:sp>
          <p:nvSpPr>
            <p:cNvPr id="156" name="Box">
              <a:extLst>
                <a:ext uri="{FF2B5EF4-FFF2-40B4-BE49-F238E27FC236}">
                  <a16:creationId xmlns:a16="http://schemas.microsoft.com/office/drawing/2014/main" id="{9C8798E5-3A1B-4716-FC2A-54B7F44118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57" name="Graphic 82">
              <a:extLst>
                <a:ext uri="{FF2B5EF4-FFF2-40B4-BE49-F238E27FC236}">
                  <a16:creationId xmlns:a16="http://schemas.microsoft.com/office/drawing/2014/main" id="{9D4D100E-309B-6217-9BEF-767D493B7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33B74CB-EB78-E03C-758F-46F53CB672E5}"/>
              </a:ext>
            </a:extLst>
          </p:cNvPr>
          <p:cNvGrpSpPr/>
          <p:nvPr/>
        </p:nvGrpSpPr>
        <p:grpSpPr>
          <a:xfrm>
            <a:off x="10792287" y="5105037"/>
            <a:ext cx="279783" cy="304963"/>
            <a:chOff x="36782287" y="9539321"/>
            <a:chExt cx="1796350" cy="1796350"/>
          </a:xfrm>
        </p:grpSpPr>
        <p:sp>
          <p:nvSpPr>
            <p:cNvPr id="159" name="Box">
              <a:extLst>
                <a:ext uri="{FF2B5EF4-FFF2-40B4-BE49-F238E27FC236}">
                  <a16:creationId xmlns:a16="http://schemas.microsoft.com/office/drawing/2014/main" id="{A865C385-D3AB-DA3E-3A91-E654578ABB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82287" y="9539321"/>
              <a:ext cx="1796350" cy="179635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algn="tl" rotWithShape="0">
                <a:srgbClr val="FFFFFF">
                  <a:lumMod val="50000"/>
                  <a:alpha val="30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160" name="Graphic 82">
              <a:extLst>
                <a:ext uri="{FF2B5EF4-FFF2-40B4-BE49-F238E27FC236}">
                  <a16:creationId xmlns:a16="http://schemas.microsoft.com/office/drawing/2014/main" id="{D0D4ECCB-9AB3-12C9-E32D-7BB3860D2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4531" y="10078219"/>
              <a:ext cx="651862" cy="704649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FCFBF-CFF8-54CF-4BB1-24580E178D9A}"/>
              </a:ext>
            </a:extLst>
          </p:cNvPr>
          <p:cNvGrpSpPr/>
          <p:nvPr/>
        </p:nvGrpSpPr>
        <p:grpSpPr>
          <a:xfrm>
            <a:off x="5431975" y="2965067"/>
            <a:ext cx="3022508" cy="2444934"/>
            <a:chOff x="577014" y="2673772"/>
            <a:chExt cx="4444021" cy="2552065"/>
          </a:xfrm>
          <a:scene3d>
            <a:camera prst="isometricLeftDown"/>
            <a:lightRig rig="threePt" dir="t"/>
          </a:scene3d>
        </p:grpSpPr>
        <p:sp>
          <p:nvSpPr>
            <p:cNvPr id="15" name="Rectangle: Rounded Corners 53">
              <a:extLst>
                <a:ext uri="{FF2B5EF4-FFF2-40B4-BE49-F238E27FC236}">
                  <a16:creationId xmlns:a16="http://schemas.microsoft.com/office/drawing/2014/main" id="{963206F8-65FE-1DCA-3C5E-95D9E50A9F7D}"/>
                </a:ext>
              </a:extLst>
            </p:cNvPr>
            <p:cNvSpPr/>
            <p:nvPr/>
          </p:nvSpPr>
          <p:spPr bwMode="auto">
            <a:xfrm>
              <a:off x="577014" y="2673772"/>
              <a:ext cx="4444021" cy="2552065"/>
            </a:xfrm>
            <a:prstGeom prst="roundRect">
              <a:avLst>
                <a:gd name="adj" fmla="val 13890"/>
              </a:avLst>
            </a:prstGeom>
            <a:gradFill>
              <a:gsLst>
                <a:gs pos="100000">
                  <a:srgbClr val="2CC6C3"/>
                </a:gs>
                <a:gs pos="64000">
                  <a:srgbClr val="0078D4"/>
                </a:gs>
                <a:gs pos="0">
                  <a:srgbClr val="C03BC4"/>
                </a:gs>
              </a:gsLst>
              <a:lin ang="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1F4771-E81C-ED02-F68F-2F6C1148E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314" y="2855087"/>
              <a:ext cx="4140112" cy="212897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46D921-D0B0-8262-30ED-578C5739D11D}"/>
              </a:ext>
            </a:extLst>
          </p:cNvPr>
          <p:cNvGrpSpPr/>
          <p:nvPr/>
        </p:nvGrpSpPr>
        <p:grpSpPr>
          <a:xfrm>
            <a:off x="4598510" y="2984186"/>
            <a:ext cx="1901319" cy="1781996"/>
            <a:chOff x="6266609" y="3269072"/>
            <a:chExt cx="1901319" cy="1781996"/>
          </a:xfrm>
        </p:grpSpPr>
        <p:sp>
          <p:nvSpPr>
            <p:cNvPr id="7" name="Rectangle: Rounded Corners 53">
              <a:extLst>
                <a:ext uri="{FF2B5EF4-FFF2-40B4-BE49-F238E27FC236}">
                  <a16:creationId xmlns:a16="http://schemas.microsoft.com/office/drawing/2014/main" id="{9050AAA6-9D03-8488-DA50-E68F3222B5EB}"/>
                </a:ext>
              </a:extLst>
            </p:cNvPr>
            <p:cNvSpPr/>
            <p:nvPr/>
          </p:nvSpPr>
          <p:spPr bwMode="auto">
            <a:xfrm>
              <a:off x="6266609" y="3269072"/>
              <a:ext cx="1901319" cy="1781996"/>
            </a:xfrm>
            <a:prstGeom prst="roundRect">
              <a:avLst>
                <a:gd name="adj" fmla="val 13890"/>
              </a:avLst>
            </a:prstGeom>
            <a:gradFill>
              <a:gsLst>
                <a:gs pos="100000">
                  <a:srgbClr val="2CC6C3"/>
                </a:gs>
                <a:gs pos="64000">
                  <a:srgbClr val="0078D4"/>
                </a:gs>
                <a:gs pos="0">
                  <a:srgbClr val="C03BC4"/>
                </a:gs>
              </a:gsLst>
              <a:lin ang="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E6FDA61-4616-13D4-66F1-0E7C304EC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9190" y="3782734"/>
              <a:ext cx="691994" cy="69199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E4F5CBC-B6A3-C678-079A-3DE0F1518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715" y="2534315"/>
            <a:ext cx="2541881" cy="3026308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60CDBAE-553A-D748-8DF1-B7622C8C9A0D}"/>
              </a:ext>
            </a:extLst>
          </p:cNvPr>
          <p:cNvGrpSpPr/>
          <p:nvPr/>
        </p:nvGrpSpPr>
        <p:grpSpPr>
          <a:xfrm>
            <a:off x="2143711" y="3098598"/>
            <a:ext cx="1901319" cy="1781996"/>
            <a:chOff x="2549687" y="2026603"/>
            <a:chExt cx="1901319" cy="1781996"/>
          </a:xfrm>
        </p:grpSpPr>
        <p:sp>
          <p:nvSpPr>
            <p:cNvPr id="20" name="Rectangle: Rounded Corners 53">
              <a:extLst>
                <a:ext uri="{FF2B5EF4-FFF2-40B4-BE49-F238E27FC236}">
                  <a16:creationId xmlns:a16="http://schemas.microsoft.com/office/drawing/2014/main" id="{985E0997-06D3-9E3D-E0F6-15FF2F1DD2FA}"/>
                </a:ext>
              </a:extLst>
            </p:cNvPr>
            <p:cNvSpPr/>
            <p:nvPr/>
          </p:nvSpPr>
          <p:spPr bwMode="auto">
            <a:xfrm>
              <a:off x="2549687" y="2026603"/>
              <a:ext cx="1901319" cy="1781996"/>
            </a:xfrm>
            <a:prstGeom prst="roundRect">
              <a:avLst>
                <a:gd name="adj" fmla="val 13890"/>
              </a:avLst>
            </a:prstGeom>
            <a:gradFill>
              <a:gsLst>
                <a:gs pos="100000">
                  <a:srgbClr val="2CC6C3"/>
                </a:gs>
                <a:gs pos="64000">
                  <a:srgbClr val="0078D4"/>
                </a:gs>
                <a:gs pos="0">
                  <a:srgbClr val="C03BC4"/>
                </a:gs>
              </a:gsLst>
              <a:lin ang="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113FA3C-FED6-6BAC-6890-9D9E1DF4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3" b="2923"/>
            <a:stretch/>
          </p:blipFill>
          <p:spPr>
            <a:xfrm>
              <a:off x="3239887" y="2534355"/>
              <a:ext cx="628240" cy="5915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417B17-7E05-B518-D84F-6C6E7FA6700C}"/>
              </a:ext>
            </a:extLst>
          </p:cNvPr>
          <p:cNvGrpSpPr/>
          <p:nvPr/>
        </p:nvGrpSpPr>
        <p:grpSpPr>
          <a:xfrm>
            <a:off x="1166030" y="3180465"/>
            <a:ext cx="1901319" cy="1781996"/>
            <a:chOff x="448968" y="2006793"/>
            <a:chExt cx="1901319" cy="1781996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81356DC8-DFD8-9333-D4B3-CB5EE5C007C1}"/>
                </a:ext>
              </a:extLst>
            </p:cNvPr>
            <p:cNvSpPr/>
            <p:nvPr/>
          </p:nvSpPr>
          <p:spPr bwMode="auto">
            <a:xfrm>
              <a:off x="448968" y="2006793"/>
              <a:ext cx="1901319" cy="1781996"/>
            </a:xfrm>
            <a:prstGeom prst="roundRect">
              <a:avLst>
                <a:gd name="adj" fmla="val 13890"/>
              </a:avLst>
            </a:prstGeom>
            <a:gradFill>
              <a:gsLst>
                <a:gs pos="100000">
                  <a:srgbClr val="2CC6C3"/>
                </a:gs>
                <a:gs pos="64000">
                  <a:srgbClr val="0078D4"/>
                </a:gs>
                <a:gs pos="0">
                  <a:srgbClr val="C03BC4"/>
                </a:gs>
              </a:gsLst>
              <a:lin ang="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17FB6D-E618-A1C4-300C-DBAB9AAB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3" b="2923"/>
            <a:stretch/>
          </p:blipFill>
          <p:spPr>
            <a:xfrm>
              <a:off x="1235228" y="2723515"/>
              <a:ext cx="370192" cy="3485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33C4FA92-D110-B51D-5C2E-217BAE0420D2}"/>
              </a:ext>
            </a:extLst>
          </p:cNvPr>
          <p:cNvSpPr txBox="1"/>
          <p:nvPr/>
        </p:nvSpPr>
        <p:spPr>
          <a:xfrm>
            <a:off x="1196186" y="1796065"/>
            <a:ext cx="6556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Copilot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Chat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478C863-DD5C-05B3-4329-3BAC3EA08749}"/>
              </a:ext>
            </a:extLst>
          </p:cNvPr>
          <p:cNvSpPr txBox="1"/>
          <p:nvPr/>
        </p:nvSpPr>
        <p:spPr>
          <a:xfrm>
            <a:off x="2410551" y="1793901"/>
            <a:ext cx="6556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Copilot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M365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01D07B0-923B-5E5F-E2DA-686541774B57}"/>
              </a:ext>
            </a:extLst>
          </p:cNvPr>
          <p:cNvSpPr txBox="1"/>
          <p:nvPr/>
        </p:nvSpPr>
        <p:spPr>
          <a:xfrm>
            <a:off x="3650909" y="1796065"/>
            <a:ext cx="8581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Agents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68B2FC2-F727-6ED9-3326-C3D331CA9114}"/>
              </a:ext>
            </a:extLst>
          </p:cNvPr>
          <p:cNvSpPr txBox="1"/>
          <p:nvPr/>
        </p:nvSpPr>
        <p:spPr>
          <a:xfrm>
            <a:off x="4923277" y="1796065"/>
            <a:ext cx="6556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Copilot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Studio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989F1B6-CEDC-6E13-0D6C-6940F7B86038}"/>
              </a:ext>
            </a:extLst>
          </p:cNvPr>
          <p:cNvSpPr txBox="1"/>
          <p:nvPr/>
        </p:nvSpPr>
        <p:spPr>
          <a:xfrm>
            <a:off x="6326225" y="1799807"/>
            <a:ext cx="9956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 Foundry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&amp; Azure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806DF74-6236-D9F2-CCA1-BC347F316D29}"/>
              </a:ext>
            </a:extLst>
          </p:cNvPr>
          <p:cNvSpPr txBox="1"/>
          <p:nvPr/>
        </p:nvSpPr>
        <p:spPr>
          <a:xfrm>
            <a:off x="8823618" y="1777650"/>
            <a:ext cx="1380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Party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 Agents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14E8367-F086-0506-5134-BCA6506DF2FF}"/>
              </a:ext>
            </a:extLst>
          </p:cNvPr>
          <p:cNvSpPr txBox="1"/>
          <p:nvPr/>
        </p:nvSpPr>
        <p:spPr>
          <a:xfrm>
            <a:off x="2106125" y="5818217"/>
            <a:ext cx="9385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Personal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Productivity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1C45EB9-C2D5-E26A-D8A4-BB3C201C9BDF}"/>
              </a:ext>
            </a:extLst>
          </p:cNvPr>
          <p:cNvSpPr txBox="1"/>
          <p:nvPr/>
        </p:nvSpPr>
        <p:spPr>
          <a:xfrm>
            <a:off x="3888122" y="5818217"/>
            <a:ext cx="9385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Productivity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99540E7-7B4F-2576-231D-0D1F3333D05E}"/>
              </a:ext>
            </a:extLst>
          </p:cNvPr>
          <p:cNvSpPr txBox="1"/>
          <p:nvPr/>
        </p:nvSpPr>
        <p:spPr>
          <a:xfrm>
            <a:off x="8211178" y="5818216"/>
            <a:ext cx="9315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Extensibility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816C23C-1E61-23B3-5655-622C1A1EFAB7}"/>
              </a:ext>
            </a:extLst>
          </p:cNvPr>
          <p:cNvSpPr txBox="1"/>
          <p:nvPr/>
        </p:nvSpPr>
        <p:spPr>
          <a:xfrm>
            <a:off x="5720198" y="5818216"/>
            <a:ext cx="120725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Customizability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505F8BEA-B7C2-0017-2DC1-74BEA3D01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66030" y="3957637"/>
            <a:ext cx="201827" cy="0"/>
          </a:xfrm>
          <a:prstGeom prst="straightConnector1">
            <a:avLst/>
          </a:prstGeom>
          <a:solidFill>
            <a:schemeClr val="bg1"/>
          </a:solidFill>
          <a:ln w="25400" cap="rnd">
            <a:gradFill flip="none" rotWithShape="1">
              <a:gsLst>
                <a:gs pos="0">
                  <a:srgbClr val="FF5C39"/>
                </a:gs>
                <a:gs pos="32000">
                  <a:srgbClr val="C03BC4"/>
                </a:gs>
                <a:gs pos="68000">
                  <a:srgbClr val="0078D4"/>
                </a:gs>
                <a:gs pos="100000">
                  <a:srgbClr val="399A9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sm"/>
            <a:tailEnd type="arrow" w="lg" len="sm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E13C5370-F1F5-74C7-9153-C000FF1AA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88024" y="4110037"/>
            <a:ext cx="230406" cy="0"/>
          </a:xfrm>
          <a:prstGeom prst="straightConnector1">
            <a:avLst/>
          </a:prstGeom>
          <a:solidFill>
            <a:schemeClr val="bg1"/>
          </a:solidFill>
          <a:ln w="25400" cap="rnd">
            <a:gradFill flip="none" rotWithShape="1">
              <a:gsLst>
                <a:gs pos="0">
                  <a:srgbClr val="FF5C39"/>
                </a:gs>
                <a:gs pos="32000">
                  <a:srgbClr val="C03BC4"/>
                </a:gs>
                <a:gs pos="68000">
                  <a:srgbClr val="0078D4"/>
                </a:gs>
                <a:gs pos="100000">
                  <a:srgbClr val="399A9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sm"/>
            <a:tailEnd type="arrow" w="lg" len="sm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184">
            <a:extLst>
              <a:ext uri="{FF2B5EF4-FFF2-40B4-BE49-F238E27FC236}">
                <a16:creationId xmlns:a16="http://schemas.microsoft.com/office/drawing/2014/main" id="{092EBEB2-0589-DC35-1DD2-2A9BBCD101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b="2923"/>
          <a:stretch/>
        </p:blipFill>
        <p:spPr>
          <a:xfrm>
            <a:off x="3078773" y="4501090"/>
            <a:ext cx="252153" cy="237413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18764936-A13E-EB9D-8155-F430D15ED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05698" y="4666645"/>
            <a:ext cx="245211" cy="245211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187" name="Left Brace 186">
            <a:extLst>
              <a:ext uri="{FF2B5EF4-FFF2-40B4-BE49-F238E27FC236}">
                <a16:creationId xmlns:a16="http://schemas.microsoft.com/office/drawing/2014/main" id="{511E5080-5CCB-CDFC-837A-D43DB6C64D6B}"/>
              </a:ext>
            </a:extLst>
          </p:cNvPr>
          <p:cNvSpPr/>
          <p:nvPr/>
        </p:nvSpPr>
        <p:spPr>
          <a:xfrm rot="16200000">
            <a:off x="6178776" y="1078024"/>
            <a:ext cx="424786" cy="10658431"/>
          </a:xfrm>
          <a:prstGeom prst="leftBrace">
            <a:avLst>
              <a:gd name="adj1" fmla="val 8333"/>
              <a:gd name="adj2" fmla="val 49770"/>
            </a:avLst>
          </a:prstGeom>
          <a:ln>
            <a:solidFill>
              <a:srgbClr val="1771D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7B6822D-B3BB-5C0F-7951-EFE24370B301}"/>
              </a:ext>
            </a:extLst>
          </p:cNvPr>
          <p:cNvSpPr txBox="1"/>
          <p:nvPr/>
        </p:nvSpPr>
        <p:spPr>
          <a:xfrm>
            <a:off x="5509723" y="6284385"/>
            <a:ext cx="2500941" cy="5232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54D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Data -  Security – Governance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F54D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A4FB7105-19BF-5EB6-6793-E7B52BFCE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923143" y="3875626"/>
            <a:ext cx="201827" cy="0"/>
          </a:xfrm>
          <a:prstGeom prst="straightConnector1">
            <a:avLst/>
          </a:prstGeom>
          <a:solidFill>
            <a:schemeClr val="bg1"/>
          </a:solidFill>
          <a:ln w="25400" cap="rnd">
            <a:gradFill flip="none" rotWithShape="1">
              <a:gsLst>
                <a:gs pos="0">
                  <a:srgbClr val="FF5C39"/>
                </a:gs>
                <a:gs pos="32000">
                  <a:srgbClr val="C03BC4"/>
                </a:gs>
                <a:gs pos="68000">
                  <a:srgbClr val="0078D4"/>
                </a:gs>
                <a:gs pos="100000">
                  <a:srgbClr val="399A9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sm"/>
            <a:tailEnd type="arrow" w="lg" len="sm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93AAC85F-83FA-CCB1-9B75-ED5209452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1845137" y="4028026"/>
            <a:ext cx="230406" cy="0"/>
          </a:xfrm>
          <a:prstGeom prst="straightConnector1">
            <a:avLst/>
          </a:prstGeom>
          <a:solidFill>
            <a:schemeClr val="bg1"/>
          </a:solidFill>
          <a:ln w="25400" cap="rnd">
            <a:gradFill flip="none" rotWithShape="1">
              <a:gsLst>
                <a:gs pos="0">
                  <a:srgbClr val="FF5C39"/>
                </a:gs>
                <a:gs pos="32000">
                  <a:srgbClr val="C03BC4"/>
                </a:gs>
                <a:gs pos="68000">
                  <a:srgbClr val="0078D4"/>
                </a:gs>
                <a:gs pos="100000">
                  <a:srgbClr val="399A91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sm"/>
            <a:tailEnd type="arrow" w="lg" len="sm"/>
          </a:ln>
          <a:effectLst>
            <a:outerShdw blurRad="63500" dist="635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58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ECF276-4AF6-53CA-571C-D18259992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101746" y="4775200"/>
            <a:ext cx="1065079" cy="643532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AE9A30-62D8-6972-452A-57A7F64E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3880103" y="2204090"/>
            <a:ext cx="1055251" cy="597485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892198-3D4A-B152-53B0-6F4E6AF1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80103" y="4686300"/>
            <a:ext cx="999366" cy="633169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D9350-A273-A58F-922C-7E90E3BC6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872065" y="4081672"/>
            <a:ext cx="1007404" cy="430202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551AB7-E23D-6A90-FF8E-795BB032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101746" y="3152974"/>
            <a:ext cx="999366" cy="368702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22193A-7E79-804E-BD73-3D1BF1DA7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045859" y="2204090"/>
            <a:ext cx="1055252" cy="639724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6BA4F1-FC2D-873A-C04C-8790EB89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5990607" y="2339545"/>
            <a:ext cx="1" cy="388731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1CA678-B178-3BB4-99B2-B65CC2CD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5990607" y="4974672"/>
            <a:ext cx="1" cy="280588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2CD7B31-9F82-2C07-2524-A26750C55439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11018520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Microsoft Copilot Studio and Azure = Better together</a:t>
            </a:r>
            <a:endParaRPr kumimoji="0" lang="en-US" sz="4400" b="0" i="0" u="none" strike="noStrike" kern="1200" cap="none" spc="-5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1C274E-1D3E-712D-4F41-8CF71CA42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1151744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DF1C62-0246-A7F6-08EE-64A3DE4B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44687" y="1156729"/>
            <a:ext cx="3291840" cy="1182816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8A8633-BB27-69C0-351C-377BFFB67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01112" y="1151744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24AE0-0D92-68FC-22ED-4B1460A9C0FC}"/>
              </a:ext>
            </a:extLst>
          </p:cNvPr>
          <p:cNvSpPr txBox="1"/>
          <p:nvPr/>
        </p:nvSpPr>
        <p:spPr>
          <a:xfrm>
            <a:off x="707823" y="1338374"/>
            <a:ext cx="305272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Generate responses or run specific tasks using your own standard or fine-tuned models from Azure AI Foundry.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C05AB-BB08-3B1A-3475-1B305FA2A575}"/>
              </a:ext>
            </a:extLst>
          </p:cNvPr>
          <p:cNvSpPr txBox="1"/>
          <p:nvPr/>
        </p:nvSpPr>
        <p:spPr>
          <a:xfrm>
            <a:off x="4490511" y="1338374"/>
            <a:ext cx="267694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index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Vectorize content in Azure AI Search and surface the content for your agents as standard knowledge sources.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FFE9ED-B3C8-EF2A-CD20-A5C403F3730C}"/>
              </a:ext>
            </a:extLst>
          </p:cNvPr>
          <p:cNvSpPr txBox="1"/>
          <p:nvPr/>
        </p:nvSpPr>
        <p:spPr>
          <a:xfrm>
            <a:off x="8231143" y="1338374"/>
            <a:ext cx="30916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natural language understanding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Train your own models for intent recognition and entity extraction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F2A553-B415-D2A8-3139-001A5F6E7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2519583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C0795F-A415-46C4-0C0B-8A3B9E6D2D16}"/>
              </a:ext>
            </a:extLst>
          </p:cNvPr>
          <p:cNvSpPr txBox="1"/>
          <p:nvPr/>
        </p:nvSpPr>
        <p:spPr>
          <a:xfrm>
            <a:off x="707823" y="2659902"/>
            <a:ext cx="30527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AI tools and data with Model Context 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next-generation AI tools and data sources that can be consumed from agents through the MCP protocol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9E1905-BC92-5322-1A9A-4B93D9F71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01112" y="2519583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3DA1B-A2C2-8056-1256-260A2C46428C}"/>
              </a:ext>
            </a:extLst>
          </p:cNvPr>
          <p:cNvSpPr txBox="1"/>
          <p:nvPr/>
        </p:nvSpPr>
        <p:spPr>
          <a:xfrm>
            <a:off x="8231143" y="2606920"/>
            <a:ext cx="305272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agent with Agent2Agent (A2A) and more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Use the Microsoft 365 Agents SDK, the Azure AI Bot service, any compatible A2A agents.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D555A3-4E4C-0C43-DC9B-608075A5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5255260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0F62C-C0B1-2195-AA4D-1C2CC003BDD3}"/>
              </a:ext>
            </a:extLst>
          </p:cNvPr>
          <p:cNvSpPr txBox="1"/>
          <p:nvPr/>
        </p:nvSpPr>
        <p:spPr>
          <a:xfrm>
            <a:off x="707823" y="5418733"/>
            <a:ext cx="305272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Monitor your agents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Stream technical telemetry for standard and custom events and integrations into Azure Application Insights.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A4C19A-3240-6FA1-6B4A-E1BE37464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44687" y="5255260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F664CB-8FED-2561-5BEF-F38076CB60FA}"/>
              </a:ext>
            </a:extLst>
          </p:cNvPr>
          <p:cNvSpPr txBox="1"/>
          <p:nvPr/>
        </p:nvSpPr>
        <p:spPr>
          <a:xfrm>
            <a:off x="4490510" y="5418732"/>
            <a:ext cx="267694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data lake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Move conversation transcripts to a lake for long-term storage and usage and custom analytics.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F7C8A8-2294-33DE-A344-C43A82CF5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01112" y="5255260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E5093C-5F4C-EC21-F738-718B8B49F476}"/>
              </a:ext>
            </a:extLst>
          </p:cNvPr>
          <p:cNvSpPr txBox="1"/>
          <p:nvPr/>
        </p:nvSpPr>
        <p:spPr>
          <a:xfrm>
            <a:off x="8220671" y="5398479"/>
            <a:ext cx="30527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WhatsApp and voice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Azure Communication Services and with Dynamics 365 Contact Center for a voice telephony channel (IVR scenarios)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328571-1049-C8B1-E0A9-A22C8A637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3887422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E6571-9B05-0894-D1A5-A2D50EA6D783}"/>
              </a:ext>
            </a:extLst>
          </p:cNvPr>
          <p:cNvSpPr txBox="1"/>
          <p:nvPr/>
        </p:nvSpPr>
        <p:spPr>
          <a:xfrm>
            <a:off x="707823" y="4081672"/>
            <a:ext cx="305272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Bring your own CI/CD pipeline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pipelines in Azure DevOps to automatically deploy and source-control your agents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8A357-8E31-4606-B83A-10A13C18A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01112" y="3887422"/>
            <a:ext cx="3291840" cy="1188720"/>
          </a:xfrm>
          <a:prstGeom prst="roundRect">
            <a:avLst>
              <a:gd name="adj" fmla="val 5986"/>
            </a:avLst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7F354-F8DB-96CB-C3EB-3FAEA23BDE2E}"/>
              </a:ext>
            </a:extLst>
          </p:cNvPr>
          <p:cNvSpPr txBox="1"/>
          <p:nvPr/>
        </p:nvSpPr>
        <p:spPr>
          <a:xfrm>
            <a:off x="8231143" y="3989338"/>
            <a:ext cx="305272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100000">
                      <a:srgbClr val="399A91"/>
                    </a:gs>
                    <a:gs pos="0">
                      <a:srgbClr val="FF5C39"/>
                    </a:gs>
                    <a:gs pos="32000">
                      <a:srgbClr val="C03BC4"/>
                    </a:gs>
                    <a:gs pos="68000">
                      <a:srgbClr val="0078D4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Segoe UI Semibold" panose="020F0502020204030204" pitchFamily="34" charset="0"/>
                <a:ea typeface="+mn-ea"/>
                <a:cs typeface="Segoe UI" panose="020B0502040204020203" pitchFamily="34" charset="0"/>
              </a:rPr>
              <a:t>Isolate your agents and APIs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Isolate your agents with subnet delegation into your virtual networks for outbound connectivity, and setup IP firewalls and continuous access evaluation for inbound.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76391-906E-86BD-69C5-2256996BD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880103" y="3113943"/>
            <a:ext cx="999366" cy="357418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53DAAD-1D23-D82F-9427-71F7C3734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7101746" y="4178300"/>
            <a:ext cx="999366" cy="303482"/>
          </a:xfrm>
          <a:prstGeom prst="line">
            <a:avLst/>
          </a:prstGeom>
          <a:solidFill>
            <a:schemeClr val="bg1"/>
          </a:solidFill>
          <a:ln w="12700">
            <a:solidFill>
              <a:srgbClr val="D9D9D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grpSp>
        <p:nvGrpSpPr>
          <p:cNvPr id="33" name="Group 32" descr="Azure icon + Copilot Studio Icon">
            <a:extLst>
              <a:ext uri="{FF2B5EF4-FFF2-40B4-BE49-F238E27FC236}">
                <a16:creationId xmlns:a16="http://schemas.microsoft.com/office/drawing/2014/main" id="{721A267C-417A-8563-1551-C1E8D1756BB9}"/>
              </a:ext>
            </a:extLst>
          </p:cNvPr>
          <p:cNvGrpSpPr/>
          <p:nvPr/>
        </p:nvGrpSpPr>
        <p:grpSpPr>
          <a:xfrm>
            <a:off x="4879469" y="2724900"/>
            <a:ext cx="2222277" cy="2221200"/>
            <a:chOff x="5021146" y="2677790"/>
            <a:chExt cx="2222277" cy="22212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D38F27-D1AB-A290-DEF2-441D84387A40}"/>
                </a:ext>
              </a:extLst>
            </p:cNvPr>
            <p:cNvGrpSpPr/>
            <p:nvPr/>
          </p:nvGrpSpPr>
          <p:grpSpPr>
            <a:xfrm>
              <a:off x="5021146" y="2677790"/>
              <a:ext cx="2222277" cy="2221200"/>
              <a:chOff x="5071359" y="330993"/>
              <a:chExt cx="2222277" cy="22212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7A46AB0-60BD-092C-B4DB-ECF74F97B260}"/>
                  </a:ext>
                </a:extLst>
              </p:cNvPr>
              <p:cNvGrpSpPr/>
              <p:nvPr/>
            </p:nvGrpSpPr>
            <p:grpSpPr>
              <a:xfrm>
                <a:off x="5248942" y="1086883"/>
                <a:ext cx="1095176" cy="540779"/>
                <a:chOff x="5323556" y="1079444"/>
                <a:chExt cx="1095176" cy="540779"/>
              </a:xfrm>
            </p:grpSpPr>
            <p:pic>
              <p:nvPicPr>
                <p:cNvPr id="38" name="Picture 6">
                  <a:extLst>
                    <a:ext uri="{FF2B5EF4-FFF2-40B4-BE49-F238E27FC236}">
                      <a16:creationId xmlns:a16="http://schemas.microsoft.com/office/drawing/2014/main" id="{2C56E2B7-B8AE-949C-59E8-0EB9400A7C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3556" y="1079444"/>
                  <a:ext cx="540779" cy="5407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Graphic 40">
                  <a:extLst>
                    <a:ext uri="{FF2B5EF4-FFF2-40B4-BE49-F238E27FC236}">
                      <a16:creationId xmlns:a16="http://schemas.microsoft.com/office/drawing/2014/main" id="{F4A60D47-C0BA-4092-78F9-368E86DA36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6095490" y="1187833"/>
                  <a:ext cx="323242" cy="324000"/>
                </a:xfrm>
                <a:custGeom>
                  <a:avLst/>
                  <a:gdLst>
                    <a:gd name="connsiteX0" fmla="*/ 323243 w 323242"/>
                    <a:gd name="connsiteY0" fmla="*/ 137378 h 323242"/>
                    <a:gd name="connsiteX1" fmla="*/ 185864 w 323242"/>
                    <a:gd name="connsiteY1" fmla="*/ 137378 h 323242"/>
                    <a:gd name="connsiteX2" fmla="*/ 185864 w 323242"/>
                    <a:gd name="connsiteY2" fmla="*/ 0 h 323242"/>
                    <a:gd name="connsiteX3" fmla="*/ 137378 w 323242"/>
                    <a:gd name="connsiteY3" fmla="*/ 0 h 323242"/>
                    <a:gd name="connsiteX4" fmla="*/ 137378 w 323242"/>
                    <a:gd name="connsiteY4" fmla="*/ 137378 h 323242"/>
                    <a:gd name="connsiteX5" fmla="*/ 0 w 323242"/>
                    <a:gd name="connsiteY5" fmla="*/ 137378 h 323242"/>
                    <a:gd name="connsiteX6" fmla="*/ 0 w 323242"/>
                    <a:gd name="connsiteY6" fmla="*/ 185864 h 323242"/>
                    <a:gd name="connsiteX7" fmla="*/ 137378 w 323242"/>
                    <a:gd name="connsiteY7" fmla="*/ 185864 h 323242"/>
                    <a:gd name="connsiteX8" fmla="*/ 137378 w 323242"/>
                    <a:gd name="connsiteY8" fmla="*/ 323243 h 323242"/>
                    <a:gd name="connsiteX9" fmla="*/ 185864 w 323242"/>
                    <a:gd name="connsiteY9" fmla="*/ 323243 h 323242"/>
                    <a:gd name="connsiteX10" fmla="*/ 185864 w 323242"/>
                    <a:gd name="connsiteY10" fmla="*/ 185864 h 323242"/>
                    <a:gd name="connsiteX11" fmla="*/ 323243 w 323242"/>
                    <a:gd name="connsiteY11" fmla="*/ 185864 h 32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23242" h="323242">
                      <a:moveTo>
                        <a:pt x="323243" y="137378"/>
                      </a:moveTo>
                      <a:lnTo>
                        <a:pt x="185864" y="137378"/>
                      </a:lnTo>
                      <a:lnTo>
                        <a:pt x="185864" y="0"/>
                      </a:lnTo>
                      <a:lnTo>
                        <a:pt x="137378" y="0"/>
                      </a:lnTo>
                      <a:lnTo>
                        <a:pt x="137378" y="137378"/>
                      </a:lnTo>
                      <a:lnTo>
                        <a:pt x="0" y="137378"/>
                      </a:lnTo>
                      <a:lnTo>
                        <a:pt x="0" y="185864"/>
                      </a:lnTo>
                      <a:lnTo>
                        <a:pt x="137378" y="185864"/>
                      </a:lnTo>
                      <a:lnTo>
                        <a:pt x="137378" y="323243"/>
                      </a:lnTo>
                      <a:lnTo>
                        <a:pt x="185864" y="323243"/>
                      </a:lnTo>
                      <a:lnTo>
                        <a:pt x="185864" y="185864"/>
                      </a:lnTo>
                      <a:lnTo>
                        <a:pt x="323243" y="185864"/>
                      </a:lnTo>
                      <a:close/>
                    </a:path>
                  </a:pathLst>
                </a:custGeom>
                <a:gradFill>
                  <a:gsLst>
                    <a:gs pos="32000">
                      <a:srgbClr val="C03BC4"/>
                    </a:gs>
                    <a:gs pos="100000">
                      <a:srgbClr val="399A91"/>
                    </a:gs>
                    <a:gs pos="68000">
                      <a:srgbClr val="0078D4"/>
                    </a:gs>
                    <a:gs pos="0">
                      <a:srgbClr val="FF5C39"/>
                    </a:gs>
                  </a:gsLst>
                  <a:path path="circle">
                    <a:fillToRect l="100000" t="100000"/>
                  </a:path>
                </a:gradFill>
                <a:ln>
                  <a:noFill/>
                  <a:prstDash/>
                </a:ln>
                <a:effectLst/>
              </p:spPr>
              <p:txBody>
    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 w="3175"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84361BC1-66CE-7B62-6759-7D8BF02D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5071359" y="330993"/>
                <a:ext cx="2222277" cy="2221200"/>
              </a:xfrm>
              <a:prstGeom prst="roundRect">
                <a:avLst>
                  <a:gd name="adj" fmla="val 11621"/>
                </a:avLst>
              </a:prstGeom>
              <a:noFill/>
              <a:ln w="19050" cap="rnd">
                <a:gradFill flip="none" rotWithShape="1">
                  <a:gsLst>
                    <a:gs pos="0">
                      <a:srgbClr val="AC35AF"/>
                    </a:gs>
                    <a:gs pos="80000">
                      <a:srgbClr val="0A6BBA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headEnd type="none" w="lg" len="sm"/>
                <a:tailEnd type="none" w="lg" len="sm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463FD53-6D59-8A9D-DBB7-1A7E6FE2B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09900" y="3424251"/>
              <a:ext cx="559637" cy="559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002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39A9-77B4-216F-B0C2-290ACBC6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977823"/>
            <a:ext cx="6217920" cy="553998"/>
          </a:xfrm>
        </p:spPr>
        <p:txBody>
          <a:bodyPr/>
          <a:lstStyle/>
          <a:p>
            <a:r>
              <a:rPr lang="en-US"/>
              <a:t>Azure Integration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4F51-8306-BF69-465E-CFC8F8FB9B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EntraID</a:t>
            </a:r>
            <a:r>
              <a:rPr lang="en-US"/>
              <a:t>, Application Insights, Azure Function Apps</a:t>
            </a:r>
          </a:p>
        </p:txBody>
      </p:sp>
    </p:spTree>
    <p:extLst>
      <p:ext uri="{BB962C8B-B14F-4D97-AF65-F5344CB8AC3E}">
        <p14:creationId xmlns:p14="http://schemas.microsoft.com/office/powerpoint/2010/main" val="6689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MS Tech Connect 16:9 Template Dark">
  <a:themeElements>
    <a:clrScheme name="Custom 2">
      <a:dk1>
        <a:srgbClr val="091F2C"/>
      </a:dk1>
      <a:lt1>
        <a:srgbClr val="FFFFFF"/>
      </a:lt1>
      <a:dk2>
        <a:srgbClr val="2A446F"/>
      </a:dk2>
      <a:lt2>
        <a:srgbClr val="E8E6DF"/>
      </a:lt2>
      <a:accent1>
        <a:srgbClr val="0078D4"/>
      </a:accent1>
      <a:accent2>
        <a:srgbClr val="49C5B1"/>
      </a:accent2>
      <a:accent3>
        <a:srgbClr val="8661C5"/>
      </a:accent3>
      <a:accent4>
        <a:srgbClr val="D7D2CB"/>
      </a:accent4>
      <a:accent5>
        <a:srgbClr val="8DE971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11087ED-5ADD-864F-85AB-424CBC16AED1}" vid="{F7B51A1E-0150-C141-84C9-94C472F5BF0F}"/>
    </a:ext>
  </a:extLst>
</a:theme>
</file>

<file path=ppt/theme/theme2.xml><?xml version="1.0" encoding="utf-8"?>
<a:theme xmlns:a="http://schemas.openxmlformats.org/drawingml/2006/main" name="MS Ignite 16:9 Template Dark">
  <a:themeElements>
    <a:clrScheme name="Custom 16">
      <a:dk1>
        <a:srgbClr val="091F2C"/>
      </a:dk1>
      <a:lt1>
        <a:srgbClr val="FFFFFF"/>
      </a:lt1>
      <a:dk2>
        <a:srgbClr val="2A446F"/>
      </a:dk2>
      <a:lt2>
        <a:srgbClr val="E8E6DF"/>
      </a:lt2>
      <a:accent1>
        <a:srgbClr val="8661C5"/>
      </a:accent1>
      <a:accent2>
        <a:srgbClr val="8DE971"/>
      </a:accent2>
      <a:accent3>
        <a:srgbClr val="0078D4"/>
      </a:accent3>
      <a:accent4>
        <a:srgbClr val="D7D2CB"/>
      </a:accent4>
      <a:accent5>
        <a:srgbClr val="FFE399"/>
      </a:accent5>
      <a:accent6>
        <a:srgbClr val="D2D2D2"/>
      </a:accent6>
      <a:hlink>
        <a:srgbClr val="D59ED7"/>
      </a:hlink>
      <a:folHlink>
        <a:srgbClr val="D59ED7"/>
      </a:folHlink>
    </a:clrScheme>
    <a:fontScheme name="Custom 3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8A17B14A-69D5-4F26-BC7B-8547BA50C1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ikesCount xmlns="http://schemas.microsoft.com/sharepoint/v3" xsi:nil="true"/>
    <Session xmlns="5164c192-e522-4d89-a5bb-3cb209f039bd" xsi:nil="true"/>
    <Ratings xmlns="http://schemas.microsoft.com/sharepoint/v3" xsi:nil="true"/>
    <lcf76f155ced4ddcb4097134ff3c332f xmlns="5164c192-e522-4d89-a5bb-3cb209f039bd">
      <Terms xmlns="http://schemas.microsoft.com/office/infopath/2007/PartnerControls"/>
    </lcf76f155ced4ddcb4097134ff3c332f>
    <MediaServiceKeyPoints xmlns="5164c192-e522-4d89-a5bb-3cb209f039bd" xsi:nil="true"/>
    <LikedBy xmlns="http://schemas.microsoft.com/sharepoint/v3">
      <UserInfo>
        <DisplayName/>
        <AccountId xsi:nil="true"/>
        <AccountType/>
      </UserInfo>
    </LikedBy>
    <Reviewcomments xmlns="5164c192-e522-4d89-a5bb-3cb209f039bd" xsi:nil="true"/>
    <Adoptionpillar xmlns="5164c192-e522-4d89-a5bb-3cb209f039bd" xsi:nil="true"/>
    <TaxCatchAll xmlns="230e9df3-be65-4c73-a93b-d1236ebd677e" xsi:nil="true"/>
    <Contentstatus xmlns="5164c192-e522-4d89-a5bb-3cb209f039bd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1CA5C76A3A7148B502CA3C69F4C903" ma:contentTypeVersion="49" ma:contentTypeDescription="Create a new document." ma:contentTypeScope="" ma:versionID="41c4ea83df841c8a1ddf795b26ead60c">
  <xsd:schema xmlns:xsd="http://www.w3.org/2001/XMLSchema" xmlns:xs="http://www.w3.org/2001/XMLSchema" xmlns:p="http://schemas.microsoft.com/office/2006/metadata/properties" xmlns:ns1="http://schemas.microsoft.com/sharepoint/v3" xmlns:ns2="5164c192-e522-4d89-a5bb-3cb209f039bd" xmlns:ns3="f5d7644a-4532-4813-a815-b54215be4a0c" xmlns:ns4="230e9df3-be65-4c73-a93b-d1236ebd677e" targetNamespace="http://schemas.microsoft.com/office/2006/metadata/properties" ma:root="true" ma:fieldsID="7d57a1ab3f7241c4f5825f80116f0008" ns1:_="" ns2:_="" ns3:_="" ns4:_="">
    <xsd:import namespace="http://schemas.microsoft.com/sharepoint/v3"/>
    <xsd:import namespace="5164c192-e522-4d89-a5bb-3cb209f039bd"/>
    <xsd:import namespace="f5d7644a-4532-4813-a815-b54215be4a0c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KeyPoints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MediaServiceBillingMetadata" minOccurs="0"/>
                <xsd:element ref="ns2:Adoptionpillar" minOccurs="0"/>
                <xsd:element ref="ns2:Session" minOccurs="0"/>
                <xsd:element ref="ns2:Contentstatus" minOccurs="0"/>
                <xsd:element ref="ns2:Review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 ma:readOnly="false">
      <xsd:simpleType>
        <xsd:restriction base="dms:Text"/>
      </xsd:simpleType>
    </xsd:element>
    <xsd:element name="AverageRating" ma:index="32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3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34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5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6" nillable="true" ma:displayName="Number of Likes" ma:internalName="LikesCount">
      <xsd:simpleType>
        <xsd:restriction base="dms:Unknown"/>
      </xsd:simpleType>
    </xsd:element>
    <xsd:element name="LikedBy" ma:index="37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4c192-e522-4d89-a5bb-3cb209f039bd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2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hidden="true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hidden="true" ma:internalName="MediaServiceLocation" ma:readOnly="true">
      <xsd:simpleType>
        <xsd:restriction base="dms:Text"/>
      </xsd:simpleType>
    </xsd:element>
    <xsd:element name="MediaServiceOCR" ma:index="15" nillable="true" ma:displayName="MediaServiceOCR" ma:hidden="true" ma:internalName="MediaServiceOCR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LengthInSeconds" ma:index="22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9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3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Text"/>
      </xsd:simpleType>
    </xsd:element>
    <xsd:element name="Adoptionpillar" ma:index="39" nillable="true" ma:displayName="Adoption pillar" ma:format="Dropdown" ma:internalName="Adoptionpillar">
      <xsd:simpleType>
        <xsd:restriction base="dms:Choice">
          <xsd:enumeration value="Strategy"/>
          <xsd:enumeration value="Plan"/>
          <xsd:enumeration value="Secure"/>
          <xsd:enumeration value="Govern"/>
          <xsd:enumeration value="Operate"/>
          <xsd:enumeration value="Ready"/>
          <xsd:enumeration value="Nurture"/>
        </xsd:restriction>
      </xsd:simpleType>
    </xsd:element>
    <xsd:element name="Session" ma:index="40" nillable="true" ma:displayName="Date" ma:format="DateTime" ma:internalName="Session">
      <xsd:simpleType>
        <xsd:restriction base="dms:DateTime"/>
      </xsd:simpleType>
    </xsd:element>
    <xsd:element name="Contentstatus" ma:index="41" nillable="true" ma:displayName="Content status" ma:format="Dropdown" ma:internalName="Contentstatus">
      <xsd:simpleType>
        <xsd:restriction base="dms:Choice">
          <xsd:enumeration value="Keep"/>
          <xsd:enumeration value="Revise"/>
          <xsd:enumeration value="Retire"/>
        </xsd:restriction>
      </xsd:simpleType>
    </xsd:element>
    <xsd:element name="Reviewcomments" ma:index="42" nillable="true" ma:displayName="Review comments" ma:format="Dropdown" ma:internalName="Review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7644a-4532-4813-a815-b54215be4a0c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description="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" nillable="true" ma:displayName="Shared With Details" ma:description="" ma:hidden="true" ma:internalName="SharedWithDetails" ma:readOnly="true">
      <xsd:simpleType>
        <xsd:restriction base="dms:Note"/>
      </xsd:simpleType>
    </xsd:element>
    <xsd:element name="LastSharedByUser" ma:index="8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9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54b3b5bf-8119-46f1-8c02-b8499b97b8f8}" ma:internalName="TaxCatchAll" ma:readOnly="false" ma:showField="CatchAllData" ma:web="f5d7644a-4532-4813-a815-b54215be4a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782FBD-C4AD-49F1-B11B-703DF9FAD8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5C0892-D583-430B-AD43-D1A4EB1EE043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5164c192-e522-4d89-a5bb-3cb209f039bd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230e9df3-be65-4c73-a93b-d1236ebd677e"/>
    <ds:schemaRef ds:uri="f5d7644a-4532-4813-a815-b54215be4a0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B547D2-7D5F-4111-AA53-24E66945C10E}">
  <ds:schemaRefs>
    <ds:schemaRef ds:uri="230e9df3-be65-4c73-a93b-d1236ebd677e"/>
    <ds:schemaRef ds:uri="5164c192-e522-4d89-a5bb-3cb209f039bd"/>
    <ds:schemaRef ds:uri="f5d7644a-4532-4813-a815-b54215be4a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1757</Words>
  <Application>Microsoft Office PowerPoint</Application>
  <PresentationFormat>Widescreen</PresentationFormat>
  <Paragraphs>297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Segoe UI Light</vt:lpstr>
      <vt:lpstr>Segoe UI Semibold</vt:lpstr>
      <vt:lpstr>Segoe Sans Display Semibold</vt:lpstr>
      <vt:lpstr>Segoe Sans Display</vt:lpstr>
      <vt:lpstr>Arial</vt:lpstr>
      <vt:lpstr>Wingdings</vt:lpstr>
      <vt:lpstr>Segoe UI Variable Small</vt:lpstr>
      <vt:lpstr>Segoe UI</vt:lpstr>
      <vt:lpstr>Segoe UI Variable Text</vt:lpstr>
      <vt:lpstr>Segoe UI Variable Text Semibold</vt:lpstr>
      <vt:lpstr>Calibri</vt:lpstr>
      <vt:lpstr>Segoe UI Variable Display Semib</vt:lpstr>
      <vt:lpstr>Segoe Sans Text Semibold</vt:lpstr>
      <vt:lpstr>Aptos</vt:lpstr>
      <vt:lpstr>MS Tech Connect 16:9 Template Dark</vt:lpstr>
      <vt:lpstr>MS Ignite 16:9 Template Dark</vt:lpstr>
      <vt:lpstr>PowerPoint Presentation</vt:lpstr>
      <vt:lpstr>Meet your hosts</vt:lpstr>
      <vt:lpstr>PowerPoint Presentation</vt:lpstr>
      <vt:lpstr>We want to hear from you!</vt:lpstr>
      <vt:lpstr>PowerPoint Presentation</vt:lpstr>
      <vt:lpstr>PowerPoint Presentation</vt:lpstr>
      <vt:lpstr>Chart/data (dark)</vt:lpstr>
      <vt:lpstr>PowerPoint Presentation</vt:lpstr>
      <vt:lpstr>Azure Integration Demo</vt:lpstr>
      <vt:lpstr>Copilot Studio has several knowledge sources</vt:lpstr>
      <vt:lpstr>But each of these knowledge sources makes decisions for you…</vt:lpstr>
      <vt:lpstr>Announcement slide with secondary announcements (dark)</vt:lpstr>
      <vt:lpstr>Azure Knowledge Integration Demo</vt:lpstr>
      <vt:lpstr>What Knowledge Areas Do You Want To See in Copilot Studio?</vt:lpstr>
      <vt:lpstr>Multi-agent orchestration in Copilot Studio</vt:lpstr>
      <vt:lpstr>Copilot Studio agent</vt:lpstr>
      <vt:lpstr>Copilot Studio agent </vt:lpstr>
      <vt:lpstr>Copilot Studio agent   </vt:lpstr>
      <vt:lpstr>Which should I use?</vt:lpstr>
      <vt:lpstr>Simplify integration with AI apps and agents using Model Context Protocol</vt:lpstr>
      <vt:lpstr>Multi-agent Demo</vt:lpstr>
      <vt:lpstr>Do You Plan To Use Multi-Agent and/or MCP?</vt:lpstr>
      <vt:lpstr>Before we get to Q&amp;A, please provide your feedback</vt:lpstr>
      <vt:lpstr>PowerPoint Presentation</vt:lpstr>
      <vt:lpstr>Bring Your Own Model with Azure AI Foundry</vt:lpstr>
      <vt:lpstr>Bring Your Own Model Demo</vt:lpstr>
      <vt:lpstr>BYOM – Response Generation</vt:lpstr>
      <vt:lpstr>Get started  today  </vt:lpstr>
      <vt:lpstr>PowerPoint Presentation</vt:lpstr>
      <vt:lpstr>PowerPoint Presentation</vt:lpstr>
      <vt:lpstr>PowerPoint Presentation</vt:lpstr>
      <vt:lpstr>Copilot Studio – Better Together with Azure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SharePoint Europe Systems</dc:creator>
  <cp:lastModifiedBy>Robert Standefer</cp:lastModifiedBy>
  <cp:revision>3</cp:revision>
  <dcterms:created xsi:type="dcterms:W3CDTF">2016-06-21T09:22:52Z</dcterms:created>
  <dcterms:modified xsi:type="dcterms:W3CDTF">2025-08-19T20:24:16Z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0x0101008E1CA5C76A3A7148B502CA3C69F4C903</vt:lpwstr>
  </property>
  <property fmtid="{D5CDD505-2E9C-101B-9397-08002B2CF9AE}" pid="3" name="MediaServiceImageTags">
    <vt:lpwstr/>
  </property>
</Properties>
</file>