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844" r:id="rId5"/>
    <p:sldMasterId id="2147484877" r:id="rId6"/>
    <p:sldMasterId id="2147484952" r:id="rId7"/>
  </p:sldMasterIdLst>
  <p:notesMasterIdLst>
    <p:notesMasterId r:id="rId35"/>
  </p:notesMasterIdLst>
  <p:handoutMasterIdLst>
    <p:handoutMasterId r:id="rId36"/>
  </p:handoutMasterIdLst>
  <p:sldIdLst>
    <p:sldId id="259" r:id="rId8"/>
    <p:sldId id="12148" r:id="rId9"/>
    <p:sldId id="12153" r:id="rId10"/>
    <p:sldId id="12130" r:id="rId11"/>
    <p:sldId id="12131" r:id="rId12"/>
    <p:sldId id="12155" r:id="rId13"/>
    <p:sldId id="2076137660" r:id="rId14"/>
    <p:sldId id="2076137659" r:id="rId15"/>
    <p:sldId id="2076137661" r:id="rId16"/>
    <p:sldId id="12157" r:id="rId17"/>
    <p:sldId id="12158" r:id="rId18"/>
    <p:sldId id="12159" r:id="rId19"/>
    <p:sldId id="2076137658" r:id="rId20"/>
    <p:sldId id="2076137662" r:id="rId21"/>
    <p:sldId id="2076137663" r:id="rId22"/>
    <p:sldId id="2076137664" r:id="rId23"/>
    <p:sldId id="2076137665" r:id="rId24"/>
    <p:sldId id="12171" r:id="rId25"/>
    <p:sldId id="2076137666" r:id="rId26"/>
    <p:sldId id="12181" r:id="rId27"/>
    <p:sldId id="12184" r:id="rId28"/>
    <p:sldId id="12182" r:id="rId29"/>
    <p:sldId id="12149" r:id="rId30"/>
    <p:sldId id="2076137667" r:id="rId31"/>
    <p:sldId id="2076137668" r:id="rId32"/>
    <p:sldId id="2076137669" r:id="rId33"/>
    <p:sldId id="260" r:id="rId34"/>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Build White Template - preferred" id="{38B656EC-D568-4EF7-8842-9FA1AE1192C9}">
          <p14:sldIdLst>
            <p14:sldId id="259"/>
            <p14:sldId id="12148"/>
            <p14:sldId id="12153"/>
            <p14:sldId id="12130"/>
            <p14:sldId id="12131"/>
            <p14:sldId id="12155"/>
            <p14:sldId id="2076137660"/>
            <p14:sldId id="2076137659"/>
            <p14:sldId id="2076137661"/>
            <p14:sldId id="12157"/>
            <p14:sldId id="12158"/>
            <p14:sldId id="12159"/>
            <p14:sldId id="2076137658"/>
            <p14:sldId id="2076137662"/>
            <p14:sldId id="2076137663"/>
            <p14:sldId id="2076137664"/>
            <p14:sldId id="2076137665"/>
            <p14:sldId id="12171"/>
            <p14:sldId id="2076137666"/>
            <p14:sldId id="12181"/>
            <p14:sldId id="12184"/>
            <p14:sldId id="12182"/>
            <p14:sldId id="12149"/>
            <p14:sldId id="2076137667"/>
            <p14:sldId id="2076137668"/>
            <p14:sldId id="2076137669"/>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6C8"/>
    <a:srgbClr val="FFFFFF"/>
    <a:srgbClr val="2BA2D5"/>
    <a:srgbClr val="E6E6E6"/>
    <a:srgbClr val="F0F1F2"/>
    <a:srgbClr val="0078D4"/>
    <a:srgbClr val="FF9349"/>
    <a:srgbClr val="50E6FF"/>
    <a:srgbClr val="D83B0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2E740-F705-4F91-9F6F-74AB7CAEE5C5}" v="731" vWet="735" dt="2021-04-28T15:18:03.341"/>
    <p1510:client id="{5F5234AC-F027-4684-83FA-68C56AD5A74B}" v="1389" dt="2021-04-28T16:05:13.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2/17/22 11:01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2/17/22 11:01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icrosoft.com/en-us/research/blog/turing-nlg-a-17-billion-parameter-language-model-by-microsoft/?WT.mc_id=academic-26155-dmitryso"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aka.ms/pytorch_nlp/?WT.mc_id=academic-26155-dmitrys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Let’s say HI and introduce each other:</a:t>
            </a:r>
          </a:p>
          <a:p>
            <a:pPr marL="0" lvl="0" indent="0" algn="l" rtl="0">
              <a:lnSpc>
                <a:spcPct val="100000"/>
              </a:lnSpc>
              <a:spcBef>
                <a:spcPts val="0"/>
              </a:spcBef>
              <a:spcAft>
                <a:spcPts val="0"/>
              </a:spcAft>
              <a:buClr>
                <a:schemeClr val="dk1"/>
              </a:buClr>
              <a:buSzPts val="1200"/>
              <a:buFont typeface="Calibri"/>
              <a:buNone/>
            </a:pPr>
            <a:endParaRPr lang="en-US"/>
          </a:p>
          <a:p>
            <a:pPr marL="0" lvl="0" indent="0" algn="l" rtl="0">
              <a:lnSpc>
                <a:spcPct val="100000"/>
              </a:lnSpc>
              <a:spcBef>
                <a:spcPts val="0"/>
              </a:spcBef>
              <a:spcAft>
                <a:spcPts val="0"/>
              </a:spcAft>
              <a:buClr>
                <a:schemeClr val="dk1"/>
              </a:buClr>
              <a:buSzPts val="1200"/>
              <a:buFont typeface="Calibri"/>
              <a:buNone/>
            </a:pPr>
            <a:r>
              <a:rPr lang="en-US" b="1" u="sng"/>
              <a:t>Francesca </a:t>
            </a:r>
            <a:r>
              <a:rPr lang="en-US"/>
              <a:t>starts saying hi and introducing Dmitry.</a:t>
            </a:r>
          </a:p>
          <a:p>
            <a:pPr marL="0" lvl="0" indent="0" algn="l" rtl="0">
              <a:lnSpc>
                <a:spcPct val="100000"/>
              </a:lnSpc>
              <a:spcBef>
                <a:spcPts val="0"/>
              </a:spcBef>
              <a:spcAft>
                <a:spcPts val="0"/>
              </a:spcAft>
              <a:buClr>
                <a:schemeClr val="dk1"/>
              </a:buClr>
              <a:buSzPts val="1200"/>
              <a:buFont typeface="Calibri"/>
              <a:buNone/>
            </a:pPr>
            <a:endParaRPr lang="en-US"/>
          </a:p>
          <a:p>
            <a:pPr marL="0" marR="0" lvl="0" indent="0" algn="l" defTabSz="914367" rtl="0" eaLnBrk="1" fontAlgn="auto" latinLnBrk="0" hangingPunct="1">
              <a:lnSpc>
                <a:spcPct val="100000"/>
              </a:lnSpc>
              <a:spcBef>
                <a:spcPts val="0"/>
              </a:spcBef>
              <a:spcAft>
                <a:spcPts val="0"/>
              </a:spcAft>
              <a:buClr>
                <a:schemeClr val="dk1"/>
              </a:buClr>
              <a:buSzPts val="1200"/>
              <a:buFont typeface="Calibri"/>
              <a:buNone/>
              <a:tabLst/>
              <a:defRPr/>
            </a:pPr>
            <a:r>
              <a:rPr lang="en-US"/>
              <a:t>- </a:t>
            </a:r>
            <a:r>
              <a:rPr lang="en-US" b="1"/>
              <a:t>Short Bio of Dmitry (Francesca introduces Dmitry) – </a:t>
            </a:r>
            <a:r>
              <a:rPr lang="en-US" b="0"/>
              <a:t>Dmitry joined Microsoft 15 years ago, as technical evangelist. He then worked for some years as AI/ML software engineer, doing pilot projects with large companies in Europe. Now he combines his work as Cloud Developer Advocate with being an Associate Professor at Moscow Institute for Physics and Technology. He lives in Moscow, Russia, and in addition to technology loves his daughter Vickie and does experiments in using AI in Science Art.</a:t>
            </a:r>
            <a:endParaRPr lang="en-US" b="1"/>
          </a:p>
          <a:p>
            <a:pPr marL="0" lvl="0" indent="0" algn="l" rtl="0">
              <a:lnSpc>
                <a:spcPct val="100000"/>
              </a:lnSpc>
              <a:spcBef>
                <a:spcPts val="0"/>
              </a:spcBef>
              <a:spcAft>
                <a:spcPts val="0"/>
              </a:spcAft>
              <a:buClr>
                <a:schemeClr val="dk1"/>
              </a:buClr>
              <a:buSzPts val="1200"/>
              <a:buFont typeface="Calibri"/>
              <a:buNone/>
            </a:pPr>
            <a:endParaRPr lang="en-US"/>
          </a:p>
          <a:p>
            <a:pPr marL="171450" lvl="0" indent="-171450" algn="l" rtl="0">
              <a:lnSpc>
                <a:spcPct val="100000"/>
              </a:lnSpc>
              <a:spcBef>
                <a:spcPts val="0"/>
              </a:spcBef>
              <a:spcAft>
                <a:spcPts val="0"/>
              </a:spcAft>
              <a:buClr>
                <a:schemeClr val="dk1"/>
              </a:buClr>
              <a:buSzPts val="1200"/>
              <a:buFontTx/>
              <a:buChar char="-"/>
            </a:pPr>
            <a:endParaRPr lang="en-US"/>
          </a:p>
          <a:p>
            <a:pPr marL="171450" lvl="0" indent="-171450" algn="l" rtl="0">
              <a:lnSpc>
                <a:spcPct val="100000"/>
              </a:lnSpc>
              <a:spcBef>
                <a:spcPts val="0"/>
              </a:spcBef>
              <a:spcAft>
                <a:spcPts val="0"/>
              </a:spcAft>
              <a:buClr>
                <a:schemeClr val="dk1"/>
              </a:buClr>
              <a:buSzPts val="1200"/>
              <a:buFontTx/>
              <a:buChar char="-"/>
            </a:pPr>
            <a:r>
              <a:rPr lang="en-US" b="1"/>
              <a:t>Short Bio of Francesca (Dmitry introduces Francesca) </a:t>
            </a:r>
            <a:r>
              <a:rPr lang="en-US" b="0"/>
              <a:t>– Francesca is an Italian scientist based in Boston, Massachusetts. She loves data, machine learning and long walks with her 6-month-old daughter. Francesca is Adjunct Professor of AI and machine learning at Columbia University and Principal Cloud Advocate Manager at Microsoft. Before joining Microsoft, she was a research fellow at Harvard University in the Technology and Operations Management Unit. </a:t>
            </a:r>
            <a:endParaRPr lang="en-US"/>
          </a:p>
        </p:txBody>
      </p:sp>
      <p:sp>
        <p:nvSpPr>
          <p:cNvPr id="306" name="Google Shape;30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Dmitry</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1186558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Dmitry</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1835767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a:t>Dmitry</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702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a:t>Dmitry</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353671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a:t>Dmitry</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2090614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a:t>Dmitry </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2645191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a:t>Dmitry </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2263021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a:t>Dmitry </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1799010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824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Arial" panose="020B0604020202020204" pitchFamily="34" charset="0"/>
              <a:buNone/>
            </a:pPr>
            <a:r>
              <a:rPr lang="en-US" b="1" u="sng"/>
              <a:t>Francesca </a:t>
            </a:r>
          </a:p>
          <a:p>
            <a:pPr marL="0" indent="0">
              <a:buFont typeface="Arial" panose="020B0604020202020204" pitchFamily="34" charset="0"/>
              <a:buNone/>
            </a:pPr>
            <a:endParaRPr lang="en-US" b="1" u="sng"/>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One of the major challenges of the COVID-19 pandemic has been finding effective treatments for the virus.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rapid spread of coronavirus generated an urgent need for comprehensive therapies.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As consequence, the medical research community experienced an acceleration in new coronavirus literature, making it difficult for scientists to keep up.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Just to give you an idea: Around 30,000 scientific papers related to COVID appear monthly</a:t>
            </a:r>
          </a:p>
          <a:p>
            <a:pPr marL="0" indent="0">
              <a:buFont typeface="Arial" panose="020B0604020202020204" pitchFamily="34" charset="0"/>
              <a:buNone/>
            </a:pPr>
            <a:endParaRPr lang="ru-RU" b="1" u="sng"/>
          </a:p>
        </p:txBody>
      </p:sp>
      <p:sp>
        <p:nvSpPr>
          <p:cNvPr id="4" name="Верхний колонтитул 3"/>
          <p:cNvSpPr>
            <a:spLocks noGrp="1"/>
          </p:cNvSpPr>
          <p:nvPr>
            <p:ph type="hdr" sz="quarter" idx="10"/>
          </p:nvPr>
        </p:nvSpPr>
        <p:spPr/>
        <p:txBody>
          <a:bodyPr/>
          <a:lstStyle/>
          <a:p>
            <a:endParaRPr lang="en-US"/>
          </a:p>
        </p:txBody>
      </p:sp>
      <p:sp>
        <p:nvSpPr>
          <p:cNvPr id="5" name="Нижний колонтитул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Дата 5"/>
          <p:cNvSpPr>
            <a:spLocks noGrp="1"/>
          </p:cNvSpPr>
          <p:nvPr>
            <p:ph type="dt" idx="12"/>
          </p:nvPr>
        </p:nvSpPr>
        <p:spPr/>
        <p:txBody>
          <a:bodyPr/>
          <a:lstStyle/>
          <a:p>
            <a:fld id="{386CE63F-9E7F-4C04-9D0D-FCA25A8E9E86}" type="datetime8">
              <a:rPr lang="en-US" smtClean="0"/>
              <a:t>2/17/22 11:01 AM</a:t>
            </a:fld>
            <a:endParaRPr lang="en-US"/>
          </a:p>
        </p:txBody>
      </p:sp>
      <p:sp>
        <p:nvSpPr>
          <p:cNvPr id="7" name="Номер слайда 6"/>
          <p:cNvSpPr>
            <a:spLocks noGrp="1"/>
          </p:cNvSpPr>
          <p:nvPr>
            <p:ph type="sldNum" sz="quarter" idx="13"/>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317699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b="1" u="sng"/>
              <a:t>Francesca</a:t>
            </a:r>
            <a:endParaRPr lang="ru-RU" b="1" u="sng"/>
          </a:p>
          <a:p>
            <a:endParaRPr lang="en-US"/>
          </a:p>
          <a:p>
            <a:pPr marL="0" marR="0" lvl="0" indent="0" algn="l" defTabSz="914367" rtl="0" eaLnBrk="1" fontAlgn="auto" latinLnBrk="0" hangingPunct="1">
              <a:lnSpc>
                <a:spcPct val="90000"/>
              </a:lnSpc>
              <a:spcBef>
                <a:spcPts val="0"/>
              </a:spcBef>
              <a:spcAft>
                <a:spcPts val="333"/>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In this session, we show how to leverage CORD  dataset, containing more than </a:t>
            </a:r>
            <a:r>
              <a:rPr lang="en-US" sz="1800" b="1">
                <a:effectLst/>
                <a:latin typeface="Calibri" panose="020F0502020204030204" pitchFamily="34" charset="0"/>
                <a:ea typeface="Calibri" panose="020F0502020204030204" pitchFamily="34" charset="0"/>
                <a:cs typeface="Times New Roman" panose="02020603050405020304" pitchFamily="18" charset="0"/>
              </a:rPr>
              <a:t>400,000</a:t>
            </a:r>
            <a:r>
              <a:rPr lang="en-US" sz="1800">
                <a:effectLst/>
                <a:latin typeface="Calibri" panose="020F0502020204030204" pitchFamily="34" charset="0"/>
                <a:ea typeface="Calibri" panose="020F0502020204030204" pitchFamily="34" charset="0"/>
                <a:cs typeface="Times New Roman" panose="02020603050405020304" pitchFamily="18" charset="0"/>
              </a:rPr>
              <a:t> scientific papers on COVID, and recent advances in natural language processing and other artificial intelligence techniques to generate new insights in support of the ongoing fight against COVID.</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 CORD-19 dataset represents the most extensive machine-readable coronavirus literature collection available for data mining. In that same dataset, there are about 200,000 articles with full text</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Data source links. </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This allows the worldwide AI research community the opportunity to apply text and data mining approaches to connect insights across this content.</a:t>
            </a:r>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326605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b="1" u="sng"/>
              <a:t>Francesca</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a:p>
          <a:p>
            <a:pPr marL="0" marR="0" lvl="0" indent="0" algn="l" defTabSz="914367" rtl="0" eaLnBrk="1" fontAlgn="auto" latinLnBrk="0" hangingPunct="1">
              <a:lnSpc>
                <a:spcPct val="90000"/>
              </a:lnSpc>
              <a:spcBef>
                <a:spcPts val="0"/>
              </a:spcBef>
              <a:spcAft>
                <a:spcPts val="333"/>
              </a:spcAft>
              <a:buClrTx/>
              <a:buSzTx/>
              <a:buFontTx/>
              <a:buNone/>
              <a:tabLst/>
              <a:defRPr/>
            </a:pPr>
            <a:r>
              <a:rPr lang="en-US"/>
              <a:t>NLP is focused on the interactions between computers and human language, how to program computers to process and analyze large amounts of natural language data.</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a:p>
          <a:p>
            <a:pPr marL="0" marR="0" lvl="0" indent="0" algn="l" defTabSz="914367" rtl="0" eaLnBrk="1" fontAlgn="auto" latinLnBrk="0" hangingPunct="1">
              <a:lnSpc>
                <a:spcPct val="90000"/>
              </a:lnSpc>
              <a:spcBef>
                <a:spcPts val="0"/>
              </a:spcBef>
              <a:spcAft>
                <a:spcPts val="333"/>
              </a:spcAft>
              <a:buClrTx/>
              <a:buSzTx/>
              <a:buFontTx/>
              <a:buNone/>
              <a:tabLst/>
              <a:defRPr/>
            </a:pPr>
            <a:r>
              <a:rPr lang="en-US"/>
              <a:t>NLP is behind the following common applications:</a:t>
            </a:r>
          </a:p>
          <a:p>
            <a:pPr marL="342900" indent="-342900">
              <a:buFont typeface="Arial" panose="020B0604020202020204" pitchFamily="34" charset="0"/>
              <a:buChar char="•"/>
            </a:pPr>
            <a:r>
              <a:rPr lang="en-US" sz="900"/>
              <a:t>Intent Classification</a:t>
            </a:r>
          </a:p>
          <a:p>
            <a:pPr marL="342900" indent="-342900">
              <a:buFont typeface="Arial" panose="020B0604020202020204" pitchFamily="34" charset="0"/>
              <a:buChar char="•"/>
            </a:pPr>
            <a:r>
              <a:rPr lang="en-US" sz="900"/>
              <a:t>Named Entity Recognition (NER)</a:t>
            </a:r>
          </a:p>
          <a:p>
            <a:pPr marL="342900" indent="-342900">
              <a:buFont typeface="Arial" panose="020B0604020202020204" pitchFamily="34" charset="0"/>
              <a:buChar char="•"/>
            </a:pPr>
            <a:r>
              <a:rPr lang="en-US" sz="900"/>
              <a:t>Keyword Extraction</a:t>
            </a:r>
          </a:p>
          <a:p>
            <a:pPr marL="342900" indent="-342900">
              <a:buFont typeface="Arial" panose="020B0604020202020204" pitchFamily="34" charset="0"/>
              <a:buChar char="•"/>
            </a:pPr>
            <a:r>
              <a:rPr lang="en-US" sz="900"/>
              <a:t>Text Summarization</a:t>
            </a:r>
          </a:p>
          <a:p>
            <a:pPr marL="342900" indent="-342900">
              <a:buFont typeface="Arial" panose="020B0604020202020204" pitchFamily="34" charset="0"/>
              <a:buChar char="•"/>
            </a:pPr>
            <a:r>
              <a:rPr lang="en-US" sz="900"/>
              <a:t>Question Answering</a:t>
            </a:r>
          </a:p>
          <a:p>
            <a:pPr marL="342900" indent="-342900">
              <a:buFont typeface="Arial" panose="020B0604020202020204" pitchFamily="34" charset="0"/>
              <a:buChar char="•"/>
            </a:pPr>
            <a:r>
              <a:rPr lang="en-US" sz="900"/>
              <a:t>Open Domain Question Answering</a:t>
            </a:r>
          </a:p>
          <a:p>
            <a:pPr marL="342900" indent="-342900">
              <a:buFont typeface="Arial" panose="020B0604020202020204" pitchFamily="34" charset="0"/>
              <a:buChar char="•"/>
            </a:pPr>
            <a:endParaRPr lang="en-US" sz="900"/>
          </a:p>
          <a:p>
            <a:pPr marL="0" indent="0">
              <a:buFont typeface="Arial" panose="020B0604020202020204" pitchFamily="34" charset="0"/>
              <a:buNone/>
            </a:pPr>
            <a:r>
              <a:rPr lang="en-US" sz="900"/>
              <a:t>Statistical models include the development of probabilistic models that can predict the next word in the sequence, given the words that precede it. A number of statistical language models are in use already, such as </a:t>
            </a:r>
          </a:p>
          <a:p>
            <a:pPr marL="342900" indent="-342900">
              <a:buFont typeface="Arial" panose="020B0604020202020204" pitchFamily="34" charset="0"/>
              <a:buChar char="•"/>
            </a:pPr>
            <a:r>
              <a:rPr lang="en-US" sz="900"/>
              <a:t>Recurrent Neural Network (LSTM, GRU)</a:t>
            </a:r>
          </a:p>
          <a:p>
            <a:pPr marL="342900" indent="-342900">
              <a:buFont typeface="Arial" panose="020B0604020202020204" pitchFamily="34" charset="0"/>
              <a:buChar char="•"/>
            </a:pPr>
            <a:r>
              <a:rPr lang="en-US" sz="900"/>
              <a:t>Transformers</a:t>
            </a:r>
          </a:p>
          <a:p>
            <a:pPr marL="342900" indent="-342900">
              <a:buFont typeface="Arial" panose="020B0604020202020204" pitchFamily="34" charset="0"/>
              <a:buChar char="•"/>
            </a:pPr>
            <a:r>
              <a:rPr lang="en-US" sz="900"/>
              <a:t>BERT</a:t>
            </a:r>
          </a:p>
          <a:p>
            <a:pPr marL="342900" indent="-342900">
              <a:buFont typeface="Arial" panose="020B0604020202020204" pitchFamily="34" charset="0"/>
              <a:buChar char="•"/>
            </a:pPr>
            <a:r>
              <a:rPr lang="en-US" sz="900">
                <a:hlinkClick r:id="rId3"/>
              </a:rPr>
              <a:t>Microsoft Turing-NLG</a:t>
            </a:r>
            <a:endParaRPr lang="en-US" sz="900"/>
          </a:p>
          <a:p>
            <a:pPr marL="0" indent="0">
              <a:buFont typeface="Arial" panose="020B0604020202020204" pitchFamily="34" charset="0"/>
              <a:buNone/>
            </a:pPr>
            <a:endParaRPr lang="ru-RU" sz="900"/>
          </a:p>
          <a:p>
            <a:pPr algn="l"/>
            <a:r>
              <a:rPr lang="en-US" sz="900"/>
              <a:t>If you want to learn more about NLP with Pytorch, check out our Microsoft Learn Module:</a:t>
            </a:r>
          </a:p>
          <a:p>
            <a:pPr algn="l"/>
            <a:r>
              <a:rPr lang="en-US" sz="900"/>
              <a:t>Introduction to NLP with PyTorch – (GitHub Repo)</a:t>
            </a:r>
          </a:p>
          <a:p>
            <a:pPr algn="l"/>
            <a:r>
              <a:rPr lang="en-US" sz="900">
                <a:hlinkClick r:id="rId4"/>
              </a:rPr>
              <a:t>https://aka.ms/pytorch_nlp</a:t>
            </a:r>
            <a:r>
              <a:rPr lang="en-US" sz="900"/>
              <a:t> </a:t>
            </a:r>
            <a:endParaRPr lang="ru-RU" sz="900"/>
          </a:p>
          <a:p>
            <a:pPr marL="0" marR="0" lvl="0" indent="0" algn="l" defTabSz="914367" rtl="0" eaLnBrk="1" fontAlgn="auto" latinLnBrk="0" hangingPunct="1">
              <a:lnSpc>
                <a:spcPct val="90000"/>
              </a:lnSpc>
              <a:spcBef>
                <a:spcPts val="0"/>
              </a:spcBef>
              <a:spcAft>
                <a:spcPts val="333"/>
              </a:spcAft>
              <a:buClrTx/>
              <a:buSzTx/>
              <a:buFontTx/>
              <a:buNone/>
              <a:tabLst/>
              <a:defRPr/>
            </a:pPr>
            <a:endParaRPr lang="ru-RU"/>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17587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b="1" u="sng"/>
              <a:t>Francesca</a:t>
            </a:r>
            <a:endParaRPr lang="ru-RU" b="1" u="sng"/>
          </a:p>
          <a:p>
            <a:endParaRPr lang="en-US"/>
          </a:p>
          <a:p>
            <a:r>
              <a:rPr lang="en-US"/>
              <a:t>BERT makes use of Transformer, an attention mechanism that learns contextual relations between words (or sub-words) in a text. In its vanilla form, Transformer includes two separate mechanisms — an encoder that reads the text input and a decoder that produces a prediction for the task.</a:t>
            </a:r>
          </a:p>
          <a:p>
            <a:endParaRPr lang="en-US"/>
          </a:p>
          <a:p>
            <a:r>
              <a:rPr lang="en-US"/>
              <a:t>As opposed to directional models, which read the text input sequentially (left-to-right or right-to-left), the Transformer encoder reads the entire sequence of words at once. This characteristic allows the model to learn the context of a word based on all its surroundings (left and right of the word).</a:t>
            </a:r>
          </a:p>
          <a:p>
            <a:endParaRPr lang="en-US"/>
          </a:p>
          <a:p>
            <a:r>
              <a:rPr lang="en-US"/>
              <a:t>Before feeding word sequences into BERT, a part of the words in each sequence are replaced with a [MASK] token. The model then attempts to predict the original value of the masked words, based on the context provided by the other, non-masked, words in the sequence.</a:t>
            </a:r>
          </a:p>
          <a:p>
            <a:endParaRPr lang="en-US"/>
          </a:p>
          <a:p>
            <a:pPr marL="0" marR="0" lvl="0" indent="0" algn="l" defTabSz="914367" rtl="0" eaLnBrk="1" fontAlgn="auto" latinLnBrk="0" hangingPunct="1">
              <a:lnSpc>
                <a:spcPct val="90000"/>
              </a:lnSpc>
              <a:spcBef>
                <a:spcPts val="0"/>
              </a:spcBef>
              <a:spcAft>
                <a:spcPts val="333"/>
              </a:spcAft>
              <a:buClrTx/>
              <a:buSzTx/>
              <a:buFontTx/>
              <a:buNone/>
              <a:tabLst/>
              <a:defRPr/>
            </a:pPr>
            <a:r>
              <a:rPr lang="en-US" sz="900" b="1"/>
              <a:t>BERT </a:t>
            </a:r>
            <a:r>
              <a:rPr lang="en-US" sz="900"/>
              <a:t>contains 345 million parameters =&gt; so it is very difficult to train from scratch! In most of the cases it makes sense to use pre-trained language model.</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341381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b="1" u="sng"/>
              <a:t>Francesca</a:t>
            </a:r>
            <a:endParaRPr lang="ru-RU" b="1" u="sng"/>
          </a:p>
          <a:p>
            <a:endParaRPr lang="en-US"/>
          </a:p>
          <a:p>
            <a:r>
              <a:rPr lang="en-US"/>
              <a:t>The main idea is to extract as much semi-structured information from text as possible, and then store it into some NoSQL database for further processing. Storing information in the database would allow us to make some very specific queries to answer some of the questions, as well as to provide visual exploration tool for medical expert for structured search and insight generation. The overall architecture of the proposed system is shown in this slide.</a:t>
            </a:r>
          </a:p>
          <a:p>
            <a:endParaRPr lang="en-US"/>
          </a:p>
          <a:p>
            <a:r>
              <a:rPr lang="en-US"/>
              <a:t>We will use different Azure technologies to gain insights into the paper corpus, such as Text Analytics for Health, </a:t>
            </a:r>
            <a:r>
              <a:rPr lang="en-US" err="1"/>
              <a:t>CosmosDB</a:t>
            </a:r>
            <a:r>
              <a:rPr lang="en-US"/>
              <a:t> and PowerBI.</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83121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b="1" u="sng"/>
              <a:t>Francesca</a:t>
            </a:r>
            <a:endParaRPr lang="ru-RU" b="1" u="sng"/>
          </a:p>
          <a:p>
            <a:pPr marL="0" marR="0" lvl="0" indent="0" algn="l" defTabSz="914367" rtl="0" eaLnBrk="1" fontAlgn="auto" latinLnBrk="0" hangingPunct="1">
              <a:lnSpc>
                <a:spcPct val="90000"/>
              </a:lnSpc>
              <a:spcBef>
                <a:spcPts val="0"/>
              </a:spcBef>
              <a:spcAft>
                <a:spcPts val="333"/>
              </a:spcAft>
              <a:buClrTx/>
              <a:buSzTx/>
              <a:buFontTx/>
              <a:buNone/>
              <a:tabLst/>
              <a:defRPr/>
            </a:pPr>
            <a:endParaRPr lang="en-US"/>
          </a:p>
          <a:p>
            <a:r>
              <a:rPr lang="en-US" b="0" i="0">
                <a:solidFill>
                  <a:srgbClr val="171717"/>
                </a:solidFill>
                <a:effectLst/>
                <a:latin typeface="Segoe UI" panose="020B0502040204020203" pitchFamily="34" charset="0"/>
              </a:rPr>
              <a:t>Named Entity Extraction detects words and phrases mentioned in unstructured text that can be associated with one or more semantic types, such as diagnosis, medication name, symptom/sign, or age.</a:t>
            </a:r>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147304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b="1" u="sng"/>
              <a:t>Francesca</a:t>
            </a:r>
            <a:endParaRPr lang="ru-RU" b="1" u="sng"/>
          </a:p>
          <a:p>
            <a:pPr marL="0" marR="0" lvl="0" indent="0" algn="l" defTabSz="914367" rtl="0" eaLnBrk="1" fontAlgn="auto" latinLnBrk="0" hangingPunct="1">
              <a:lnSpc>
                <a:spcPct val="90000"/>
              </a:lnSpc>
              <a:spcBef>
                <a:spcPts val="0"/>
              </a:spcBef>
              <a:spcAft>
                <a:spcPts val="333"/>
              </a:spcAft>
              <a:buClrTx/>
              <a:buSzTx/>
              <a:buFontTx/>
              <a:buNone/>
              <a:tabLst/>
              <a:defRPr/>
            </a:pPr>
            <a:endParaRPr lang="en-US"/>
          </a:p>
          <a:p>
            <a:r>
              <a:rPr lang="en-US" b="0" i="0">
                <a:solidFill>
                  <a:srgbClr val="171717"/>
                </a:solidFill>
                <a:effectLst/>
                <a:latin typeface="Segoe UI" panose="020B0502040204020203" pitchFamily="34" charset="0"/>
              </a:rPr>
              <a:t>Relation extraction identifies meaningful connections between concepts mentioned in text. For example, a "time of condition" relation is found by associating a condition name with a time or between an abbreviation and the full description.</a:t>
            </a:r>
            <a:endParaRPr lang="ru-RU"/>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7611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Dmitry</a:t>
            </a:r>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2/17/22 11:01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2718280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pic>
        <p:nvPicPr>
          <p:cNvPr id="29" name="Picture 28" descr="Learning event illustration light">
            <a:extLst>
              <a:ext uri="{FF2B5EF4-FFF2-40B4-BE49-F238E27FC236}">
                <a16:creationId xmlns:a16="http://schemas.microsoft.com/office/drawing/2014/main" id="{2C2973FC-5D95-41B9-9BE2-450F71DD563A}"/>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pic>
        <p:nvPicPr>
          <p:cNvPr id="28" name="Picture 27" descr="Microsoft Build logo black version">
            <a:extLst>
              <a:ext uri="{FF2B5EF4-FFF2-40B4-BE49-F238E27FC236}">
                <a16:creationId xmlns:a16="http://schemas.microsoft.com/office/drawing/2014/main" id="{0DB1A4B2-6165-44C5-805B-622D70B49996}"/>
              </a:ext>
            </a:extLst>
          </p:cNvPr>
          <p:cNvPicPr>
            <a:picLocks noChangeAspect="1"/>
          </p:cNvPicPr>
          <p:nvPr userDrawn="1"/>
        </p:nvPicPr>
        <p:blipFill>
          <a:blip r:embed="rId4"/>
          <a:stretch>
            <a:fillRect/>
          </a:stretch>
        </p:blipFill>
        <p:spPr>
          <a:xfrm>
            <a:off x="584201" y="2954389"/>
            <a:ext cx="4070350" cy="482325"/>
          </a:xfrm>
          <a:prstGeom prst="rect">
            <a:avLst/>
          </a:prstGeom>
        </p:spPr>
      </p:pic>
    </p:spTree>
    <p:extLst>
      <p:ext uri="{BB962C8B-B14F-4D97-AF65-F5344CB8AC3E}">
        <p14:creationId xmlns:p14="http://schemas.microsoft.com/office/powerpoint/2010/main" val="2924240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solidFill>
                  <a:schemeClr val="tx1"/>
                </a:solidFill>
                <a:latin typeface="+mn-lt"/>
              </a:defRPr>
            </a:lvl1pPr>
            <a:lvl2pPr>
              <a:defRPr sz="2800">
                <a:solidFill>
                  <a:schemeClr val="tx1"/>
                </a:solidFill>
                <a:latin typeface="+mn-lt"/>
              </a:defRPr>
            </a:lvl2pPr>
            <a:lvl3pPr>
              <a:defRPr sz="2400">
                <a:solidFill>
                  <a:schemeClr val="tx1"/>
                </a:solidFill>
                <a:latin typeface="+mn-lt"/>
              </a:defRPr>
            </a:lvl3pPr>
            <a:lvl4pPr>
              <a:defRPr sz="2000">
                <a:solidFill>
                  <a:schemeClr val="tx1"/>
                </a:solidFill>
                <a:latin typeface="+mn-lt"/>
              </a:defRPr>
            </a:lvl4pPr>
            <a:lvl5pP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269212997"/>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solidFill>
          <a:schemeClr val="bg1"/>
        </a:solidFill>
        <a:effectLst/>
      </p:bgPr>
    </p:bg>
    <p:spTree>
      <p:nvGrpSpPr>
        <p:cNvPr id="1" name="Shape 20"/>
        <p:cNvGrpSpPr/>
        <p:nvPr/>
      </p:nvGrpSpPr>
      <p:grpSpPr>
        <a:xfrm>
          <a:off x="0" y="0"/>
          <a:ext cx="0" cy="0"/>
          <a:chOff x="0" y="0"/>
          <a:chExt cx="0" cy="0"/>
        </a:xfrm>
      </p:grpSpPr>
      <p:pic>
        <p:nvPicPr>
          <p:cNvPr id="5" name="Picture 4">
            <a:extLst>
              <a:ext uri="{FF2B5EF4-FFF2-40B4-BE49-F238E27FC236}">
                <a16:creationId xmlns:a16="http://schemas.microsoft.com/office/drawing/2014/main" id="{50E52E94-FAFD-3749-95B9-041429639CF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2" name="Google Shape;22;p61"/>
          <p:cNvSpPr txBox="1">
            <a:spLocks noGrp="1"/>
          </p:cNvSpPr>
          <p:nvPr>
            <p:ph type="ctrTitle"/>
          </p:nvPr>
        </p:nvSpPr>
        <p:spPr>
          <a:xfrm>
            <a:off x="5755340" y="833192"/>
            <a:ext cx="5880847" cy="23876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6000"/>
              <a:buFont typeface="Barlow"/>
              <a:buNone/>
              <a:defRPr sz="4800">
                <a:solidFill>
                  <a:schemeClr val="tx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1"/>
          <p:cNvSpPr txBox="1">
            <a:spLocks noGrp="1"/>
          </p:cNvSpPr>
          <p:nvPr>
            <p:ph type="subTitle" idx="1"/>
          </p:nvPr>
        </p:nvSpPr>
        <p:spPr>
          <a:xfrm>
            <a:off x="5755340" y="3312867"/>
            <a:ext cx="5880847" cy="1032486"/>
          </a:xfrm>
          <a:prstGeom prst="rect">
            <a:avLst/>
          </a:prstGeom>
          <a:noFill/>
          <a:ln>
            <a:noFill/>
          </a:ln>
        </p:spPr>
        <p:txBody>
          <a:bodyPr spcFirstLastPara="1" wrap="square" lIns="0" tIns="45700" rIns="0" bIns="45700" anchor="t" anchorCtr="0">
            <a:normAutofit/>
          </a:bodyPr>
          <a:lstStyle>
            <a:lvl1pPr marL="9525" lvl="0" indent="0" algn="l">
              <a:lnSpc>
                <a:spcPct val="90000"/>
              </a:lnSpc>
              <a:spcBef>
                <a:spcPts val="1000"/>
              </a:spcBef>
              <a:spcAft>
                <a:spcPts val="0"/>
              </a:spcAft>
              <a:buSzPts val="1800"/>
              <a:buNone/>
              <a:tabLst/>
              <a:defRPr sz="2400">
                <a:solidFill>
                  <a:schemeClr val="tx1"/>
                </a:solidFill>
              </a:defRPr>
            </a:lvl1pPr>
            <a:lvl2pPr lvl="1" algn="ctr">
              <a:lnSpc>
                <a:spcPct val="90000"/>
              </a:lnSpc>
              <a:spcBef>
                <a:spcPts val="500"/>
              </a:spcBef>
              <a:spcAft>
                <a:spcPts val="0"/>
              </a:spcAft>
              <a:buSzPts val="1500"/>
              <a:buNone/>
              <a:defRPr sz="2000"/>
            </a:lvl2pPr>
            <a:lvl3pPr lvl="2" algn="ctr">
              <a:lnSpc>
                <a:spcPct val="90000"/>
              </a:lnSpc>
              <a:spcBef>
                <a:spcPts val="500"/>
              </a:spcBef>
              <a:spcAft>
                <a:spcPts val="0"/>
              </a:spcAft>
              <a:buSzPts val="1350"/>
              <a:buNone/>
              <a:defRPr sz="1800"/>
            </a:lvl3pPr>
            <a:lvl4pPr lvl="3" algn="ctr">
              <a:lnSpc>
                <a:spcPct val="90000"/>
              </a:lnSpc>
              <a:spcBef>
                <a:spcPts val="500"/>
              </a:spcBef>
              <a:spcAft>
                <a:spcPts val="0"/>
              </a:spcAft>
              <a:buSzPts val="1200"/>
              <a:buNone/>
              <a:defRPr sz="1600"/>
            </a:lvl4pPr>
            <a:lvl5pPr lvl="4" algn="ctr">
              <a:lnSpc>
                <a:spcPct val="90000"/>
              </a:lnSpc>
              <a:spcBef>
                <a:spcPts val="500"/>
              </a:spcBef>
              <a:spcAft>
                <a:spcPts val="0"/>
              </a:spcAft>
              <a:buSzPts val="12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750183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Headline 01" type="titleOnly">
  <p:cSld name="Headline 01">
    <p:bg>
      <p:bgPr>
        <a:solidFill>
          <a:schemeClr val="bg1"/>
        </a:solidFill>
        <a:effectLst/>
      </p:bgPr>
    </p:bg>
    <p:spTree>
      <p:nvGrpSpPr>
        <p:cNvPr id="1" name="Shape 25"/>
        <p:cNvGrpSpPr/>
        <p:nvPr/>
      </p:nvGrpSpPr>
      <p:grpSpPr>
        <a:xfrm>
          <a:off x="0" y="0"/>
          <a:ext cx="0" cy="0"/>
          <a:chOff x="0" y="0"/>
          <a:chExt cx="0" cy="0"/>
        </a:xfrm>
      </p:grpSpPr>
      <p:pic>
        <p:nvPicPr>
          <p:cNvPr id="3" name="Picture 2">
            <a:extLst>
              <a:ext uri="{FF2B5EF4-FFF2-40B4-BE49-F238E27FC236}">
                <a16:creationId xmlns:a16="http://schemas.microsoft.com/office/drawing/2014/main" id="{0F3D7850-1188-B545-AA28-B8306AA044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Google Shape;27;p62"/>
          <p:cNvSpPr txBox="1">
            <a:spLocks noGrp="1"/>
          </p:cNvSpPr>
          <p:nvPr>
            <p:ph type="title"/>
          </p:nvPr>
        </p:nvSpPr>
        <p:spPr>
          <a:xfrm>
            <a:off x="460980" y="2766218"/>
            <a:ext cx="10892820" cy="132556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4000"/>
              <a:buFont typeface="Barlow"/>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56536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Headline 02">
  <p:cSld name="Headline 02">
    <p:bg>
      <p:bgPr>
        <a:solidFill>
          <a:schemeClr val="bg1"/>
        </a:solidFill>
        <a:effectLst/>
      </p:bgPr>
    </p:bg>
    <p:spTree>
      <p:nvGrpSpPr>
        <p:cNvPr id="1" name="Shape 109"/>
        <p:cNvGrpSpPr/>
        <p:nvPr/>
      </p:nvGrpSpPr>
      <p:grpSpPr>
        <a:xfrm>
          <a:off x="0" y="0"/>
          <a:ext cx="0" cy="0"/>
          <a:chOff x="0" y="0"/>
          <a:chExt cx="0" cy="0"/>
        </a:xfrm>
      </p:grpSpPr>
      <p:pic>
        <p:nvPicPr>
          <p:cNvPr id="4" name="Picture 3">
            <a:extLst>
              <a:ext uri="{FF2B5EF4-FFF2-40B4-BE49-F238E27FC236}">
                <a16:creationId xmlns:a16="http://schemas.microsoft.com/office/drawing/2014/main" id="{EA1C482A-F185-B849-A787-00F77BE9F7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1" name="Google Shape;111;p75"/>
          <p:cNvSpPr txBox="1">
            <a:spLocks noGrp="1"/>
          </p:cNvSpPr>
          <p:nvPr>
            <p:ph type="title"/>
          </p:nvPr>
        </p:nvSpPr>
        <p:spPr>
          <a:xfrm>
            <a:off x="460980" y="2766218"/>
            <a:ext cx="10892820" cy="132556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lt1"/>
              </a:buClr>
              <a:buSzPts val="4000"/>
              <a:buFont typeface="Barlow"/>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553164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
        <p:cNvGrpSpPr/>
        <p:nvPr/>
      </p:nvGrpSpPr>
      <p:grpSpPr>
        <a:xfrm>
          <a:off x="0" y="0"/>
          <a:ext cx="0" cy="0"/>
          <a:chOff x="0" y="0"/>
          <a:chExt cx="0" cy="0"/>
        </a:xfrm>
      </p:grpSpPr>
      <p:sp>
        <p:nvSpPr>
          <p:cNvPr id="30" name="Google Shape;30;p63"/>
          <p:cNvSpPr txBox="1">
            <a:spLocks noGrp="1"/>
          </p:cNvSpPr>
          <p:nvPr>
            <p:ph type="title"/>
          </p:nvPr>
        </p:nvSpPr>
        <p:spPr>
          <a:xfrm>
            <a:off x="460979" y="365126"/>
            <a:ext cx="11259966" cy="992188"/>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53061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31"/>
        <p:cNvGrpSpPr/>
        <p:nvPr/>
      </p:nvGrpSpPr>
      <p:grpSpPr>
        <a:xfrm>
          <a:off x="0" y="0"/>
          <a:ext cx="0" cy="0"/>
          <a:chOff x="0" y="0"/>
          <a:chExt cx="0" cy="0"/>
        </a:xfrm>
      </p:grpSpPr>
      <p:pic>
        <p:nvPicPr>
          <p:cNvPr id="4" name="Picture 3">
            <a:extLst>
              <a:ext uri="{FF2B5EF4-FFF2-40B4-BE49-F238E27FC236}">
                <a16:creationId xmlns:a16="http://schemas.microsoft.com/office/drawing/2014/main" id="{12CF1550-ED91-CE4A-AF91-298EDFEFD0E4}"/>
              </a:ext>
            </a:extLst>
          </p:cNvPr>
          <p:cNvPicPr>
            <a:picLocks noChangeAspect="1"/>
          </p:cNvPicPr>
          <p:nvPr userDrawn="1"/>
        </p:nvPicPr>
        <p:blipFill rotWithShape="1">
          <a:blip r:embed="rId2"/>
          <a:srcRect r="50000"/>
          <a:stretch/>
        </p:blipFill>
        <p:spPr>
          <a:xfrm rot="10800000">
            <a:off x="6096000" y="0"/>
            <a:ext cx="6096000" cy="6858000"/>
          </a:xfrm>
          <a:prstGeom prst="rect">
            <a:avLst/>
          </a:prstGeom>
        </p:spPr>
      </p:pic>
      <p:sp>
        <p:nvSpPr>
          <p:cNvPr id="32" name="Google Shape;32;p64"/>
          <p:cNvSpPr txBox="1">
            <a:spLocks noGrp="1"/>
          </p:cNvSpPr>
          <p:nvPr>
            <p:ph type="title"/>
          </p:nvPr>
        </p:nvSpPr>
        <p:spPr>
          <a:xfrm>
            <a:off x="460979" y="375759"/>
            <a:ext cx="5174277" cy="992188"/>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4"/>
          <p:cNvSpPr txBox="1">
            <a:spLocks noGrp="1"/>
          </p:cNvSpPr>
          <p:nvPr>
            <p:ph type="body" idx="1"/>
          </p:nvPr>
        </p:nvSpPr>
        <p:spPr>
          <a:xfrm>
            <a:off x="460979" y="1596546"/>
            <a:ext cx="5174277" cy="4591050"/>
          </a:xfrm>
          <a:prstGeom prst="rect">
            <a:avLst/>
          </a:prstGeom>
          <a:noFill/>
          <a:ln>
            <a:noFill/>
          </a:ln>
        </p:spPr>
        <p:txBody>
          <a:bodyPr spcFirstLastPara="1" wrap="square" lIns="0" tIns="45700" rIns="0" bIns="45700" anchor="t" anchorCtr="0">
            <a:normAutofit/>
          </a:bodyPr>
          <a:lstStyle>
            <a:lvl1pPr marL="295275" lvl="0" indent="-285750" algn="l">
              <a:lnSpc>
                <a:spcPct val="90000"/>
              </a:lnSpc>
              <a:spcBef>
                <a:spcPts val="1000"/>
              </a:spcBef>
              <a:spcAft>
                <a:spcPts val="0"/>
              </a:spcAft>
              <a:buClr>
                <a:schemeClr val="accent2"/>
              </a:buClr>
              <a:buSzPct val="75000"/>
              <a:buFont typeface="Wingdings" pitchFamily="2" charset="2"/>
              <a:buChar char="§"/>
              <a:tabLst/>
              <a:defRPr/>
            </a:lvl1pPr>
            <a:lvl2pPr marL="914400" lvl="1" indent="-314325" algn="l">
              <a:lnSpc>
                <a:spcPct val="90000"/>
              </a:lnSpc>
              <a:spcBef>
                <a:spcPts val="500"/>
              </a:spcBef>
              <a:spcAft>
                <a:spcPts val="0"/>
              </a:spcAft>
              <a:buSzPts val="1350"/>
              <a:buChar char="▪"/>
              <a:defRPr/>
            </a:lvl2pPr>
            <a:lvl3pPr marL="1371600" lvl="2" indent="-314325" algn="l">
              <a:lnSpc>
                <a:spcPct val="90000"/>
              </a:lnSpc>
              <a:spcBef>
                <a:spcPts val="500"/>
              </a:spcBef>
              <a:spcAft>
                <a:spcPts val="0"/>
              </a:spcAft>
              <a:buSzPts val="1350"/>
              <a:buChar char="▪"/>
              <a:defRPr/>
            </a:lvl3pPr>
            <a:lvl4pPr marL="1828800" lvl="3" indent="-314325" algn="l">
              <a:lnSpc>
                <a:spcPct val="90000"/>
              </a:lnSpc>
              <a:spcBef>
                <a:spcPts val="500"/>
              </a:spcBef>
              <a:spcAft>
                <a:spcPts val="0"/>
              </a:spcAft>
              <a:buSzPts val="1350"/>
              <a:buChar char="▪"/>
              <a:defRPr/>
            </a:lvl4pPr>
            <a:lvl5pPr marL="2286000" lvl="4" indent="-314325" algn="l">
              <a:lnSpc>
                <a:spcPct val="9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042389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Subtitle and Content" userDrawn="1">
  <p:cSld name="Title, Subtitle and Content">
    <p:spTree>
      <p:nvGrpSpPr>
        <p:cNvPr id="1" name="Shape 34"/>
        <p:cNvGrpSpPr/>
        <p:nvPr/>
      </p:nvGrpSpPr>
      <p:grpSpPr>
        <a:xfrm>
          <a:off x="0" y="0"/>
          <a:ext cx="0" cy="0"/>
          <a:chOff x="0" y="0"/>
          <a:chExt cx="0" cy="0"/>
        </a:xfrm>
      </p:grpSpPr>
      <p:sp>
        <p:nvSpPr>
          <p:cNvPr id="35" name="Google Shape;35;p65"/>
          <p:cNvSpPr txBox="1">
            <a:spLocks noGrp="1"/>
          </p:cNvSpPr>
          <p:nvPr>
            <p:ph type="title"/>
          </p:nvPr>
        </p:nvSpPr>
        <p:spPr>
          <a:xfrm>
            <a:off x="460979" y="184945"/>
            <a:ext cx="11259966" cy="992188"/>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5"/>
          <p:cNvSpPr txBox="1">
            <a:spLocks noGrp="1"/>
          </p:cNvSpPr>
          <p:nvPr>
            <p:ph type="body" idx="2"/>
          </p:nvPr>
        </p:nvSpPr>
        <p:spPr>
          <a:xfrm>
            <a:off x="460375" y="1177132"/>
            <a:ext cx="11270646" cy="642471"/>
          </a:xfrm>
          <a:prstGeom prst="rect">
            <a:avLst/>
          </a:prstGeom>
          <a:noFill/>
          <a:ln>
            <a:noFill/>
          </a:ln>
        </p:spPr>
        <p:txBody>
          <a:bodyPr spcFirstLastPara="1" wrap="square" lIns="0" tIns="45700" rIns="0" bIns="45700" anchor="t" anchorCtr="0">
            <a:noAutofit/>
          </a:bodyPr>
          <a:lstStyle>
            <a:lvl1pPr marL="6350" lvl="0" indent="0" algn="l">
              <a:lnSpc>
                <a:spcPct val="90000"/>
              </a:lnSpc>
              <a:spcBef>
                <a:spcPts val="0"/>
              </a:spcBef>
              <a:spcAft>
                <a:spcPts val="0"/>
              </a:spcAft>
              <a:buSzPts val="1500"/>
              <a:buNone/>
              <a:tabLst/>
              <a:defRPr sz="2000">
                <a:solidFill>
                  <a:schemeClr val="accent3"/>
                </a:solidFill>
                <a:latin typeface="Barlow"/>
                <a:ea typeface="Barlow"/>
                <a:cs typeface="Barlow"/>
                <a:sym typeface="Barlow"/>
              </a:defRPr>
            </a:lvl1pPr>
            <a:lvl2pPr marL="914400" lvl="1" indent="-323850" algn="l">
              <a:lnSpc>
                <a:spcPct val="90000"/>
              </a:lnSpc>
              <a:spcBef>
                <a:spcPts val="500"/>
              </a:spcBef>
              <a:spcAft>
                <a:spcPts val="0"/>
              </a:spcAft>
              <a:buSzPts val="1500"/>
              <a:buChar char="▪"/>
              <a:defRPr sz="2000">
                <a:solidFill>
                  <a:schemeClr val="dk2"/>
                </a:solidFill>
                <a:latin typeface="Barlow"/>
                <a:ea typeface="Barlow"/>
                <a:cs typeface="Barlow"/>
                <a:sym typeface="Barlow"/>
              </a:defRPr>
            </a:lvl2pPr>
            <a:lvl3pPr marL="1371600" lvl="2" indent="-323850" algn="l">
              <a:lnSpc>
                <a:spcPct val="90000"/>
              </a:lnSpc>
              <a:spcBef>
                <a:spcPts val="500"/>
              </a:spcBef>
              <a:spcAft>
                <a:spcPts val="0"/>
              </a:spcAft>
              <a:buSzPts val="1500"/>
              <a:buChar char="▪"/>
              <a:defRPr sz="2000">
                <a:solidFill>
                  <a:schemeClr val="dk2"/>
                </a:solidFill>
                <a:latin typeface="Barlow"/>
                <a:ea typeface="Barlow"/>
                <a:cs typeface="Barlow"/>
                <a:sym typeface="Barlow"/>
              </a:defRPr>
            </a:lvl3pPr>
            <a:lvl4pPr marL="1828800" lvl="3" indent="-323850" algn="l">
              <a:lnSpc>
                <a:spcPct val="90000"/>
              </a:lnSpc>
              <a:spcBef>
                <a:spcPts val="500"/>
              </a:spcBef>
              <a:spcAft>
                <a:spcPts val="0"/>
              </a:spcAft>
              <a:buSzPts val="1500"/>
              <a:buChar char="▪"/>
              <a:defRPr sz="2000">
                <a:solidFill>
                  <a:schemeClr val="dk2"/>
                </a:solidFill>
                <a:latin typeface="Barlow"/>
                <a:ea typeface="Barlow"/>
                <a:cs typeface="Barlow"/>
                <a:sym typeface="Barlow"/>
              </a:defRPr>
            </a:lvl4pPr>
            <a:lvl5pPr marL="2286000" lvl="4" indent="-323850" algn="l">
              <a:lnSpc>
                <a:spcPct val="90000"/>
              </a:lnSpc>
              <a:spcBef>
                <a:spcPts val="500"/>
              </a:spcBef>
              <a:spcAft>
                <a:spcPts val="0"/>
              </a:spcAft>
              <a:buSzPts val="1500"/>
              <a:buChar char="▪"/>
              <a:defRPr sz="2000">
                <a:solidFill>
                  <a:schemeClr val="dk2"/>
                </a:solidFill>
                <a:latin typeface="Barlow"/>
                <a:ea typeface="Barlow"/>
                <a:cs typeface="Barlow"/>
                <a:sym typeface="Barl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Content Placeholder 2">
            <a:extLst>
              <a:ext uri="{FF2B5EF4-FFF2-40B4-BE49-F238E27FC236}">
                <a16:creationId xmlns:a16="http://schemas.microsoft.com/office/drawing/2014/main" id="{32E0004E-BB61-5947-AEAF-0CFAE32CA459}"/>
              </a:ext>
            </a:extLst>
          </p:cNvPr>
          <p:cNvSpPr>
            <a:spLocks noGrp="1"/>
          </p:cNvSpPr>
          <p:nvPr>
            <p:ph sz="quarter" idx="10"/>
          </p:nvPr>
        </p:nvSpPr>
        <p:spPr>
          <a:xfrm>
            <a:off x="460375" y="2062064"/>
            <a:ext cx="11260138" cy="3825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3501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38"/>
        <p:cNvGrpSpPr/>
        <p:nvPr/>
      </p:nvGrpSpPr>
      <p:grpSpPr>
        <a:xfrm>
          <a:off x="0" y="0"/>
          <a:ext cx="0" cy="0"/>
          <a:chOff x="0" y="0"/>
          <a:chExt cx="0" cy="0"/>
        </a:xfrm>
      </p:grpSpPr>
      <p:sp>
        <p:nvSpPr>
          <p:cNvPr id="39" name="Google Shape;39;p66"/>
          <p:cNvSpPr txBox="1">
            <a:spLocks noGrp="1"/>
          </p:cNvSpPr>
          <p:nvPr>
            <p:ph type="title"/>
          </p:nvPr>
        </p:nvSpPr>
        <p:spPr>
          <a:xfrm>
            <a:off x="460979" y="365126"/>
            <a:ext cx="11259966" cy="992188"/>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6"/>
          <p:cNvSpPr txBox="1">
            <a:spLocks noGrp="1"/>
          </p:cNvSpPr>
          <p:nvPr>
            <p:ph type="body" idx="1"/>
          </p:nvPr>
        </p:nvSpPr>
        <p:spPr>
          <a:xfrm>
            <a:off x="460979" y="2280402"/>
            <a:ext cx="5399821" cy="3896561"/>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Clr>
                <a:schemeClr val="accent2"/>
              </a:buClr>
              <a:buSzPts val="1800"/>
              <a:buFont typeface="Wingdings" pitchFamily="2" charset="2"/>
              <a:buChar char="§"/>
              <a:defRPr sz="2400"/>
            </a:lvl1pPr>
            <a:lvl2pPr marL="914400" lvl="1" indent="-323850" algn="l">
              <a:lnSpc>
                <a:spcPct val="90000"/>
              </a:lnSpc>
              <a:spcBef>
                <a:spcPts val="500"/>
              </a:spcBef>
              <a:spcAft>
                <a:spcPts val="0"/>
              </a:spcAft>
              <a:buSzPts val="1500"/>
              <a:buChar char="▪"/>
              <a:defRPr sz="2000"/>
            </a:lvl2pPr>
            <a:lvl3pPr marL="1371600" lvl="2" indent="-314325" algn="l">
              <a:lnSpc>
                <a:spcPct val="90000"/>
              </a:lnSpc>
              <a:spcBef>
                <a:spcPts val="500"/>
              </a:spcBef>
              <a:spcAft>
                <a:spcPts val="0"/>
              </a:spcAft>
              <a:buSzPts val="1350"/>
              <a:buChar char="▪"/>
              <a:defRPr sz="1800"/>
            </a:lvl3pPr>
            <a:lvl4pPr marL="1828800" lvl="3" indent="-304800" algn="l">
              <a:lnSpc>
                <a:spcPct val="90000"/>
              </a:lnSpc>
              <a:spcBef>
                <a:spcPts val="500"/>
              </a:spcBef>
              <a:spcAft>
                <a:spcPts val="0"/>
              </a:spcAft>
              <a:buSzPts val="1200"/>
              <a:buChar char="▪"/>
              <a:defRPr sz="1600"/>
            </a:lvl4pPr>
            <a:lvl5pPr marL="2286000" lvl="4" indent="-304800" algn="l">
              <a:lnSpc>
                <a:spcPct val="90000"/>
              </a:lnSpc>
              <a:spcBef>
                <a:spcPts val="500"/>
              </a:spcBef>
              <a:spcAft>
                <a:spcPts val="0"/>
              </a:spcAft>
              <a:buSzPts val="12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6"/>
          <p:cNvSpPr txBox="1">
            <a:spLocks noGrp="1"/>
          </p:cNvSpPr>
          <p:nvPr>
            <p:ph type="body" idx="2"/>
          </p:nvPr>
        </p:nvSpPr>
        <p:spPr>
          <a:xfrm>
            <a:off x="6321123" y="2282025"/>
            <a:ext cx="5399821" cy="389493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Clr>
                <a:schemeClr val="accent2"/>
              </a:buClr>
              <a:buSzPts val="1800"/>
              <a:buFont typeface="Wingdings" pitchFamily="2" charset="2"/>
              <a:buChar char="§"/>
              <a:defRPr sz="2400"/>
            </a:lvl1pPr>
            <a:lvl2pPr marL="914400" lvl="1" indent="-323850" algn="l">
              <a:lnSpc>
                <a:spcPct val="90000"/>
              </a:lnSpc>
              <a:spcBef>
                <a:spcPts val="500"/>
              </a:spcBef>
              <a:spcAft>
                <a:spcPts val="0"/>
              </a:spcAft>
              <a:buSzPts val="1500"/>
              <a:buChar char="▪"/>
              <a:defRPr sz="2000"/>
            </a:lvl2pPr>
            <a:lvl3pPr marL="1371600" lvl="2" indent="-314325" algn="l">
              <a:lnSpc>
                <a:spcPct val="90000"/>
              </a:lnSpc>
              <a:spcBef>
                <a:spcPts val="500"/>
              </a:spcBef>
              <a:spcAft>
                <a:spcPts val="0"/>
              </a:spcAft>
              <a:buSzPts val="1350"/>
              <a:buChar char="▪"/>
              <a:defRPr sz="1800"/>
            </a:lvl3pPr>
            <a:lvl4pPr marL="1828800" lvl="3" indent="-304800" algn="l">
              <a:lnSpc>
                <a:spcPct val="90000"/>
              </a:lnSpc>
              <a:spcBef>
                <a:spcPts val="500"/>
              </a:spcBef>
              <a:spcAft>
                <a:spcPts val="0"/>
              </a:spcAft>
              <a:buSzPts val="1200"/>
              <a:buChar char="▪"/>
              <a:defRPr sz="1600"/>
            </a:lvl4pPr>
            <a:lvl5pPr marL="2286000" lvl="4" indent="-304800" algn="l">
              <a:lnSpc>
                <a:spcPct val="90000"/>
              </a:lnSpc>
              <a:spcBef>
                <a:spcPts val="500"/>
              </a:spcBef>
              <a:spcAft>
                <a:spcPts val="0"/>
              </a:spcAft>
              <a:buSzPts val="12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2" name="Google Shape;42;p66"/>
          <p:cNvCxnSpPr/>
          <p:nvPr/>
        </p:nvCxnSpPr>
        <p:spPr>
          <a:xfrm>
            <a:off x="5968778" y="1585913"/>
            <a:ext cx="0" cy="4590288"/>
          </a:xfrm>
          <a:prstGeom prst="straightConnector1">
            <a:avLst/>
          </a:prstGeom>
          <a:noFill/>
          <a:ln w="12700" cap="flat" cmpd="sng">
            <a:solidFill>
              <a:schemeClr val="accent5"/>
            </a:solidFill>
            <a:prstDash val="solid"/>
            <a:miter lim="800000"/>
            <a:headEnd type="none" w="sm" len="sm"/>
            <a:tailEnd type="none" w="sm" len="sm"/>
          </a:ln>
        </p:spPr>
      </p:cxnSp>
      <p:sp>
        <p:nvSpPr>
          <p:cNvPr id="43" name="Google Shape;43;p66"/>
          <p:cNvSpPr txBox="1">
            <a:spLocks noGrp="1"/>
          </p:cNvSpPr>
          <p:nvPr>
            <p:ph type="body" idx="3"/>
          </p:nvPr>
        </p:nvSpPr>
        <p:spPr>
          <a:xfrm>
            <a:off x="6321123" y="1587535"/>
            <a:ext cx="5399821" cy="584550"/>
          </a:xfrm>
          <a:prstGeom prst="rect">
            <a:avLst/>
          </a:prstGeom>
          <a:noFill/>
          <a:ln>
            <a:noFill/>
          </a:ln>
        </p:spPr>
        <p:txBody>
          <a:bodyPr spcFirstLastPara="1" wrap="square" lIns="0" tIns="45700" rIns="0" bIns="45700" anchor="t" anchorCtr="0">
            <a:normAutofit/>
          </a:bodyPr>
          <a:lstStyle>
            <a:lvl1pPr>
              <a:defRPr sz="2400">
                <a:solidFill>
                  <a:schemeClr val="accent3"/>
                </a:solidFill>
                <a:cs typeface="Barlow"/>
              </a:defRPr>
            </a:lvl1pPr>
          </a:lstStyle>
          <a:p>
            <a:pPr marL="6350" lvl="0" indent="0">
              <a:lnSpc>
                <a:spcPct val="90000"/>
              </a:lnSpc>
              <a:spcBef>
                <a:spcPts val="1000"/>
              </a:spcBef>
              <a:buSzPts val="2100"/>
              <a:buNone/>
              <a:tabLst/>
            </a:pPr>
            <a:endParaRPr/>
          </a:p>
        </p:txBody>
      </p:sp>
      <p:sp>
        <p:nvSpPr>
          <p:cNvPr id="44" name="Google Shape;44;p66"/>
          <p:cNvSpPr txBox="1">
            <a:spLocks noGrp="1"/>
          </p:cNvSpPr>
          <p:nvPr>
            <p:ph type="body" idx="4"/>
          </p:nvPr>
        </p:nvSpPr>
        <p:spPr>
          <a:xfrm>
            <a:off x="460978" y="1587535"/>
            <a:ext cx="5399821" cy="584550"/>
          </a:xfrm>
          <a:prstGeom prst="rect">
            <a:avLst/>
          </a:prstGeom>
          <a:noFill/>
          <a:ln>
            <a:noFill/>
          </a:ln>
        </p:spPr>
        <p:txBody>
          <a:bodyPr spcFirstLastPara="1" wrap="square" lIns="0" tIns="45700" rIns="0" bIns="45700" anchor="t" anchorCtr="0">
            <a:normAutofit/>
          </a:bodyPr>
          <a:lstStyle>
            <a:lvl1pPr marL="6350" lvl="0" indent="0" algn="l">
              <a:lnSpc>
                <a:spcPct val="90000"/>
              </a:lnSpc>
              <a:spcBef>
                <a:spcPts val="1000"/>
              </a:spcBef>
              <a:spcAft>
                <a:spcPts val="0"/>
              </a:spcAft>
              <a:buSzPts val="2100"/>
              <a:buNone/>
              <a:tabLst/>
              <a:defRPr sz="2400">
                <a:solidFill>
                  <a:schemeClr val="accent3"/>
                </a:solidFill>
                <a:latin typeface="Barlow"/>
                <a:ea typeface="Barlow"/>
                <a:cs typeface="Barlow"/>
                <a:sym typeface="Barlow"/>
              </a:defRPr>
            </a:lvl1pPr>
            <a:lvl2pPr marL="914400" lvl="1" indent="-314325" algn="l">
              <a:lnSpc>
                <a:spcPct val="90000"/>
              </a:lnSpc>
              <a:spcBef>
                <a:spcPts val="500"/>
              </a:spcBef>
              <a:spcAft>
                <a:spcPts val="0"/>
              </a:spcAft>
              <a:buSzPts val="1350"/>
              <a:buChar char="▪"/>
              <a:defRPr/>
            </a:lvl2pPr>
            <a:lvl3pPr marL="1371600" lvl="2" indent="-314325" algn="l">
              <a:lnSpc>
                <a:spcPct val="90000"/>
              </a:lnSpc>
              <a:spcBef>
                <a:spcPts val="500"/>
              </a:spcBef>
              <a:spcAft>
                <a:spcPts val="0"/>
              </a:spcAft>
              <a:buSzPts val="1350"/>
              <a:buChar char="▪"/>
              <a:defRPr/>
            </a:lvl3pPr>
            <a:lvl4pPr marL="1828800" lvl="3" indent="-314325" algn="l">
              <a:lnSpc>
                <a:spcPct val="90000"/>
              </a:lnSpc>
              <a:spcBef>
                <a:spcPts val="500"/>
              </a:spcBef>
              <a:spcAft>
                <a:spcPts val="0"/>
              </a:spcAft>
              <a:buSzPts val="1350"/>
              <a:buChar char="▪"/>
              <a:defRPr/>
            </a:lvl4pPr>
            <a:lvl5pPr marL="2286000" lvl="4" indent="-314325" algn="l">
              <a:lnSpc>
                <a:spcPct val="9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36428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wo Column Box">
  <p:cSld name="Two Column Box">
    <p:spTree>
      <p:nvGrpSpPr>
        <p:cNvPr id="1" name="Shape 55"/>
        <p:cNvGrpSpPr/>
        <p:nvPr/>
      </p:nvGrpSpPr>
      <p:grpSpPr>
        <a:xfrm>
          <a:off x="0" y="0"/>
          <a:ext cx="0" cy="0"/>
          <a:chOff x="0" y="0"/>
          <a:chExt cx="0" cy="0"/>
        </a:xfrm>
      </p:grpSpPr>
      <p:sp>
        <p:nvSpPr>
          <p:cNvPr id="56" name="Google Shape;56;p68"/>
          <p:cNvSpPr/>
          <p:nvPr/>
        </p:nvSpPr>
        <p:spPr>
          <a:xfrm>
            <a:off x="460978" y="1944353"/>
            <a:ext cx="5405791" cy="3424945"/>
          </a:xfrm>
          <a:prstGeom prst="snip1Rect">
            <a:avLst>
              <a:gd name="adj" fmla="val 16667"/>
            </a:avLst>
          </a:prstGeom>
          <a:solidFill>
            <a:schemeClr val="accent2"/>
          </a:solidFill>
          <a:ln>
            <a:noFill/>
          </a:ln>
        </p:spPr>
        <p:txBody>
          <a:bodyPr spcFirstLastPara="1" wrap="square" lIns="91425" tIns="45700" rIns="91425" bIns="45700" anchor="t" anchorCtr="0">
            <a:noAutofit/>
          </a:bodyPr>
          <a:lstStyle/>
          <a:p>
            <a:pPr marL="48261" marR="0" lvl="0" indent="0" algn="l" rtl="0">
              <a:lnSpc>
                <a:spcPct val="9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 name="Google Shape;57;p68"/>
          <p:cNvSpPr/>
          <p:nvPr/>
        </p:nvSpPr>
        <p:spPr>
          <a:xfrm>
            <a:off x="6315154" y="1944353"/>
            <a:ext cx="5405791" cy="3424945"/>
          </a:xfrm>
          <a:prstGeom prst="snip1Rect">
            <a:avLst>
              <a:gd name="adj" fmla="val 16667"/>
            </a:avLst>
          </a:prstGeom>
          <a:solidFill>
            <a:schemeClr val="accent1"/>
          </a:solidFill>
          <a:ln>
            <a:noFill/>
          </a:ln>
        </p:spPr>
        <p:txBody>
          <a:bodyPr spcFirstLastPara="1" wrap="square" lIns="91425" tIns="45700" rIns="91425" bIns="45700" anchor="t" anchorCtr="0">
            <a:noAutofit/>
          </a:bodyPr>
          <a:lstStyle/>
          <a:p>
            <a:pPr marL="48261" marR="0" lvl="0" indent="0" algn="l" rtl="0">
              <a:lnSpc>
                <a:spcPct val="9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 name="Google Shape;58;p68"/>
          <p:cNvSpPr txBox="1">
            <a:spLocks noGrp="1"/>
          </p:cNvSpPr>
          <p:nvPr>
            <p:ph type="title"/>
          </p:nvPr>
        </p:nvSpPr>
        <p:spPr>
          <a:xfrm>
            <a:off x="460979" y="365126"/>
            <a:ext cx="11259966" cy="992188"/>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8"/>
          <p:cNvSpPr txBox="1">
            <a:spLocks noGrp="1"/>
          </p:cNvSpPr>
          <p:nvPr>
            <p:ph type="body" idx="1"/>
          </p:nvPr>
        </p:nvSpPr>
        <p:spPr>
          <a:xfrm>
            <a:off x="619241" y="2102946"/>
            <a:ext cx="5086968" cy="3119686"/>
          </a:xfrm>
          <a:prstGeom prst="rect">
            <a:avLst/>
          </a:prstGeom>
          <a:noFill/>
          <a:ln>
            <a:noFill/>
          </a:ln>
        </p:spPr>
        <p:txBody>
          <a:bodyPr spcFirstLastPara="1" wrap="square" lIns="0" tIns="45700" rIns="0" bIns="45700" anchor="t" anchorCtr="0">
            <a:normAutofit/>
          </a:bodyPr>
          <a:lstStyle>
            <a:lvl1pPr marL="231775" lvl="0" indent="-225425" algn="l">
              <a:lnSpc>
                <a:spcPct val="90000"/>
              </a:lnSpc>
              <a:spcBef>
                <a:spcPts val="1000"/>
              </a:spcBef>
              <a:spcAft>
                <a:spcPts val="0"/>
              </a:spcAft>
              <a:buClr>
                <a:schemeClr val="lt1"/>
              </a:buClr>
              <a:buSzPts val="1350"/>
              <a:buChar char="▪"/>
              <a:tabLst/>
              <a:defRPr sz="1800">
                <a:solidFill>
                  <a:schemeClr val="lt1"/>
                </a:solidFill>
              </a:defRPr>
            </a:lvl1pPr>
            <a:lvl2pPr marL="914400" lvl="1" indent="-304800" algn="l">
              <a:lnSpc>
                <a:spcPct val="90000"/>
              </a:lnSpc>
              <a:spcBef>
                <a:spcPts val="500"/>
              </a:spcBef>
              <a:spcAft>
                <a:spcPts val="0"/>
              </a:spcAft>
              <a:buClr>
                <a:schemeClr val="lt1"/>
              </a:buClr>
              <a:buSzPts val="1200"/>
              <a:buChar char="▪"/>
              <a:defRPr sz="1600">
                <a:solidFill>
                  <a:schemeClr val="lt1"/>
                </a:solidFill>
              </a:defRPr>
            </a:lvl2pPr>
            <a:lvl3pPr marL="1371600" lvl="2" indent="-295275" algn="l">
              <a:lnSpc>
                <a:spcPct val="90000"/>
              </a:lnSpc>
              <a:spcBef>
                <a:spcPts val="500"/>
              </a:spcBef>
              <a:spcAft>
                <a:spcPts val="0"/>
              </a:spcAft>
              <a:buClr>
                <a:schemeClr val="lt1"/>
              </a:buClr>
              <a:buSzPts val="1050"/>
              <a:buChar char="▪"/>
              <a:defRPr sz="1400">
                <a:solidFill>
                  <a:schemeClr val="lt1"/>
                </a:solidFill>
              </a:defRPr>
            </a:lvl3pPr>
            <a:lvl4pPr marL="1828800" lvl="3" indent="-285750" algn="l">
              <a:lnSpc>
                <a:spcPct val="90000"/>
              </a:lnSpc>
              <a:spcBef>
                <a:spcPts val="500"/>
              </a:spcBef>
              <a:spcAft>
                <a:spcPts val="0"/>
              </a:spcAft>
              <a:buClr>
                <a:schemeClr val="lt1"/>
              </a:buClr>
              <a:buSzPts val="900"/>
              <a:buChar char="▪"/>
              <a:defRPr sz="1200">
                <a:solidFill>
                  <a:schemeClr val="lt1"/>
                </a:solidFill>
              </a:defRPr>
            </a:lvl4pPr>
            <a:lvl5pPr marL="2286000" lvl="4" indent="-285750" algn="l">
              <a:lnSpc>
                <a:spcPct val="90000"/>
              </a:lnSpc>
              <a:spcBef>
                <a:spcPts val="500"/>
              </a:spcBef>
              <a:spcAft>
                <a:spcPts val="0"/>
              </a:spcAft>
              <a:buClr>
                <a:schemeClr val="lt1"/>
              </a:buClr>
              <a:buSzPts val="9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68"/>
          <p:cNvSpPr txBox="1">
            <a:spLocks noGrp="1"/>
          </p:cNvSpPr>
          <p:nvPr>
            <p:ph type="body" idx="2"/>
          </p:nvPr>
        </p:nvSpPr>
        <p:spPr>
          <a:xfrm>
            <a:off x="6479385" y="2104568"/>
            <a:ext cx="5086968" cy="3118387"/>
          </a:xfrm>
          <a:prstGeom prst="rect">
            <a:avLst/>
          </a:prstGeom>
          <a:noFill/>
          <a:ln>
            <a:noFill/>
          </a:ln>
        </p:spPr>
        <p:txBody>
          <a:bodyPr spcFirstLastPara="1" wrap="square" lIns="0" tIns="45700" rIns="0" bIns="45700" anchor="t" anchorCtr="0">
            <a:normAutofit/>
          </a:bodyPr>
          <a:lstStyle>
            <a:lvl1pPr marL="231775" lvl="0" indent="-225425" algn="l">
              <a:lnSpc>
                <a:spcPct val="90000"/>
              </a:lnSpc>
              <a:spcBef>
                <a:spcPts val="1000"/>
              </a:spcBef>
              <a:spcAft>
                <a:spcPts val="0"/>
              </a:spcAft>
              <a:buClr>
                <a:schemeClr val="lt1"/>
              </a:buClr>
              <a:buSzPts val="1350"/>
              <a:buChar char="▪"/>
              <a:tabLst/>
              <a:defRPr sz="1800">
                <a:solidFill>
                  <a:schemeClr val="lt1"/>
                </a:solidFill>
              </a:defRPr>
            </a:lvl1pPr>
            <a:lvl2pPr marL="914400" lvl="1" indent="-304800" algn="l">
              <a:lnSpc>
                <a:spcPct val="90000"/>
              </a:lnSpc>
              <a:spcBef>
                <a:spcPts val="500"/>
              </a:spcBef>
              <a:spcAft>
                <a:spcPts val="0"/>
              </a:spcAft>
              <a:buClr>
                <a:schemeClr val="lt1"/>
              </a:buClr>
              <a:buSzPts val="1200"/>
              <a:buChar char="▪"/>
              <a:defRPr sz="1600">
                <a:solidFill>
                  <a:schemeClr val="lt1"/>
                </a:solidFill>
              </a:defRPr>
            </a:lvl2pPr>
            <a:lvl3pPr marL="1371600" lvl="2" indent="-295275" algn="l">
              <a:lnSpc>
                <a:spcPct val="90000"/>
              </a:lnSpc>
              <a:spcBef>
                <a:spcPts val="500"/>
              </a:spcBef>
              <a:spcAft>
                <a:spcPts val="0"/>
              </a:spcAft>
              <a:buClr>
                <a:schemeClr val="lt1"/>
              </a:buClr>
              <a:buSzPts val="1050"/>
              <a:buChar char="▪"/>
              <a:defRPr sz="1400">
                <a:solidFill>
                  <a:schemeClr val="lt1"/>
                </a:solidFill>
              </a:defRPr>
            </a:lvl3pPr>
            <a:lvl4pPr marL="1828800" lvl="3" indent="-285750" algn="l">
              <a:lnSpc>
                <a:spcPct val="90000"/>
              </a:lnSpc>
              <a:spcBef>
                <a:spcPts val="500"/>
              </a:spcBef>
              <a:spcAft>
                <a:spcPts val="0"/>
              </a:spcAft>
              <a:buClr>
                <a:schemeClr val="lt1"/>
              </a:buClr>
              <a:buSzPts val="900"/>
              <a:buChar char="▪"/>
              <a:defRPr sz="1200">
                <a:solidFill>
                  <a:schemeClr val="lt1"/>
                </a:solidFill>
              </a:defRPr>
            </a:lvl4pPr>
            <a:lvl5pPr marL="2286000" lvl="4" indent="-285750" algn="l">
              <a:lnSpc>
                <a:spcPct val="90000"/>
              </a:lnSpc>
              <a:spcBef>
                <a:spcPts val="500"/>
              </a:spcBef>
              <a:spcAft>
                <a:spcPts val="0"/>
              </a:spcAft>
              <a:buClr>
                <a:schemeClr val="lt1"/>
              </a:buClr>
              <a:buSzPts val="9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68"/>
          <p:cNvSpPr txBox="1">
            <a:spLocks noGrp="1"/>
          </p:cNvSpPr>
          <p:nvPr>
            <p:ph type="body" idx="3"/>
          </p:nvPr>
        </p:nvSpPr>
        <p:spPr>
          <a:xfrm>
            <a:off x="6321123" y="1446766"/>
            <a:ext cx="5399821" cy="556052"/>
          </a:xfrm>
          <a:prstGeom prst="rect">
            <a:avLst/>
          </a:prstGeom>
          <a:noFill/>
          <a:ln>
            <a:noFill/>
          </a:ln>
        </p:spPr>
        <p:txBody>
          <a:bodyPr spcFirstLastPara="1" wrap="square" lIns="0" tIns="45700" rIns="0" bIns="45700" anchor="t" anchorCtr="0">
            <a:noAutofit/>
          </a:bodyPr>
          <a:lstStyle>
            <a:lvl1pPr>
              <a:lnSpc>
                <a:spcPct val="100000"/>
              </a:lnSpc>
              <a:defRPr sz="1800">
                <a:solidFill>
                  <a:schemeClr val="accent3"/>
                </a:solidFill>
                <a:cs typeface="Barlow"/>
              </a:defRPr>
            </a:lvl1pPr>
          </a:lstStyle>
          <a:p>
            <a:pPr marL="6350" lvl="0" indent="0">
              <a:lnSpc>
                <a:spcPct val="90000"/>
              </a:lnSpc>
              <a:spcBef>
                <a:spcPts val="1000"/>
              </a:spcBef>
              <a:buSzPts val="2100"/>
              <a:buNone/>
              <a:tabLst/>
            </a:pPr>
            <a:endParaRPr/>
          </a:p>
        </p:txBody>
      </p:sp>
      <p:sp>
        <p:nvSpPr>
          <p:cNvPr id="62" name="Google Shape;62;p68"/>
          <p:cNvSpPr txBox="1">
            <a:spLocks noGrp="1"/>
          </p:cNvSpPr>
          <p:nvPr>
            <p:ph type="body" idx="4"/>
          </p:nvPr>
        </p:nvSpPr>
        <p:spPr>
          <a:xfrm>
            <a:off x="460978" y="1446766"/>
            <a:ext cx="5399821" cy="556052"/>
          </a:xfrm>
          <a:prstGeom prst="rect">
            <a:avLst/>
          </a:prstGeom>
          <a:noFill/>
          <a:ln>
            <a:noFill/>
          </a:ln>
        </p:spPr>
        <p:txBody>
          <a:bodyPr spcFirstLastPara="1" wrap="square" lIns="0" tIns="45700" rIns="0" bIns="45700" anchor="t" anchorCtr="0">
            <a:noAutofit/>
          </a:bodyPr>
          <a:lstStyle>
            <a:lvl1pPr>
              <a:lnSpc>
                <a:spcPct val="100000"/>
              </a:lnSpc>
              <a:defRPr sz="1800">
                <a:solidFill>
                  <a:schemeClr val="accent3"/>
                </a:solidFill>
                <a:cs typeface="Barlow"/>
              </a:defRPr>
            </a:lvl1pPr>
          </a:lstStyle>
          <a:p>
            <a:pPr marL="6350" lvl="0" indent="0">
              <a:lnSpc>
                <a:spcPct val="90000"/>
              </a:lnSpc>
              <a:spcBef>
                <a:spcPts val="1000"/>
              </a:spcBef>
              <a:buSzPts val="2100"/>
              <a:buNone/>
              <a:tabLst/>
            </a:pPr>
            <a:endParaRPr/>
          </a:p>
        </p:txBody>
      </p:sp>
    </p:spTree>
    <p:extLst>
      <p:ext uri="{BB962C8B-B14F-4D97-AF65-F5344CB8AC3E}">
        <p14:creationId xmlns:p14="http://schemas.microsoft.com/office/powerpoint/2010/main" val="19245811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hree Box">
  <p:cSld name="Three Box">
    <p:spTree>
      <p:nvGrpSpPr>
        <p:cNvPr id="1" name="Shape 63"/>
        <p:cNvGrpSpPr/>
        <p:nvPr/>
      </p:nvGrpSpPr>
      <p:grpSpPr>
        <a:xfrm>
          <a:off x="0" y="0"/>
          <a:ext cx="0" cy="0"/>
          <a:chOff x="0" y="0"/>
          <a:chExt cx="0" cy="0"/>
        </a:xfrm>
      </p:grpSpPr>
      <p:sp>
        <p:nvSpPr>
          <p:cNvPr id="64" name="Google Shape;64;p69"/>
          <p:cNvSpPr/>
          <p:nvPr/>
        </p:nvSpPr>
        <p:spPr>
          <a:xfrm>
            <a:off x="460979" y="1944353"/>
            <a:ext cx="3388068" cy="3424945"/>
          </a:xfrm>
          <a:prstGeom prst="snip1Rect">
            <a:avLst>
              <a:gd name="adj" fmla="val 16667"/>
            </a:avLst>
          </a:prstGeom>
          <a:solidFill>
            <a:schemeClr val="accent2"/>
          </a:solidFill>
          <a:ln>
            <a:noFill/>
          </a:ln>
        </p:spPr>
        <p:txBody>
          <a:bodyPr spcFirstLastPara="1" wrap="square" lIns="91425" tIns="45700" rIns="91425" bIns="45700" anchor="t" anchorCtr="0">
            <a:noAutofit/>
          </a:bodyPr>
          <a:lstStyle/>
          <a:p>
            <a:pPr marL="48261" marR="0" lvl="0" indent="0" algn="l" rtl="0">
              <a:lnSpc>
                <a:spcPct val="9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 name="Google Shape;65;p69"/>
          <p:cNvSpPr/>
          <p:nvPr/>
        </p:nvSpPr>
        <p:spPr>
          <a:xfrm>
            <a:off x="4415701" y="1944353"/>
            <a:ext cx="3388068" cy="3424945"/>
          </a:xfrm>
          <a:prstGeom prst="snip1Rect">
            <a:avLst>
              <a:gd name="adj" fmla="val 16667"/>
            </a:avLst>
          </a:prstGeom>
          <a:solidFill>
            <a:schemeClr val="accent3"/>
          </a:solidFill>
          <a:ln>
            <a:noFill/>
          </a:ln>
        </p:spPr>
        <p:txBody>
          <a:bodyPr spcFirstLastPara="1" wrap="square" lIns="91425" tIns="45700" rIns="91425" bIns="45700" anchor="t" anchorCtr="0">
            <a:noAutofit/>
          </a:bodyPr>
          <a:lstStyle/>
          <a:p>
            <a:pPr marL="48261" marR="0" lvl="0" indent="0" algn="l" rtl="0">
              <a:lnSpc>
                <a:spcPct val="9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 name="Google Shape;66;p69"/>
          <p:cNvSpPr txBox="1">
            <a:spLocks noGrp="1"/>
          </p:cNvSpPr>
          <p:nvPr>
            <p:ph type="title"/>
          </p:nvPr>
        </p:nvSpPr>
        <p:spPr>
          <a:xfrm>
            <a:off x="460979" y="365126"/>
            <a:ext cx="11259966" cy="992188"/>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9"/>
          <p:cNvSpPr txBox="1">
            <a:spLocks noGrp="1"/>
          </p:cNvSpPr>
          <p:nvPr>
            <p:ph type="body" idx="1"/>
          </p:nvPr>
        </p:nvSpPr>
        <p:spPr>
          <a:xfrm>
            <a:off x="619241" y="2102946"/>
            <a:ext cx="3077853" cy="3119686"/>
          </a:xfrm>
          <a:prstGeom prst="rect">
            <a:avLst/>
          </a:prstGeom>
          <a:noFill/>
          <a:ln>
            <a:noFill/>
          </a:ln>
        </p:spPr>
        <p:txBody>
          <a:bodyPr spcFirstLastPara="1" wrap="square" lIns="0" tIns="45700" rIns="0" bIns="45700" anchor="t" anchorCtr="0">
            <a:normAutofit/>
          </a:bodyPr>
          <a:lstStyle>
            <a:lvl1pPr marL="231775" lvl="0" indent="-225425" algn="l">
              <a:lnSpc>
                <a:spcPct val="90000"/>
              </a:lnSpc>
              <a:spcBef>
                <a:spcPts val="1000"/>
              </a:spcBef>
              <a:spcAft>
                <a:spcPts val="0"/>
              </a:spcAft>
              <a:buClr>
                <a:schemeClr val="lt1"/>
              </a:buClr>
              <a:buSzPts val="1350"/>
              <a:buChar char="▪"/>
              <a:tabLst/>
              <a:defRPr sz="1800">
                <a:solidFill>
                  <a:schemeClr val="lt1"/>
                </a:solidFill>
              </a:defRPr>
            </a:lvl1pPr>
            <a:lvl2pPr marL="914400" lvl="1" indent="-304800" algn="l">
              <a:lnSpc>
                <a:spcPct val="90000"/>
              </a:lnSpc>
              <a:spcBef>
                <a:spcPts val="500"/>
              </a:spcBef>
              <a:spcAft>
                <a:spcPts val="0"/>
              </a:spcAft>
              <a:buClr>
                <a:schemeClr val="lt1"/>
              </a:buClr>
              <a:buSzPts val="1200"/>
              <a:buChar char="▪"/>
              <a:defRPr sz="1600">
                <a:solidFill>
                  <a:schemeClr val="lt1"/>
                </a:solidFill>
              </a:defRPr>
            </a:lvl2pPr>
            <a:lvl3pPr marL="1371600" lvl="2" indent="-295275" algn="l">
              <a:lnSpc>
                <a:spcPct val="90000"/>
              </a:lnSpc>
              <a:spcBef>
                <a:spcPts val="500"/>
              </a:spcBef>
              <a:spcAft>
                <a:spcPts val="0"/>
              </a:spcAft>
              <a:buClr>
                <a:schemeClr val="lt1"/>
              </a:buClr>
              <a:buSzPts val="1050"/>
              <a:buChar char="▪"/>
              <a:defRPr sz="1400">
                <a:solidFill>
                  <a:schemeClr val="lt1"/>
                </a:solidFill>
              </a:defRPr>
            </a:lvl3pPr>
            <a:lvl4pPr marL="1828800" lvl="3" indent="-285750" algn="l">
              <a:lnSpc>
                <a:spcPct val="90000"/>
              </a:lnSpc>
              <a:spcBef>
                <a:spcPts val="500"/>
              </a:spcBef>
              <a:spcAft>
                <a:spcPts val="0"/>
              </a:spcAft>
              <a:buClr>
                <a:schemeClr val="lt1"/>
              </a:buClr>
              <a:buSzPts val="900"/>
              <a:buChar char="▪"/>
              <a:defRPr sz="1200">
                <a:solidFill>
                  <a:schemeClr val="lt1"/>
                </a:solidFill>
              </a:defRPr>
            </a:lvl4pPr>
            <a:lvl5pPr marL="2286000" lvl="4" indent="-285750" algn="l">
              <a:lnSpc>
                <a:spcPct val="90000"/>
              </a:lnSpc>
              <a:spcBef>
                <a:spcPts val="500"/>
              </a:spcBef>
              <a:spcAft>
                <a:spcPts val="0"/>
              </a:spcAft>
              <a:buClr>
                <a:schemeClr val="lt1"/>
              </a:buClr>
              <a:buSzPts val="9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69"/>
          <p:cNvSpPr txBox="1">
            <a:spLocks noGrp="1"/>
          </p:cNvSpPr>
          <p:nvPr>
            <p:ph type="body" idx="2"/>
          </p:nvPr>
        </p:nvSpPr>
        <p:spPr>
          <a:xfrm>
            <a:off x="4579931" y="2104568"/>
            <a:ext cx="3077853" cy="3118387"/>
          </a:xfrm>
          <a:prstGeom prst="rect">
            <a:avLst/>
          </a:prstGeom>
          <a:noFill/>
          <a:ln>
            <a:noFill/>
          </a:ln>
        </p:spPr>
        <p:txBody>
          <a:bodyPr spcFirstLastPara="1" wrap="square" lIns="0" tIns="45700" rIns="0" bIns="45700" anchor="t" anchorCtr="0">
            <a:normAutofit/>
          </a:bodyPr>
          <a:lstStyle>
            <a:lvl1pPr>
              <a:defRPr sz="1800">
                <a:solidFill>
                  <a:schemeClr val="lt1"/>
                </a:solidFill>
              </a:defRPr>
            </a:lvl1pPr>
          </a:lstStyle>
          <a:p>
            <a:pPr marL="231775" lvl="0" indent="-225425">
              <a:lnSpc>
                <a:spcPct val="90000"/>
              </a:lnSpc>
              <a:spcBef>
                <a:spcPts val="1000"/>
              </a:spcBef>
              <a:buClr>
                <a:schemeClr val="lt1"/>
              </a:buClr>
              <a:buSzPts val="1350"/>
              <a:buChar char="▪"/>
              <a:tabLst/>
            </a:pPr>
            <a:endParaRPr/>
          </a:p>
        </p:txBody>
      </p:sp>
      <p:sp>
        <p:nvSpPr>
          <p:cNvPr id="69" name="Google Shape;69;p69"/>
          <p:cNvSpPr txBox="1">
            <a:spLocks noGrp="1"/>
          </p:cNvSpPr>
          <p:nvPr>
            <p:ph type="body" idx="3"/>
          </p:nvPr>
        </p:nvSpPr>
        <p:spPr>
          <a:xfrm>
            <a:off x="4421670" y="1446766"/>
            <a:ext cx="3384326" cy="556052"/>
          </a:xfrm>
          <a:prstGeom prst="rect">
            <a:avLst/>
          </a:prstGeom>
          <a:noFill/>
          <a:ln>
            <a:noFill/>
          </a:ln>
        </p:spPr>
        <p:txBody>
          <a:bodyPr spcFirstLastPara="1" wrap="square" lIns="0" tIns="45700" rIns="0" bIns="45700" anchor="t" anchorCtr="0">
            <a:noAutofit/>
          </a:bodyPr>
          <a:lstStyle>
            <a:lvl1pPr>
              <a:defRPr sz="1800">
                <a:solidFill>
                  <a:schemeClr val="accent3"/>
                </a:solidFill>
                <a:cs typeface="Barlow"/>
              </a:defRPr>
            </a:lvl1pPr>
          </a:lstStyle>
          <a:p>
            <a:pPr marL="6350" lvl="0" indent="0">
              <a:lnSpc>
                <a:spcPct val="90000"/>
              </a:lnSpc>
              <a:spcBef>
                <a:spcPts val="1000"/>
              </a:spcBef>
              <a:buSzPts val="2100"/>
              <a:buNone/>
              <a:tabLst/>
            </a:pPr>
            <a:endParaRPr/>
          </a:p>
        </p:txBody>
      </p:sp>
      <p:sp>
        <p:nvSpPr>
          <p:cNvPr id="70" name="Google Shape;70;p69"/>
          <p:cNvSpPr txBox="1">
            <a:spLocks noGrp="1"/>
          </p:cNvSpPr>
          <p:nvPr>
            <p:ph type="body" idx="4"/>
          </p:nvPr>
        </p:nvSpPr>
        <p:spPr>
          <a:xfrm>
            <a:off x="460979" y="1446766"/>
            <a:ext cx="3384326" cy="556052"/>
          </a:xfrm>
          <a:prstGeom prst="rect">
            <a:avLst/>
          </a:prstGeom>
          <a:noFill/>
          <a:ln>
            <a:noFill/>
          </a:ln>
        </p:spPr>
        <p:txBody>
          <a:bodyPr spcFirstLastPara="1" wrap="square" lIns="0" tIns="45700" rIns="0" bIns="45700" anchor="t" anchorCtr="0">
            <a:noAutofit/>
          </a:bodyPr>
          <a:lstStyle>
            <a:lvl1pPr>
              <a:defRPr sz="1800">
                <a:solidFill>
                  <a:schemeClr val="accent3"/>
                </a:solidFill>
                <a:cs typeface="Barlow"/>
              </a:defRPr>
            </a:lvl1pPr>
          </a:lstStyle>
          <a:p>
            <a:pPr marL="6350" lvl="0" indent="0">
              <a:lnSpc>
                <a:spcPct val="90000"/>
              </a:lnSpc>
              <a:spcBef>
                <a:spcPts val="1000"/>
              </a:spcBef>
              <a:buSzPts val="2100"/>
              <a:buNone/>
              <a:tabLst/>
            </a:pPr>
            <a:endParaRPr/>
          </a:p>
        </p:txBody>
      </p:sp>
      <p:sp>
        <p:nvSpPr>
          <p:cNvPr id="71" name="Google Shape;71;p69"/>
          <p:cNvSpPr/>
          <p:nvPr/>
        </p:nvSpPr>
        <p:spPr>
          <a:xfrm>
            <a:off x="8332877" y="1944353"/>
            <a:ext cx="3388068" cy="3424945"/>
          </a:xfrm>
          <a:prstGeom prst="snip1Rect">
            <a:avLst>
              <a:gd name="adj" fmla="val 16667"/>
            </a:avLst>
          </a:prstGeom>
          <a:solidFill>
            <a:schemeClr val="accent1"/>
          </a:solidFill>
          <a:ln>
            <a:noFill/>
          </a:ln>
        </p:spPr>
        <p:txBody>
          <a:bodyPr spcFirstLastPara="1" wrap="square" lIns="91425" tIns="45700" rIns="91425" bIns="45700" anchor="t" anchorCtr="0">
            <a:noAutofit/>
          </a:bodyPr>
          <a:lstStyle/>
          <a:p>
            <a:pPr marL="48261" marR="0" lvl="0" indent="0" algn="l" rtl="0">
              <a:lnSpc>
                <a:spcPct val="9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 name="Google Shape;72;p69"/>
          <p:cNvSpPr txBox="1">
            <a:spLocks noGrp="1"/>
          </p:cNvSpPr>
          <p:nvPr>
            <p:ph type="body" idx="5"/>
          </p:nvPr>
        </p:nvSpPr>
        <p:spPr>
          <a:xfrm>
            <a:off x="8497107" y="2104568"/>
            <a:ext cx="3077853" cy="3118387"/>
          </a:xfrm>
          <a:prstGeom prst="rect">
            <a:avLst/>
          </a:prstGeom>
          <a:noFill/>
          <a:ln>
            <a:noFill/>
          </a:ln>
        </p:spPr>
        <p:txBody>
          <a:bodyPr spcFirstLastPara="1" wrap="square" lIns="0" tIns="45700" rIns="0" bIns="45700" anchor="t" anchorCtr="0">
            <a:normAutofit/>
          </a:bodyPr>
          <a:lstStyle>
            <a:lvl1pPr>
              <a:defRPr sz="1800">
                <a:solidFill>
                  <a:schemeClr val="lt1"/>
                </a:solidFill>
              </a:defRPr>
            </a:lvl1pPr>
          </a:lstStyle>
          <a:p>
            <a:pPr marL="231775" lvl="0" indent="-225425">
              <a:lnSpc>
                <a:spcPct val="90000"/>
              </a:lnSpc>
              <a:spcBef>
                <a:spcPts val="1000"/>
              </a:spcBef>
              <a:buClr>
                <a:schemeClr val="lt1"/>
              </a:buClr>
              <a:buSzPts val="1350"/>
              <a:buChar char="▪"/>
              <a:tabLst/>
            </a:pPr>
            <a:endParaRPr/>
          </a:p>
        </p:txBody>
      </p:sp>
      <p:sp>
        <p:nvSpPr>
          <p:cNvPr id="73" name="Google Shape;73;p69"/>
          <p:cNvSpPr txBox="1">
            <a:spLocks noGrp="1"/>
          </p:cNvSpPr>
          <p:nvPr>
            <p:ph type="body" idx="6"/>
          </p:nvPr>
        </p:nvSpPr>
        <p:spPr>
          <a:xfrm>
            <a:off x="8338846" y="1446766"/>
            <a:ext cx="3384326" cy="556052"/>
          </a:xfrm>
          <a:prstGeom prst="rect">
            <a:avLst/>
          </a:prstGeom>
          <a:noFill/>
          <a:ln>
            <a:noFill/>
          </a:ln>
        </p:spPr>
        <p:txBody>
          <a:bodyPr spcFirstLastPara="1" wrap="square" lIns="0" tIns="45700" rIns="0" bIns="45700" anchor="t" anchorCtr="0">
            <a:noAutofit/>
          </a:bodyPr>
          <a:lstStyle>
            <a:lvl1pPr>
              <a:defRPr sz="1800">
                <a:solidFill>
                  <a:schemeClr val="accent3"/>
                </a:solidFill>
                <a:cs typeface="Barlow"/>
              </a:defRPr>
            </a:lvl1pPr>
          </a:lstStyle>
          <a:p>
            <a:pPr marL="6350" lvl="0" indent="0">
              <a:lnSpc>
                <a:spcPct val="90000"/>
              </a:lnSpc>
              <a:spcBef>
                <a:spcPts val="1000"/>
              </a:spcBef>
              <a:buSzPts val="2100"/>
              <a:buNone/>
              <a:tabLst/>
            </a:pPr>
            <a:endParaRPr/>
          </a:p>
        </p:txBody>
      </p:sp>
    </p:spTree>
    <p:extLst>
      <p:ext uri="{BB962C8B-B14F-4D97-AF65-F5344CB8AC3E}">
        <p14:creationId xmlns:p14="http://schemas.microsoft.com/office/powerpoint/2010/main" val="293109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Four Box">
  <p:cSld name="Four Box">
    <p:spTree>
      <p:nvGrpSpPr>
        <p:cNvPr id="1" name="Shape 74"/>
        <p:cNvGrpSpPr/>
        <p:nvPr/>
      </p:nvGrpSpPr>
      <p:grpSpPr>
        <a:xfrm>
          <a:off x="0" y="0"/>
          <a:ext cx="0" cy="0"/>
          <a:chOff x="0" y="0"/>
          <a:chExt cx="0" cy="0"/>
        </a:xfrm>
      </p:grpSpPr>
      <p:sp>
        <p:nvSpPr>
          <p:cNvPr id="75" name="Google Shape;75;p70"/>
          <p:cNvSpPr/>
          <p:nvPr/>
        </p:nvSpPr>
        <p:spPr>
          <a:xfrm>
            <a:off x="460978" y="1944353"/>
            <a:ext cx="2447511" cy="3424945"/>
          </a:xfrm>
          <a:prstGeom prst="snip1Rect">
            <a:avLst>
              <a:gd name="adj" fmla="val 16667"/>
            </a:avLst>
          </a:prstGeom>
          <a:solidFill>
            <a:schemeClr val="accent2"/>
          </a:solidFill>
          <a:ln>
            <a:noFill/>
          </a:ln>
        </p:spPr>
        <p:txBody>
          <a:bodyPr spcFirstLastPara="1" wrap="square" lIns="91425" tIns="45700" rIns="91425" bIns="45700" anchor="t" anchorCtr="0">
            <a:noAutofit/>
          </a:bodyPr>
          <a:lstStyle/>
          <a:p>
            <a:pPr marL="48261" marR="0" lvl="0" indent="0" algn="l" rtl="0">
              <a:lnSpc>
                <a:spcPct val="9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 name="Google Shape;76;p70"/>
          <p:cNvSpPr/>
          <p:nvPr/>
        </p:nvSpPr>
        <p:spPr>
          <a:xfrm>
            <a:off x="3398463" y="1944353"/>
            <a:ext cx="2447511" cy="3424945"/>
          </a:xfrm>
          <a:prstGeom prst="snip1Rect">
            <a:avLst>
              <a:gd name="adj" fmla="val 16667"/>
            </a:avLst>
          </a:prstGeom>
          <a:solidFill>
            <a:schemeClr val="accent3"/>
          </a:solidFill>
          <a:ln>
            <a:noFill/>
          </a:ln>
        </p:spPr>
        <p:txBody>
          <a:bodyPr spcFirstLastPara="1" wrap="square" lIns="91425" tIns="45700" rIns="91425" bIns="45700" anchor="t" anchorCtr="0">
            <a:noAutofit/>
          </a:bodyPr>
          <a:lstStyle/>
          <a:p>
            <a:pPr marL="48261" marR="0" lvl="0" indent="0" algn="l" rtl="0">
              <a:lnSpc>
                <a:spcPct val="9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70"/>
          <p:cNvSpPr txBox="1">
            <a:spLocks noGrp="1"/>
          </p:cNvSpPr>
          <p:nvPr>
            <p:ph type="title"/>
          </p:nvPr>
        </p:nvSpPr>
        <p:spPr>
          <a:xfrm>
            <a:off x="460979" y="365126"/>
            <a:ext cx="11259966" cy="992188"/>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0"/>
          <p:cNvSpPr txBox="1">
            <a:spLocks noGrp="1"/>
          </p:cNvSpPr>
          <p:nvPr>
            <p:ph type="body" idx="1"/>
          </p:nvPr>
        </p:nvSpPr>
        <p:spPr>
          <a:xfrm>
            <a:off x="619241" y="2102946"/>
            <a:ext cx="2128284" cy="3119686"/>
          </a:xfrm>
          <a:prstGeom prst="rect">
            <a:avLst/>
          </a:prstGeom>
          <a:noFill/>
          <a:ln>
            <a:noFill/>
          </a:ln>
        </p:spPr>
        <p:txBody>
          <a:bodyPr spcFirstLastPara="1" wrap="square" lIns="0" tIns="45700" rIns="0" bIns="45700" anchor="t" anchorCtr="0">
            <a:normAutofit/>
          </a:bodyPr>
          <a:lstStyle>
            <a:lvl1pPr marL="231775" lvl="0" indent="-225425" algn="l">
              <a:lnSpc>
                <a:spcPct val="90000"/>
              </a:lnSpc>
              <a:spcBef>
                <a:spcPts val="1000"/>
              </a:spcBef>
              <a:spcAft>
                <a:spcPts val="0"/>
              </a:spcAft>
              <a:buClr>
                <a:schemeClr val="dk1"/>
              </a:buClr>
              <a:buSzPts val="1350"/>
              <a:buChar char="▪"/>
              <a:tabLst/>
              <a:defRPr sz="1800">
                <a:solidFill>
                  <a:schemeClr val="dk1"/>
                </a:solidFill>
              </a:defRPr>
            </a:lvl1pPr>
            <a:lvl2pPr marL="914400" lvl="1" indent="-304800" algn="l">
              <a:lnSpc>
                <a:spcPct val="90000"/>
              </a:lnSpc>
              <a:spcBef>
                <a:spcPts val="500"/>
              </a:spcBef>
              <a:spcAft>
                <a:spcPts val="0"/>
              </a:spcAft>
              <a:buClr>
                <a:schemeClr val="lt1"/>
              </a:buClr>
              <a:buSzPts val="1200"/>
              <a:buChar char="▪"/>
              <a:defRPr sz="1600">
                <a:solidFill>
                  <a:schemeClr val="lt1"/>
                </a:solidFill>
              </a:defRPr>
            </a:lvl2pPr>
            <a:lvl3pPr marL="1371600" lvl="2" indent="-295275" algn="l">
              <a:lnSpc>
                <a:spcPct val="90000"/>
              </a:lnSpc>
              <a:spcBef>
                <a:spcPts val="500"/>
              </a:spcBef>
              <a:spcAft>
                <a:spcPts val="0"/>
              </a:spcAft>
              <a:buClr>
                <a:schemeClr val="lt1"/>
              </a:buClr>
              <a:buSzPts val="1050"/>
              <a:buChar char="▪"/>
              <a:defRPr sz="1400">
                <a:solidFill>
                  <a:schemeClr val="lt1"/>
                </a:solidFill>
              </a:defRPr>
            </a:lvl3pPr>
            <a:lvl4pPr marL="1828800" lvl="3" indent="-285750" algn="l">
              <a:lnSpc>
                <a:spcPct val="90000"/>
              </a:lnSpc>
              <a:spcBef>
                <a:spcPts val="500"/>
              </a:spcBef>
              <a:spcAft>
                <a:spcPts val="0"/>
              </a:spcAft>
              <a:buClr>
                <a:schemeClr val="lt1"/>
              </a:buClr>
              <a:buSzPts val="900"/>
              <a:buChar char="▪"/>
              <a:defRPr sz="1200">
                <a:solidFill>
                  <a:schemeClr val="lt1"/>
                </a:solidFill>
              </a:defRPr>
            </a:lvl4pPr>
            <a:lvl5pPr marL="2286000" lvl="4" indent="-285750" algn="l">
              <a:lnSpc>
                <a:spcPct val="90000"/>
              </a:lnSpc>
              <a:spcBef>
                <a:spcPts val="500"/>
              </a:spcBef>
              <a:spcAft>
                <a:spcPts val="0"/>
              </a:spcAft>
              <a:buClr>
                <a:schemeClr val="lt1"/>
              </a:buClr>
              <a:buSzPts val="9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70"/>
          <p:cNvSpPr txBox="1">
            <a:spLocks noGrp="1"/>
          </p:cNvSpPr>
          <p:nvPr>
            <p:ph type="body" idx="2"/>
          </p:nvPr>
        </p:nvSpPr>
        <p:spPr>
          <a:xfrm>
            <a:off x="3558716" y="2104568"/>
            <a:ext cx="2128284" cy="3118387"/>
          </a:xfrm>
          <a:prstGeom prst="rect">
            <a:avLst/>
          </a:prstGeom>
          <a:noFill/>
          <a:ln>
            <a:noFill/>
          </a:ln>
        </p:spPr>
        <p:txBody>
          <a:bodyPr spcFirstLastPara="1" wrap="square" lIns="0" tIns="45700" rIns="0" bIns="45700" anchor="t" anchorCtr="0">
            <a:normAutofit/>
          </a:bodyPr>
          <a:lstStyle>
            <a:lvl1pPr marL="231775" lvl="0" indent="-225425" algn="l">
              <a:lnSpc>
                <a:spcPct val="90000"/>
              </a:lnSpc>
              <a:spcBef>
                <a:spcPts val="1000"/>
              </a:spcBef>
              <a:spcAft>
                <a:spcPts val="0"/>
              </a:spcAft>
              <a:buClr>
                <a:schemeClr val="lt1"/>
              </a:buClr>
              <a:buSzPts val="1350"/>
              <a:buChar char="▪"/>
              <a:tabLst/>
              <a:defRPr sz="1800">
                <a:solidFill>
                  <a:schemeClr val="lt1"/>
                </a:solidFill>
              </a:defRPr>
            </a:lvl1pPr>
            <a:lvl2pPr marL="914400" lvl="1" indent="-304800" algn="l">
              <a:lnSpc>
                <a:spcPct val="90000"/>
              </a:lnSpc>
              <a:spcBef>
                <a:spcPts val="500"/>
              </a:spcBef>
              <a:spcAft>
                <a:spcPts val="0"/>
              </a:spcAft>
              <a:buClr>
                <a:schemeClr val="lt1"/>
              </a:buClr>
              <a:buSzPts val="1200"/>
              <a:buChar char="▪"/>
              <a:defRPr sz="1600">
                <a:solidFill>
                  <a:schemeClr val="lt1"/>
                </a:solidFill>
              </a:defRPr>
            </a:lvl2pPr>
            <a:lvl3pPr marL="1371600" lvl="2" indent="-295275" algn="l">
              <a:lnSpc>
                <a:spcPct val="90000"/>
              </a:lnSpc>
              <a:spcBef>
                <a:spcPts val="500"/>
              </a:spcBef>
              <a:spcAft>
                <a:spcPts val="0"/>
              </a:spcAft>
              <a:buClr>
                <a:schemeClr val="lt1"/>
              </a:buClr>
              <a:buSzPts val="1050"/>
              <a:buChar char="▪"/>
              <a:defRPr sz="1400">
                <a:solidFill>
                  <a:schemeClr val="lt1"/>
                </a:solidFill>
              </a:defRPr>
            </a:lvl3pPr>
            <a:lvl4pPr marL="1828800" lvl="3" indent="-285750" algn="l">
              <a:lnSpc>
                <a:spcPct val="90000"/>
              </a:lnSpc>
              <a:spcBef>
                <a:spcPts val="500"/>
              </a:spcBef>
              <a:spcAft>
                <a:spcPts val="0"/>
              </a:spcAft>
              <a:buClr>
                <a:schemeClr val="lt1"/>
              </a:buClr>
              <a:buSzPts val="900"/>
              <a:buChar char="▪"/>
              <a:defRPr sz="1200">
                <a:solidFill>
                  <a:schemeClr val="lt1"/>
                </a:solidFill>
              </a:defRPr>
            </a:lvl4pPr>
            <a:lvl5pPr marL="2286000" lvl="4" indent="-285750" algn="l">
              <a:lnSpc>
                <a:spcPct val="90000"/>
              </a:lnSpc>
              <a:spcBef>
                <a:spcPts val="500"/>
              </a:spcBef>
              <a:spcAft>
                <a:spcPts val="0"/>
              </a:spcAft>
              <a:buClr>
                <a:schemeClr val="lt1"/>
              </a:buClr>
              <a:buSzPts val="9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70"/>
          <p:cNvSpPr txBox="1">
            <a:spLocks noGrp="1"/>
          </p:cNvSpPr>
          <p:nvPr>
            <p:ph type="body" idx="3"/>
          </p:nvPr>
        </p:nvSpPr>
        <p:spPr>
          <a:xfrm>
            <a:off x="3400454" y="1446766"/>
            <a:ext cx="2444808" cy="556052"/>
          </a:xfrm>
          <a:prstGeom prst="rect">
            <a:avLst/>
          </a:prstGeom>
          <a:noFill/>
          <a:ln>
            <a:noFill/>
          </a:ln>
        </p:spPr>
        <p:txBody>
          <a:bodyPr spcFirstLastPara="1" wrap="square" lIns="0" tIns="45700" rIns="0" bIns="45700" anchor="t" anchorCtr="0">
            <a:noAutofit/>
          </a:bodyPr>
          <a:lstStyle>
            <a:lvl1pPr>
              <a:defRPr sz="1800">
                <a:solidFill>
                  <a:schemeClr val="accent3"/>
                </a:solidFill>
                <a:cs typeface="Barlow"/>
              </a:defRPr>
            </a:lvl1pPr>
          </a:lstStyle>
          <a:p>
            <a:pPr marL="6350" lvl="0" indent="0">
              <a:lnSpc>
                <a:spcPct val="90000"/>
              </a:lnSpc>
              <a:spcBef>
                <a:spcPts val="1000"/>
              </a:spcBef>
              <a:buSzPts val="2100"/>
              <a:buNone/>
              <a:tabLst/>
            </a:pPr>
            <a:endParaRPr/>
          </a:p>
        </p:txBody>
      </p:sp>
      <p:sp>
        <p:nvSpPr>
          <p:cNvPr id="81" name="Google Shape;81;p70"/>
          <p:cNvSpPr txBox="1">
            <a:spLocks noGrp="1"/>
          </p:cNvSpPr>
          <p:nvPr>
            <p:ph type="body" idx="4"/>
          </p:nvPr>
        </p:nvSpPr>
        <p:spPr>
          <a:xfrm>
            <a:off x="460979" y="1446766"/>
            <a:ext cx="2444808" cy="556052"/>
          </a:xfrm>
          <a:prstGeom prst="rect">
            <a:avLst/>
          </a:prstGeom>
          <a:noFill/>
          <a:ln>
            <a:noFill/>
          </a:ln>
        </p:spPr>
        <p:txBody>
          <a:bodyPr spcFirstLastPara="1" wrap="square" lIns="0" tIns="45700" rIns="0" bIns="45700" anchor="t" anchorCtr="0">
            <a:noAutofit/>
          </a:bodyPr>
          <a:lstStyle>
            <a:lvl1pPr>
              <a:defRPr sz="1800">
                <a:solidFill>
                  <a:schemeClr val="accent3"/>
                </a:solidFill>
                <a:cs typeface="Barlow"/>
              </a:defRPr>
            </a:lvl1pPr>
          </a:lstStyle>
          <a:p>
            <a:pPr marL="6350" lvl="0" indent="0">
              <a:lnSpc>
                <a:spcPct val="90000"/>
              </a:lnSpc>
              <a:spcBef>
                <a:spcPts val="1000"/>
              </a:spcBef>
              <a:buSzPts val="2100"/>
              <a:buNone/>
              <a:tabLst/>
            </a:pPr>
            <a:endParaRPr/>
          </a:p>
        </p:txBody>
      </p:sp>
      <p:sp>
        <p:nvSpPr>
          <p:cNvPr id="82" name="Google Shape;82;p70"/>
          <p:cNvSpPr/>
          <p:nvPr/>
        </p:nvSpPr>
        <p:spPr>
          <a:xfrm>
            <a:off x="6335948" y="1944353"/>
            <a:ext cx="2447511" cy="3424945"/>
          </a:xfrm>
          <a:prstGeom prst="snip1Rect">
            <a:avLst>
              <a:gd name="adj" fmla="val 16667"/>
            </a:avLst>
          </a:prstGeom>
          <a:solidFill>
            <a:schemeClr val="accent4"/>
          </a:solidFill>
          <a:ln>
            <a:noFill/>
          </a:ln>
        </p:spPr>
        <p:txBody>
          <a:bodyPr spcFirstLastPara="1" wrap="square" lIns="91425" tIns="45700" rIns="91425" bIns="45700" anchor="t" anchorCtr="0">
            <a:noAutofit/>
          </a:bodyPr>
          <a:lstStyle/>
          <a:p>
            <a:pPr marL="48261" marR="0" lvl="0" indent="0" algn="l" rtl="0">
              <a:lnSpc>
                <a:spcPct val="9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 name="Google Shape;83;p70"/>
          <p:cNvSpPr txBox="1">
            <a:spLocks noGrp="1"/>
          </p:cNvSpPr>
          <p:nvPr>
            <p:ph type="body" idx="5"/>
          </p:nvPr>
        </p:nvSpPr>
        <p:spPr>
          <a:xfrm>
            <a:off x="6498191" y="2104568"/>
            <a:ext cx="2128284" cy="3118387"/>
          </a:xfrm>
          <a:prstGeom prst="rect">
            <a:avLst/>
          </a:prstGeom>
          <a:noFill/>
          <a:ln>
            <a:noFill/>
          </a:ln>
        </p:spPr>
        <p:txBody>
          <a:bodyPr spcFirstLastPara="1" wrap="square" lIns="0" tIns="45700" rIns="0" bIns="45700" anchor="t" anchorCtr="0">
            <a:normAutofit/>
          </a:bodyPr>
          <a:lstStyle>
            <a:lvl1pPr marL="231775" lvl="0" indent="-225425" algn="l">
              <a:lnSpc>
                <a:spcPct val="90000"/>
              </a:lnSpc>
              <a:spcBef>
                <a:spcPts val="1000"/>
              </a:spcBef>
              <a:spcAft>
                <a:spcPts val="0"/>
              </a:spcAft>
              <a:buClr>
                <a:schemeClr val="lt1"/>
              </a:buClr>
              <a:buSzPts val="1350"/>
              <a:buChar char="▪"/>
              <a:tabLst/>
              <a:defRPr sz="1800">
                <a:solidFill>
                  <a:schemeClr val="lt1"/>
                </a:solidFill>
              </a:defRPr>
            </a:lvl1pPr>
            <a:lvl2pPr marL="914400" lvl="1" indent="-304800" algn="l">
              <a:lnSpc>
                <a:spcPct val="90000"/>
              </a:lnSpc>
              <a:spcBef>
                <a:spcPts val="500"/>
              </a:spcBef>
              <a:spcAft>
                <a:spcPts val="0"/>
              </a:spcAft>
              <a:buClr>
                <a:schemeClr val="lt1"/>
              </a:buClr>
              <a:buSzPts val="1200"/>
              <a:buChar char="▪"/>
              <a:defRPr sz="1600">
                <a:solidFill>
                  <a:schemeClr val="lt1"/>
                </a:solidFill>
              </a:defRPr>
            </a:lvl2pPr>
            <a:lvl3pPr marL="1371600" lvl="2" indent="-295275" algn="l">
              <a:lnSpc>
                <a:spcPct val="90000"/>
              </a:lnSpc>
              <a:spcBef>
                <a:spcPts val="500"/>
              </a:spcBef>
              <a:spcAft>
                <a:spcPts val="0"/>
              </a:spcAft>
              <a:buClr>
                <a:schemeClr val="lt1"/>
              </a:buClr>
              <a:buSzPts val="1050"/>
              <a:buChar char="▪"/>
              <a:defRPr sz="1400">
                <a:solidFill>
                  <a:schemeClr val="lt1"/>
                </a:solidFill>
              </a:defRPr>
            </a:lvl3pPr>
            <a:lvl4pPr marL="1828800" lvl="3" indent="-285750" algn="l">
              <a:lnSpc>
                <a:spcPct val="90000"/>
              </a:lnSpc>
              <a:spcBef>
                <a:spcPts val="500"/>
              </a:spcBef>
              <a:spcAft>
                <a:spcPts val="0"/>
              </a:spcAft>
              <a:buClr>
                <a:schemeClr val="lt1"/>
              </a:buClr>
              <a:buSzPts val="900"/>
              <a:buChar char="▪"/>
              <a:defRPr sz="1200">
                <a:solidFill>
                  <a:schemeClr val="lt1"/>
                </a:solidFill>
              </a:defRPr>
            </a:lvl4pPr>
            <a:lvl5pPr marL="2286000" lvl="4" indent="-285750" algn="l">
              <a:lnSpc>
                <a:spcPct val="90000"/>
              </a:lnSpc>
              <a:spcBef>
                <a:spcPts val="500"/>
              </a:spcBef>
              <a:spcAft>
                <a:spcPts val="0"/>
              </a:spcAft>
              <a:buClr>
                <a:schemeClr val="lt1"/>
              </a:buClr>
              <a:buSzPts val="9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70"/>
          <p:cNvSpPr txBox="1">
            <a:spLocks noGrp="1"/>
          </p:cNvSpPr>
          <p:nvPr>
            <p:ph type="body" idx="6"/>
          </p:nvPr>
        </p:nvSpPr>
        <p:spPr>
          <a:xfrm>
            <a:off x="6339929" y="1446766"/>
            <a:ext cx="2444808" cy="556052"/>
          </a:xfrm>
          <a:prstGeom prst="rect">
            <a:avLst/>
          </a:prstGeom>
          <a:noFill/>
          <a:ln>
            <a:noFill/>
          </a:ln>
        </p:spPr>
        <p:txBody>
          <a:bodyPr spcFirstLastPara="1" wrap="square" lIns="0" tIns="45700" rIns="0" bIns="45700" anchor="t" anchorCtr="0">
            <a:noAutofit/>
          </a:bodyPr>
          <a:lstStyle>
            <a:lvl1pPr>
              <a:defRPr sz="1800">
                <a:solidFill>
                  <a:schemeClr val="accent3"/>
                </a:solidFill>
                <a:cs typeface="Barlow"/>
              </a:defRPr>
            </a:lvl1pPr>
          </a:lstStyle>
          <a:p>
            <a:pPr marL="6350" lvl="0" indent="0">
              <a:lnSpc>
                <a:spcPct val="90000"/>
              </a:lnSpc>
              <a:spcBef>
                <a:spcPts val="1000"/>
              </a:spcBef>
              <a:buSzPts val="2100"/>
              <a:buNone/>
              <a:tabLst/>
            </a:pPr>
            <a:endParaRPr/>
          </a:p>
        </p:txBody>
      </p:sp>
      <p:sp>
        <p:nvSpPr>
          <p:cNvPr id="85" name="Google Shape;85;p70"/>
          <p:cNvSpPr/>
          <p:nvPr/>
        </p:nvSpPr>
        <p:spPr>
          <a:xfrm>
            <a:off x="9273434" y="1944353"/>
            <a:ext cx="2447511" cy="3424945"/>
          </a:xfrm>
          <a:prstGeom prst="snip1Rect">
            <a:avLst>
              <a:gd name="adj" fmla="val 16667"/>
            </a:avLst>
          </a:prstGeom>
          <a:solidFill>
            <a:schemeClr val="accent1"/>
          </a:solidFill>
          <a:ln>
            <a:noFill/>
          </a:ln>
        </p:spPr>
        <p:txBody>
          <a:bodyPr spcFirstLastPara="1" wrap="square" lIns="91425" tIns="45700" rIns="91425" bIns="45700" anchor="t" anchorCtr="0">
            <a:noAutofit/>
          </a:bodyPr>
          <a:lstStyle/>
          <a:p>
            <a:pPr marL="48261" marR="0" lvl="0" indent="0" algn="l" rtl="0">
              <a:lnSpc>
                <a:spcPct val="9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 name="Google Shape;86;p70"/>
          <p:cNvSpPr txBox="1">
            <a:spLocks noGrp="1"/>
          </p:cNvSpPr>
          <p:nvPr>
            <p:ph type="body" idx="7"/>
          </p:nvPr>
        </p:nvSpPr>
        <p:spPr>
          <a:xfrm>
            <a:off x="9437665" y="2104568"/>
            <a:ext cx="2128284" cy="3118387"/>
          </a:xfrm>
          <a:prstGeom prst="rect">
            <a:avLst/>
          </a:prstGeom>
          <a:noFill/>
          <a:ln>
            <a:noFill/>
          </a:ln>
        </p:spPr>
        <p:txBody>
          <a:bodyPr spcFirstLastPara="1" wrap="square" lIns="0" tIns="45700" rIns="0" bIns="45700" anchor="t" anchorCtr="0">
            <a:normAutofit/>
          </a:bodyPr>
          <a:lstStyle>
            <a:lvl1pPr marL="231775" lvl="0" indent="-225425" algn="l">
              <a:lnSpc>
                <a:spcPct val="90000"/>
              </a:lnSpc>
              <a:spcBef>
                <a:spcPts val="1000"/>
              </a:spcBef>
              <a:spcAft>
                <a:spcPts val="0"/>
              </a:spcAft>
              <a:buClr>
                <a:schemeClr val="lt1"/>
              </a:buClr>
              <a:buSzPts val="1350"/>
              <a:buChar char="▪"/>
              <a:tabLst/>
              <a:defRPr sz="1800">
                <a:solidFill>
                  <a:schemeClr val="lt1"/>
                </a:solidFill>
              </a:defRPr>
            </a:lvl1pPr>
            <a:lvl2pPr marL="914400" lvl="1" indent="-304800" algn="l">
              <a:lnSpc>
                <a:spcPct val="90000"/>
              </a:lnSpc>
              <a:spcBef>
                <a:spcPts val="500"/>
              </a:spcBef>
              <a:spcAft>
                <a:spcPts val="0"/>
              </a:spcAft>
              <a:buClr>
                <a:schemeClr val="lt1"/>
              </a:buClr>
              <a:buSzPts val="1200"/>
              <a:buChar char="▪"/>
              <a:defRPr sz="1600">
                <a:solidFill>
                  <a:schemeClr val="lt1"/>
                </a:solidFill>
              </a:defRPr>
            </a:lvl2pPr>
            <a:lvl3pPr marL="1371600" lvl="2" indent="-295275" algn="l">
              <a:lnSpc>
                <a:spcPct val="90000"/>
              </a:lnSpc>
              <a:spcBef>
                <a:spcPts val="500"/>
              </a:spcBef>
              <a:spcAft>
                <a:spcPts val="0"/>
              </a:spcAft>
              <a:buClr>
                <a:schemeClr val="lt1"/>
              </a:buClr>
              <a:buSzPts val="1050"/>
              <a:buChar char="▪"/>
              <a:defRPr sz="1400">
                <a:solidFill>
                  <a:schemeClr val="lt1"/>
                </a:solidFill>
              </a:defRPr>
            </a:lvl3pPr>
            <a:lvl4pPr marL="1828800" lvl="3" indent="-285750" algn="l">
              <a:lnSpc>
                <a:spcPct val="90000"/>
              </a:lnSpc>
              <a:spcBef>
                <a:spcPts val="500"/>
              </a:spcBef>
              <a:spcAft>
                <a:spcPts val="0"/>
              </a:spcAft>
              <a:buClr>
                <a:schemeClr val="lt1"/>
              </a:buClr>
              <a:buSzPts val="900"/>
              <a:buChar char="▪"/>
              <a:defRPr sz="1200">
                <a:solidFill>
                  <a:schemeClr val="lt1"/>
                </a:solidFill>
              </a:defRPr>
            </a:lvl4pPr>
            <a:lvl5pPr marL="2286000" lvl="4" indent="-285750" algn="l">
              <a:lnSpc>
                <a:spcPct val="90000"/>
              </a:lnSpc>
              <a:spcBef>
                <a:spcPts val="500"/>
              </a:spcBef>
              <a:spcAft>
                <a:spcPts val="0"/>
              </a:spcAft>
              <a:buClr>
                <a:schemeClr val="lt1"/>
              </a:buClr>
              <a:buSzPts val="900"/>
              <a:buChar char="▪"/>
              <a:defRPr sz="1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70"/>
          <p:cNvSpPr txBox="1">
            <a:spLocks noGrp="1"/>
          </p:cNvSpPr>
          <p:nvPr>
            <p:ph type="body" idx="8"/>
          </p:nvPr>
        </p:nvSpPr>
        <p:spPr>
          <a:xfrm>
            <a:off x="9279404" y="1446766"/>
            <a:ext cx="2444808" cy="556052"/>
          </a:xfrm>
          <a:prstGeom prst="rect">
            <a:avLst/>
          </a:prstGeom>
          <a:noFill/>
          <a:ln>
            <a:noFill/>
          </a:ln>
        </p:spPr>
        <p:txBody>
          <a:bodyPr spcFirstLastPara="1" wrap="square" lIns="0" tIns="45700" rIns="0" bIns="45700" anchor="t" anchorCtr="0">
            <a:noAutofit/>
          </a:bodyPr>
          <a:lstStyle>
            <a:lvl1pPr>
              <a:defRPr sz="1800">
                <a:solidFill>
                  <a:schemeClr val="accent3"/>
                </a:solidFill>
                <a:cs typeface="Barlow"/>
              </a:defRPr>
            </a:lvl1pPr>
          </a:lstStyle>
          <a:p>
            <a:pPr marL="6350" lvl="0" indent="0">
              <a:lnSpc>
                <a:spcPct val="90000"/>
              </a:lnSpc>
              <a:spcBef>
                <a:spcPts val="1000"/>
              </a:spcBef>
              <a:buSzPts val="2100"/>
              <a:buNone/>
              <a:tabLst/>
            </a:pPr>
            <a:endParaRPr/>
          </a:p>
        </p:txBody>
      </p:sp>
    </p:spTree>
    <p:extLst>
      <p:ext uri="{BB962C8B-B14F-4D97-AF65-F5344CB8AC3E}">
        <p14:creationId xmlns:p14="http://schemas.microsoft.com/office/powerpoint/2010/main" val="10906032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Quote Dark">
  <p:cSld name="Quote Dark">
    <p:bg>
      <p:bgPr>
        <a:solidFill>
          <a:schemeClr val="bg1"/>
        </a:solidFill>
        <a:effectLst/>
      </p:bgPr>
    </p:bg>
    <p:spTree>
      <p:nvGrpSpPr>
        <p:cNvPr id="1" name="Shape 88"/>
        <p:cNvGrpSpPr/>
        <p:nvPr/>
      </p:nvGrpSpPr>
      <p:grpSpPr>
        <a:xfrm>
          <a:off x="0" y="0"/>
          <a:ext cx="0" cy="0"/>
          <a:chOff x="0" y="0"/>
          <a:chExt cx="0" cy="0"/>
        </a:xfrm>
      </p:grpSpPr>
      <p:pic>
        <p:nvPicPr>
          <p:cNvPr id="4" name="Picture 3">
            <a:extLst>
              <a:ext uri="{FF2B5EF4-FFF2-40B4-BE49-F238E27FC236}">
                <a16:creationId xmlns:a16="http://schemas.microsoft.com/office/drawing/2014/main" id="{3736DE9D-F5B8-2F44-8E33-12CDC1358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0" name="Google Shape;90;p71"/>
          <p:cNvSpPr txBox="1">
            <a:spLocks noGrp="1"/>
          </p:cNvSpPr>
          <p:nvPr>
            <p:ph type="body" idx="1"/>
          </p:nvPr>
        </p:nvSpPr>
        <p:spPr>
          <a:xfrm>
            <a:off x="2611998" y="3879836"/>
            <a:ext cx="6549420" cy="813181"/>
          </a:xfrm>
          <a:prstGeom prst="rect">
            <a:avLst/>
          </a:prstGeom>
          <a:noFill/>
          <a:ln>
            <a:noFill/>
          </a:ln>
        </p:spPr>
        <p:txBody>
          <a:bodyPr spcFirstLastPara="1" wrap="square" lIns="0" tIns="45700" rIns="0" bIns="45700" anchor="t" anchorCtr="0">
            <a:normAutofit/>
          </a:bodyPr>
          <a:lstStyle>
            <a:lvl1pPr marL="6350" lvl="0" indent="0" algn="l">
              <a:lnSpc>
                <a:spcPct val="90000"/>
              </a:lnSpc>
              <a:spcBef>
                <a:spcPts val="0"/>
              </a:spcBef>
              <a:spcAft>
                <a:spcPts val="0"/>
              </a:spcAft>
              <a:buSzPts val="1350"/>
              <a:buNone/>
              <a:tabLst/>
              <a:defRPr sz="1800">
                <a:solidFill>
                  <a:schemeClr val="bg1"/>
                </a:solidFill>
              </a:defRPr>
            </a:lvl1pPr>
            <a:lvl2pPr marL="914400" lvl="1" indent="-314325" algn="l">
              <a:lnSpc>
                <a:spcPct val="90000"/>
              </a:lnSpc>
              <a:spcBef>
                <a:spcPts val="500"/>
              </a:spcBef>
              <a:spcAft>
                <a:spcPts val="0"/>
              </a:spcAft>
              <a:buSzPts val="1350"/>
              <a:buChar char="▪"/>
              <a:defRPr/>
            </a:lvl2pPr>
            <a:lvl3pPr marL="1371600" lvl="2" indent="-314325" algn="l">
              <a:lnSpc>
                <a:spcPct val="90000"/>
              </a:lnSpc>
              <a:spcBef>
                <a:spcPts val="500"/>
              </a:spcBef>
              <a:spcAft>
                <a:spcPts val="0"/>
              </a:spcAft>
              <a:buSzPts val="1350"/>
              <a:buChar char="▪"/>
              <a:defRPr/>
            </a:lvl3pPr>
            <a:lvl4pPr marL="1828800" lvl="3" indent="-314325" algn="l">
              <a:lnSpc>
                <a:spcPct val="90000"/>
              </a:lnSpc>
              <a:spcBef>
                <a:spcPts val="500"/>
              </a:spcBef>
              <a:spcAft>
                <a:spcPts val="0"/>
              </a:spcAft>
              <a:buSzPts val="1350"/>
              <a:buChar char="▪"/>
              <a:defRPr/>
            </a:lvl4pPr>
            <a:lvl5pPr marL="2286000" lvl="4" indent="-314325" algn="l">
              <a:lnSpc>
                <a:spcPct val="9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71"/>
          <p:cNvSpPr txBox="1">
            <a:spLocks noGrp="1"/>
          </p:cNvSpPr>
          <p:nvPr>
            <p:ph type="body" idx="2"/>
          </p:nvPr>
        </p:nvSpPr>
        <p:spPr>
          <a:xfrm>
            <a:off x="2611998" y="505703"/>
            <a:ext cx="6549420" cy="2940495"/>
          </a:xfrm>
          <a:prstGeom prst="rect">
            <a:avLst/>
          </a:prstGeom>
          <a:noFill/>
          <a:ln>
            <a:noFill/>
          </a:ln>
        </p:spPr>
        <p:txBody>
          <a:bodyPr spcFirstLastPara="1" wrap="square" lIns="0" tIns="45700" rIns="0" bIns="45700" anchor="b" anchorCtr="0">
            <a:noAutofit/>
          </a:bodyPr>
          <a:lstStyle>
            <a:lvl1pPr marL="6350" lvl="0" indent="0" algn="l">
              <a:lnSpc>
                <a:spcPct val="90000"/>
              </a:lnSpc>
              <a:spcBef>
                <a:spcPts val="1000"/>
              </a:spcBef>
              <a:spcAft>
                <a:spcPts val="0"/>
              </a:spcAft>
              <a:buSzPts val="2400"/>
              <a:buNone/>
              <a:tabLst/>
              <a:defRPr sz="3600">
                <a:solidFill>
                  <a:schemeClr val="lt1"/>
                </a:solidFill>
                <a:latin typeface="Barlow"/>
                <a:ea typeface="Barlow"/>
                <a:cs typeface="Barlow"/>
                <a:sym typeface="Barlow"/>
              </a:defRPr>
            </a:lvl1pPr>
            <a:lvl2pPr marL="914400" lvl="1" indent="-314325" algn="l">
              <a:lnSpc>
                <a:spcPct val="90000"/>
              </a:lnSpc>
              <a:spcBef>
                <a:spcPts val="500"/>
              </a:spcBef>
              <a:spcAft>
                <a:spcPts val="0"/>
              </a:spcAft>
              <a:buSzPts val="1350"/>
              <a:buChar char="▪"/>
              <a:defRPr/>
            </a:lvl2pPr>
            <a:lvl3pPr marL="1371600" lvl="2" indent="-314325" algn="l">
              <a:lnSpc>
                <a:spcPct val="90000"/>
              </a:lnSpc>
              <a:spcBef>
                <a:spcPts val="500"/>
              </a:spcBef>
              <a:spcAft>
                <a:spcPts val="0"/>
              </a:spcAft>
              <a:buSzPts val="1350"/>
              <a:buChar char="▪"/>
              <a:defRPr/>
            </a:lvl3pPr>
            <a:lvl4pPr marL="1828800" lvl="3" indent="-314325" algn="l">
              <a:lnSpc>
                <a:spcPct val="90000"/>
              </a:lnSpc>
              <a:spcBef>
                <a:spcPts val="500"/>
              </a:spcBef>
              <a:spcAft>
                <a:spcPts val="0"/>
              </a:spcAft>
              <a:buSzPts val="1350"/>
              <a:buChar char="▪"/>
              <a:defRPr/>
            </a:lvl4pPr>
            <a:lvl5pPr marL="2286000" lvl="4" indent="-314325" algn="l">
              <a:lnSpc>
                <a:spcPct val="90000"/>
              </a:lnSpc>
              <a:spcBef>
                <a:spcPts val="500"/>
              </a:spcBef>
              <a:spcAft>
                <a:spcPts val="0"/>
              </a:spcAft>
              <a:buSzPts val="135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98048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itle and Content Dark">
  <p:cSld name="Title and Content Dark">
    <p:bg>
      <p:bgPr>
        <a:solidFill>
          <a:schemeClr val="accent1"/>
        </a:solidFill>
        <a:effectLst/>
      </p:bgPr>
    </p:bg>
    <p:spTree>
      <p:nvGrpSpPr>
        <p:cNvPr id="1" name="Shape 132"/>
        <p:cNvGrpSpPr/>
        <p:nvPr/>
      </p:nvGrpSpPr>
      <p:grpSpPr>
        <a:xfrm>
          <a:off x="0" y="0"/>
          <a:ext cx="0" cy="0"/>
          <a:chOff x="0" y="0"/>
          <a:chExt cx="0" cy="0"/>
        </a:xfrm>
      </p:grpSpPr>
      <p:sp>
        <p:nvSpPr>
          <p:cNvPr id="133" name="Google Shape;133;p80"/>
          <p:cNvSpPr txBox="1">
            <a:spLocks noGrp="1"/>
          </p:cNvSpPr>
          <p:nvPr>
            <p:ph type="title"/>
          </p:nvPr>
        </p:nvSpPr>
        <p:spPr>
          <a:xfrm>
            <a:off x="460979" y="365126"/>
            <a:ext cx="11259966" cy="992188"/>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4000"/>
              <a:buFont typeface="Barlow"/>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80"/>
          <p:cNvSpPr txBox="1">
            <a:spLocks noGrp="1"/>
          </p:cNvSpPr>
          <p:nvPr>
            <p:ph type="body" idx="1"/>
          </p:nvPr>
        </p:nvSpPr>
        <p:spPr>
          <a:xfrm>
            <a:off x="460979" y="1585913"/>
            <a:ext cx="11259966" cy="4591050"/>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1000"/>
              </a:spcBef>
              <a:spcAft>
                <a:spcPts val="0"/>
              </a:spcAft>
              <a:buSzPts val="2100"/>
              <a:buChar char="▪"/>
              <a:defRPr>
                <a:solidFill>
                  <a:schemeClr val="lt1"/>
                </a:solidFill>
              </a:defRPr>
            </a:lvl1pPr>
            <a:lvl2pPr marL="914400" lvl="1" indent="-342900" algn="l">
              <a:lnSpc>
                <a:spcPct val="90000"/>
              </a:lnSpc>
              <a:spcBef>
                <a:spcPts val="500"/>
              </a:spcBef>
              <a:spcAft>
                <a:spcPts val="0"/>
              </a:spcAft>
              <a:buSzPts val="1800"/>
              <a:buChar char="▪"/>
              <a:defRPr>
                <a:solidFill>
                  <a:schemeClr val="lt1"/>
                </a:solidFill>
              </a:defRPr>
            </a:lvl2pPr>
            <a:lvl3pPr marL="1371600" lvl="2" indent="-323850" algn="l">
              <a:lnSpc>
                <a:spcPct val="90000"/>
              </a:lnSpc>
              <a:spcBef>
                <a:spcPts val="500"/>
              </a:spcBef>
              <a:spcAft>
                <a:spcPts val="0"/>
              </a:spcAft>
              <a:buSzPts val="1500"/>
              <a:buChar char="▪"/>
              <a:defRPr>
                <a:solidFill>
                  <a:schemeClr val="lt1"/>
                </a:solidFill>
              </a:defRPr>
            </a:lvl3pPr>
            <a:lvl4pPr marL="1828800" lvl="3" indent="-314325" algn="l">
              <a:lnSpc>
                <a:spcPct val="90000"/>
              </a:lnSpc>
              <a:spcBef>
                <a:spcPts val="500"/>
              </a:spcBef>
              <a:spcAft>
                <a:spcPts val="0"/>
              </a:spcAft>
              <a:buSzPts val="1350"/>
              <a:buChar char="▪"/>
              <a:defRPr>
                <a:solidFill>
                  <a:schemeClr val="lt1"/>
                </a:solidFill>
              </a:defRPr>
            </a:lvl4pPr>
            <a:lvl5pPr marL="2286000" lvl="4" indent="-314325" algn="l">
              <a:lnSpc>
                <a:spcPct val="90000"/>
              </a:lnSpc>
              <a:spcBef>
                <a:spcPts val="500"/>
              </a:spcBef>
              <a:spcAft>
                <a:spcPts val="0"/>
              </a:spcAft>
              <a:buSzPts val="135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970413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itle Dark">
  <p:cSld name="Title Dark">
    <p:bg>
      <p:bgPr>
        <a:solidFill>
          <a:schemeClr val="accent1"/>
        </a:solidFill>
        <a:effectLst/>
      </p:bgPr>
    </p:bg>
    <p:spTree>
      <p:nvGrpSpPr>
        <p:cNvPr id="1" name="Shape 136"/>
        <p:cNvGrpSpPr/>
        <p:nvPr/>
      </p:nvGrpSpPr>
      <p:grpSpPr>
        <a:xfrm>
          <a:off x="0" y="0"/>
          <a:ext cx="0" cy="0"/>
          <a:chOff x="0" y="0"/>
          <a:chExt cx="0" cy="0"/>
        </a:xfrm>
      </p:grpSpPr>
      <p:sp>
        <p:nvSpPr>
          <p:cNvPr id="137" name="Google Shape;137;p81"/>
          <p:cNvSpPr txBox="1">
            <a:spLocks noGrp="1"/>
          </p:cNvSpPr>
          <p:nvPr>
            <p:ph type="title"/>
          </p:nvPr>
        </p:nvSpPr>
        <p:spPr>
          <a:xfrm>
            <a:off x="460979" y="365126"/>
            <a:ext cx="11259966" cy="992188"/>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4000"/>
              <a:buFont typeface="Barlow"/>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605621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ank White" type="blank">
  <p:cSld name="Blank White">
    <p:spTree>
      <p:nvGrpSpPr>
        <p:cNvPr id="1" name="Shape 139"/>
        <p:cNvGrpSpPr/>
        <p:nvPr/>
      </p:nvGrpSpPr>
      <p:grpSpPr>
        <a:xfrm>
          <a:off x="0" y="0"/>
          <a:ext cx="0" cy="0"/>
          <a:chOff x="0" y="0"/>
          <a:chExt cx="0" cy="0"/>
        </a:xfrm>
      </p:grpSpPr>
    </p:spTree>
    <p:extLst>
      <p:ext uri="{BB962C8B-B14F-4D97-AF65-F5344CB8AC3E}">
        <p14:creationId xmlns:p14="http://schemas.microsoft.com/office/powerpoint/2010/main" val="40057209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280792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78D4"/>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28746C4F-C4EC-4C6F-8768-2BD0BD02B97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78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FF9349"/>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36" userDrawn="1">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crosoft Docs Slide">
    <p:spTree>
      <p:nvGrpSpPr>
        <p:cNvPr id="1" name=""/>
        <p:cNvGrpSpPr/>
        <p:nvPr/>
      </p:nvGrpSpPr>
      <p:grpSpPr>
        <a:xfrm>
          <a:off x="0" y="0"/>
          <a:ext cx="0" cy="0"/>
          <a:chOff x="0" y="0"/>
          <a:chExt cx="0" cy="0"/>
        </a:xfrm>
      </p:grpSpPr>
      <p:pic>
        <p:nvPicPr>
          <p:cNvPr id="4" name="Picture 3" descr="Microsoft Docs designed image">
            <a:extLst>
              <a:ext uri="{FF2B5EF4-FFF2-40B4-BE49-F238E27FC236}">
                <a16:creationId xmlns:a16="http://schemas.microsoft.com/office/drawing/2014/main" id="{15F1B631-BB65-49F7-8147-1D8D8ECED980}"/>
              </a:ext>
            </a:extLst>
          </p:cNvPr>
          <p:cNvPicPr>
            <a:picLocks noChangeAspect="1"/>
          </p:cNvPicPr>
          <p:nvPr userDrawn="1"/>
        </p:nvPicPr>
        <p:blipFill>
          <a:blip r:embed="rId2"/>
          <a:srcRect/>
          <a:stretch/>
        </p:blipFill>
        <p:spPr>
          <a:xfrm>
            <a:off x="1234" y="28"/>
            <a:ext cx="12189531" cy="6857944"/>
          </a:xfrm>
          <a:prstGeom prst="rect">
            <a:avLst/>
          </a:prstGeom>
        </p:spPr>
      </p:pic>
      <p:sp>
        <p:nvSpPr>
          <p:cNvPr id="5" name="TextBox 4">
            <a:extLst>
              <a:ext uri="{FF2B5EF4-FFF2-40B4-BE49-F238E27FC236}">
                <a16:creationId xmlns:a16="http://schemas.microsoft.com/office/drawing/2014/main" id="{0C45E7BE-3A8B-48F0-8322-81249B4EBD7E}"/>
              </a:ext>
            </a:extLst>
          </p:cNvPr>
          <p:cNvSpPr txBox="1"/>
          <p:nvPr userDrawn="1"/>
        </p:nvSpPr>
        <p:spPr>
          <a:xfrm>
            <a:off x="584200" y="1343771"/>
            <a:ext cx="2573590" cy="307777"/>
          </a:xfrm>
          <a:prstGeom prst="rect">
            <a:avLst/>
          </a:prstGeom>
          <a:noFill/>
        </p:spPr>
        <p:txBody>
          <a:bodyPr wrap="none" lIns="0" tIns="0" rIns="0" bIns="0" rtlCol="0">
            <a:spAutoFit/>
          </a:bodyPr>
          <a:lstStyle/>
          <a:p>
            <a:pPr algn="l"/>
            <a:r>
              <a:rPr lang="en-US" sz="2000"/>
              <a:t>Guidance from experts</a:t>
            </a:r>
          </a:p>
        </p:txBody>
      </p:sp>
      <p:sp>
        <p:nvSpPr>
          <p:cNvPr id="6" name="TextBox 5">
            <a:extLst>
              <a:ext uri="{FF2B5EF4-FFF2-40B4-BE49-F238E27FC236}">
                <a16:creationId xmlns:a16="http://schemas.microsoft.com/office/drawing/2014/main" id="{09A7C342-A96B-434F-BDD1-FA441BEDA29E}"/>
              </a:ext>
            </a:extLst>
          </p:cNvPr>
          <p:cNvSpPr txBox="1"/>
          <p:nvPr userDrawn="1"/>
        </p:nvSpPr>
        <p:spPr>
          <a:xfrm>
            <a:off x="536494" y="1585527"/>
            <a:ext cx="4037003" cy="723275"/>
          </a:xfrm>
          <a:prstGeom prst="rect">
            <a:avLst/>
          </a:prstGeom>
          <a:noFill/>
        </p:spPr>
        <p:txBody>
          <a:bodyPr wrap="none" lIns="0" tIns="0" rIns="0" bIns="0" rtlCol="0">
            <a:spAutoFit/>
          </a:bodyPr>
          <a:lstStyle/>
          <a:p>
            <a:pPr algn="l" defTabSz="932742" rtl="0" eaLnBrk="1" latinLnBrk="0" hangingPunct="1">
              <a:lnSpc>
                <a:spcPct val="100000"/>
              </a:lnSpc>
              <a:spcBef>
                <a:spcPct val="0"/>
              </a:spcBef>
              <a:buNone/>
            </a:pPr>
            <a:r>
              <a:rPr lang="en-US" sz="4700" b="0" kern="1200" cap="none" spc="-50" baseline="0">
                <a:ln w="3175">
                  <a:noFill/>
                </a:ln>
                <a:solidFill>
                  <a:schemeClr val="tx1"/>
                </a:solidFill>
                <a:effectLst/>
                <a:latin typeface="+mj-lt"/>
                <a:ea typeface="+mn-ea"/>
                <a:cs typeface="Segoe UI" pitchFamily="34" charset="0"/>
              </a:rPr>
              <a:t>Microsoft Docs</a:t>
            </a:r>
          </a:p>
        </p:txBody>
      </p:sp>
      <p:sp>
        <p:nvSpPr>
          <p:cNvPr id="7" name="TextBox 6">
            <a:extLst>
              <a:ext uri="{FF2B5EF4-FFF2-40B4-BE49-F238E27FC236}">
                <a16:creationId xmlns:a16="http://schemas.microsoft.com/office/drawing/2014/main" id="{F823198D-FC47-490F-8433-6D66E37F4CEF}"/>
              </a:ext>
            </a:extLst>
          </p:cNvPr>
          <p:cNvSpPr txBox="1"/>
          <p:nvPr userDrawn="1"/>
        </p:nvSpPr>
        <p:spPr>
          <a:xfrm>
            <a:off x="584200" y="2543473"/>
            <a:ext cx="3129255" cy="615553"/>
          </a:xfrm>
          <a:prstGeom prst="rect">
            <a:avLst/>
          </a:prstGeom>
          <a:noFill/>
        </p:spPr>
        <p:txBody>
          <a:bodyPr wrap="none" lIns="0" tIns="0" rIns="0" bIns="0" rtlCol="0">
            <a:spAutoFit/>
          </a:bodyPr>
          <a:lstStyle/>
          <a:p>
            <a:pPr algn="l"/>
            <a:r>
              <a:rPr lang="en-US" sz="2000"/>
              <a:t>Explore overviews, tutorials,</a:t>
            </a:r>
            <a:br>
              <a:rPr lang="en-US" sz="2000"/>
            </a:br>
            <a:r>
              <a:rPr lang="en-US" sz="2000"/>
              <a:t>code samples, and more.</a:t>
            </a:r>
          </a:p>
        </p:txBody>
      </p:sp>
    </p:spTree>
    <p:extLst>
      <p:ext uri="{BB962C8B-B14F-4D97-AF65-F5344CB8AC3E}">
        <p14:creationId xmlns:p14="http://schemas.microsoft.com/office/powerpoint/2010/main" val="40546763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crosoft Learn Slide">
    <p:spTree>
      <p:nvGrpSpPr>
        <p:cNvPr id="1" name=""/>
        <p:cNvGrpSpPr/>
        <p:nvPr/>
      </p:nvGrpSpPr>
      <p:grpSpPr>
        <a:xfrm>
          <a:off x="0" y="0"/>
          <a:ext cx="0" cy="0"/>
          <a:chOff x="0" y="0"/>
          <a:chExt cx="0" cy="0"/>
        </a:xfrm>
      </p:grpSpPr>
      <p:pic>
        <p:nvPicPr>
          <p:cNvPr id="3" name="Picture 2" descr="Microsoft Learn designed image">
            <a:extLst>
              <a:ext uri="{FF2B5EF4-FFF2-40B4-BE49-F238E27FC236}">
                <a16:creationId xmlns:a16="http://schemas.microsoft.com/office/drawing/2014/main" id="{6DF053E2-9B89-4AE1-AB8D-C364031707E5}"/>
              </a:ext>
            </a:extLst>
          </p:cNvPr>
          <p:cNvPicPr>
            <a:picLocks noChangeAspect="1"/>
          </p:cNvPicPr>
          <p:nvPr userDrawn="1"/>
        </p:nvPicPr>
        <p:blipFill>
          <a:blip r:embed="rId2"/>
          <a:srcRect/>
          <a:stretch/>
        </p:blipFill>
        <p:spPr>
          <a:xfrm>
            <a:off x="1234" y="28"/>
            <a:ext cx="12189531" cy="6857943"/>
          </a:xfrm>
          <a:prstGeom prst="rect">
            <a:avLst/>
          </a:prstGeom>
        </p:spPr>
      </p:pic>
      <p:sp>
        <p:nvSpPr>
          <p:cNvPr id="5" name="TextBox 4">
            <a:extLst>
              <a:ext uri="{FF2B5EF4-FFF2-40B4-BE49-F238E27FC236}">
                <a16:creationId xmlns:a16="http://schemas.microsoft.com/office/drawing/2014/main" id="{7124C455-9DAF-44A6-BD06-505BDDAC68A8}"/>
              </a:ext>
            </a:extLst>
          </p:cNvPr>
          <p:cNvSpPr txBox="1"/>
          <p:nvPr userDrawn="1"/>
        </p:nvSpPr>
        <p:spPr>
          <a:xfrm>
            <a:off x="584200" y="1343771"/>
            <a:ext cx="1484189" cy="307777"/>
          </a:xfrm>
          <a:prstGeom prst="rect">
            <a:avLst/>
          </a:prstGeom>
          <a:noFill/>
        </p:spPr>
        <p:txBody>
          <a:bodyPr wrap="none" lIns="0" tIns="0" rIns="0" bIns="0" rtlCol="0">
            <a:spAutoFit/>
          </a:bodyPr>
          <a:lstStyle/>
          <a:p>
            <a:pPr algn="l"/>
            <a:r>
              <a:rPr lang="en-US" sz="2000"/>
              <a:t>Keep on with</a:t>
            </a:r>
          </a:p>
        </p:txBody>
      </p:sp>
      <p:sp>
        <p:nvSpPr>
          <p:cNvPr id="6" name="TextBox 5">
            <a:extLst>
              <a:ext uri="{FF2B5EF4-FFF2-40B4-BE49-F238E27FC236}">
                <a16:creationId xmlns:a16="http://schemas.microsoft.com/office/drawing/2014/main" id="{B5A2B9E5-11B7-430F-8D4D-BE321E90BAE1}"/>
              </a:ext>
            </a:extLst>
          </p:cNvPr>
          <p:cNvSpPr txBox="1"/>
          <p:nvPr userDrawn="1"/>
        </p:nvSpPr>
        <p:spPr>
          <a:xfrm>
            <a:off x="536494" y="1585527"/>
            <a:ext cx="4197303" cy="723275"/>
          </a:xfrm>
          <a:prstGeom prst="rect">
            <a:avLst/>
          </a:prstGeom>
          <a:noFill/>
        </p:spPr>
        <p:txBody>
          <a:bodyPr wrap="none" lIns="0" tIns="0" rIns="0" bIns="0" rtlCol="0">
            <a:spAutoFit/>
          </a:bodyPr>
          <a:lstStyle/>
          <a:p>
            <a:pPr algn="l" defTabSz="932742" rtl="0" eaLnBrk="1" latinLnBrk="0" hangingPunct="1">
              <a:lnSpc>
                <a:spcPct val="100000"/>
              </a:lnSpc>
              <a:spcBef>
                <a:spcPct val="0"/>
              </a:spcBef>
              <a:buNone/>
            </a:pPr>
            <a:r>
              <a:rPr lang="en-US" sz="4700" b="0" kern="1200" cap="none" spc="-50" baseline="0">
                <a:ln w="3175">
                  <a:noFill/>
                </a:ln>
                <a:solidFill>
                  <a:schemeClr val="tx1"/>
                </a:solidFill>
                <a:effectLst/>
                <a:latin typeface="+mj-lt"/>
                <a:ea typeface="+mn-ea"/>
                <a:cs typeface="Segoe UI" pitchFamily="34" charset="0"/>
              </a:rPr>
              <a:t>Microsoft Learn</a:t>
            </a:r>
          </a:p>
        </p:txBody>
      </p:sp>
      <p:sp>
        <p:nvSpPr>
          <p:cNvPr id="7" name="TextBox 6">
            <a:extLst>
              <a:ext uri="{FF2B5EF4-FFF2-40B4-BE49-F238E27FC236}">
                <a16:creationId xmlns:a16="http://schemas.microsoft.com/office/drawing/2014/main" id="{2C73EB76-9812-4991-A599-8E2FBA259622}"/>
              </a:ext>
            </a:extLst>
          </p:cNvPr>
          <p:cNvSpPr txBox="1"/>
          <p:nvPr userDrawn="1"/>
        </p:nvSpPr>
        <p:spPr>
          <a:xfrm>
            <a:off x="584200" y="2543473"/>
            <a:ext cx="3331489" cy="923330"/>
          </a:xfrm>
          <a:prstGeom prst="rect">
            <a:avLst/>
          </a:prstGeom>
          <a:noFill/>
        </p:spPr>
        <p:txBody>
          <a:bodyPr wrap="none" lIns="0" tIns="0" rIns="0" bIns="0" rtlCol="0">
            <a:spAutoFit/>
          </a:bodyPr>
          <a:lstStyle/>
          <a:p>
            <a:pPr algn="l"/>
            <a:r>
              <a:rPr lang="en-US" sz="2000"/>
              <a:t>Complete interactive learning</a:t>
            </a:r>
            <a:br>
              <a:rPr lang="en-US" sz="2000"/>
            </a:br>
            <a:r>
              <a:rPr lang="en-US" sz="2000"/>
              <a:t>exercises, watch videos, and</a:t>
            </a:r>
            <a:br>
              <a:rPr lang="en-US" sz="2000"/>
            </a:br>
            <a:r>
              <a:rPr lang="en-US" sz="2000"/>
              <a:t>apply your new skills.</a:t>
            </a:r>
          </a:p>
        </p:txBody>
      </p:sp>
    </p:spTree>
    <p:extLst>
      <p:ext uri="{BB962C8B-B14F-4D97-AF65-F5344CB8AC3E}">
        <p14:creationId xmlns:p14="http://schemas.microsoft.com/office/powerpoint/2010/main" val="243675687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icrosoft Learn Certifications Slide">
    <p:spTree>
      <p:nvGrpSpPr>
        <p:cNvPr id="1" name=""/>
        <p:cNvGrpSpPr/>
        <p:nvPr/>
      </p:nvGrpSpPr>
      <p:grpSpPr>
        <a:xfrm>
          <a:off x="0" y="0"/>
          <a:ext cx="0" cy="0"/>
          <a:chOff x="0" y="0"/>
          <a:chExt cx="0" cy="0"/>
        </a:xfrm>
      </p:grpSpPr>
      <p:pic>
        <p:nvPicPr>
          <p:cNvPr id="4" name="Picture 3" descr="Microsoft Learn Cert designed image">
            <a:extLst>
              <a:ext uri="{FF2B5EF4-FFF2-40B4-BE49-F238E27FC236}">
                <a16:creationId xmlns:a16="http://schemas.microsoft.com/office/drawing/2014/main" id="{3E47C34B-863A-456C-A81E-4B30C9899CCF}"/>
              </a:ext>
            </a:extLst>
          </p:cNvPr>
          <p:cNvPicPr>
            <a:picLocks noChangeAspect="1"/>
          </p:cNvPicPr>
          <p:nvPr userDrawn="1"/>
        </p:nvPicPr>
        <p:blipFill>
          <a:blip r:embed="rId2"/>
          <a:srcRect/>
          <a:stretch/>
        </p:blipFill>
        <p:spPr>
          <a:xfrm>
            <a:off x="1234" y="28"/>
            <a:ext cx="12189531" cy="6857943"/>
          </a:xfrm>
          <a:prstGeom prst="rect">
            <a:avLst/>
          </a:prstGeom>
        </p:spPr>
      </p:pic>
      <p:sp>
        <p:nvSpPr>
          <p:cNvPr id="5" name="TextBox 4">
            <a:extLst>
              <a:ext uri="{FF2B5EF4-FFF2-40B4-BE49-F238E27FC236}">
                <a16:creationId xmlns:a16="http://schemas.microsoft.com/office/drawing/2014/main" id="{56747010-294A-420E-856B-7C7DCB2B1356}"/>
              </a:ext>
            </a:extLst>
          </p:cNvPr>
          <p:cNvSpPr txBox="1"/>
          <p:nvPr userDrawn="1"/>
        </p:nvSpPr>
        <p:spPr>
          <a:xfrm>
            <a:off x="584200" y="1343771"/>
            <a:ext cx="2176173" cy="307777"/>
          </a:xfrm>
          <a:prstGeom prst="rect">
            <a:avLst/>
          </a:prstGeom>
          <a:noFill/>
        </p:spPr>
        <p:txBody>
          <a:bodyPr wrap="none" lIns="0" tIns="0" rIns="0" bIns="0" rtlCol="0">
            <a:spAutoFit/>
          </a:bodyPr>
          <a:lstStyle/>
          <a:p>
            <a:pPr algn="l"/>
            <a:r>
              <a:rPr lang="en-US" sz="2000"/>
              <a:t>On Microsoft Learn</a:t>
            </a:r>
          </a:p>
        </p:txBody>
      </p:sp>
      <p:sp>
        <p:nvSpPr>
          <p:cNvPr id="6" name="TextBox 5">
            <a:extLst>
              <a:ext uri="{FF2B5EF4-FFF2-40B4-BE49-F238E27FC236}">
                <a16:creationId xmlns:a16="http://schemas.microsoft.com/office/drawing/2014/main" id="{7A3EFB90-D5E4-4EED-BE9B-BE3BBE9F0F34}"/>
              </a:ext>
            </a:extLst>
          </p:cNvPr>
          <p:cNvSpPr txBox="1"/>
          <p:nvPr userDrawn="1"/>
        </p:nvSpPr>
        <p:spPr>
          <a:xfrm>
            <a:off x="536494" y="1585527"/>
            <a:ext cx="3531159" cy="723275"/>
          </a:xfrm>
          <a:prstGeom prst="rect">
            <a:avLst/>
          </a:prstGeom>
          <a:noFill/>
        </p:spPr>
        <p:txBody>
          <a:bodyPr wrap="none" lIns="0" tIns="0" rIns="0" bIns="0" rtlCol="0">
            <a:spAutoFit/>
          </a:bodyPr>
          <a:lstStyle/>
          <a:p>
            <a:pPr algn="l" defTabSz="932742" rtl="0" eaLnBrk="1" latinLnBrk="0" hangingPunct="1">
              <a:lnSpc>
                <a:spcPct val="100000"/>
              </a:lnSpc>
              <a:spcBef>
                <a:spcPct val="0"/>
              </a:spcBef>
              <a:buNone/>
            </a:pPr>
            <a:r>
              <a:rPr lang="en-US" sz="4700" b="0" kern="1200" cap="none" spc="-50" baseline="0">
                <a:ln w="3175">
                  <a:noFill/>
                </a:ln>
                <a:solidFill>
                  <a:schemeClr val="tx1"/>
                </a:solidFill>
                <a:effectLst/>
                <a:latin typeface="+mj-lt"/>
                <a:ea typeface="+mn-ea"/>
                <a:cs typeface="Segoe UI" pitchFamily="34" charset="0"/>
              </a:rPr>
              <a:t>Certifications</a:t>
            </a:r>
          </a:p>
        </p:txBody>
      </p:sp>
      <p:sp>
        <p:nvSpPr>
          <p:cNvPr id="8" name="Text Placeholder 5">
            <a:extLst>
              <a:ext uri="{FF2B5EF4-FFF2-40B4-BE49-F238E27FC236}">
                <a16:creationId xmlns:a16="http://schemas.microsoft.com/office/drawing/2014/main" id="{A1C4994F-1F45-441D-A375-D2E627025908}"/>
              </a:ext>
            </a:extLst>
          </p:cNvPr>
          <p:cNvSpPr>
            <a:spLocks noGrp="1"/>
          </p:cNvSpPr>
          <p:nvPr>
            <p:ph type="body" sz="quarter" idx="11"/>
          </p:nvPr>
        </p:nvSpPr>
        <p:spPr>
          <a:xfrm>
            <a:off x="577057" y="2554288"/>
            <a:ext cx="3205162" cy="276999"/>
          </a:xfrm>
        </p:spPr>
        <p:txBody>
          <a:bodyPr/>
          <a:lstStyle>
            <a:lvl1pPr marL="0" indent="0">
              <a:buNone/>
              <a:defRPr sz="1800"/>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TextBox 6">
            <a:extLst>
              <a:ext uri="{FF2B5EF4-FFF2-40B4-BE49-F238E27FC236}">
                <a16:creationId xmlns:a16="http://schemas.microsoft.com/office/drawing/2014/main" id="{12281E87-65CF-44A3-8E34-1E57696566CA}"/>
              </a:ext>
            </a:extLst>
          </p:cNvPr>
          <p:cNvSpPr txBox="1"/>
          <p:nvPr userDrawn="1"/>
        </p:nvSpPr>
        <p:spPr>
          <a:xfrm>
            <a:off x="584200" y="4543953"/>
            <a:ext cx="3927807" cy="553998"/>
          </a:xfrm>
          <a:prstGeom prst="rect">
            <a:avLst/>
          </a:prstGeom>
          <a:noFill/>
        </p:spPr>
        <p:txBody>
          <a:bodyPr wrap="none" lIns="0" tIns="0" rIns="0" bIns="0" rtlCol="0">
            <a:spAutoFit/>
          </a:bodyPr>
          <a:lstStyle/>
          <a:p>
            <a:pPr algn="l"/>
            <a:r>
              <a:rPr lang="en-US" sz="1800" kern="1200">
                <a:solidFill>
                  <a:schemeClr val="tx1"/>
                </a:solidFill>
                <a:effectLst/>
                <a:latin typeface="+mn-lt"/>
                <a:ea typeface="+mn-ea"/>
                <a:cs typeface="+mn-cs"/>
              </a:rPr>
              <a:t>Validate your technical knowledge</a:t>
            </a:r>
            <a:br>
              <a:rPr lang="en-US" sz="1800" kern="1200">
                <a:solidFill>
                  <a:schemeClr val="tx1"/>
                </a:solidFill>
                <a:effectLst/>
                <a:latin typeface="+mn-lt"/>
                <a:ea typeface="+mn-ea"/>
                <a:cs typeface="+mn-cs"/>
              </a:rPr>
            </a:br>
            <a:r>
              <a:rPr lang="en-US" sz="1800" kern="1200">
                <a:solidFill>
                  <a:schemeClr val="tx1"/>
                </a:solidFill>
                <a:effectLst/>
                <a:latin typeface="+mn-lt"/>
                <a:ea typeface="+mn-ea"/>
                <a:cs typeface="+mn-cs"/>
              </a:rPr>
              <a:t>and ability with Microsoft Certification.</a:t>
            </a:r>
            <a:endParaRPr lang="en-US" sz="2000"/>
          </a:p>
        </p:txBody>
      </p:sp>
    </p:spTree>
    <p:extLst>
      <p:ext uri="{BB962C8B-B14F-4D97-AF65-F5344CB8AC3E}">
        <p14:creationId xmlns:p14="http://schemas.microsoft.com/office/powerpoint/2010/main" val="1283573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userDrawn="1">
          <p15:clr>
            <a:srgbClr val="A4A3A4"/>
          </p15:clr>
        </p15:guide>
        <p15:guide id="10" pos="1967">
          <p15:clr>
            <a:srgbClr val="A4A3A4"/>
          </p15:clr>
        </p15:guide>
        <p15:guide id="11" pos="2150">
          <p15:clr>
            <a:srgbClr val="A4A3A4"/>
          </p15:clr>
        </p15:guide>
        <p15:guide id="12" pos="2561">
          <p15:clr>
            <a:srgbClr val="A4A3A4"/>
          </p15:clr>
        </p15:guide>
        <p15:guide id="13" pos="2736" userDrawn="1">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losing logo slide">
    <p:bg>
      <p:bgPr>
        <a:solidFill>
          <a:srgbClr val="353535"/>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a:stretch>
            <a:fillRect/>
          </a:stretch>
        </p:blipFill>
        <p:spPr bwMode="black">
          <a:xfrm>
            <a:off x="451632" y="470067"/>
            <a:ext cx="1423303" cy="304828"/>
          </a:xfrm>
          <a:prstGeom prst="rect">
            <a:avLst/>
          </a:prstGeom>
        </p:spPr>
      </p:pic>
      <p:pic>
        <p:nvPicPr>
          <p:cNvPr id="4" name="Picture 3">
            <a:extLst>
              <a:ext uri="{FF2B5EF4-FFF2-40B4-BE49-F238E27FC236}">
                <a16:creationId xmlns:a16="http://schemas.microsoft.com/office/drawing/2014/main" id="{A29F142D-7D6F-4396-9B8F-E9BD7B6EB27B}"/>
              </a:ext>
            </a:extLst>
          </p:cNvPr>
          <p:cNvPicPr>
            <a:picLocks noChangeAspect="1"/>
          </p:cNvPicPr>
          <p:nvPr userDrawn="1"/>
        </p:nvPicPr>
        <p:blipFill>
          <a:blip r:embed="rId3"/>
          <a:stretch>
            <a:fillRect/>
          </a:stretch>
        </p:blipFill>
        <p:spPr>
          <a:xfrm>
            <a:off x="10129912" y="4773828"/>
            <a:ext cx="1533183" cy="1635897"/>
          </a:xfrm>
          <a:prstGeom prst="rect">
            <a:avLst/>
          </a:prstGeom>
        </p:spPr>
      </p:pic>
      <p:sp>
        <p:nvSpPr>
          <p:cNvPr id="6" name="Title 2">
            <a:extLst>
              <a:ext uri="{FF2B5EF4-FFF2-40B4-BE49-F238E27FC236}">
                <a16:creationId xmlns:a16="http://schemas.microsoft.com/office/drawing/2014/main" id="{75D59DBF-D9B6-45F3-98D4-74CF307EC6AE}"/>
              </a:ext>
            </a:extLst>
          </p:cNvPr>
          <p:cNvSpPr>
            <a:spLocks noGrp="1"/>
          </p:cNvSpPr>
          <p:nvPr>
            <p:ph type="title"/>
          </p:nvPr>
        </p:nvSpPr>
        <p:spPr>
          <a:xfrm>
            <a:off x="451325" y="1054414"/>
            <a:ext cx="11211770" cy="553998"/>
          </a:xfrm>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675EF2C9-7D7F-446C-839B-D38CBE01F4D9}"/>
              </a:ext>
            </a:extLst>
          </p:cNvPr>
          <p:cNvSpPr>
            <a:spLocks noGrp="1"/>
          </p:cNvSpPr>
          <p:nvPr>
            <p:ph sz="quarter" idx="10"/>
          </p:nvPr>
        </p:nvSpPr>
        <p:spPr>
          <a:xfrm>
            <a:off x="451325" y="2250719"/>
            <a:ext cx="9046732"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65431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302551"/>
            <a:ext cx="11336039" cy="758022"/>
          </a:xfrm>
          <a:prstGeom prst="rect">
            <a:avLst/>
          </a:prstGeom>
        </p:spPr>
        <p:txBody>
          <a:bodyPr vert="horz" wrap="square" lIns="9144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87456775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body slide (with bullet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302551"/>
            <a:ext cx="11336039" cy="758022"/>
          </a:xfrm>
          <a:prstGeom prst="rect">
            <a:avLst/>
          </a:prstGeom>
        </p:spPr>
        <p:txBody>
          <a:bodyPr vert="horz" wrap="square" lIns="9144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423" y="991608"/>
            <a:ext cx="11339774" cy="271592"/>
          </a:xfrm>
        </p:spPr>
        <p:txBody>
          <a:bodyPr wrap="square" lIns="91440" tIns="0" rIns="0" bIns="0">
            <a:spAutoFit/>
          </a:bodyPr>
          <a:lstStyle>
            <a:lvl1pPr marL="0" indent="0">
              <a:lnSpc>
                <a:spcPct val="90000"/>
              </a:lnSpc>
              <a:spcBef>
                <a:spcPts val="0"/>
              </a:spcBef>
              <a:spcAft>
                <a:spcPts val="1274"/>
              </a:spcAft>
              <a:buNone/>
              <a:defRPr sz="1961"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a:t>
            </a:r>
          </a:p>
        </p:txBody>
      </p:sp>
    </p:spTree>
    <p:extLst>
      <p:ext uri="{BB962C8B-B14F-4D97-AF65-F5344CB8AC3E}">
        <p14:creationId xmlns:p14="http://schemas.microsoft.com/office/powerpoint/2010/main" val="155002454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dn SUBH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2E09-097C-4210-B86E-8E709B7E7B7E}"/>
              </a:ext>
            </a:extLst>
          </p:cNvPr>
          <p:cNvSpPr>
            <a:spLocks noGrp="1"/>
          </p:cNvSpPr>
          <p:nvPr>
            <p:ph type="title"/>
          </p:nvPr>
        </p:nvSpPr>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A1A072E0-6A04-41F0-B2E0-22157BB7B74A}"/>
              </a:ext>
            </a:extLst>
          </p:cNvPr>
          <p:cNvSpPr>
            <a:spLocks noGrp="1"/>
          </p:cNvSpPr>
          <p:nvPr>
            <p:ph type="body" sz="quarter" idx="10"/>
          </p:nvPr>
        </p:nvSpPr>
        <p:spPr>
          <a:xfrm>
            <a:off x="585217" y="1011198"/>
            <a:ext cx="11056094" cy="369332"/>
          </a:xfrm>
        </p:spPr>
        <p:txBody>
          <a:bodyPr/>
          <a:lstStyle>
            <a:lvl1pPr algn="ctr">
              <a:defRPr sz="2400">
                <a:solidFill>
                  <a:schemeClr val="accent1">
                    <a:lumMod val="60000"/>
                    <a:lumOff val="40000"/>
                  </a:schemeClr>
                </a:solidFill>
                <a:latin typeface="+mn-lt"/>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200297309"/>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5" name="Picture 4" descr="Learning event illustration light">
            <a:extLst>
              <a:ext uri="{FF2B5EF4-FFF2-40B4-BE49-F238E27FC236}">
                <a16:creationId xmlns:a16="http://schemas.microsoft.com/office/drawing/2014/main" id="{2187D314-8DF6-41BE-B60A-D9683F7B4408}"/>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7" name="Picture 6" descr="Microsoft Build logo black version">
            <a:extLst>
              <a:ext uri="{FF2B5EF4-FFF2-40B4-BE49-F238E27FC236}">
                <a16:creationId xmlns:a16="http://schemas.microsoft.com/office/drawing/2014/main" id="{EEAEDA43-4CF9-492F-B49A-60896ED15B4A}"/>
              </a:ext>
            </a:extLst>
          </p:cNvPr>
          <p:cNvPicPr>
            <a:picLocks noChangeAspect="1"/>
          </p:cNvPicPr>
          <p:nvPr userDrawn="1"/>
        </p:nvPicPr>
        <p:blipFill>
          <a:blip r:embed="rId3"/>
          <a:stretch>
            <a:fillRect/>
          </a:stretch>
        </p:blipFill>
        <p:spPr>
          <a:xfrm>
            <a:off x="584201" y="2954389"/>
            <a:ext cx="4070350" cy="482325"/>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4"/>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795726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78D4"/>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B8CE97CC-03FF-470C-B2AE-1E586C6207CE}"/>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8787069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74E951AC-7EC4-40EB-BA4C-991B67CC2A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4539026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989169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972345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userDrawn="1">
          <p15:clr>
            <a:srgbClr val="5ACBF0"/>
          </p15:clr>
        </p15:guide>
        <p15:guide id="5" pos="4024" userDrawn="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38786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userDrawn="1">
          <p15:clr>
            <a:srgbClr val="5ACBF0"/>
          </p15:clr>
        </p15:guide>
        <p15:guide id="5" pos="4024" userDrawn="1">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597350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76967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503C7B68-0E56-416B-BA3B-4B1E9C0FB33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5633010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5A014DCF-9734-4047-83F5-7CE27EFB622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47680260"/>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7B1A0A49-DE54-44DF-ABFD-6C5D6B190E6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01038093"/>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6135157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6336668"/>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28585632"/>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9ECC8CA9-C5F6-4E75-8E6A-070F15FAE1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7143984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09E96403-4CB1-443A-950D-1ECC6CD2A0E0}"/>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83857867"/>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278B2B7-6476-4186-8FA4-781DE0C02D6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3608330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A5103033-A582-4B8E-ADF3-B9C53D608F9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7731660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0FB7FFE3-114F-45E6-AA10-63A49465230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9782306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71601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6C5BBE7-048D-49C2-9DE7-1EE6A6C9E2D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4441479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FF9349"/>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0940628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4930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26270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9546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59547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icrosoft Docs Slide">
    <p:bg>
      <p:bgRef idx="1001">
        <a:schemeClr val="bg1"/>
      </p:bgRef>
    </p:bg>
    <p:spTree>
      <p:nvGrpSpPr>
        <p:cNvPr id="1" name=""/>
        <p:cNvGrpSpPr/>
        <p:nvPr/>
      </p:nvGrpSpPr>
      <p:grpSpPr>
        <a:xfrm>
          <a:off x="0" y="0"/>
          <a:ext cx="0" cy="0"/>
          <a:chOff x="0" y="0"/>
          <a:chExt cx="0" cy="0"/>
        </a:xfrm>
      </p:grpSpPr>
      <p:pic>
        <p:nvPicPr>
          <p:cNvPr id="3" name="Picture 2" descr="Microsoft Docs designed image">
            <a:extLst>
              <a:ext uri="{FF2B5EF4-FFF2-40B4-BE49-F238E27FC236}">
                <a16:creationId xmlns:a16="http://schemas.microsoft.com/office/drawing/2014/main" id="{EBD62032-18A0-47B6-BCBA-611C220AA7F6}"/>
              </a:ext>
            </a:extLst>
          </p:cNvPr>
          <p:cNvPicPr>
            <a:picLocks noChangeAspect="1"/>
          </p:cNvPicPr>
          <p:nvPr userDrawn="1"/>
        </p:nvPicPr>
        <p:blipFill>
          <a:blip r:embed="rId2"/>
          <a:srcRect/>
          <a:stretch/>
        </p:blipFill>
        <p:spPr>
          <a:xfrm>
            <a:off x="1234" y="28"/>
            <a:ext cx="12189531" cy="6857944"/>
          </a:xfrm>
          <a:prstGeom prst="rect">
            <a:avLst/>
          </a:prstGeom>
        </p:spPr>
      </p:pic>
      <p:sp>
        <p:nvSpPr>
          <p:cNvPr id="2" name="TextBox 1">
            <a:extLst>
              <a:ext uri="{FF2B5EF4-FFF2-40B4-BE49-F238E27FC236}">
                <a16:creationId xmlns:a16="http://schemas.microsoft.com/office/drawing/2014/main" id="{E1E7BE4D-C8D5-47BA-A7C6-2BD024ED6DB1}"/>
              </a:ext>
            </a:extLst>
          </p:cNvPr>
          <p:cNvSpPr txBox="1"/>
          <p:nvPr userDrawn="1"/>
        </p:nvSpPr>
        <p:spPr>
          <a:xfrm>
            <a:off x="584200" y="1343771"/>
            <a:ext cx="2573590" cy="307777"/>
          </a:xfrm>
          <a:prstGeom prst="rect">
            <a:avLst/>
          </a:prstGeom>
          <a:noFill/>
        </p:spPr>
        <p:txBody>
          <a:bodyPr wrap="none" lIns="0" tIns="0" rIns="0" bIns="0" rtlCol="0">
            <a:spAutoFit/>
          </a:bodyPr>
          <a:lstStyle/>
          <a:p>
            <a:pPr algn="l"/>
            <a:r>
              <a:rPr lang="en-US" sz="2000"/>
              <a:t>Guidance from experts</a:t>
            </a:r>
          </a:p>
        </p:txBody>
      </p:sp>
      <p:sp>
        <p:nvSpPr>
          <p:cNvPr id="4" name="TextBox 3">
            <a:extLst>
              <a:ext uri="{FF2B5EF4-FFF2-40B4-BE49-F238E27FC236}">
                <a16:creationId xmlns:a16="http://schemas.microsoft.com/office/drawing/2014/main" id="{B3CCDE5D-A128-4F62-A32A-95B4E5C94891}"/>
              </a:ext>
            </a:extLst>
          </p:cNvPr>
          <p:cNvSpPr txBox="1"/>
          <p:nvPr userDrawn="1"/>
        </p:nvSpPr>
        <p:spPr>
          <a:xfrm>
            <a:off x="536494" y="1585527"/>
            <a:ext cx="4037003" cy="723275"/>
          </a:xfrm>
          <a:prstGeom prst="rect">
            <a:avLst/>
          </a:prstGeom>
          <a:noFill/>
        </p:spPr>
        <p:txBody>
          <a:bodyPr wrap="none" lIns="0" tIns="0" rIns="0" bIns="0" rtlCol="0">
            <a:spAutoFit/>
          </a:bodyPr>
          <a:lstStyle/>
          <a:p>
            <a:pPr algn="l" defTabSz="932742" rtl="0" eaLnBrk="1" latinLnBrk="0" hangingPunct="1">
              <a:lnSpc>
                <a:spcPct val="100000"/>
              </a:lnSpc>
              <a:spcBef>
                <a:spcPct val="0"/>
              </a:spcBef>
              <a:buNone/>
            </a:pPr>
            <a:r>
              <a:rPr lang="en-US" sz="4700" b="0" kern="1200" cap="none" spc="-50" baseline="0">
                <a:ln w="3175">
                  <a:noFill/>
                </a:ln>
                <a:solidFill>
                  <a:schemeClr val="tx1"/>
                </a:solidFill>
                <a:effectLst/>
                <a:latin typeface="+mj-lt"/>
                <a:ea typeface="+mn-ea"/>
                <a:cs typeface="Segoe UI" pitchFamily="34" charset="0"/>
              </a:rPr>
              <a:t>Microsoft Docs</a:t>
            </a:r>
          </a:p>
        </p:txBody>
      </p:sp>
      <p:sp>
        <p:nvSpPr>
          <p:cNvPr id="5" name="TextBox 4">
            <a:extLst>
              <a:ext uri="{FF2B5EF4-FFF2-40B4-BE49-F238E27FC236}">
                <a16:creationId xmlns:a16="http://schemas.microsoft.com/office/drawing/2014/main" id="{F16C82AC-DAC3-4645-A3CD-86F0100780F9}"/>
              </a:ext>
            </a:extLst>
          </p:cNvPr>
          <p:cNvSpPr txBox="1"/>
          <p:nvPr userDrawn="1"/>
        </p:nvSpPr>
        <p:spPr>
          <a:xfrm>
            <a:off x="584200" y="2543473"/>
            <a:ext cx="3129255" cy="615553"/>
          </a:xfrm>
          <a:prstGeom prst="rect">
            <a:avLst/>
          </a:prstGeom>
          <a:noFill/>
        </p:spPr>
        <p:txBody>
          <a:bodyPr wrap="none" lIns="0" tIns="0" rIns="0" bIns="0" rtlCol="0">
            <a:spAutoFit/>
          </a:bodyPr>
          <a:lstStyle/>
          <a:p>
            <a:pPr algn="l"/>
            <a:r>
              <a:rPr lang="en-US" sz="2000"/>
              <a:t>Explore overviews, tutorials,</a:t>
            </a:r>
            <a:br>
              <a:rPr lang="en-US" sz="2000"/>
            </a:br>
            <a:r>
              <a:rPr lang="en-US" sz="2000"/>
              <a:t>code samples, and more.</a:t>
            </a:r>
          </a:p>
        </p:txBody>
      </p:sp>
    </p:spTree>
    <p:extLst>
      <p:ext uri="{BB962C8B-B14F-4D97-AF65-F5344CB8AC3E}">
        <p14:creationId xmlns:p14="http://schemas.microsoft.com/office/powerpoint/2010/main" val="341380872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icrosoft Learn Slide">
    <p:bg>
      <p:bgRef idx="1001">
        <a:schemeClr val="bg1"/>
      </p:bgRef>
    </p:bg>
    <p:spTree>
      <p:nvGrpSpPr>
        <p:cNvPr id="1" name=""/>
        <p:cNvGrpSpPr/>
        <p:nvPr/>
      </p:nvGrpSpPr>
      <p:grpSpPr>
        <a:xfrm>
          <a:off x="0" y="0"/>
          <a:ext cx="0" cy="0"/>
          <a:chOff x="0" y="0"/>
          <a:chExt cx="0" cy="0"/>
        </a:xfrm>
      </p:grpSpPr>
      <p:pic>
        <p:nvPicPr>
          <p:cNvPr id="7" name="Picture 6" descr="Microsoft Learn designed image">
            <a:extLst>
              <a:ext uri="{FF2B5EF4-FFF2-40B4-BE49-F238E27FC236}">
                <a16:creationId xmlns:a16="http://schemas.microsoft.com/office/drawing/2014/main" id="{0AE33626-F58D-4E85-9455-67002B0CA82F}"/>
              </a:ext>
            </a:extLst>
          </p:cNvPr>
          <p:cNvPicPr>
            <a:picLocks noChangeAspect="1"/>
          </p:cNvPicPr>
          <p:nvPr userDrawn="1"/>
        </p:nvPicPr>
        <p:blipFill>
          <a:blip r:embed="rId2"/>
          <a:srcRect/>
          <a:stretch/>
        </p:blipFill>
        <p:spPr>
          <a:xfrm>
            <a:off x="1234" y="28"/>
            <a:ext cx="12189531" cy="6857943"/>
          </a:xfrm>
          <a:prstGeom prst="rect">
            <a:avLst/>
          </a:prstGeom>
        </p:spPr>
      </p:pic>
      <p:sp>
        <p:nvSpPr>
          <p:cNvPr id="3" name="TextBox 2">
            <a:extLst>
              <a:ext uri="{FF2B5EF4-FFF2-40B4-BE49-F238E27FC236}">
                <a16:creationId xmlns:a16="http://schemas.microsoft.com/office/drawing/2014/main" id="{64EE9BC0-78BC-41D4-A3E1-17B8B25B2B67}"/>
              </a:ext>
            </a:extLst>
          </p:cNvPr>
          <p:cNvSpPr txBox="1"/>
          <p:nvPr userDrawn="1"/>
        </p:nvSpPr>
        <p:spPr>
          <a:xfrm>
            <a:off x="584200" y="1343771"/>
            <a:ext cx="1484189" cy="307777"/>
          </a:xfrm>
          <a:prstGeom prst="rect">
            <a:avLst/>
          </a:prstGeom>
          <a:noFill/>
        </p:spPr>
        <p:txBody>
          <a:bodyPr wrap="none" lIns="0" tIns="0" rIns="0" bIns="0" rtlCol="0">
            <a:spAutoFit/>
          </a:bodyPr>
          <a:lstStyle/>
          <a:p>
            <a:pPr algn="l"/>
            <a:r>
              <a:rPr lang="en-US" sz="2000"/>
              <a:t>Keep on with</a:t>
            </a:r>
          </a:p>
        </p:txBody>
      </p:sp>
      <p:sp>
        <p:nvSpPr>
          <p:cNvPr id="5" name="TextBox 4">
            <a:extLst>
              <a:ext uri="{FF2B5EF4-FFF2-40B4-BE49-F238E27FC236}">
                <a16:creationId xmlns:a16="http://schemas.microsoft.com/office/drawing/2014/main" id="{8B6ED7BD-D308-45A8-89A3-C7673F1380FD}"/>
              </a:ext>
            </a:extLst>
          </p:cNvPr>
          <p:cNvSpPr txBox="1"/>
          <p:nvPr userDrawn="1"/>
        </p:nvSpPr>
        <p:spPr>
          <a:xfrm>
            <a:off x="536494" y="1585527"/>
            <a:ext cx="4197303" cy="723275"/>
          </a:xfrm>
          <a:prstGeom prst="rect">
            <a:avLst/>
          </a:prstGeom>
          <a:noFill/>
        </p:spPr>
        <p:txBody>
          <a:bodyPr wrap="none" lIns="0" tIns="0" rIns="0" bIns="0" rtlCol="0">
            <a:spAutoFit/>
          </a:bodyPr>
          <a:lstStyle/>
          <a:p>
            <a:pPr algn="l" defTabSz="932742" rtl="0" eaLnBrk="1" latinLnBrk="0" hangingPunct="1">
              <a:lnSpc>
                <a:spcPct val="100000"/>
              </a:lnSpc>
              <a:spcBef>
                <a:spcPct val="0"/>
              </a:spcBef>
              <a:buNone/>
            </a:pPr>
            <a:r>
              <a:rPr lang="en-US" sz="4700" b="0" kern="1200" cap="none" spc="-50" baseline="0">
                <a:ln w="3175">
                  <a:noFill/>
                </a:ln>
                <a:solidFill>
                  <a:schemeClr val="tx1"/>
                </a:solidFill>
                <a:effectLst/>
                <a:latin typeface="+mj-lt"/>
                <a:ea typeface="+mn-ea"/>
                <a:cs typeface="Segoe UI" pitchFamily="34" charset="0"/>
              </a:rPr>
              <a:t>Microsoft Learn</a:t>
            </a:r>
          </a:p>
        </p:txBody>
      </p:sp>
      <p:sp>
        <p:nvSpPr>
          <p:cNvPr id="6" name="TextBox 5">
            <a:extLst>
              <a:ext uri="{FF2B5EF4-FFF2-40B4-BE49-F238E27FC236}">
                <a16:creationId xmlns:a16="http://schemas.microsoft.com/office/drawing/2014/main" id="{D12BE78F-47EB-4845-A2F8-978EF45F3CF2}"/>
              </a:ext>
            </a:extLst>
          </p:cNvPr>
          <p:cNvSpPr txBox="1"/>
          <p:nvPr userDrawn="1"/>
        </p:nvSpPr>
        <p:spPr>
          <a:xfrm>
            <a:off x="584200" y="2543473"/>
            <a:ext cx="3331489" cy="923330"/>
          </a:xfrm>
          <a:prstGeom prst="rect">
            <a:avLst/>
          </a:prstGeom>
          <a:noFill/>
        </p:spPr>
        <p:txBody>
          <a:bodyPr wrap="none" lIns="0" tIns="0" rIns="0" bIns="0" rtlCol="0">
            <a:spAutoFit/>
          </a:bodyPr>
          <a:lstStyle/>
          <a:p>
            <a:pPr algn="l"/>
            <a:r>
              <a:rPr lang="en-US" sz="2000"/>
              <a:t>Complete interactive learning</a:t>
            </a:r>
            <a:br>
              <a:rPr lang="en-US" sz="2000"/>
            </a:br>
            <a:r>
              <a:rPr lang="en-US" sz="2000"/>
              <a:t>exercises, watch videos, and</a:t>
            </a:r>
            <a:br>
              <a:rPr lang="en-US" sz="2000"/>
            </a:br>
            <a:r>
              <a:rPr lang="en-US" sz="2000"/>
              <a:t>apply your new skills.</a:t>
            </a:r>
          </a:p>
        </p:txBody>
      </p:sp>
    </p:spTree>
    <p:extLst>
      <p:ext uri="{BB962C8B-B14F-4D97-AF65-F5344CB8AC3E}">
        <p14:creationId xmlns:p14="http://schemas.microsoft.com/office/powerpoint/2010/main" val="259871698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icrosoft Learn Certifications Slide">
    <p:bg>
      <p:bgRef idx="1001">
        <a:schemeClr val="bg1"/>
      </p:bgRef>
    </p:bg>
    <p:spTree>
      <p:nvGrpSpPr>
        <p:cNvPr id="1" name=""/>
        <p:cNvGrpSpPr/>
        <p:nvPr/>
      </p:nvGrpSpPr>
      <p:grpSpPr>
        <a:xfrm>
          <a:off x="0" y="0"/>
          <a:ext cx="0" cy="0"/>
          <a:chOff x="0" y="0"/>
          <a:chExt cx="0" cy="0"/>
        </a:xfrm>
      </p:grpSpPr>
      <p:pic>
        <p:nvPicPr>
          <p:cNvPr id="6" name="Picture 5" descr="Microsoft Learn Cert designed image">
            <a:extLst>
              <a:ext uri="{FF2B5EF4-FFF2-40B4-BE49-F238E27FC236}">
                <a16:creationId xmlns:a16="http://schemas.microsoft.com/office/drawing/2014/main" id="{AB143E58-1C54-4897-8E1A-47CCE5568C66}"/>
              </a:ext>
            </a:extLst>
          </p:cNvPr>
          <p:cNvPicPr>
            <a:picLocks noChangeAspect="1"/>
          </p:cNvPicPr>
          <p:nvPr userDrawn="1"/>
        </p:nvPicPr>
        <p:blipFill>
          <a:blip r:embed="rId2"/>
          <a:srcRect/>
          <a:stretch/>
        </p:blipFill>
        <p:spPr>
          <a:xfrm>
            <a:off x="1234" y="28"/>
            <a:ext cx="12189531" cy="6857943"/>
          </a:xfrm>
          <a:prstGeom prst="rect">
            <a:avLst/>
          </a:prstGeom>
        </p:spPr>
      </p:pic>
      <p:sp>
        <p:nvSpPr>
          <p:cNvPr id="7" name="TextBox 6">
            <a:extLst>
              <a:ext uri="{FF2B5EF4-FFF2-40B4-BE49-F238E27FC236}">
                <a16:creationId xmlns:a16="http://schemas.microsoft.com/office/drawing/2014/main" id="{29EE229B-59A4-4D0A-B78C-65001710D20D}"/>
              </a:ext>
            </a:extLst>
          </p:cNvPr>
          <p:cNvSpPr txBox="1"/>
          <p:nvPr userDrawn="1"/>
        </p:nvSpPr>
        <p:spPr>
          <a:xfrm>
            <a:off x="584200" y="4543953"/>
            <a:ext cx="3927807" cy="553998"/>
          </a:xfrm>
          <a:prstGeom prst="rect">
            <a:avLst/>
          </a:prstGeom>
          <a:noFill/>
        </p:spPr>
        <p:txBody>
          <a:bodyPr wrap="none" lIns="0" tIns="0" rIns="0" bIns="0" rtlCol="0">
            <a:spAutoFit/>
          </a:bodyPr>
          <a:lstStyle/>
          <a:p>
            <a:pPr algn="l"/>
            <a:r>
              <a:rPr lang="en-US" sz="1800" kern="1200">
                <a:solidFill>
                  <a:schemeClr val="tx1"/>
                </a:solidFill>
                <a:effectLst/>
                <a:latin typeface="+mn-lt"/>
                <a:ea typeface="+mn-ea"/>
                <a:cs typeface="+mn-cs"/>
              </a:rPr>
              <a:t>Validate your technical knowledge</a:t>
            </a:r>
            <a:br>
              <a:rPr lang="en-US" sz="1800" kern="1200">
                <a:solidFill>
                  <a:schemeClr val="tx1"/>
                </a:solidFill>
                <a:effectLst/>
                <a:latin typeface="+mn-lt"/>
                <a:ea typeface="+mn-ea"/>
                <a:cs typeface="+mn-cs"/>
              </a:rPr>
            </a:br>
            <a:r>
              <a:rPr lang="en-US" sz="1800" kern="1200">
                <a:solidFill>
                  <a:schemeClr val="tx1"/>
                </a:solidFill>
                <a:effectLst/>
                <a:latin typeface="+mn-lt"/>
                <a:ea typeface="+mn-ea"/>
                <a:cs typeface="+mn-cs"/>
              </a:rPr>
              <a:t>and ability with Microsoft Certification.</a:t>
            </a:r>
            <a:endParaRPr lang="en-US" sz="2000"/>
          </a:p>
        </p:txBody>
      </p:sp>
      <p:sp>
        <p:nvSpPr>
          <p:cNvPr id="8" name="Text Placeholder 5">
            <a:extLst>
              <a:ext uri="{FF2B5EF4-FFF2-40B4-BE49-F238E27FC236}">
                <a16:creationId xmlns:a16="http://schemas.microsoft.com/office/drawing/2014/main" id="{A1C4994F-1F45-441D-A375-D2E627025908}"/>
              </a:ext>
            </a:extLst>
          </p:cNvPr>
          <p:cNvSpPr>
            <a:spLocks noGrp="1"/>
          </p:cNvSpPr>
          <p:nvPr>
            <p:ph type="body" sz="quarter" idx="11"/>
          </p:nvPr>
        </p:nvSpPr>
        <p:spPr>
          <a:xfrm>
            <a:off x="577057" y="2554288"/>
            <a:ext cx="3205162" cy="276999"/>
          </a:xfrm>
        </p:spPr>
        <p:txBody>
          <a:bodyPr/>
          <a:lstStyle>
            <a:lvl1pPr marL="0" indent="0">
              <a:buNone/>
              <a:defRPr sz="1800"/>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4" name="TextBox 3">
            <a:extLst>
              <a:ext uri="{FF2B5EF4-FFF2-40B4-BE49-F238E27FC236}">
                <a16:creationId xmlns:a16="http://schemas.microsoft.com/office/drawing/2014/main" id="{4901A779-757D-4A11-BE1F-5D582C38BE84}"/>
              </a:ext>
            </a:extLst>
          </p:cNvPr>
          <p:cNvSpPr txBox="1"/>
          <p:nvPr userDrawn="1"/>
        </p:nvSpPr>
        <p:spPr>
          <a:xfrm>
            <a:off x="584200" y="1343771"/>
            <a:ext cx="2176173" cy="307777"/>
          </a:xfrm>
          <a:prstGeom prst="rect">
            <a:avLst/>
          </a:prstGeom>
          <a:noFill/>
        </p:spPr>
        <p:txBody>
          <a:bodyPr wrap="none" lIns="0" tIns="0" rIns="0" bIns="0" rtlCol="0">
            <a:spAutoFit/>
          </a:bodyPr>
          <a:lstStyle/>
          <a:p>
            <a:pPr algn="l"/>
            <a:r>
              <a:rPr lang="en-US" sz="2000"/>
              <a:t>On Microsoft Learn</a:t>
            </a:r>
          </a:p>
        </p:txBody>
      </p:sp>
      <p:sp>
        <p:nvSpPr>
          <p:cNvPr id="5" name="TextBox 4">
            <a:extLst>
              <a:ext uri="{FF2B5EF4-FFF2-40B4-BE49-F238E27FC236}">
                <a16:creationId xmlns:a16="http://schemas.microsoft.com/office/drawing/2014/main" id="{A99F3F12-81F0-4AEE-81AC-DAE4FB7C3241}"/>
              </a:ext>
            </a:extLst>
          </p:cNvPr>
          <p:cNvSpPr txBox="1"/>
          <p:nvPr userDrawn="1"/>
        </p:nvSpPr>
        <p:spPr>
          <a:xfrm>
            <a:off x="536494" y="1585527"/>
            <a:ext cx="3531159" cy="723275"/>
          </a:xfrm>
          <a:prstGeom prst="rect">
            <a:avLst/>
          </a:prstGeom>
          <a:noFill/>
        </p:spPr>
        <p:txBody>
          <a:bodyPr wrap="none" lIns="0" tIns="0" rIns="0" bIns="0" rtlCol="0">
            <a:spAutoFit/>
          </a:bodyPr>
          <a:lstStyle/>
          <a:p>
            <a:pPr algn="l" defTabSz="932742" rtl="0" eaLnBrk="1" latinLnBrk="0" hangingPunct="1">
              <a:lnSpc>
                <a:spcPct val="100000"/>
              </a:lnSpc>
              <a:spcBef>
                <a:spcPct val="0"/>
              </a:spcBef>
              <a:buNone/>
            </a:pPr>
            <a:r>
              <a:rPr lang="en-US" sz="4700" b="0" kern="1200" cap="none" spc="-50" baseline="0">
                <a:ln w="3175">
                  <a:noFill/>
                </a:ln>
                <a:solidFill>
                  <a:schemeClr val="tx1"/>
                </a:solidFill>
                <a:effectLst/>
                <a:latin typeface="+mj-lt"/>
                <a:ea typeface="+mn-ea"/>
                <a:cs typeface="Segoe UI" pitchFamily="34" charset="0"/>
              </a:rPr>
              <a:t>Certifications</a:t>
            </a:r>
          </a:p>
        </p:txBody>
      </p:sp>
    </p:spTree>
    <p:extLst>
      <p:ext uri="{BB962C8B-B14F-4D97-AF65-F5344CB8AC3E}">
        <p14:creationId xmlns:p14="http://schemas.microsoft.com/office/powerpoint/2010/main" val="265832478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879686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4328167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5525097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18" name="Picture 17" descr="Learning event illustration dark">
            <a:extLst>
              <a:ext uri="{FF2B5EF4-FFF2-40B4-BE49-F238E27FC236}">
                <a16:creationId xmlns:a16="http://schemas.microsoft.com/office/drawing/2014/main" id="{9F489823-594C-447C-ADC1-40554BBC70C7}"/>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3" name="MS logo white - EMF" descr="Microsoft logo white text version">
            <a:extLst>
              <a:ext uri="{FF2B5EF4-FFF2-40B4-BE49-F238E27FC236}">
                <a16:creationId xmlns:a16="http://schemas.microsoft.com/office/drawing/2014/main" id="{A0263815-BFDD-470B-8D0A-54991A418EAA}"/>
              </a:ext>
            </a:extLst>
          </p:cNvPr>
          <p:cNvPicPr>
            <a:picLocks noChangeAspect="1"/>
          </p:cNvPicPr>
          <p:nvPr userDrawn="1"/>
        </p:nvPicPr>
        <p:blipFill>
          <a:blip r:embed="rId3"/>
          <a:stretch>
            <a:fillRect/>
          </a:stretch>
        </p:blipFill>
        <p:spPr bwMode="white">
          <a:xfrm>
            <a:off x="584200" y="585788"/>
            <a:ext cx="1366245" cy="292608"/>
          </a:xfrm>
          <a:prstGeom prst="rect">
            <a:avLst/>
          </a:prstGeom>
        </p:spPr>
      </p:pic>
      <p:pic>
        <p:nvPicPr>
          <p:cNvPr id="16" name="Picture 15" descr="Microsoft Build logo white version">
            <a:extLst>
              <a:ext uri="{FF2B5EF4-FFF2-40B4-BE49-F238E27FC236}">
                <a16:creationId xmlns:a16="http://schemas.microsoft.com/office/drawing/2014/main" id="{2A31416C-EA93-4321-8358-0EEBCBF50E56}"/>
              </a:ext>
            </a:extLst>
          </p:cNvPr>
          <p:cNvPicPr>
            <a:picLocks noChangeAspect="1"/>
          </p:cNvPicPr>
          <p:nvPr userDrawn="1"/>
        </p:nvPicPr>
        <p:blipFill>
          <a:blip r:embed="rId4"/>
          <a:stretch>
            <a:fillRect/>
          </a:stretch>
        </p:blipFill>
        <p:spPr>
          <a:xfrm>
            <a:off x="584201" y="2954389"/>
            <a:ext cx="4070350" cy="482325"/>
          </a:xfrm>
          <a:prstGeom prst="rect">
            <a:avLst/>
          </a:prstGeom>
        </p:spPr>
      </p:pic>
    </p:spTree>
    <p:extLst>
      <p:ext uri="{BB962C8B-B14F-4D97-AF65-F5344CB8AC3E}">
        <p14:creationId xmlns:p14="http://schemas.microsoft.com/office/powerpoint/2010/main" val="128109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EB02FAD1-E14D-41F9-A1BC-FCCF4626291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334073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121006B-09FA-4F62-9542-4F6479B0897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4588476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04109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306679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252517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72986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3088636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2A8B3ECF-E4A4-4BBE-8FC7-9B89BFA966A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4190340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73771252"/>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213E2564-B248-4307-9647-3860A1D1F957}"/>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2682465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23383375"/>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5486344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66381074"/>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EE0325E-4E70-4338-BF4C-7AFCB34D09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6449921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AACE723B-35DC-425C-8962-F4599190EE4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0083351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A39C78D3-0313-4B8D-88E0-883765889810}"/>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3979250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B2F9ED1A-9FCE-462D-B16F-2A263C5EA46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902383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F8455F91-F643-4C10-B5F5-E0C9FA397E4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6320418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08358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833570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D83B0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283456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27896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05201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683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48496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icrosoft Docs Slide">
    <p:bg>
      <p:bgRef idx="1001">
        <a:schemeClr val="bg1"/>
      </p:bgRef>
    </p:bg>
    <p:spTree>
      <p:nvGrpSpPr>
        <p:cNvPr id="1" name=""/>
        <p:cNvGrpSpPr/>
        <p:nvPr/>
      </p:nvGrpSpPr>
      <p:grpSpPr>
        <a:xfrm>
          <a:off x="0" y="0"/>
          <a:ext cx="0" cy="0"/>
          <a:chOff x="0" y="0"/>
          <a:chExt cx="0" cy="0"/>
        </a:xfrm>
      </p:grpSpPr>
      <p:pic>
        <p:nvPicPr>
          <p:cNvPr id="4" name="Picture 3" descr="Microsoft Docs designed image">
            <a:extLst>
              <a:ext uri="{FF2B5EF4-FFF2-40B4-BE49-F238E27FC236}">
                <a16:creationId xmlns:a16="http://schemas.microsoft.com/office/drawing/2014/main" id="{EA167EEA-EE7A-454E-B4B3-E604500644F7}"/>
              </a:ext>
            </a:extLst>
          </p:cNvPr>
          <p:cNvPicPr>
            <a:picLocks noChangeAspect="1"/>
          </p:cNvPicPr>
          <p:nvPr userDrawn="1"/>
        </p:nvPicPr>
        <p:blipFill>
          <a:blip r:embed="rId2"/>
          <a:srcRect/>
          <a:stretch/>
        </p:blipFill>
        <p:spPr>
          <a:xfrm>
            <a:off x="1234" y="28"/>
            <a:ext cx="12189531" cy="6857944"/>
          </a:xfrm>
          <a:prstGeom prst="rect">
            <a:avLst/>
          </a:prstGeom>
        </p:spPr>
      </p:pic>
      <p:sp>
        <p:nvSpPr>
          <p:cNvPr id="5" name="TextBox 4">
            <a:extLst>
              <a:ext uri="{FF2B5EF4-FFF2-40B4-BE49-F238E27FC236}">
                <a16:creationId xmlns:a16="http://schemas.microsoft.com/office/drawing/2014/main" id="{E1F1A887-38C4-4C02-82FA-64B871B73F5D}"/>
              </a:ext>
            </a:extLst>
          </p:cNvPr>
          <p:cNvSpPr txBox="1"/>
          <p:nvPr userDrawn="1"/>
        </p:nvSpPr>
        <p:spPr>
          <a:xfrm>
            <a:off x="584200" y="1343771"/>
            <a:ext cx="2573590" cy="307777"/>
          </a:xfrm>
          <a:prstGeom prst="rect">
            <a:avLst/>
          </a:prstGeom>
          <a:noFill/>
        </p:spPr>
        <p:txBody>
          <a:bodyPr wrap="none" lIns="0" tIns="0" rIns="0" bIns="0" rtlCol="0">
            <a:spAutoFit/>
          </a:bodyPr>
          <a:lstStyle/>
          <a:p>
            <a:pPr algn="l"/>
            <a:r>
              <a:rPr lang="en-US" sz="2000"/>
              <a:t>Guidance from experts</a:t>
            </a:r>
          </a:p>
        </p:txBody>
      </p:sp>
      <p:sp>
        <p:nvSpPr>
          <p:cNvPr id="6" name="TextBox 5">
            <a:extLst>
              <a:ext uri="{FF2B5EF4-FFF2-40B4-BE49-F238E27FC236}">
                <a16:creationId xmlns:a16="http://schemas.microsoft.com/office/drawing/2014/main" id="{F608C966-9C01-420D-9421-F06308E4D30D}"/>
              </a:ext>
            </a:extLst>
          </p:cNvPr>
          <p:cNvSpPr txBox="1"/>
          <p:nvPr userDrawn="1"/>
        </p:nvSpPr>
        <p:spPr>
          <a:xfrm>
            <a:off x="536494" y="1585527"/>
            <a:ext cx="4037003" cy="723275"/>
          </a:xfrm>
          <a:prstGeom prst="rect">
            <a:avLst/>
          </a:prstGeom>
          <a:noFill/>
        </p:spPr>
        <p:txBody>
          <a:bodyPr wrap="none" lIns="0" tIns="0" rIns="0" bIns="0" rtlCol="0">
            <a:spAutoFit/>
          </a:bodyPr>
          <a:lstStyle/>
          <a:p>
            <a:pPr algn="l" defTabSz="932742" rtl="0" eaLnBrk="1" latinLnBrk="0" hangingPunct="1">
              <a:lnSpc>
                <a:spcPct val="100000"/>
              </a:lnSpc>
              <a:spcBef>
                <a:spcPct val="0"/>
              </a:spcBef>
              <a:buNone/>
            </a:pPr>
            <a:r>
              <a:rPr lang="en-US" sz="4700" b="0" kern="1200" cap="none" spc="-50" baseline="0">
                <a:ln w="3175">
                  <a:noFill/>
                </a:ln>
                <a:solidFill>
                  <a:schemeClr val="tx1"/>
                </a:solidFill>
                <a:effectLst/>
                <a:latin typeface="+mj-lt"/>
                <a:ea typeface="+mn-ea"/>
                <a:cs typeface="Segoe UI" pitchFamily="34" charset="0"/>
              </a:rPr>
              <a:t>Microsoft Docs</a:t>
            </a:r>
          </a:p>
        </p:txBody>
      </p:sp>
      <p:sp>
        <p:nvSpPr>
          <p:cNvPr id="7" name="TextBox 6">
            <a:extLst>
              <a:ext uri="{FF2B5EF4-FFF2-40B4-BE49-F238E27FC236}">
                <a16:creationId xmlns:a16="http://schemas.microsoft.com/office/drawing/2014/main" id="{38448A4D-6115-4051-A850-90129259A419}"/>
              </a:ext>
            </a:extLst>
          </p:cNvPr>
          <p:cNvSpPr txBox="1"/>
          <p:nvPr userDrawn="1"/>
        </p:nvSpPr>
        <p:spPr>
          <a:xfrm>
            <a:off x="584200" y="2543473"/>
            <a:ext cx="3129255" cy="615553"/>
          </a:xfrm>
          <a:prstGeom prst="rect">
            <a:avLst/>
          </a:prstGeom>
          <a:noFill/>
        </p:spPr>
        <p:txBody>
          <a:bodyPr wrap="none" lIns="0" tIns="0" rIns="0" bIns="0" rtlCol="0">
            <a:spAutoFit/>
          </a:bodyPr>
          <a:lstStyle/>
          <a:p>
            <a:pPr algn="l"/>
            <a:r>
              <a:rPr lang="en-US" sz="2000"/>
              <a:t>Explore overviews, tutorials,</a:t>
            </a:r>
            <a:br>
              <a:rPr lang="en-US" sz="2000"/>
            </a:br>
            <a:r>
              <a:rPr lang="en-US" sz="2000"/>
              <a:t>code samples, and more.</a:t>
            </a:r>
          </a:p>
        </p:txBody>
      </p:sp>
    </p:spTree>
    <p:extLst>
      <p:ext uri="{BB962C8B-B14F-4D97-AF65-F5344CB8AC3E}">
        <p14:creationId xmlns:p14="http://schemas.microsoft.com/office/powerpoint/2010/main" val="369185378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icrosoft Learn Slide">
    <p:bg>
      <p:bgRef idx="1001">
        <a:schemeClr val="bg1"/>
      </p:bgRef>
    </p:bg>
    <p:spTree>
      <p:nvGrpSpPr>
        <p:cNvPr id="1" name=""/>
        <p:cNvGrpSpPr/>
        <p:nvPr/>
      </p:nvGrpSpPr>
      <p:grpSpPr>
        <a:xfrm>
          <a:off x="0" y="0"/>
          <a:ext cx="0" cy="0"/>
          <a:chOff x="0" y="0"/>
          <a:chExt cx="0" cy="0"/>
        </a:xfrm>
      </p:grpSpPr>
      <p:pic>
        <p:nvPicPr>
          <p:cNvPr id="8" name="Picture 7" descr="Microsoft Learn designed image">
            <a:extLst>
              <a:ext uri="{FF2B5EF4-FFF2-40B4-BE49-F238E27FC236}">
                <a16:creationId xmlns:a16="http://schemas.microsoft.com/office/drawing/2014/main" id="{D2D8958E-75D9-4C3C-A304-ADF13889AFAF}"/>
              </a:ext>
            </a:extLst>
          </p:cNvPr>
          <p:cNvPicPr>
            <a:picLocks noChangeAspect="1"/>
          </p:cNvPicPr>
          <p:nvPr userDrawn="1"/>
        </p:nvPicPr>
        <p:blipFill>
          <a:blip r:embed="rId2"/>
          <a:srcRect/>
          <a:stretch/>
        </p:blipFill>
        <p:spPr>
          <a:xfrm>
            <a:off x="1234" y="28"/>
            <a:ext cx="12189531" cy="6857943"/>
          </a:xfrm>
          <a:prstGeom prst="rect">
            <a:avLst/>
          </a:prstGeom>
        </p:spPr>
      </p:pic>
      <p:sp>
        <p:nvSpPr>
          <p:cNvPr id="5" name="TextBox 4">
            <a:extLst>
              <a:ext uri="{FF2B5EF4-FFF2-40B4-BE49-F238E27FC236}">
                <a16:creationId xmlns:a16="http://schemas.microsoft.com/office/drawing/2014/main" id="{3269015F-F9FA-45D0-9875-76E8D4B72024}"/>
              </a:ext>
            </a:extLst>
          </p:cNvPr>
          <p:cNvSpPr txBox="1"/>
          <p:nvPr userDrawn="1"/>
        </p:nvSpPr>
        <p:spPr>
          <a:xfrm>
            <a:off x="584200" y="1343771"/>
            <a:ext cx="1484189" cy="307777"/>
          </a:xfrm>
          <a:prstGeom prst="rect">
            <a:avLst/>
          </a:prstGeom>
          <a:noFill/>
        </p:spPr>
        <p:txBody>
          <a:bodyPr wrap="none" lIns="0" tIns="0" rIns="0" bIns="0" rtlCol="0">
            <a:spAutoFit/>
          </a:bodyPr>
          <a:lstStyle/>
          <a:p>
            <a:pPr algn="l"/>
            <a:r>
              <a:rPr lang="en-US" sz="2000"/>
              <a:t>Keep on with</a:t>
            </a:r>
          </a:p>
        </p:txBody>
      </p:sp>
      <p:sp>
        <p:nvSpPr>
          <p:cNvPr id="6" name="TextBox 5">
            <a:extLst>
              <a:ext uri="{FF2B5EF4-FFF2-40B4-BE49-F238E27FC236}">
                <a16:creationId xmlns:a16="http://schemas.microsoft.com/office/drawing/2014/main" id="{793B3EBE-816B-4EC1-8B80-3ABC61BDA4CA}"/>
              </a:ext>
            </a:extLst>
          </p:cNvPr>
          <p:cNvSpPr txBox="1"/>
          <p:nvPr userDrawn="1"/>
        </p:nvSpPr>
        <p:spPr>
          <a:xfrm>
            <a:off x="536494" y="1585527"/>
            <a:ext cx="4197303" cy="723275"/>
          </a:xfrm>
          <a:prstGeom prst="rect">
            <a:avLst/>
          </a:prstGeom>
          <a:noFill/>
        </p:spPr>
        <p:txBody>
          <a:bodyPr wrap="none" lIns="0" tIns="0" rIns="0" bIns="0" rtlCol="0">
            <a:spAutoFit/>
          </a:bodyPr>
          <a:lstStyle/>
          <a:p>
            <a:pPr algn="l" defTabSz="932742" rtl="0" eaLnBrk="1" latinLnBrk="0" hangingPunct="1">
              <a:lnSpc>
                <a:spcPct val="100000"/>
              </a:lnSpc>
              <a:spcBef>
                <a:spcPct val="0"/>
              </a:spcBef>
              <a:buNone/>
            </a:pPr>
            <a:r>
              <a:rPr lang="en-US" sz="4700" b="0" kern="1200" cap="none" spc="-50" baseline="0">
                <a:ln w="3175">
                  <a:noFill/>
                </a:ln>
                <a:solidFill>
                  <a:schemeClr val="tx1"/>
                </a:solidFill>
                <a:effectLst/>
                <a:latin typeface="+mj-lt"/>
                <a:ea typeface="+mn-ea"/>
                <a:cs typeface="Segoe UI" pitchFamily="34" charset="0"/>
              </a:rPr>
              <a:t>Microsoft Learn</a:t>
            </a:r>
          </a:p>
        </p:txBody>
      </p:sp>
      <p:sp>
        <p:nvSpPr>
          <p:cNvPr id="7" name="TextBox 6">
            <a:extLst>
              <a:ext uri="{FF2B5EF4-FFF2-40B4-BE49-F238E27FC236}">
                <a16:creationId xmlns:a16="http://schemas.microsoft.com/office/drawing/2014/main" id="{6DD9857E-C81E-4190-B2DB-09F73AC88071}"/>
              </a:ext>
            </a:extLst>
          </p:cNvPr>
          <p:cNvSpPr txBox="1"/>
          <p:nvPr userDrawn="1"/>
        </p:nvSpPr>
        <p:spPr>
          <a:xfrm>
            <a:off x="584200" y="2543473"/>
            <a:ext cx="3331489" cy="923330"/>
          </a:xfrm>
          <a:prstGeom prst="rect">
            <a:avLst/>
          </a:prstGeom>
          <a:noFill/>
        </p:spPr>
        <p:txBody>
          <a:bodyPr wrap="none" lIns="0" tIns="0" rIns="0" bIns="0" rtlCol="0">
            <a:spAutoFit/>
          </a:bodyPr>
          <a:lstStyle/>
          <a:p>
            <a:pPr algn="l"/>
            <a:r>
              <a:rPr lang="en-US" sz="2000"/>
              <a:t>Complete interactive learning</a:t>
            </a:r>
            <a:br>
              <a:rPr lang="en-US" sz="2000"/>
            </a:br>
            <a:r>
              <a:rPr lang="en-US" sz="2000"/>
              <a:t>exercises, watch videos, and</a:t>
            </a:r>
            <a:br>
              <a:rPr lang="en-US" sz="2000"/>
            </a:br>
            <a:r>
              <a:rPr lang="en-US" sz="2000"/>
              <a:t>apply your new skills.</a:t>
            </a:r>
          </a:p>
        </p:txBody>
      </p:sp>
    </p:spTree>
    <p:extLst>
      <p:ext uri="{BB962C8B-B14F-4D97-AF65-F5344CB8AC3E}">
        <p14:creationId xmlns:p14="http://schemas.microsoft.com/office/powerpoint/2010/main" val="212365293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icrosoft Learn Certifications Slide">
    <p:bg>
      <p:bgRef idx="1001">
        <a:schemeClr val="bg1"/>
      </p:bgRef>
    </p:bg>
    <p:spTree>
      <p:nvGrpSpPr>
        <p:cNvPr id="1" name=""/>
        <p:cNvGrpSpPr/>
        <p:nvPr/>
      </p:nvGrpSpPr>
      <p:grpSpPr>
        <a:xfrm>
          <a:off x="0" y="0"/>
          <a:ext cx="0" cy="0"/>
          <a:chOff x="0" y="0"/>
          <a:chExt cx="0" cy="0"/>
        </a:xfrm>
      </p:grpSpPr>
      <p:pic>
        <p:nvPicPr>
          <p:cNvPr id="7" name="Picture 6" descr="Microsoft Learn Cert designed image">
            <a:extLst>
              <a:ext uri="{FF2B5EF4-FFF2-40B4-BE49-F238E27FC236}">
                <a16:creationId xmlns:a16="http://schemas.microsoft.com/office/drawing/2014/main" id="{95701246-22BD-4FC5-AEB9-B37045FE5421}"/>
              </a:ext>
            </a:extLst>
          </p:cNvPr>
          <p:cNvPicPr>
            <a:picLocks noChangeAspect="1"/>
          </p:cNvPicPr>
          <p:nvPr userDrawn="1"/>
        </p:nvPicPr>
        <p:blipFill>
          <a:blip r:embed="rId2"/>
          <a:srcRect/>
          <a:stretch/>
        </p:blipFill>
        <p:spPr>
          <a:xfrm>
            <a:off x="1234" y="28"/>
            <a:ext cx="12189531" cy="6857943"/>
          </a:xfrm>
          <a:prstGeom prst="rect">
            <a:avLst/>
          </a:prstGeom>
        </p:spPr>
      </p:pic>
      <p:sp>
        <p:nvSpPr>
          <p:cNvPr id="9" name="TextBox 8">
            <a:extLst>
              <a:ext uri="{FF2B5EF4-FFF2-40B4-BE49-F238E27FC236}">
                <a16:creationId xmlns:a16="http://schemas.microsoft.com/office/drawing/2014/main" id="{7F5026E7-6F58-4D63-BD7D-C09303FC5AB6}"/>
              </a:ext>
            </a:extLst>
          </p:cNvPr>
          <p:cNvSpPr txBox="1"/>
          <p:nvPr userDrawn="1"/>
        </p:nvSpPr>
        <p:spPr>
          <a:xfrm>
            <a:off x="584200" y="4543953"/>
            <a:ext cx="3927807" cy="553998"/>
          </a:xfrm>
          <a:prstGeom prst="rect">
            <a:avLst/>
          </a:prstGeom>
          <a:noFill/>
        </p:spPr>
        <p:txBody>
          <a:bodyPr wrap="none" lIns="0" tIns="0" rIns="0" bIns="0" rtlCol="0">
            <a:spAutoFit/>
          </a:bodyPr>
          <a:lstStyle/>
          <a:p>
            <a:pPr algn="l"/>
            <a:r>
              <a:rPr lang="en-US" sz="1800" kern="1200">
                <a:solidFill>
                  <a:schemeClr val="tx1"/>
                </a:solidFill>
                <a:effectLst/>
                <a:latin typeface="+mn-lt"/>
                <a:ea typeface="+mn-ea"/>
                <a:cs typeface="+mn-cs"/>
              </a:rPr>
              <a:t>Validate your technical knowledge</a:t>
            </a:r>
            <a:br>
              <a:rPr lang="en-US" sz="1800" kern="1200">
                <a:solidFill>
                  <a:schemeClr val="tx1"/>
                </a:solidFill>
                <a:effectLst/>
                <a:latin typeface="+mn-lt"/>
                <a:ea typeface="+mn-ea"/>
                <a:cs typeface="+mn-cs"/>
              </a:rPr>
            </a:br>
            <a:r>
              <a:rPr lang="en-US" sz="1800" kern="1200">
                <a:solidFill>
                  <a:schemeClr val="tx1"/>
                </a:solidFill>
                <a:effectLst/>
                <a:latin typeface="+mn-lt"/>
                <a:ea typeface="+mn-ea"/>
                <a:cs typeface="+mn-cs"/>
              </a:rPr>
              <a:t>and ability with Microsoft Certification.</a:t>
            </a:r>
            <a:endParaRPr lang="en-US" sz="2000"/>
          </a:p>
        </p:txBody>
      </p:sp>
      <p:sp>
        <p:nvSpPr>
          <p:cNvPr id="5" name="TextBox 4">
            <a:extLst>
              <a:ext uri="{FF2B5EF4-FFF2-40B4-BE49-F238E27FC236}">
                <a16:creationId xmlns:a16="http://schemas.microsoft.com/office/drawing/2014/main" id="{8BD4FA4B-9954-4449-BBF7-7F953C70D1C0}"/>
              </a:ext>
            </a:extLst>
          </p:cNvPr>
          <p:cNvSpPr txBox="1"/>
          <p:nvPr userDrawn="1"/>
        </p:nvSpPr>
        <p:spPr>
          <a:xfrm>
            <a:off x="584200" y="1343771"/>
            <a:ext cx="2176173" cy="307777"/>
          </a:xfrm>
          <a:prstGeom prst="rect">
            <a:avLst/>
          </a:prstGeom>
          <a:noFill/>
        </p:spPr>
        <p:txBody>
          <a:bodyPr wrap="none" lIns="0" tIns="0" rIns="0" bIns="0" rtlCol="0">
            <a:spAutoFit/>
          </a:bodyPr>
          <a:lstStyle/>
          <a:p>
            <a:pPr algn="l"/>
            <a:r>
              <a:rPr lang="en-US" sz="2000"/>
              <a:t>On Microsoft Learn</a:t>
            </a:r>
          </a:p>
        </p:txBody>
      </p:sp>
      <p:sp>
        <p:nvSpPr>
          <p:cNvPr id="6" name="TextBox 5">
            <a:extLst>
              <a:ext uri="{FF2B5EF4-FFF2-40B4-BE49-F238E27FC236}">
                <a16:creationId xmlns:a16="http://schemas.microsoft.com/office/drawing/2014/main" id="{EA937DE2-466B-46CA-A4A2-781F75E07890}"/>
              </a:ext>
            </a:extLst>
          </p:cNvPr>
          <p:cNvSpPr txBox="1"/>
          <p:nvPr userDrawn="1"/>
        </p:nvSpPr>
        <p:spPr>
          <a:xfrm>
            <a:off x="536494" y="1585527"/>
            <a:ext cx="3531159" cy="723275"/>
          </a:xfrm>
          <a:prstGeom prst="rect">
            <a:avLst/>
          </a:prstGeom>
          <a:noFill/>
        </p:spPr>
        <p:txBody>
          <a:bodyPr wrap="none" lIns="0" tIns="0" rIns="0" bIns="0" rtlCol="0">
            <a:spAutoFit/>
          </a:bodyPr>
          <a:lstStyle/>
          <a:p>
            <a:pPr algn="l" defTabSz="932742" rtl="0" eaLnBrk="1" latinLnBrk="0" hangingPunct="1">
              <a:lnSpc>
                <a:spcPct val="100000"/>
              </a:lnSpc>
              <a:spcBef>
                <a:spcPct val="0"/>
              </a:spcBef>
              <a:buNone/>
            </a:pPr>
            <a:r>
              <a:rPr lang="en-US" sz="4700" b="0" kern="1200" cap="none" spc="-50" baseline="0">
                <a:ln w="3175">
                  <a:noFill/>
                </a:ln>
                <a:solidFill>
                  <a:schemeClr val="tx1"/>
                </a:solidFill>
                <a:effectLst/>
                <a:latin typeface="+mj-lt"/>
                <a:ea typeface="+mn-ea"/>
                <a:cs typeface="Segoe UI" pitchFamily="34" charset="0"/>
              </a:rPr>
              <a:t>Certifications</a:t>
            </a:r>
          </a:p>
        </p:txBody>
      </p:sp>
      <p:sp>
        <p:nvSpPr>
          <p:cNvPr id="8" name="Text Placeholder 5">
            <a:extLst>
              <a:ext uri="{FF2B5EF4-FFF2-40B4-BE49-F238E27FC236}">
                <a16:creationId xmlns:a16="http://schemas.microsoft.com/office/drawing/2014/main" id="{A1C4994F-1F45-441D-A375-D2E627025908}"/>
              </a:ext>
            </a:extLst>
          </p:cNvPr>
          <p:cNvSpPr>
            <a:spLocks noGrp="1"/>
          </p:cNvSpPr>
          <p:nvPr>
            <p:ph type="body" sz="quarter" idx="11"/>
          </p:nvPr>
        </p:nvSpPr>
        <p:spPr>
          <a:xfrm>
            <a:off x="577057" y="2554288"/>
            <a:ext cx="3205162" cy="276999"/>
          </a:xfrm>
        </p:spPr>
        <p:txBody>
          <a:bodyPr/>
          <a:lstStyle>
            <a:lvl1pPr marL="0" indent="0">
              <a:buNone/>
              <a:defRPr sz="1800"/>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22809335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solidFill>
                  <a:schemeClr val="tx1"/>
                </a:solidFill>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26527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67691AE2-EB2F-4DC7-AF3E-3DBF63743870}"/>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413689106"/>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image" Target="../media/image1.emf"/><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theme" Target="../theme/theme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8"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image" Target="../media/image1.emf"/><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theme" Target="../theme/theme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8"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theme" Target="../theme/theme4.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8"/>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934" r:id="rId1"/>
    <p:sldLayoutId id="2147484610" r:id="rId2"/>
    <p:sldLayoutId id="2147484710" r:id="rId3"/>
    <p:sldLayoutId id="2147484240" r:id="rId4"/>
    <p:sldLayoutId id="2147484910" r:id="rId5"/>
    <p:sldLayoutId id="2147484911" r:id="rId6"/>
    <p:sldLayoutId id="2147484639" r:id="rId7"/>
    <p:sldLayoutId id="2147484603" r:id="rId8"/>
    <p:sldLayoutId id="2147484833" r:id="rId9"/>
    <p:sldLayoutId id="2147484834" r:id="rId10"/>
    <p:sldLayoutId id="2147484835" r:id="rId11"/>
    <p:sldLayoutId id="2147484922" r:id="rId12"/>
    <p:sldLayoutId id="2147484923" r:id="rId13"/>
    <p:sldLayoutId id="2147484924" r:id="rId14"/>
    <p:sldLayoutId id="2147484839" r:id="rId15"/>
    <p:sldLayoutId id="2147484840" r:id="rId16"/>
    <p:sldLayoutId id="2147484841" r:id="rId17"/>
    <p:sldLayoutId id="2147484842" r:id="rId18"/>
    <p:sldLayoutId id="2147484843" r:id="rId19"/>
    <p:sldLayoutId id="2147484931" r:id="rId20"/>
    <p:sldLayoutId id="2147484787" r:id="rId21"/>
    <p:sldLayoutId id="2147484249" r:id="rId22"/>
    <p:sldLayoutId id="2147484584" r:id="rId23"/>
    <p:sldLayoutId id="2147484583" r:id="rId24"/>
    <p:sldLayoutId id="2147484671" r:id="rId25"/>
    <p:sldLayoutId id="2147484673" r:id="rId26"/>
    <p:sldLayoutId id="2147484937" r:id="rId27"/>
    <p:sldLayoutId id="2147484938" r:id="rId28"/>
    <p:sldLayoutId id="2147484939" r:id="rId29"/>
    <p:sldLayoutId id="2147484585" r:id="rId30"/>
    <p:sldLayoutId id="2147484299" r:id="rId31"/>
    <p:sldLayoutId id="2147484263" r:id="rId32"/>
    <p:sldLayoutId id="2147484949" r:id="rId33"/>
    <p:sldLayoutId id="2147484950" r:id="rId34"/>
    <p:sldLayoutId id="2147484951" r:id="rId35"/>
    <p:sldLayoutId id="2147484970" r:id="rId36"/>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509760" y="2843772"/>
            <a:ext cx="6858000" cy="1170455"/>
          </a:xfrm>
          <a:prstGeom prst="rect">
            <a:avLst/>
          </a:prstGeom>
        </p:spPr>
      </p:pic>
    </p:spTree>
    <p:extLst>
      <p:ext uri="{BB962C8B-B14F-4D97-AF65-F5344CB8AC3E}">
        <p14:creationId xmlns:p14="http://schemas.microsoft.com/office/powerpoint/2010/main" val="614574886"/>
      </p:ext>
    </p:extLst>
  </p:cSld>
  <p:clrMap bg1="lt1" tx1="dk1" bg2="lt2" tx2="dk2" accent1="accent1" accent2="accent2" accent3="accent3" accent4="accent4" accent5="accent5" accent6="accent6" hlink="hlink" folHlink="folHlink"/>
  <p:sldLayoutIdLst>
    <p:sldLayoutId id="2147484935"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 id="2147484925" r:id="rId12"/>
    <p:sldLayoutId id="2147484926" r:id="rId13"/>
    <p:sldLayoutId id="2147484927" r:id="rId14"/>
    <p:sldLayoutId id="2147484861" r:id="rId15"/>
    <p:sldLayoutId id="2147484862" r:id="rId16"/>
    <p:sldLayoutId id="2147484863" r:id="rId17"/>
    <p:sldLayoutId id="2147484864" r:id="rId18"/>
    <p:sldLayoutId id="2147484865" r:id="rId19"/>
    <p:sldLayoutId id="2147484932" r:id="rId20"/>
    <p:sldLayoutId id="2147484867" r:id="rId21"/>
    <p:sldLayoutId id="2147484868" r:id="rId22"/>
    <p:sldLayoutId id="2147484870" r:id="rId23"/>
    <p:sldLayoutId id="2147484871" r:id="rId24"/>
    <p:sldLayoutId id="2147484872" r:id="rId25"/>
    <p:sldLayoutId id="2147484873" r:id="rId26"/>
    <p:sldLayoutId id="2147484940" r:id="rId27"/>
    <p:sldLayoutId id="2147484941" r:id="rId28"/>
    <p:sldLayoutId id="2147484942" r:id="rId29"/>
    <p:sldLayoutId id="2147484874" r:id="rId30"/>
    <p:sldLayoutId id="2147484875" r:id="rId31"/>
    <p:sldLayoutId id="2147484876"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852015802"/>
      </p:ext>
    </p:extLst>
  </p:cSld>
  <p:clrMap bg1="dk1" tx1="lt1" bg2="dk2" tx2="lt2" accent1="accent1" accent2="accent2" accent3="accent3" accent4="accent4" accent5="accent5" accent6="accent6" hlink="hlink" folHlink="folHlink"/>
  <p:sldLayoutIdLst>
    <p:sldLayoutId id="2147484936" r:id="rId1"/>
    <p:sldLayoutId id="2147484881" r:id="rId2"/>
    <p:sldLayoutId id="2147484882" r:id="rId3"/>
    <p:sldLayoutId id="2147484883" r:id="rId4"/>
    <p:sldLayoutId id="2147484912" r:id="rId5"/>
    <p:sldLayoutId id="2147484913" r:id="rId6"/>
    <p:sldLayoutId id="2147484886" r:id="rId7"/>
    <p:sldLayoutId id="2147484887" r:id="rId8"/>
    <p:sldLayoutId id="2147484888" r:id="rId9"/>
    <p:sldLayoutId id="2147484889" r:id="rId10"/>
    <p:sldLayoutId id="2147484890" r:id="rId11"/>
    <p:sldLayoutId id="2147484928" r:id="rId12"/>
    <p:sldLayoutId id="2147484929" r:id="rId13"/>
    <p:sldLayoutId id="2147484930" r:id="rId14"/>
    <p:sldLayoutId id="2147484894" r:id="rId15"/>
    <p:sldLayoutId id="2147484895" r:id="rId16"/>
    <p:sldLayoutId id="2147484896" r:id="rId17"/>
    <p:sldLayoutId id="2147484897" r:id="rId18"/>
    <p:sldLayoutId id="2147484898" r:id="rId19"/>
    <p:sldLayoutId id="2147484933" r:id="rId20"/>
    <p:sldLayoutId id="2147484900" r:id="rId21"/>
    <p:sldLayoutId id="2147484901" r:id="rId22"/>
    <p:sldLayoutId id="2147484903" r:id="rId23"/>
    <p:sldLayoutId id="2147484904" r:id="rId24"/>
    <p:sldLayoutId id="2147484905" r:id="rId25"/>
    <p:sldLayoutId id="2147484906" r:id="rId26"/>
    <p:sldLayoutId id="2147484943" r:id="rId27"/>
    <p:sldLayoutId id="2147484944" r:id="rId28"/>
    <p:sldLayoutId id="2147484945" r:id="rId29"/>
    <p:sldLayoutId id="2147484907" r:id="rId30"/>
    <p:sldLayoutId id="2147484908" r:id="rId31"/>
    <p:sldLayoutId id="2147484909"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title"/>
          </p:nvPr>
        </p:nvSpPr>
        <p:spPr>
          <a:xfrm>
            <a:off x="460979" y="365126"/>
            <a:ext cx="11259966" cy="992188"/>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chemeClr val="dk1"/>
              </a:buClr>
              <a:buSzPts val="4000"/>
              <a:buFont typeface="Barlow"/>
              <a:buNone/>
              <a:defRPr sz="4000" b="0" i="0" u="none" strike="noStrike" cap="none">
                <a:solidFill>
                  <a:schemeClr val="dk1"/>
                </a:solidFill>
                <a:latin typeface="Barlow"/>
                <a:ea typeface="Barlow"/>
                <a:cs typeface="Barlow"/>
                <a:sym typeface="Barlow"/>
              </a:defRPr>
            </a:lvl1pPr>
            <a:lvl2pPr marR="0" lvl="1" algn="l" rtl="0">
              <a:lnSpc>
                <a:spcPct val="100000"/>
              </a:lnSpc>
              <a:spcBef>
                <a:spcPts val="0"/>
              </a:spcBef>
              <a:spcAft>
                <a:spcPts val="0"/>
              </a:spcAft>
              <a:buClr>
                <a:srgbClr val="000000"/>
              </a:buClr>
              <a:buSzPts val="1400"/>
              <a:buFont typeface="Barlow"/>
              <a:buNone/>
              <a:defRPr sz="1800" b="0" i="0" u="none" strike="noStrike" cap="none">
                <a:solidFill>
                  <a:srgbClr val="000000"/>
                </a:solidFill>
                <a:latin typeface="Barlow"/>
                <a:ea typeface="Barlow"/>
                <a:cs typeface="Barlow"/>
                <a:sym typeface="Barlow"/>
              </a:defRPr>
            </a:lvl2pPr>
            <a:lvl3pPr marR="0" lvl="2" algn="l" rtl="0">
              <a:lnSpc>
                <a:spcPct val="100000"/>
              </a:lnSpc>
              <a:spcBef>
                <a:spcPts val="0"/>
              </a:spcBef>
              <a:spcAft>
                <a:spcPts val="0"/>
              </a:spcAft>
              <a:buClr>
                <a:srgbClr val="000000"/>
              </a:buClr>
              <a:buSzPts val="1400"/>
              <a:buFont typeface="Barlow"/>
              <a:buNone/>
              <a:defRPr sz="1800" b="0" i="0" u="none" strike="noStrike" cap="none">
                <a:solidFill>
                  <a:srgbClr val="000000"/>
                </a:solidFill>
                <a:latin typeface="Barlow"/>
                <a:ea typeface="Barlow"/>
                <a:cs typeface="Barlow"/>
                <a:sym typeface="Barlow"/>
              </a:defRPr>
            </a:lvl3pPr>
            <a:lvl4pPr marR="0" lvl="3" algn="l" rtl="0">
              <a:lnSpc>
                <a:spcPct val="100000"/>
              </a:lnSpc>
              <a:spcBef>
                <a:spcPts val="0"/>
              </a:spcBef>
              <a:spcAft>
                <a:spcPts val="0"/>
              </a:spcAft>
              <a:buClr>
                <a:srgbClr val="000000"/>
              </a:buClr>
              <a:buSzPts val="1400"/>
              <a:buFont typeface="Barlow"/>
              <a:buNone/>
              <a:defRPr sz="1800" b="0" i="0" u="none" strike="noStrike" cap="none">
                <a:solidFill>
                  <a:srgbClr val="000000"/>
                </a:solidFill>
                <a:latin typeface="Barlow"/>
                <a:ea typeface="Barlow"/>
                <a:cs typeface="Barlow"/>
                <a:sym typeface="Barlow"/>
              </a:defRPr>
            </a:lvl4pPr>
            <a:lvl5pPr marR="0" lvl="4" algn="l" rtl="0">
              <a:lnSpc>
                <a:spcPct val="100000"/>
              </a:lnSpc>
              <a:spcBef>
                <a:spcPts val="0"/>
              </a:spcBef>
              <a:spcAft>
                <a:spcPts val="0"/>
              </a:spcAft>
              <a:buClr>
                <a:srgbClr val="000000"/>
              </a:buClr>
              <a:buSzPts val="1400"/>
              <a:buFont typeface="Barlow"/>
              <a:buNone/>
              <a:defRPr sz="1800" b="0" i="0" u="none" strike="noStrike" cap="none">
                <a:solidFill>
                  <a:srgbClr val="000000"/>
                </a:solidFill>
                <a:latin typeface="Barlow"/>
                <a:ea typeface="Barlow"/>
                <a:cs typeface="Barlow"/>
                <a:sym typeface="Barlow"/>
              </a:defRPr>
            </a:lvl5pPr>
            <a:lvl6pPr marR="0" lvl="5" algn="l" rtl="0">
              <a:lnSpc>
                <a:spcPct val="100000"/>
              </a:lnSpc>
              <a:spcBef>
                <a:spcPts val="0"/>
              </a:spcBef>
              <a:spcAft>
                <a:spcPts val="0"/>
              </a:spcAft>
              <a:buClr>
                <a:srgbClr val="000000"/>
              </a:buClr>
              <a:buSzPts val="1400"/>
              <a:buFont typeface="Barlow"/>
              <a:buNone/>
              <a:defRPr sz="1800" b="0" i="0" u="none" strike="noStrike" cap="none">
                <a:solidFill>
                  <a:srgbClr val="000000"/>
                </a:solidFill>
                <a:latin typeface="Barlow"/>
                <a:ea typeface="Barlow"/>
                <a:cs typeface="Barlow"/>
                <a:sym typeface="Barlow"/>
              </a:defRPr>
            </a:lvl6pPr>
            <a:lvl7pPr marR="0" lvl="6" algn="l" rtl="0">
              <a:lnSpc>
                <a:spcPct val="100000"/>
              </a:lnSpc>
              <a:spcBef>
                <a:spcPts val="0"/>
              </a:spcBef>
              <a:spcAft>
                <a:spcPts val="0"/>
              </a:spcAft>
              <a:buClr>
                <a:srgbClr val="000000"/>
              </a:buClr>
              <a:buSzPts val="1400"/>
              <a:buFont typeface="Barlow"/>
              <a:buNone/>
              <a:defRPr sz="1800" b="0" i="0" u="none" strike="noStrike" cap="none">
                <a:solidFill>
                  <a:srgbClr val="000000"/>
                </a:solidFill>
                <a:latin typeface="Barlow"/>
                <a:ea typeface="Barlow"/>
                <a:cs typeface="Barlow"/>
                <a:sym typeface="Barlow"/>
              </a:defRPr>
            </a:lvl7pPr>
            <a:lvl8pPr marR="0" lvl="7" algn="l" rtl="0">
              <a:lnSpc>
                <a:spcPct val="100000"/>
              </a:lnSpc>
              <a:spcBef>
                <a:spcPts val="0"/>
              </a:spcBef>
              <a:spcAft>
                <a:spcPts val="0"/>
              </a:spcAft>
              <a:buClr>
                <a:srgbClr val="000000"/>
              </a:buClr>
              <a:buSzPts val="1400"/>
              <a:buFont typeface="Barlow"/>
              <a:buNone/>
              <a:defRPr sz="1800" b="0" i="0" u="none" strike="noStrike" cap="none">
                <a:solidFill>
                  <a:srgbClr val="000000"/>
                </a:solidFill>
                <a:latin typeface="Barlow"/>
                <a:ea typeface="Barlow"/>
                <a:cs typeface="Barlow"/>
                <a:sym typeface="Barlow"/>
              </a:defRPr>
            </a:lvl8pPr>
            <a:lvl9pPr marR="0" lvl="8" algn="l" rtl="0">
              <a:lnSpc>
                <a:spcPct val="100000"/>
              </a:lnSpc>
              <a:spcBef>
                <a:spcPts val="0"/>
              </a:spcBef>
              <a:spcAft>
                <a:spcPts val="0"/>
              </a:spcAft>
              <a:buClr>
                <a:srgbClr val="000000"/>
              </a:buClr>
              <a:buSzPts val="1400"/>
              <a:buFont typeface="Barlow"/>
              <a:buNone/>
              <a:defRPr sz="1800" b="0" i="0" u="none" strike="noStrike" cap="none">
                <a:solidFill>
                  <a:srgbClr val="000000"/>
                </a:solidFill>
                <a:latin typeface="Barlow"/>
                <a:ea typeface="Barlow"/>
                <a:cs typeface="Barlow"/>
                <a:sym typeface="Barlow"/>
              </a:defRPr>
            </a:lvl9pPr>
          </a:lstStyle>
          <a:p>
            <a:endParaRPr/>
          </a:p>
        </p:txBody>
      </p:sp>
      <p:sp>
        <p:nvSpPr>
          <p:cNvPr id="2" name="Text Placeholder 1">
            <a:extLst>
              <a:ext uri="{FF2B5EF4-FFF2-40B4-BE49-F238E27FC236}">
                <a16:creationId xmlns:a16="http://schemas.microsoft.com/office/drawing/2014/main" id="{61D15A84-89A0-0D4C-A781-EB198CF65547}"/>
              </a:ext>
            </a:extLst>
          </p:cNvPr>
          <p:cNvSpPr>
            <a:spLocks noGrp="1"/>
          </p:cNvSpPr>
          <p:nvPr>
            <p:ph type="body" idx="1"/>
          </p:nvPr>
        </p:nvSpPr>
        <p:spPr>
          <a:xfrm>
            <a:off x="460979" y="1825625"/>
            <a:ext cx="1125996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6623126"/>
      </p:ext>
    </p:extLst>
  </p:cSld>
  <p:clrMap bg1="lt1" tx1="dk1" bg2="dk2" tx2="lt2" accent1="accent1" accent2="accent2" accent3="accent3" accent4="accent4" accent5="accent5" accent6="accent6" hlink="hlink" folHlink="folHlink"/>
  <p:sldLayoutIdLst>
    <p:sldLayoutId id="2147484953" r:id="rId1"/>
    <p:sldLayoutId id="2147484954" r:id="rId2"/>
    <p:sldLayoutId id="2147484955" r:id="rId3"/>
    <p:sldLayoutId id="2147484956" r:id="rId4"/>
    <p:sldLayoutId id="2147484958" r:id="rId5"/>
    <p:sldLayoutId id="2147484959" r:id="rId6"/>
    <p:sldLayoutId id="2147484960" r:id="rId7"/>
    <p:sldLayoutId id="2147484961" r:id="rId8"/>
    <p:sldLayoutId id="2147484962" r:id="rId9"/>
    <p:sldLayoutId id="2147484963" r:id="rId10"/>
    <p:sldLayoutId id="2147484964" r:id="rId11"/>
    <p:sldLayoutId id="2147484965" r:id="rId12"/>
    <p:sldLayoutId id="2147484966" r:id="rId13"/>
    <p:sldLayoutId id="2147484967" r:id="rId14"/>
    <p:sldLayoutId id="2147484969" r:id="rId15"/>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87338" marR="0" lvl="0" indent="-279400" algn="l" rtl="0">
        <a:lnSpc>
          <a:spcPct val="100000"/>
        </a:lnSpc>
        <a:spcBef>
          <a:spcPts val="0"/>
        </a:spcBef>
        <a:spcAft>
          <a:spcPts val="1000"/>
        </a:spcAft>
        <a:buClr>
          <a:schemeClr val="accent2"/>
        </a:buClr>
        <a:buSzPct val="80000"/>
        <a:buFont typeface="Arial" panose="020B0604020202020204" pitchFamily="34" charset="0"/>
        <a:buChar char="•"/>
        <a:tabLst/>
        <a:defRPr sz="3600" b="0" i="0" u="none" strike="noStrike" cap="none" dirty="0">
          <a:solidFill>
            <a:schemeClr val="accent1"/>
          </a:solidFill>
          <a:latin typeface="Barlow"/>
          <a:ea typeface="Barlow"/>
          <a:cs typeface="Arial"/>
          <a:sym typeface="Barlow"/>
        </a:defRPr>
      </a:lvl1pPr>
      <a:lvl2pPr marL="574675" marR="0" lvl="1" indent="-231775" algn="l" rtl="0">
        <a:lnSpc>
          <a:spcPct val="100000"/>
        </a:lnSpc>
        <a:spcBef>
          <a:spcPts val="0"/>
        </a:spcBef>
        <a:spcAft>
          <a:spcPts val="1000"/>
        </a:spcAft>
        <a:buClr>
          <a:schemeClr val="accent2"/>
        </a:buClr>
        <a:buSzPct val="80000"/>
        <a:buFont typeface="Arial" panose="020B0604020202020204" pitchFamily="34" charset="0"/>
        <a:buChar char="•"/>
        <a:tabLst/>
        <a:defRPr sz="2400" b="0" i="0" u="none" strike="noStrike" cap="none">
          <a:solidFill>
            <a:srgbClr val="000000"/>
          </a:solidFill>
          <a:latin typeface="Arial"/>
          <a:ea typeface="Arial"/>
          <a:cs typeface="Arial"/>
          <a:sym typeface="Arial"/>
        </a:defRPr>
      </a:lvl2pPr>
      <a:lvl3pPr marL="806450" marR="0" lvl="2" indent="-231775" algn="l" rtl="0">
        <a:lnSpc>
          <a:spcPct val="100000"/>
        </a:lnSpc>
        <a:spcBef>
          <a:spcPts val="0"/>
        </a:spcBef>
        <a:spcAft>
          <a:spcPts val="0"/>
        </a:spcAft>
        <a:buClr>
          <a:schemeClr val="accent2"/>
        </a:buClr>
        <a:buSzPct val="80000"/>
        <a:buFont typeface="Arial" panose="020B0604020202020204" pitchFamily="34" charset="0"/>
        <a:buChar char="•"/>
        <a:tabLst/>
        <a:defRPr sz="1600" b="0" i="0" u="none" strike="noStrike" cap="none">
          <a:solidFill>
            <a:srgbClr val="000000"/>
          </a:solidFill>
          <a:latin typeface="Arial"/>
          <a:ea typeface="Arial"/>
          <a:cs typeface="Arial"/>
          <a:sym typeface="Arial"/>
        </a:defRPr>
      </a:lvl3pPr>
      <a:lvl4pPr marL="806450" marR="0" lvl="3" indent="-231775" algn="l" rtl="0">
        <a:lnSpc>
          <a:spcPct val="100000"/>
        </a:lnSpc>
        <a:spcBef>
          <a:spcPts val="0"/>
        </a:spcBef>
        <a:spcAft>
          <a:spcPts val="0"/>
        </a:spcAft>
        <a:buClr>
          <a:schemeClr val="accent2"/>
        </a:buClr>
        <a:buSzPct val="80000"/>
        <a:buFont typeface="Arial" panose="020B0604020202020204" pitchFamily="34" charset="0"/>
        <a:buChar char="•"/>
        <a:tabLst/>
        <a:defRPr sz="1600" b="0" i="0" u="none" strike="noStrike" cap="none">
          <a:solidFill>
            <a:srgbClr val="000000"/>
          </a:solidFill>
          <a:latin typeface="Arial"/>
          <a:ea typeface="Arial"/>
          <a:cs typeface="Arial"/>
          <a:sym typeface="Arial"/>
        </a:defRPr>
      </a:lvl4pPr>
      <a:lvl5pPr marL="806450" marR="0" lvl="4" indent="-231775" algn="l" rtl="0">
        <a:lnSpc>
          <a:spcPct val="100000"/>
        </a:lnSpc>
        <a:spcBef>
          <a:spcPts val="0"/>
        </a:spcBef>
        <a:spcAft>
          <a:spcPts val="0"/>
        </a:spcAft>
        <a:buClr>
          <a:schemeClr val="accent2"/>
        </a:buClr>
        <a:buSzPct val="80000"/>
        <a:buFont typeface="Arial" panose="020B0604020202020204" pitchFamily="34" charset="0"/>
        <a:buChar char="•"/>
        <a:tabLst/>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01.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15.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docs.microsoft.com/ru-ru/learn/modules/intro-natural-language-processing-pytorch/?WT.mc_id=academic-49822-dmitryso" TargetMode="External"/><Relationship Id="rId3" Type="http://schemas.openxmlformats.org/officeDocument/2006/relationships/hyperlink" Target="https://docs.microsoft.com/learn/paths/explore-natural-language-processing/?WT.mc_id=academic-49822-dmitryso" TargetMode="External"/><Relationship Id="rId7" Type="http://schemas.openxmlformats.org/officeDocument/2006/relationships/image" Target="../media/image25.sv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s://arxiv.org/abs/2110.15453" TargetMode="External"/><Relationship Id="rId4" Type="http://schemas.openxmlformats.org/officeDocument/2006/relationships/hyperlink" Target="https://soshnikov.com/science/analyzing-medical-papers-with-azure-and-text-analytics-for-health/" TargetMode="External"/><Relationship Id="rId9" Type="http://schemas.openxmlformats.org/officeDocument/2006/relationships/hyperlink" Target="https://docs.microsoft.com/learn/modules/intro-natural-language-processing-tensorflow/?WT.mc_id=academic-49822-dmitryso"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azure.microsoft.com/en-us/services/cognitive-services/text-analytics/?WT.mc_id=academic-49822-dmitryso" TargetMode="External"/><Relationship Id="rId3" Type="http://schemas.openxmlformats.org/officeDocument/2006/relationships/hyperlink" Target="https://www.hanselman.com/" TargetMode="External"/><Relationship Id="rId7" Type="http://schemas.openxmlformats.org/officeDocument/2006/relationships/hyperlink" Target="https://docs.microsoft.com/azure/cognitive-services/language-service/custom-named-entity-recognition/overview/?WT.mc_id=academic-49822-dmitryso"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support.microsoft.com/en-us/office/import-and-export-outlook-email-contacts-and-calendar-92577192-3881-4502-b79d-c3bbada6c8ef/?WT.mc_id=academic-49822-dmitryso" TargetMode="External"/><Relationship Id="rId5" Type="http://schemas.openxmlformats.org/officeDocument/2006/relationships/hyperlink" Target="https://github.com/thepanacealab/covid19_twitter" TargetMode="External"/><Relationship Id="rId4" Type="http://schemas.openxmlformats.org/officeDocument/2006/relationships/hyperlink" Target="https://www.hanselman.com/blog/archive/2002" TargetMode="External"/><Relationship Id="rId9" Type="http://schemas.openxmlformats.org/officeDocument/2006/relationships/hyperlink" Target="https://docs.microsoft.com/azure/cognitive-services/language-service/named-entity-recognition/concepts/named-entity-categories/?WT.mc_id=academic-49822-dmitryso"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aka.ms/workshopomatic-feedback"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kaggle.com/allen-institute-for-ai/" TargetMode="External"/><Relationship Id="rId4" Type="http://schemas.openxmlformats.org/officeDocument/2006/relationships/hyperlink" Target="https://allenai.org/data/cord-1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icrosoft.com/en-us/research/blog/turing-nlg-a-17-billion-parameter-language-model-by-microsoft/?WT.mc_id=academic-26155-dmitryso" TargetMode="External"/><Relationship Id="rId7" Type="http://schemas.openxmlformats.org/officeDocument/2006/relationships/hyperlink" Target="https://docs.microsoft.com/en-us/learn/paths/pytorch-fundamentals/?WT.mc_id=academic-26155-dmitryso" TargetMode="Externa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hyperlink" Target="https://aka.ms/pytorch_nlp/?WT.mc_id=academic-26155-dmitryso" TargetMode="External"/><Relationship Id="rId5" Type="http://schemas.openxmlformats.org/officeDocument/2006/relationships/image" Target="../media/image25.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eazify.net/nbrun" TargetMode="External"/><Relationship Id="rId2" Type="http://schemas.openxmlformats.org/officeDocument/2006/relationships/hyperlink" Target="http://github.com/shwars/paper-exploration-workshop"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microsoft/Data-Science-For-Beginners/" TargetMode="External"/><Relationship Id="rId2" Type="http://schemas.openxmlformats.org/officeDocument/2006/relationships/hyperlink" Target="https://github.com/microsoft/Data-Science-For-Beginners/tree/main/2-Working-With-Data/07-python"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
          <p:cNvSpPr txBox="1">
            <a:spLocks noGrp="1"/>
          </p:cNvSpPr>
          <p:nvPr>
            <p:ph type="ctrTitle"/>
          </p:nvPr>
        </p:nvSpPr>
        <p:spPr>
          <a:xfrm>
            <a:off x="3704491" y="313814"/>
            <a:ext cx="8403025" cy="2387600"/>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lt1"/>
              </a:buClr>
              <a:buSzPts val="6000"/>
              <a:buFont typeface="Barlow"/>
              <a:buNone/>
            </a:pPr>
            <a:r>
              <a:rPr lang="en-US" sz="4000" dirty="0"/>
              <a:t>COVID Paper Exploration:</a:t>
            </a:r>
            <a:br>
              <a:rPr lang="en-US" sz="4000" dirty="0"/>
            </a:br>
            <a:r>
              <a:rPr lang="en-US" sz="4000" dirty="0"/>
              <a:t>The Workshop</a:t>
            </a:r>
            <a:endParaRPr sz="4000" dirty="0"/>
          </a:p>
        </p:txBody>
      </p:sp>
      <p:pic>
        <p:nvPicPr>
          <p:cNvPr id="2" name="Picture 10" descr="https://img2.freepng.ru/20200404/soc/transparent-wearing-mask-coronavirus-corona-5e890f8a123da1.1478395815860407140747.jpg">
            <a:extLst>
              <a:ext uri="{FF2B5EF4-FFF2-40B4-BE49-F238E27FC236}">
                <a16:creationId xmlns:a16="http://schemas.microsoft.com/office/drawing/2014/main" id="{846F1728-74EB-4E46-80FA-5AAA3C708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6143"/>
            <a:ext cx="2584721" cy="384836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09;p3">
            <a:extLst>
              <a:ext uri="{FF2B5EF4-FFF2-40B4-BE49-F238E27FC236}">
                <a16:creationId xmlns:a16="http://schemas.microsoft.com/office/drawing/2014/main" id="{C6CECA4B-1B8C-4578-9805-5ECB3A23F076}"/>
              </a:ext>
            </a:extLst>
          </p:cNvPr>
          <p:cNvSpPr txBox="1">
            <a:spLocks/>
          </p:cNvSpPr>
          <p:nvPr/>
        </p:nvSpPr>
        <p:spPr>
          <a:xfrm>
            <a:off x="6768974" y="3196492"/>
            <a:ext cx="5009662" cy="1774093"/>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287338" marR="0" lvl="0" indent="-279400" algn="l" rtl="0">
              <a:lnSpc>
                <a:spcPct val="100000"/>
              </a:lnSpc>
              <a:spcBef>
                <a:spcPts val="0"/>
              </a:spcBef>
              <a:spcAft>
                <a:spcPts val="1000"/>
              </a:spcAft>
              <a:buClr>
                <a:schemeClr val="accent2"/>
              </a:buClr>
              <a:buSzPct val="80000"/>
              <a:buFont typeface="Arial" panose="020B0604020202020204" pitchFamily="34" charset="0"/>
              <a:buChar char="•"/>
              <a:tabLst/>
              <a:defRPr sz="3600" b="0" i="0" u="none" strike="noStrike" cap="none" dirty="0">
                <a:solidFill>
                  <a:schemeClr val="accent1"/>
                </a:solidFill>
                <a:latin typeface="Barlow"/>
                <a:ea typeface="Barlow"/>
                <a:cs typeface="Arial"/>
                <a:sym typeface="Barlow"/>
              </a:defRPr>
            </a:lvl1pPr>
            <a:lvl2pPr marL="574675" marR="0" lvl="1" indent="-231775" algn="l" rtl="0">
              <a:lnSpc>
                <a:spcPct val="100000"/>
              </a:lnSpc>
              <a:spcBef>
                <a:spcPts val="0"/>
              </a:spcBef>
              <a:spcAft>
                <a:spcPts val="1000"/>
              </a:spcAft>
              <a:buClr>
                <a:schemeClr val="accent2"/>
              </a:buClr>
              <a:buSzPct val="80000"/>
              <a:buFont typeface="Arial" panose="020B0604020202020204" pitchFamily="34" charset="0"/>
              <a:buChar char="•"/>
              <a:tabLst/>
              <a:defRPr sz="2400" b="0" i="0" u="none" strike="noStrike" cap="none">
                <a:solidFill>
                  <a:srgbClr val="000000"/>
                </a:solidFill>
                <a:latin typeface="Arial"/>
                <a:ea typeface="Arial"/>
                <a:cs typeface="Arial"/>
                <a:sym typeface="Arial"/>
              </a:defRPr>
            </a:lvl2pPr>
            <a:lvl3pPr marL="806450" marR="0" lvl="2" indent="-231775" algn="l" rtl="0">
              <a:lnSpc>
                <a:spcPct val="100000"/>
              </a:lnSpc>
              <a:spcBef>
                <a:spcPts val="0"/>
              </a:spcBef>
              <a:spcAft>
                <a:spcPts val="0"/>
              </a:spcAft>
              <a:buClr>
                <a:schemeClr val="accent2"/>
              </a:buClr>
              <a:buSzPct val="80000"/>
              <a:buFont typeface="Arial" panose="020B0604020202020204" pitchFamily="34" charset="0"/>
              <a:buChar char="•"/>
              <a:tabLst/>
              <a:defRPr sz="1600" b="0" i="0" u="none" strike="noStrike" cap="none">
                <a:solidFill>
                  <a:srgbClr val="000000"/>
                </a:solidFill>
                <a:latin typeface="Arial"/>
                <a:ea typeface="Arial"/>
                <a:cs typeface="Arial"/>
                <a:sym typeface="Arial"/>
              </a:defRPr>
            </a:lvl3pPr>
            <a:lvl4pPr marL="806450" marR="0" lvl="3" indent="-231775" algn="l" rtl="0">
              <a:lnSpc>
                <a:spcPct val="100000"/>
              </a:lnSpc>
              <a:spcBef>
                <a:spcPts val="0"/>
              </a:spcBef>
              <a:spcAft>
                <a:spcPts val="0"/>
              </a:spcAft>
              <a:buClr>
                <a:schemeClr val="accent2"/>
              </a:buClr>
              <a:buSzPct val="80000"/>
              <a:buFont typeface="Arial" panose="020B0604020202020204" pitchFamily="34" charset="0"/>
              <a:buChar char="•"/>
              <a:tabLst/>
              <a:defRPr sz="1600" b="0" i="0" u="none" strike="noStrike" cap="none">
                <a:solidFill>
                  <a:srgbClr val="000000"/>
                </a:solidFill>
                <a:latin typeface="Arial"/>
                <a:ea typeface="Arial"/>
                <a:cs typeface="Arial"/>
                <a:sym typeface="Arial"/>
              </a:defRPr>
            </a:lvl4pPr>
            <a:lvl5pPr marL="806450" marR="0" lvl="4" indent="-231775" algn="l" rtl="0">
              <a:lnSpc>
                <a:spcPct val="100000"/>
              </a:lnSpc>
              <a:spcBef>
                <a:spcPts val="0"/>
              </a:spcBef>
              <a:spcAft>
                <a:spcPts val="0"/>
              </a:spcAft>
              <a:buClr>
                <a:schemeClr val="accent2"/>
              </a:buClr>
              <a:buSzPct val="80000"/>
              <a:buFont typeface="Arial" panose="020B0604020202020204" pitchFamily="34" charset="0"/>
              <a:buChar char="•"/>
              <a:tabLst/>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defTabSz="914400">
              <a:lnSpc>
                <a:spcPct val="90000"/>
              </a:lnSpc>
              <a:spcBef>
                <a:spcPts val="1000"/>
              </a:spcBef>
              <a:spcAft>
                <a:spcPts val="0"/>
              </a:spcAft>
              <a:buSzPts val="1800"/>
              <a:buFont typeface="Arial" panose="020B0604020202020204" pitchFamily="34" charset="0"/>
              <a:buNone/>
            </a:pPr>
            <a:r>
              <a:rPr lang="en-US" sz="2400" b="1" kern="0" dirty="0">
                <a:solidFill>
                  <a:schemeClr val="tx1"/>
                </a:solidFill>
              </a:rPr>
              <a:t>Your Name Here</a:t>
            </a:r>
          </a:p>
          <a:p>
            <a:pPr marL="0" indent="0" defTabSz="914400">
              <a:lnSpc>
                <a:spcPct val="90000"/>
              </a:lnSpc>
              <a:spcBef>
                <a:spcPts val="1000"/>
              </a:spcBef>
              <a:spcAft>
                <a:spcPts val="0"/>
              </a:spcAft>
              <a:buSzPts val="1800"/>
              <a:buFont typeface="Arial" panose="020B0604020202020204" pitchFamily="34" charset="0"/>
              <a:buNone/>
            </a:pPr>
            <a:r>
              <a:rPr lang="en-US" sz="2400" kern="0" dirty="0">
                <a:solidFill>
                  <a:schemeClr val="tx1"/>
                </a:solidFill>
              </a:rPr>
              <a:t>Microsoft Learn Student Ambassador</a:t>
            </a:r>
          </a:p>
          <a:p>
            <a:pPr marL="0" indent="0" defTabSz="914400">
              <a:lnSpc>
                <a:spcPct val="90000"/>
              </a:lnSpc>
              <a:spcBef>
                <a:spcPts val="1000"/>
              </a:spcBef>
              <a:spcAft>
                <a:spcPts val="0"/>
              </a:spcAft>
              <a:buSzPts val="1800"/>
              <a:buFont typeface="Arial" panose="020B0604020202020204" pitchFamily="34" charset="0"/>
              <a:buNone/>
            </a:pPr>
            <a:r>
              <a:rPr lang="en-US" sz="2400" kern="0" dirty="0">
                <a:solidFill>
                  <a:schemeClr val="tx1"/>
                </a:solidFill>
              </a:rPr>
              <a:t>     @microsoft</a:t>
            </a:r>
          </a:p>
        </p:txBody>
      </p:sp>
      <p:pic>
        <p:nvPicPr>
          <p:cNvPr id="7" name="Picture 2" descr="Twitter Logo transparent PNG - StickPNG">
            <a:extLst>
              <a:ext uri="{FF2B5EF4-FFF2-40B4-BE49-F238E27FC236}">
                <a16:creationId xmlns:a16="http://schemas.microsoft.com/office/drawing/2014/main" id="{ADA0BF9E-6785-4F82-9C8B-2A765D001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3892" y="4237765"/>
            <a:ext cx="423329" cy="423329"/>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09;p3">
            <a:extLst>
              <a:ext uri="{FF2B5EF4-FFF2-40B4-BE49-F238E27FC236}">
                <a16:creationId xmlns:a16="http://schemas.microsoft.com/office/drawing/2014/main" id="{1D244654-4252-4EF7-9D7E-62DC1DE1BB80}"/>
              </a:ext>
            </a:extLst>
          </p:cNvPr>
          <p:cNvSpPr txBox="1">
            <a:spLocks/>
          </p:cNvSpPr>
          <p:nvPr/>
        </p:nvSpPr>
        <p:spPr>
          <a:xfrm>
            <a:off x="6885556" y="6310323"/>
            <a:ext cx="5009662" cy="467725"/>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287338" marR="0" lvl="0" indent="-279400" algn="l" rtl="0">
              <a:lnSpc>
                <a:spcPct val="100000"/>
              </a:lnSpc>
              <a:spcBef>
                <a:spcPts val="0"/>
              </a:spcBef>
              <a:spcAft>
                <a:spcPts val="1000"/>
              </a:spcAft>
              <a:buClr>
                <a:schemeClr val="accent2"/>
              </a:buClr>
              <a:buSzPct val="80000"/>
              <a:buFont typeface="Arial" panose="020B0604020202020204" pitchFamily="34" charset="0"/>
              <a:buChar char="•"/>
              <a:tabLst/>
              <a:defRPr sz="3600" b="0" i="0" u="none" strike="noStrike" cap="none" dirty="0">
                <a:solidFill>
                  <a:schemeClr val="accent1"/>
                </a:solidFill>
                <a:latin typeface="Barlow"/>
                <a:ea typeface="Barlow"/>
                <a:cs typeface="Arial"/>
                <a:sym typeface="Barlow"/>
              </a:defRPr>
            </a:lvl1pPr>
            <a:lvl2pPr marL="574675" marR="0" lvl="1" indent="-231775" algn="l" rtl="0">
              <a:lnSpc>
                <a:spcPct val="100000"/>
              </a:lnSpc>
              <a:spcBef>
                <a:spcPts val="0"/>
              </a:spcBef>
              <a:spcAft>
                <a:spcPts val="1000"/>
              </a:spcAft>
              <a:buClr>
                <a:schemeClr val="accent2"/>
              </a:buClr>
              <a:buSzPct val="80000"/>
              <a:buFont typeface="Arial" panose="020B0604020202020204" pitchFamily="34" charset="0"/>
              <a:buChar char="•"/>
              <a:tabLst/>
              <a:defRPr sz="2400" b="0" i="0" u="none" strike="noStrike" cap="none">
                <a:solidFill>
                  <a:srgbClr val="000000"/>
                </a:solidFill>
                <a:latin typeface="Arial"/>
                <a:ea typeface="Arial"/>
                <a:cs typeface="Arial"/>
                <a:sym typeface="Arial"/>
              </a:defRPr>
            </a:lvl2pPr>
            <a:lvl3pPr marL="806450" marR="0" lvl="2" indent="-231775" algn="l" rtl="0">
              <a:lnSpc>
                <a:spcPct val="100000"/>
              </a:lnSpc>
              <a:spcBef>
                <a:spcPts val="0"/>
              </a:spcBef>
              <a:spcAft>
                <a:spcPts val="0"/>
              </a:spcAft>
              <a:buClr>
                <a:schemeClr val="accent2"/>
              </a:buClr>
              <a:buSzPct val="80000"/>
              <a:buFont typeface="Arial" panose="020B0604020202020204" pitchFamily="34" charset="0"/>
              <a:buChar char="•"/>
              <a:tabLst/>
              <a:defRPr sz="1600" b="0" i="0" u="none" strike="noStrike" cap="none">
                <a:solidFill>
                  <a:srgbClr val="000000"/>
                </a:solidFill>
                <a:latin typeface="Arial"/>
                <a:ea typeface="Arial"/>
                <a:cs typeface="Arial"/>
                <a:sym typeface="Arial"/>
              </a:defRPr>
            </a:lvl3pPr>
            <a:lvl4pPr marL="806450" marR="0" lvl="3" indent="-231775" algn="l" rtl="0">
              <a:lnSpc>
                <a:spcPct val="100000"/>
              </a:lnSpc>
              <a:spcBef>
                <a:spcPts val="0"/>
              </a:spcBef>
              <a:spcAft>
                <a:spcPts val="0"/>
              </a:spcAft>
              <a:buClr>
                <a:schemeClr val="accent2"/>
              </a:buClr>
              <a:buSzPct val="80000"/>
              <a:buFont typeface="Arial" panose="020B0604020202020204" pitchFamily="34" charset="0"/>
              <a:buChar char="•"/>
              <a:tabLst/>
              <a:defRPr sz="1600" b="0" i="0" u="none" strike="noStrike" cap="none">
                <a:solidFill>
                  <a:srgbClr val="000000"/>
                </a:solidFill>
                <a:latin typeface="Arial"/>
                <a:ea typeface="Arial"/>
                <a:cs typeface="Arial"/>
                <a:sym typeface="Arial"/>
              </a:defRPr>
            </a:lvl4pPr>
            <a:lvl5pPr marL="806450" marR="0" lvl="4" indent="-231775" algn="l" rtl="0">
              <a:lnSpc>
                <a:spcPct val="100000"/>
              </a:lnSpc>
              <a:spcBef>
                <a:spcPts val="0"/>
              </a:spcBef>
              <a:spcAft>
                <a:spcPts val="0"/>
              </a:spcAft>
              <a:buClr>
                <a:schemeClr val="accent2"/>
              </a:buClr>
              <a:buSzPct val="80000"/>
              <a:buFont typeface="Arial" panose="020B0604020202020204" pitchFamily="34" charset="0"/>
              <a:buChar char="•"/>
              <a:tabLst/>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defTabSz="914400">
              <a:lnSpc>
                <a:spcPct val="90000"/>
              </a:lnSpc>
              <a:spcBef>
                <a:spcPts val="1000"/>
              </a:spcBef>
              <a:spcAft>
                <a:spcPts val="0"/>
              </a:spcAft>
              <a:buSzPts val="1800"/>
              <a:buFont typeface="Arial" panose="020B0604020202020204" pitchFamily="34" charset="0"/>
              <a:buNone/>
            </a:pPr>
            <a:r>
              <a:rPr lang="en-US" sz="1600" kern="0" dirty="0">
                <a:solidFill>
                  <a:schemeClr val="tx1"/>
                </a:solidFill>
              </a:rPr>
              <a:t>http://github.com/shwars/paper-exploration-workshop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A06C-6A73-4204-812C-1F138864ACB8}"/>
              </a:ext>
            </a:extLst>
          </p:cNvPr>
          <p:cNvSpPr>
            <a:spLocks noGrp="1"/>
          </p:cNvSpPr>
          <p:nvPr>
            <p:ph type="title"/>
          </p:nvPr>
        </p:nvSpPr>
        <p:spPr/>
        <p:txBody>
          <a:bodyPr/>
          <a:lstStyle/>
          <a:p>
            <a:r>
              <a:rPr lang="en-US" dirty="0"/>
              <a:t>Text Analytics for Health: Entity Extraction</a:t>
            </a:r>
            <a:endParaRPr lang="ru-RU" dirty="0"/>
          </a:p>
        </p:txBody>
      </p:sp>
      <p:pic>
        <p:nvPicPr>
          <p:cNvPr id="1026" name="Picture 2" descr="Health NER">
            <a:extLst>
              <a:ext uri="{FF2B5EF4-FFF2-40B4-BE49-F238E27FC236}">
                <a16:creationId xmlns:a16="http://schemas.microsoft.com/office/drawing/2014/main" id="{E1DDC29B-FB2C-4C56-8830-392A21B00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45" y="1759470"/>
            <a:ext cx="10750292" cy="40567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A6F054-ED41-4108-AC35-486B5E39D8EC}"/>
              </a:ext>
            </a:extLst>
          </p:cNvPr>
          <p:cNvSpPr txBox="1"/>
          <p:nvPr/>
        </p:nvSpPr>
        <p:spPr>
          <a:xfrm>
            <a:off x="944381" y="1186235"/>
            <a:ext cx="4114524" cy="307777"/>
          </a:xfrm>
          <a:prstGeom prst="rect">
            <a:avLst/>
          </a:prstGeom>
          <a:noFill/>
        </p:spPr>
        <p:txBody>
          <a:bodyPr wrap="none" lIns="0" tIns="0" rIns="0" bIns="0" rtlCol="0">
            <a:spAutoFit/>
          </a:bodyPr>
          <a:lstStyle/>
          <a:p>
            <a:pPr algn="l"/>
            <a:r>
              <a:rPr lang="en-US" sz="2000"/>
              <a:t>+ Entity Linking, Negation Detection</a:t>
            </a:r>
            <a:endParaRPr lang="ru-RU" sz="2000" err="1"/>
          </a:p>
        </p:txBody>
      </p:sp>
    </p:spTree>
    <p:extLst>
      <p:ext uri="{BB962C8B-B14F-4D97-AF65-F5344CB8AC3E}">
        <p14:creationId xmlns:p14="http://schemas.microsoft.com/office/powerpoint/2010/main" val="23923609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A06C-6A73-4204-812C-1F138864ACB8}"/>
              </a:ext>
            </a:extLst>
          </p:cNvPr>
          <p:cNvSpPr>
            <a:spLocks noGrp="1"/>
          </p:cNvSpPr>
          <p:nvPr>
            <p:ph type="title"/>
          </p:nvPr>
        </p:nvSpPr>
        <p:spPr/>
        <p:txBody>
          <a:bodyPr/>
          <a:lstStyle/>
          <a:p>
            <a:r>
              <a:rPr lang="en-US"/>
              <a:t>Relation Extraction</a:t>
            </a:r>
            <a:endParaRPr lang="ru-RU"/>
          </a:p>
        </p:txBody>
      </p:sp>
      <p:pic>
        <p:nvPicPr>
          <p:cNvPr id="2050" name="Picture 2" descr="Health RE">
            <a:extLst>
              <a:ext uri="{FF2B5EF4-FFF2-40B4-BE49-F238E27FC236}">
                <a16:creationId xmlns:a16="http://schemas.microsoft.com/office/drawing/2014/main" id="{4AF55E8B-30B9-4318-AB73-F4B59B601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02" y="1355595"/>
            <a:ext cx="11252389" cy="387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4814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71DD-F412-4663-A72E-940BC020593F}"/>
              </a:ext>
            </a:extLst>
          </p:cNvPr>
          <p:cNvSpPr>
            <a:spLocks noGrp="1"/>
          </p:cNvSpPr>
          <p:nvPr>
            <p:ph type="title"/>
          </p:nvPr>
        </p:nvSpPr>
        <p:spPr/>
        <p:txBody>
          <a:bodyPr/>
          <a:lstStyle/>
          <a:p>
            <a:r>
              <a:rPr lang="en-US"/>
              <a:t>Using Text Analytics for Health</a:t>
            </a:r>
            <a:endParaRPr lang="ru-RU"/>
          </a:p>
        </p:txBody>
      </p:sp>
      <p:sp>
        <p:nvSpPr>
          <p:cNvPr id="3" name="Text Placeholder 2">
            <a:extLst>
              <a:ext uri="{FF2B5EF4-FFF2-40B4-BE49-F238E27FC236}">
                <a16:creationId xmlns:a16="http://schemas.microsoft.com/office/drawing/2014/main" id="{A9D741EB-0C1D-420F-BB93-4CD4EB6BBC73}"/>
              </a:ext>
            </a:extLst>
          </p:cNvPr>
          <p:cNvSpPr>
            <a:spLocks noGrp="1"/>
          </p:cNvSpPr>
          <p:nvPr>
            <p:ph type="body" sz="quarter" idx="10"/>
          </p:nvPr>
        </p:nvSpPr>
        <p:spPr>
          <a:xfrm>
            <a:off x="586390" y="1434370"/>
            <a:ext cx="11018520" cy="430887"/>
          </a:xfrm>
        </p:spPr>
        <p:txBody>
          <a:bodyPr/>
          <a:lstStyle/>
          <a:p>
            <a:r>
              <a:rPr lang="en-US"/>
              <a:t>Pip Install the Azure </a:t>
            </a:r>
            <a:r>
              <a:rPr lang="en-US" err="1"/>
              <a:t>TextAnalytics</a:t>
            </a:r>
            <a:r>
              <a:rPr lang="en-US"/>
              <a:t> SDK:</a:t>
            </a:r>
            <a:endParaRPr lang="ru-RU"/>
          </a:p>
        </p:txBody>
      </p:sp>
      <p:sp>
        <p:nvSpPr>
          <p:cNvPr id="5" name="TextBox 4">
            <a:extLst>
              <a:ext uri="{FF2B5EF4-FFF2-40B4-BE49-F238E27FC236}">
                <a16:creationId xmlns:a16="http://schemas.microsoft.com/office/drawing/2014/main" id="{ABDD24FA-5E18-4066-B119-046821BD2FA1}"/>
              </a:ext>
            </a:extLst>
          </p:cNvPr>
          <p:cNvSpPr txBox="1"/>
          <p:nvPr/>
        </p:nvSpPr>
        <p:spPr>
          <a:xfrm>
            <a:off x="809469" y="2015606"/>
            <a:ext cx="6760564" cy="363946"/>
          </a:xfrm>
          <a:prstGeom prst="rect">
            <a:avLst/>
          </a:prstGeom>
          <a:solidFill>
            <a:schemeClr val="tx1"/>
          </a:solidFill>
        </p:spPr>
        <p:txBody>
          <a:bodyPr wrap="square">
            <a:spAutoFit/>
          </a:bodyPr>
          <a:lstStyle/>
          <a:p>
            <a:r>
              <a:rPr lang="en-US" b="0" dirty="0">
                <a:solidFill>
                  <a:srgbClr val="FFFF00"/>
                </a:solidFill>
                <a:effectLst/>
                <a:latin typeface=" Fira Code Retina"/>
              </a:rPr>
              <a:t>pip install </a:t>
            </a:r>
            <a:r>
              <a:rPr lang="en-US" b="0" dirty="0" err="1">
                <a:solidFill>
                  <a:srgbClr val="FFFF00"/>
                </a:solidFill>
                <a:effectLst/>
                <a:latin typeface=" Fira Code Retina"/>
              </a:rPr>
              <a:t>azure.ai.textanalytics</a:t>
            </a:r>
            <a:endParaRPr lang="en-US" b="0" dirty="0">
              <a:solidFill>
                <a:srgbClr val="FFFF00"/>
              </a:solidFill>
              <a:effectLst/>
              <a:latin typeface=" Fira Code Retina"/>
            </a:endParaRPr>
          </a:p>
        </p:txBody>
      </p:sp>
      <p:sp>
        <p:nvSpPr>
          <p:cNvPr id="9" name="TextBox 8">
            <a:extLst>
              <a:ext uri="{FF2B5EF4-FFF2-40B4-BE49-F238E27FC236}">
                <a16:creationId xmlns:a16="http://schemas.microsoft.com/office/drawing/2014/main" id="{B202D738-EB2B-43EF-95FE-F75E94F03D09}"/>
              </a:ext>
            </a:extLst>
          </p:cNvPr>
          <p:cNvSpPr txBox="1"/>
          <p:nvPr/>
        </p:nvSpPr>
        <p:spPr>
          <a:xfrm>
            <a:off x="586390" y="3159946"/>
            <a:ext cx="10139072" cy="1450397"/>
          </a:xfrm>
          <a:prstGeom prst="rect">
            <a:avLst/>
          </a:prstGeom>
          <a:noFill/>
        </p:spPr>
        <p:txBody>
          <a:bodyPr wrap="square">
            <a:spAutoFit/>
          </a:bodyPr>
          <a:lstStyle/>
          <a:p>
            <a:r>
              <a:rPr lang="en-US" b="0" dirty="0">
                <a:solidFill>
                  <a:srgbClr val="AF00DB"/>
                </a:solidFill>
                <a:effectLst/>
                <a:latin typeface=" Fira Code Retina"/>
              </a:rPr>
              <a:t>from</a:t>
            </a:r>
            <a:r>
              <a:rPr lang="en-US" b="0" dirty="0">
                <a:solidFill>
                  <a:srgbClr val="000000"/>
                </a:solidFill>
                <a:effectLst/>
                <a:latin typeface=" Fira Code Retina"/>
              </a:rPr>
              <a:t> </a:t>
            </a:r>
            <a:r>
              <a:rPr lang="en-US" b="0" dirty="0" err="1">
                <a:solidFill>
                  <a:srgbClr val="000000"/>
                </a:solidFill>
                <a:effectLst/>
                <a:latin typeface=" Fira Code Retina"/>
              </a:rPr>
              <a:t>azure.core.credentials</a:t>
            </a:r>
            <a:r>
              <a:rPr lang="en-US" b="0" dirty="0">
                <a:solidFill>
                  <a:srgbClr val="000000"/>
                </a:solidFill>
                <a:effectLst/>
                <a:latin typeface=" Fira Code Retina"/>
              </a:rPr>
              <a:t> </a:t>
            </a:r>
            <a:r>
              <a:rPr lang="en-US" b="0" dirty="0">
                <a:solidFill>
                  <a:srgbClr val="AF00DB"/>
                </a:solidFill>
                <a:effectLst/>
                <a:latin typeface=" Fira Code Retina"/>
              </a:rPr>
              <a:t>import</a:t>
            </a:r>
            <a:r>
              <a:rPr lang="en-US" b="0" dirty="0">
                <a:solidFill>
                  <a:srgbClr val="000000"/>
                </a:solidFill>
                <a:effectLst/>
                <a:latin typeface=" Fira Code Retina"/>
              </a:rPr>
              <a:t> </a:t>
            </a:r>
            <a:r>
              <a:rPr lang="en-US" b="0" dirty="0" err="1">
                <a:solidFill>
                  <a:srgbClr val="000000"/>
                </a:solidFill>
                <a:effectLst/>
                <a:latin typeface=" Fira Code Retina"/>
              </a:rPr>
              <a:t>AzureKeyCredential</a:t>
            </a:r>
            <a:endParaRPr lang="en-US" b="0" dirty="0">
              <a:solidFill>
                <a:srgbClr val="000000"/>
              </a:solidFill>
              <a:effectLst/>
              <a:latin typeface=" Fira Code Retina"/>
            </a:endParaRPr>
          </a:p>
          <a:p>
            <a:r>
              <a:rPr lang="en-US" b="0" dirty="0">
                <a:solidFill>
                  <a:srgbClr val="AF00DB"/>
                </a:solidFill>
                <a:effectLst/>
                <a:latin typeface=" Fira Code Retina"/>
              </a:rPr>
              <a:t>from</a:t>
            </a:r>
            <a:r>
              <a:rPr lang="en-US" b="0" dirty="0">
                <a:solidFill>
                  <a:srgbClr val="000000"/>
                </a:solidFill>
                <a:effectLst/>
                <a:latin typeface=" Fira Code Retina"/>
              </a:rPr>
              <a:t> </a:t>
            </a:r>
            <a:r>
              <a:rPr lang="en-US" b="0" dirty="0" err="1">
                <a:solidFill>
                  <a:srgbClr val="000000"/>
                </a:solidFill>
                <a:effectLst/>
                <a:latin typeface=" Fira Code Retina"/>
              </a:rPr>
              <a:t>azure.ai.textanalytics</a:t>
            </a:r>
            <a:r>
              <a:rPr lang="en-US" b="0" dirty="0">
                <a:solidFill>
                  <a:srgbClr val="000000"/>
                </a:solidFill>
                <a:effectLst/>
                <a:latin typeface=" Fira Code Retina"/>
              </a:rPr>
              <a:t> </a:t>
            </a:r>
            <a:r>
              <a:rPr lang="en-US" b="0" dirty="0">
                <a:solidFill>
                  <a:srgbClr val="AF00DB"/>
                </a:solidFill>
                <a:effectLst/>
                <a:latin typeface=" Fira Code Retina"/>
              </a:rPr>
              <a:t>import</a:t>
            </a:r>
            <a:r>
              <a:rPr lang="en-US" b="0" dirty="0">
                <a:solidFill>
                  <a:srgbClr val="000000"/>
                </a:solidFill>
                <a:effectLst/>
                <a:latin typeface=" Fira Code Retina"/>
              </a:rPr>
              <a:t> </a:t>
            </a:r>
            <a:r>
              <a:rPr lang="en-US" b="0" dirty="0" err="1">
                <a:solidFill>
                  <a:srgbClr val="000000"/>
                </a:solidFill>
                <a:effectLst/>
                <a:latin typeface=" Fira Code Retina"/>
              </a:rPr>
              <a:t>TextAnalyticsClient</a:t>
            </a:r>
            <a:endParaRPr lang="en-US" b="0" dirty="0">
              <a:solidFill>
                <a:srgbClr val="000000"/>
              </a:solidFill>
              <a:effectLst/>
              <a:latin typeface=" Fira Code Retina"/>
            </a:endParaRPr>
          </a:p>
          <a:p>
            <a:br>
              <a:rPr lang="en-US" b="0" dirty="0">
                <a:solidFill>
                  <a:srgbClr val="000000"/>
                </a:solidFill>
                <a:effectLst/>
                <a:latin typeface=" Fira Code Retina"/>
              </a:rPr>
            </a:br>
            <a:r>
              <a:rPr lang="en-US" b="0" dirty="0">
                <a:solidFill>
                  <a:srgbClr val="000000"/>
                </a:solidFill>
                <a:effectLst/>
                <a:latin typeface=" Fira Code Retina"/>
              </a:rPr>
              <a:t>client = </a:t>
            </a:r>
            <a:r>
              <a:rPr lang="en-US" b="0" dirty="0" err="1">
                <a:solidFill>
                  <a:srgbClr val="000000"/>
                </a:solidFill>
                <a:effectLst/>
                <a:latin typeface=" Fira Code Retina"/>
              </a:rPr>
              <a:t>TextAnalyticsClient</a:t>
            </a:r>
            <a:r>
              <a:rPr lang="en-US" b="0" dirty="0">
                <a:solidFill>
                  <a:srgbClr val="000000"/>
                </a:solidFill>
                <a:effectLst/>
                <a:latin typeface=" Fira Code Retina"/>
              </a:rPr>
              <a:t>(</a:t>
            </a:r>
            <a:r>
              <a:rPr lang="en-US" b="0" dirty="0">
                <a:solidFill>
                  <a:srgbClr val="001080"/>
                </a:solidFill>
                <a:effectLst/>
                <a:latin typeface=" Fira Code Retina"/>
              </a:rPr>
              <a:t>endpoint</a:t>
            </a:r>
            <a:r>
              <a:rPr lang="en-US" b="0" dirty="0">
                <a:solidFill>
                  <a:srgbClr val="000000"/>
                </a:solidFill>
                <a:effectLst/>
                <a:latin typeface=" Fira Code Retina"/>
              </a:rPr>
              <a:t>=endpoint, </a:t>
            </a:r>
          </a:p>
          <a:p>
            <a:r>
              <a:rPr lang="en-US" dirty="0">
                <a:solidFill>
                  <a:srgbClr val="000000"/>
                </a:solidFill>
                <a:latin typeface=" Fira Code Retina"/>
              </a:rPr>
              <a:t>   				  </a:t>
            </a:r>
            <a:r>
              <a:rPr lang="en-US" b="0" dirty="0">
                <a:solidFill>
                  <a:srgbClr val="001080"/>
                </a:solidFill>
                <a:effectLst/>
                <a:latin typeface=" Fira Code Retina"/>
              </a:rPr>
              <a:t>credential</a:t>
            </a:r>
            <a:r>
              <a:rPr lang="en-US" b="0" dirty="0">
                <a:solidFill>
                  <a:srgbClr val="000000"/>
                </a:solidFill>
                <a:effectLst/>
                <a:latin typeface=" Fira Code Retina"/>
              </a:rPr>
              <a:t>=</a:t>
            </a:r>
            <a:r>
              <a:rPr lang="en-US" b="0" dirty="0" err="1">
                <a:solidFill>
                  <a:srgbClr val="000000"/>
                </a:solidFill>
                <a:effectLst/>
                <a:latin typeface=" Fira Code Retina"/>
              </a:rPr>
              <a:t>AzureKeyCredential</a:t>
            </a:r>
            <a:r>
              <a:rPr lang="en-US" b="0" dirty="0">
                <a:solidFill>
                  <a:srgbClr val="000000"/>
                </a:solidFill>
                <a:effectLst/>
                <a:latin typeface=" Fira Code Retina"/>
              </a:rPr>
              <a:t>(key))</a:t>
            </a:r>
          </a:p>
        </p:txBody>
      </p:sp>
      <p:sp>
        <p:nvSpPr>
          <p:cNvPr id="10" name="Text Placeholder 2">
            <a:extLst>
              <a:ext uri="{FF2B5EF4-FFF2-40B4-BE49-F238E27FC236}">
                <a16:creationId xmlns:a16="http://schemas.microsoft.com/office/drawing/2014/main" id="{ABE4AC03-E778-48AE-81E6-0F902898988F}"/>
              </a:ext>
            </a:extLst>
          </p:cNvPr>
          <p:cNvSpPr txBox="1">
            <a:spLocks/>
          </p:cNvSpPr>
          <p:nvPr/>
        </p:nvSpPr>
        <p:spPr>
          <a:xfrm>
            <a:off x="586390" y="2696464"/>
            <a:ext cx="11018520"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Create the client:</a:t>
            </a:r>
            <a:endParaRPr lang="ru-RU"/>
          </a:p>
        </p:txBody>
      </p:sp>
      <p:sp>
        <p:nvSpPr>
          <p:cNvPr id="12" name="TextBox 11">
            <a:extLst>
              <a:ext uri="{FF2B5EF4-FFF2-40B4-BE49-F238E27FC236}">
                <a16:creationId xmlns:a16="http://schemas.microsoft.com/office/drawing/2014/main" id="{DA306E36-95B6-4CBA-9363-46CF39076B1A}"/>
              </a:ext>
            </a:extLst>
          </p:cNvPr>
          <p:cNvSpPr txBox="1"/>
          <p:nvPr/>
        </p:nvSpPr>
        <p:spPr>
          <a:xfrm>
            <a:off x="586390" y="5311109"/>
            <a:ext cx="11160178" cy="907171"/>
          </a:xfrm>
          <a:prstGeom prst="rect">
            <a:avLst/>
          </a:prstGeom>
          <a:noFill/>
        </p:spPr>
        <p:txBody>
          <a:bodyPr wrap="square">
            <a:spAutoFit/>
          </a:bodyPr>
          <a:lstStyle/>
          <a:p>
            <a:r>
              <a:rPr lang="en-US" b="0">
                <a:solidFill>
                  <a:srgbClr val="000000"/>
                </a:solidFill>
                <a:effectLst/>
                <a:latin typeface=" Fira Code Retina"/>
              </a:rPr>
              <a:t>documents = [</a:t>
            </a:r>
            <a:r>
              <a:rPr lang="en-US" sz="1400" b="0">
                <a:solidFill>
                  <a:srgbClr val="A31515"/>
                </a:solidFill>
                <a:effectLst/>
                <a:latin typeface=" Fira Code Retina"/>
              </a:rPr>
              <a:t>"I have not been administered any aspirin, just 300 mg or </a:t>
            </a:r>
            <a:r>
              <a:rPr lang="en-US" sz="1400" b="0" err="1">
                <a:solidFill>
                  <a:srgbClr val="A31515"/>
                </a:solidFill>
                <a:effectLst/>
                <a:latin typeface=" Fira Code Retina"/>
              </a:rPr>
              <a:t>favipiravir</a:t>
            </a:r>
            <a:r>
              <a:rPr lang="en-US" sz="1400" b="0">
                <a:solidFill>
                  <a:srgbClr val="A31515"/>
                </a:solidFill>
                <a:effectLst/>
                <a:latin typeface=" Fira Code Retina"/>
              </a:rPr>
              <a:t> daily."</a:t>
            </a:r>
            <a:r>
              <a:rPr lang="en-US" b="0">
                <a:solidFill>
                  <a:srgbClr val="000000"/>
                </a:solidFill>
                <a:effectLst/>
                <a:latin typeface=" Fira Code Retina"/>
              </a:rPr>
              <a:t>]</a:t>
            </a:r>
          </a:p>
          <a:p>
            <a:r>
              <a:rPr lang="en-US" b="0" err="1">
                <a:solidFill>
                  <a:srgbClr val="000000"/>
                </a:solidFill>
                <a:effectLst/>
                <a:latin typeface=" Fira Code Retina"/>
              </a:rPr>
              <a:t>poller</a:t>
            </a:r>
            <a:r>
              <a:rPr lang="en-US" b="0">
                <a:solidFill>
                  <a:srgbClr val="000000"/>
                </a:solidFill>
                <a:effectLst/>
                <a:latin typeface=" Fira Code Retina"/>
              </a:rPr>
              <a:t> = </a:t>
            </a:r>
            <a:r>
              <a:rPr lang="en-US" b="0" err="1">
                <a:solidFill>
                  <a:srgbClr val="000000"/>
                </a:solidFill>
                <a:effectLst/>
                <a:latin typeface=" Fira Code Retina"/>
              </a:rPr>
              <a:t>client.begin_analyze_healthcare_entities</a:t>
            </a:r>
            <a:r>
              <a:rPr lang="en-US" b="0">
                <a:solidFill>
                  <a:srgbClr val="000000"/>
                </a:solidFill>
                <a:effectLst/>
                <a:latin typeface=" Fira Code Retina"/>
              </a:rPr>
              <a:t>(documents)</a:t>
            </a:r>
          </a:p>
          <a:p>
            <a:r>
              <a:rPr lang="en-US" b="0">
                <a:solidFill>
                  <a:srgbClr val="000000"/>
                </a:solidFill>
                <a:effectLst/>
                <a:latin typeface=" Fira Code Retina"/>
              </a:rPr>
              <a:t>result = </a:t>
            </a:r>
            <a:r>
              <a:rPr lang="en-US" b="0" err="1">
                <a:solidFill>
                  <a:srgbClr val="000000"/>
                </a:solidFill>
                <a:effectLst/>
                <a:latin typeface=" Fira Code Retina"/>
              </a:rPr>
              <a:t>poller.result</a:t>
            </a:r>
            <a:r>
              <a:rPr lang="en-US" b="0">
                <a:solidFill>
                  <a:srgbClr val="000000"/>
                </a:solidFill>
                <a:effectLst/>
                <a:latin typeface=" Fira Code Retina"/>
              </a:rPr>
              <a:t>()</a:t>
            </a:r>
          </a:p>
        </p:txBody>
      </p:sp>
      <p:sp>
        <p:nvSpPr>
          <p:cNvPr id="13" name="Text Placeholder 2">
            <a:extLst>
              <a:ext uri="{FF2B5EF4-FFF2-40B4-BE49-F238E27FC236}">
                <a16:creationId xmlns:a16="http://schemas.microsoft.com/office/drawing/2014/main" id="{076A0033-7C47-4DE0-A41F-45C2F4589C78}"/>
              </a:ext>
            </a:extLst>
          </p:cNvPr>
          <p:cNvSpPr txBox="1">
            <a:spLocks/>
          </p:cNvSpPr>
          <p:nvPr/>
        </p:nvSpPr>
        <p:spPr>
          <a:xfrm>
            <a:off x="586390" y="4880222"/>
            <a:ext cx="11018520"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Do the call:</a:t>
            </a:r>
            <a:endParaRPr lang="ru-RU"/>
          </a:p>
        </p:txBody>
      </p:sp>
    </p:spTree>
    <p:extLst>
      <p:ext uri="{BB962C8B-B14F-4D97-AF65-F5344CB8AC3E}">
        <p14:creationId xmlns:p14="http://schemas.microsoft.com/office/powerpoint/2010/main" val="5412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9"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A7E3D-965B-4B26-B267-DBBCACF0E6B4}"/>
              </a:ext>
            </a:extLst>
          </p:cNvPr>
          <p:cNvSpPr>
            <a:spLocks noGrp="1"/>
          </p:cNvSpPr>
          <p:nvPr>
            <p:ph type="body" sz="quarter" idx="10"/>
          </p:nvPr>
        </p:nvSpPr>
        <p:spPr>
          <a:xfrm>
            <a:off x="586389" y="1434369"/>
            <a:ext cx="6478719" cy="1107996"/>
          </a:xfrm>
        </p:spPr>
        <p:txBody>
          <a:bodyPr/>
          <a:lstStyle/>
          <a:p>
            <a:r>
              <a:rPr lang="en-US" i="1" dirty="0"/>
              <a:t>I have not been administered any </a:t>
            </a:r>
            <a:r>
              <a:rPr lang="en-US" i="1" dirty="0">
                <a:highlight>
                  <a:srgbClr val="FFFF00"/>
                </a:highlight>
              </a:rPr>
              <a:t>aspirin</a:t>
            </a:r>
            <a:r>
              <a:rPr lang="en-US" i="1" dirty="0"/>
              <a:t>,</a:t>
            </a:r>
            <a:br>
              <a:rPr lang="en-US" i="1" dirty="0"/>
            </a:br>
            <a:br>
              <a:rPr lang="en-US" sz="1400" i="1" dirty="0"/>
            </a:br>
            <a:r>
              <a:rPr lang="en-US" i="1" dirty="0"/>
              <a:t>just </a:t>
            </a:r>
            <a:r>
              <a:rPr lang="en-US" i="1" dirty="0">
                <a:highlight>
                  <a:srgbClr val="00FF00"/>
                </a:highlight>
              </a:rPr>
              <a:t>300 mg </a:t>
            </a:r>
            <a:r>
              <a:rPr lang="en-US" i="1" dirty="0"/>
              <a:t>or </a:t>
            </a:r>
            <a:r>
              <a:rPr lang="en-US" i="1" dirty="0">
                <a:highlight>
                  <a:srgbClr val="FFFF00"/>
                </a:highlight>
              </a:rPr>
              <a:t>favipiravir</a:t>
            </a:r>
            <a:r>
              <a:rPr lang="en-US" i="1" dirty="0"/>
              <a:t> </a:t>
            </a:r>
            <a:r>
              <a:rPr lang="en-US" i="1" dirty="0">
                <a:highlight>
                  <a:srgbClr val="C0C0C0"/>
                </a:highlight>
              </a:rPr>
              <a:t>daily</a:t>
            </a:r>
            <a:r>
              <a:rPr lang="en-US" i="1" dirty="0"/>
              <a:t>.</a:t>
            </a:r>
            <a:endParaRPr lang="ru-RU" i="1" dirty="0"/>
          </a:p>
        </p:txBody>
      </p:sp>
      <p:sp>
        <p:nvSpPr>
          <p:cNvPr id="6" name="TextBox 5">
            <a:extLst>
              <a:ext uri="{FF2B5EF4-FFF2-40B4-BE49-F238E27FC236}">
                <a16:creationId xmlns:a16="http://schemas.microsoft.com/office/drawing/2014/main" id="{3F8CE4E3-0F0A-4EF3-A172-701B01524D0A}"/>
              </a:ext>
            </a:extLst>
          </p:cNvPr>
          <p:cNvSpPr txBox="1"/>
          <p:nvPr/>
        </p:nvSpPr>
        <p:spPr>
          <a:xfrm>
            <a:off x="487016" y="4025071"/>
            <a:ext cx="11569215" cy="1450397"/>
          </a:xfrm>
          <a:prstGeom prst="rect">
            <a:avLst/>
          </a:prstGeom>
          <a:noFill/>
        </p:spPr>
        <p:txBody>
          <a:bodyPr wrap="square">
            <a:spAutoFit/>
          </a:bodyPr>
          <a:lstStyle/>
          <a:p>
            <a:r>
              <a:rPr lang="en-US" b="0" i="0" dirty="0">
                <a:solidFill>
                  <a:srgbClr val="000000"/>
                </a:solidFill>
                <a:effectLst/>
                <a:latin typeface="Fira Code Retina" panose="020B0809050000020004" pitchFamily="49" charset="0"/>
              </a:rPr>
              <a:t>aspirin (C0004057) [</a:t>
            </a:r>
            <a:r>
              <a:rPr lang="en-US" b="0" i="0" dirty="0" err="1">
                <a:solidFill>
                  <a:srgbClr val="000000"/>
                </a:solidFill>
                <a:effectLst/>
                <a:latin typeface="Fira Code Retina" panose="020B0809050000020004" pitchFamily="49" charset="0"/>
              </a:rPr>
              <a:t>MedicationName</a:t>
            </a:r>
            <a:r>
              <a:rPr lang="en-US" b="0" i="0" dirty="0">
                <a:solidFill>
                  <a:srgbClr val="000000"/>
                </a:solidFill>
                <a:effectLst/>
                <a:latin typeface="Fira Code Retina" panose="020B0809050000020004" pitchFamily="49" charset="0"/>
              </a:rPr>
              <a:t>]</a:t>
            </a:r>
          </a:p>
          <a:p>
            <a:r>
              <a:rPr lang="en-US" b="0" i="0" dirty="0">
                <a:solidFill>
                  <a:srgbClr val="000000"/>
                </a:solidFill>
                <a:effectLst/>
                <a:latin typeface="Fira Code Retina" panose="020B0809050000020004" pitchFamily="49" charset="0"/>
              </a:rPr>
              <a:t>300 mg [Dosage] --</a:t>
            </a:r>
            <a:r>
              <a:rPr lang="en-US" b="0" i="0" dirty="0" err="1">
                <a:solidFill>
                  <a:srgbClr val="000000"/>
                </a:solidFill>
                <a:effectLst/>
                <a:latin typeface="Fira Code Retina" panose="020B0809050000020004" pitchFamily="49" charset="0"/>
              </a:rPr>
              <a:t>DosageOfMedication</a:t>
            </a:r>
            <a:r>
              <a:rPr lang="en-US" b="0" i="0" dirty="0">
                <a:solidFill>
                  <a:srgbClr val="000000"/>
                </a:solidFill>
                <a:effectLst/>
                <a:latin typeface="Fira Code Retina" panose="020B0809050000020004" pitchFamily="49" charset="0"/>
              </a:rPr>
              <a:t>--&gt; favipiravir (C1138226) [</a:t>
            </a:r>
            <a:r>
              <a:rPr lang="en-US" b="0" i="0" dirty="0" err="1">
                <a:solidFill>
                  <a:srgbClr val="000000"/>
                </a:solidFill>
                <a:effectLst/>
                <a:latin typeface="Fira Code Retina" panose="020B0809050000020004" pitchFamily="49" charset="0"/>
              </a:rPr>
              <a:t>MedicationName</a:t>
            </a:r>
            <a:r>
              <a:rPr lang="en-US" b="0" i="0" dirty="0">
                <a:solidFill>
                  <a:srgbClr val="000000"/>
                </a:solidFill>
                <a:effectLst/>
                <a:latin typeface="Fira Code Retina" panose="020B0809050000020004" pitchFamily="49" charset="0"/>
              </a:rPr>
              <a:t>] favipiravir (C1138226) [</a:t>
            </a:r>
            <a:r>
              <a:rPr lang="en-US" b="0" i="0" dirty="0" err="1">
                <a:solidFill>
                  <a:srgbClr val="000000"/>
                </a:solidFill>
                <a:effectLst/>
                <a:latin typeface="Fira Code Retina" panose="020B0809050000020004" pitchFamily="49" charset="0"/>
              </a:rPr>
              <a:t>MedicationName</a:t>
            </a:r>
            <a:r>
              <a:rPr lang="en-US" b="0" i="0" dirty="0">
                <a:solidFill>
                  <a:srgbClr val="000000"/>
                </a:solidFill>
                <a:effectLst/>
                <a:latin typeface="Fira Code Retina" panose="020B0809050000020004" pitchFamily="49" charset="0"/>
              </a:rPr>
              <a:t>] </a:t>
            </a:r>
          </a:p>
          <a:p>
            <a:r>
              <a:rPr lang="en-US" b="0" i="0" dirty="0">
                <a:solidFill>
                  <a:srgbClr val="000000"/>
                </a:solidFill>
                <a:effectLst/>
                <a:latin typeface="Fira Code Retina" panose="020B0809050000020004" pitchFamily="49" charset="0"/>
              </a:rPr>
              <a:t>daily [Frequency] --</a:t>
            </a:r>
            <a:r>
              <a:rPr lang="en-US" b="0" i="0" dirty="0" err="1">
                <a:solidFill>
                  <a:srgbClr val="000000"/>
                </a:solidFill>
                <a:effectLst/>
                <a:latin typeface="Fira Code Retina" panose="020B0809050000020004" pitchFamily="49" charset="0"/>
              </a:rPr>
              <a:t>FrequencyOfMedication</a:t>
            </a:r>
            <a:r>
              <a:rPr lang="en-US" b="0" i="0" dirty="0">
                <a:solidFill>
                  <a:srgbClr val="000000"/>
                </a:solidFill>
                <a:effectLst/>
                <a:latin typeface="Fira Code Retina" panose="020B0809050000020004" pitchFamily="49" charset="0"/>
              </a:rPr>
              <a:t>--&gt; favipiravir (C1138226) [</a:t>
            </a:r>
            <a:r>
              <a:rPr lang="en-US" b="0" i="0" dirty="0" err="1">
                <a:solidFill>
                  <a:srgbClr val="000000"/>
                </a:solidFill>
                <a:effectLst/>
                <a:latin typeface="Fira Code Retina" panose="020B0809050000020004" pitchFamily="49" charset="0"/>
              </a:rPr>
              <a:t>MedicationName</a:t>
            </a:r>
            <a:r>
              <a:rPr lang="en-US" b="0" i="0" dirty="0">
                <a:solidFill>
                  <a:srgbClr val="000000"/>
                </a:solidFill>
                <a:effectLst/>
                <a:latin typeface="Fira Code Retina" panose="020B0809050000020004" pitchFamily="49" charset="0"/>
              </a:rPr>
              <a:t>]</a:t>
            </a:r>
            <a:endParaRPr lang="ru-RU" dirty="0"/>
          </a:p>
        </p:txBody>
      </p:sp>
      <p:cxnSp>
        <p:nvCxnSpPr>
          <p:cNvPr id="15" name="Straight Arrow Connector 14">
            <a:extLst>
              <a:ext uri="{FF2B5EF4-FFF2-40B4-BE49-F238E27FC236}">
                <a16:creationId xmlns:a16="http://schemas.microsoft.com/office/drawing/2014/main" id="{FA59DA39-FF32-446A-A148-251FE4AE8D4A}"/>
              </a:ext>
            </a:extLst>
          </p:cNvPr>
          <p:cNvCxnSpPr>
            <a:cxnSpLocks/>
          </p:cNvCxnSpPr>
          <p:nvPr/>
        </p:nvCxnSpPr>
        <p:spPr>
          <a:xfrm flipV="1">
            <a:off x="1869832" y="2489892"/>
            <a:ext cx="0" cy="312116"/>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D1E0457-AC25-4BD6-92DA-55C4FEBED727}"/>
              </a:ext>
            </a:extLst>
          </p:cNvPr>
          <p:cNvCxnSpPr>
            <a:cxnSpLocks/>
          </p:cNvCxnSpPr>
          <p:nvPr/>
        </p:nvCxnSpPr>
        <p:spPr>
          <a:xfrm flipV="1">
            <a:off x="4937370" y="2489892"/>
            <a:ext cx="0" cy="312116"/>
          </a:xfrm>
          <a:prstGeom prst="straightConnector1">
            <a:avLst/>
          </a:prstGeom>
          <a:ln w="28575">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4CB6AF9-8285-415C-934E-5B09BC289E96}"/>
              </a:ext>
            </a:extLst>
          </p:cNvPr>
          <p:cNvCxnSpPr>
            <a:cxnSpLocks/>
          </p:cNvCxnSpPr>
          <p:nvPr/>
        </p:nvCxnSpPr>
        <p:spPr>
          <a:xfrm>
            <a:off x="3862755" y="2489892"/>
            <a:ext cx="0" cy="320431"/>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A6A3365-338E-4064-AA67-7C27420E402D}"/>
              </a:ext>
            </a:extLst>
          </p:cNvPr>
          <p:cNvCxnSpPr>
            <a:cxnSpLocks/>
          </p:cNvCxnSpPr>
          <p:nvPr/>
        </p:nvCxnSpPr>
        <p:spPr>
          <a:xfrm>
            <a:off x="3343032" y="2489892"/>
            <a:ext cx="0" cy="320431"/>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EBC9316-11F1-4F67-9CEA-E6119282C3FA}"/>
              </a:ext>
            </a:extLst>
          </p:cNvPr>
          <p:cNvCxnSpPr>
            <a:cxnSpLocks/>
          </p:cNvCxnSpPr>
          <p:nvPr/>
        </p:nvCxnSpPr>
        <p:spPr>
          <a:xfrm flipH="1">
            <a:off x="1854201" y="2802008"/>
            <a:ext cx="1488831" cy="8315"/>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13806C0-C08A-4A53-A8F6-286D69308C18}"/>
              </a:ext>
            </a:extLst>
          </p:cNvPr>
          <p:cNvCxnSpPr>
            <a:cxnSpLocks/>
          </p:cNvCxnSpPr>
          <p:nvPr/>
        </p:nvCxnSpPr>
        <p:spPr>
          <a:xfrm flipH="1">
            <a:off x="3862755" y="2793693"/>
            <a:ext cx="1074616"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01A902C-6E17-4336-A9AA-C44BF88B4410}"/>
              </a:ext>
            </a:extLst>
          </p:cNvPr>
          <p:cNvSpPr txBox="1"/>
          <p:nvPr/>
        </p:nvSpPr>
        <p:spPr>
          <a:xfrm>
            <a:off x="6096000" y="1328615"/>
            <a:ext cx="65" cy="307777"/>
          </a:xfrm>
          <a:prstGeom prst="rect">
            <a:avLst/>
          </a:prstGeom>
          <a:noFill/>
        </p:spPr>
        <p:txBody>
          <a:bodyPr wrap="none" lIns="0" tIns="0" rIns="0" bIns="0" rtlCol="0">
            <a:spAutoFit/>
          </a:bodyPr>
          <a:lstStyle/>
          <a:p>
            <a:pPr algn="l"/>
            <a:endParaRPr lang="ru-RU" sz="2000" dirty="0" err="1"/>
          </a:p>
        </p:txBody>
      </p:sp>
      <p:sp>
        <p:nvSpPr>
          <p:cNvPr id="29" name="Text Placeholder 2">
            <a:extLst>
              <a:ext uri="{FF2B5EF4-FFF2-40B4-BE49-F238E27FC236}">
                <a16:creationId xmlns:a16="http://schemas.microsoft.com/office/drawing/2014/main" id="{ACDE3C32-DA8D-4EBA-A737-9467E5A88A94}"/>
              </a:ext>
            </a:extLst>
          </p:cNvPr>
          <p:cNvSpPr txBox="1">
            <a:spLocks/>
          </p:cNvSpPr>
          <p:nvPr/>
        </p:nvSpPr>
        <p:spPr>
          <a:xfrm>
            <a:off x="7791938" y="1482503"/>
            <a:ext cx="2770555" cy="146501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highlight>
                  <a:srgbClr val="FFFF00"/>
                </a:highlight>
              </a:rPr>
              <a:t>Medication</a:t>
            </a:r>
          </a:p>
          <a:p>
            <a:r>
              <a:rPr lang="en-US" dirty="0">
                <a:highlight>
                  <a:srgbClr val="00FF00"/>
                </a:highlight>
              </a:rPr>
              <a:t>Dosage</a:t>
            </a:r>
            <a:endParaRPr lang="ru-RU" dirty="0">
              <a:highlight>
                <a:srgbClr val="00FF00"/>
              </a:highlight>
            </a:endParaRPr>
          </a:p>
          <a:p>
            <a:r>
              <a:rPr lang="en-US" dirty="0">
                <a:highlight>
                  <a:srgbClr val="C0C0C0"/>
                </a:highlight>
              </a:rPr>
              <a:t>Frequency</a:t>
            </a:r>
            <a:endParaRPr lang="ru-RU" dirty="0"/>
          </a:p>
        </p:txBody>
      </p:sp>
      <p:sp>
        <p:nvSpPr>
          <p:cNvPr id="31" name="TextBox 30">
            <a:extLst>
              <a:ext uri="{FF2B5EF4-FFF2-40B4-BE49-F238E27FC236}">
                <a16:creationId xmlns:a16="http://schemas.microsoft.com/office/drawing/2014/main" id="{BD8187F6-9948-4276-BE84-CB838957056B}"/>
              </a:ext>
            </a:extLst>
          </p:cNvPr>
          <p:cNvSpPr txBox="1"/>
          <p:nvPr/>
        </p:nvSpPr>
        <p:spPr>
          <a:xfrm>
            <a:off x="1258277" y="2811647"/>
            <a:ext cx="2207845" cy="307777"/>
          </a:xfrm>
          <a:prstGeom prst="rect">
            <a:avLst/>
          </a:prstGeom>
          <a:noFill/>
        </p:spPr>
        <p:txBody>
          <a:bodyPr wrap="square">
            <a:spAutoFit/>
          </a:bodyPr>
          <a:lstStyle/>
          <a:p>
            <a:r>
              <a:rPr lang="en-US" sz="1400" b="0" i="0" dirty="0" err="1">
                <a:effectLst/>
                <a:latin typeface="Fira Code Retina" panose="020B0809050000020004" pitchFamily="49" charset="0"/>
              </a:rPr>
              <a:t>DosageOfMedication</a:t>
            </a:r>
            <a:endParaRPr lang="ru-RU" sz="1400" dirty="0"/>
          </a:p>
        </p:txBody>
      </p:sp>
      <p:sp>
        <p:nvSpPr>
          <p:cNvPr id="33" name="TextBox 32">
            <a:extLst>
              <a:ext uri="{FF2B5EF4-FFF2-40B4-BE49-F238E27FC236}">
                <a16:creationId xmlns:a16="http://schemas.microsoft.com/office/drawing/2014/main" id="{54FB55D9-9041-4DE5-9005-C60C8F4D94DB}"/>
              </a:ext>
            </a:extLst>
          </p:cNvPr>
          <p:cNvSpPr txBox="1"/>
          <p:nvPr/>
        </p:nvSpPr>
        <p:spPr>
          <a:xfrm>
            <a:off x="3151554" y="1900227"/>
            <a:ext cx="1160584" cy="307777"/>
          </a:xfrm>
          <a:prstGeom prst="rect">
            <a:avLst/>
          </a:prstGeom>
          <a:noFill/>
        </p:spPr>
        <p:txBody>
          <a:bodyPr wrap="square">
            <a:spAutoFit/>
          </a:bodyPr>
          <a:lstStyle>
            <a:defPPr>
              <a:defRPr lang="en-US"/>
            </a:defPPr>
            <a:lvl1pPr>
              <a:defRPr sz="1400" b="0" i="0">
                <a:solidFill>
                  <a:srgbClr val="000000"/>
                </a:solidFill>
                <a:effectLst/>
                <a:latin typeface="Fira Code Retina" panose="020B0809050000020004" pitchFamily="49" charset="0"/>
              </a:defRPr>
            </a:lvl1pPr>
          </a:lstStyle>
          <a:p>
            <a:r>
              <a:rPr lang="en-US" dirty="0">
                <a:solidFill>
                  <a:schemeClr val="accent1">
                    <a:lumMod val="60000"/>
                    <a:lumOff val="40000"/>
                  </a:schemeClr>
                </a:solidFill>
              </a:rPr>
              <a:t>C1138226</a:t>
            </a:r>
            <a:endParaRPr lang="ru-RU" dirty="0">
              <a:solidFill>
                <a:schemeClr val="accent1">
                  <a:lumMod val="60000"/>
                  <a:lumOff val="40000"/>
                </a:schemeClr>
              </a:solidFill>
            </a:endParaRPr>
          </a:p>
        </p:txBody>
      </p:sp>
      <p:sp>
        <p:nvSpPr>
          <p:cNvPr id="35" name="Title 34">
            <a:extLst>
              <a:ext uri="{FF2B5EF4-FFF2-40B4-BE49-F238E27FC236}">
                <a16:creationId xmlns:a16="http://schemas.microsoft.com/office/drawing/2014/main" id="{E63DA01A-C1A6-414C-B43A-872A2D6AC838}"/>
              </a:ext>
            </a:extLst>
          </p:cNvPr>
          <p:cNvSpPr>
            <a:spLocks noGrp="1"/>
          </p:cNvSpPr>
          <p:nvPr>
            <p:ph type="title"/>
          </p:nvPr>
        </p:nvSpPr>
        <p:spPr/>
        <p:txBody>
          <a:bodyPr/>
          <a:lstStyle/>
          <a:p>
            <a:r>
              <a:rPr lang="en-US" dirty="0"/>
              <a:t>Recognition Result</a:t>
            </a:r>
            <a:endParaRPr lang="ru-RU" dirty="0"/>
          </a:p>
        </p:txBody>
      </p:sp>
      <p:sp>
        <p:nvSpPr>
          <p:cNvPr id="36" name="TextBox 35">
            <a:extLst>
              <a:ext uri="{FF2B5EF4-FFF2-40B4-BE49-F238E27FC236}">
                <a16:creationId xmlns:a16="http://schemas.microsoft.com/office/drawing/2014/main" id="{C2B04B29-F9D1-431C-88F7-F2F62BCF1603}"/>
              </a:ext>
            </a:extLst>
          </p:cNvPr>
          <p:cNvSpPr txBox="1"/>
          <p:nvPr/>
        </p:nvSpPr>
        <p:spPr>
          <a:xfrm>
            <a:off x="3731846" y="2822052"/>
            <a:ext cx="2684585" cy="307777"/>
          </a:xfrm>
          <a:prstGeom prst="rect">
            <a:avLst/>
          </a:prstGeom>
          <a:noFill/>
        </p:spPr>
        <p:txBody>
          <a:bodyPr wrap="square">
            <a:spAutoFit/>
          </a:bodyPr>
          <a:lstStyle/>
          <a:p>
            <a:r>
              <a:rPr lang="en-US" sz="1400" b="0" i="0" dirty="0" err="1">
                <a:effectLst/>
                <a:latin typeface="Fira Code Retina" panose="020B0809050000020004" pitchFamily="49" charset="0"/>
              </a:rPr>
              <a:t>FrequencyOfMedication</a:t>
            </a:r>
            <a:endParaRPr lang="ru-RU" sz="1400" dirty="0"/>
          </a:p>
        </p:txBody>
      </p:sp>
      <p:sp>
        <p:nvSpPr>
          <p:cNvPr id="37" name="TextBox 36">
            <a:extLst>
              <a:ext uri="{FF2B5EF4-FFF2-40B4-BE49-F238E27FC236}">
                <a16:creationId xmlns:a16="http://schemas.microsoft.com/office/drawing/2014/main" id="{4CD9D737-5E33-4F9E-8F88-B9DE3D1124ED}"/>
              </a:ext>
            </a:extLst>
          </p:cNvPr>
          <p:cNvSpPr txBox="1"/>
          <p:nvPr/>
        </p:nvSpPr>
        <p:spPr>
          <a:xfrm>
            <a:off x="5784363" y="1290885"/>
            <a:ext cx="1160584" cy="307777"/>
          </a:xfrm>
          <a:prstGeom prst="rect">
            <a:avLst/>
          </a:prstGeom>
          <a:noFill/>
        </p:spPr>
        <p:txBody>
          <a:bodyPr wrap="square">
            <a:spAutoFit/>
          </a:bodyPr>
          <a:lstStyle>
            <a:defPPr>
              <a:defRPr lang="en-US"/>
            </a:defPPr>
            <a:lvl1pPr>
              <a:defRPr sz="1400" b="0" i="0">
                <a:solidFill>
                  <a:srgbClr val="000000"/>
                </a:solidFill>
                <a:effectLst/>
                <a:latin typeface="Fira Code Retina" panose="020B0809050000020004" pitchFamily="49" charset="0"/>
              </a:defRPr>
            </a:lvl1pPr>
          </a:lstStyle>
          <a:p>
            <a:r>
              <a:rPr lang="en-US" dirty="0">
                <a:solidFill>
                  <a:schemeClr val="accent1">
                    <a:lumMod val="60000"/>
                    <a:lumOff val="40000"/>
                  </a:schemeClr>
                </a:solidFill>
              </a:rPr>
              <a:t>C0004057</a:t>
            </a:r>
            <a:endParaRPr lang="ru-RU" dirty="0">
              <a:solidFill>
                <a:schemeClr val="accent1">
                  <a:lumMod val="60000"/>
                  <a:lumOff val="40000"/>
                </a:schemeClr>
              </a:solidFill>
            </a:endParaRPr>
          </a:p>
        </p:txBody>
      </p:sp>
    </p:spTree>
    <p:extLst>
      <p:ext uri="{BB962C8B-B14F-4D97-AF65-F5344CB8AC3E}">
        <p14:creationId xmlns:p14="http://schemas.microsoft.com/office/powerpoint/2010/main" val="281149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6CE8-5FBC-4420-9590-8CB40D4CD5AB}"/>
              </a:ext>
            </a:extLst>
          </p:cNvPr>
          <p:cNvSpPr>
            <a:spLocks noGrp="1"/>
          </p:cNvSpPr>
          <p:nvPr>
            <p:ph type="title"/>
          </p:nvPr>
        </p:nvSpPr>
        <p:spPr/>
        <p:txBody>
          <a:bodyPr/>
          <a:lstStyle/>
          <a:p>
            <a:r>
              <a:rPr lang="en-US" dirty="0"/>
              <a:t>Milestone 3: Use Text Analytics for Health</a:t>
            </a:r>
            <a:endParaRPr lang="ru-RU" dirty="0"/>
          </a:p>
        </p:txBody>
      </p:sp>
      <p:sp>
        <p:nvSpPr>
          <p:cNvPr id="3" name="Text Placeholder 2">
            <a:extLst>
              <a:ext uri="{FF2B5EF4-FFF2-40B4-BE49-F238E27FC236}">
                <a16:creationId xmlns:a16="http://schemas.microsoft.com/office/drawing/2014/main" id="{0FA172F6-9D73-4A60-BDE2-57B68FD4F36E}"/>
              </a:ext>
            </a:extLst>
          </p:cNvPr>
          <p:cNvSpPr>
            <a:spLocks noGrp="1"/>
          </p:cNvSpPr>
          <p:nvPr>
            <p:ph type="body" sz="quarter" idx="10"/>
          </p:nvPr>
        </p:nvSpPr>
        <p:spPr>
          <a:xfrm>
            <a:off x="586390" y="1434370"/>
            <a:ext cx="11018520" cy="2351413"/>
          </a:xfrm>
        </p:spPr>
        <p:txBody>
          <a:bodyPr/>
          <a:lstStyle/>
          <a:p>
            <a:pPr marL="514350" indent="-514350">
              <a:buFont typeface="+mj-lt"/>
              <a:buAutoNum type="arabicPeriod"/>
            </a:pPr>
            <a:r>
              <a:rPr lang="en-US" dirty="0"/>
              <a:t>Get your Azure Account</a:t>
            </a:r>
          </a:p>
          <a:p>
            <a:pPr marL="514350" indent="-514350">
              <a:buFont typeface="+mj-lt"/>
              <a:buAutoNum type="arabicPeriod"/>
            </a:pPr>
            <a:r>
              <a:rPr lang="en-US" dirty="0"/>
              <a:t>Create “Text Analytics” cloud resource</a:t>
            </a:r>
          </a:p>
          <a:p>
            <a:pPr marL="742950" lvl="1" indent="-514350">
              <a:buFont typeface="Arial" panose="020B0604020202020204" pitchFamily="34" charset="0"/>
              <a:buChar char="•"/>
            </a:pPr>
            <a:r>
              <a:rPr lang="en-US" dirty="0"/>
              <a:t>Use S1 tier, not free!</a:t>
            </a:r>
          </a:p>
          <a:p>
            <a:pPr marL="514350" indent="-514350">
              <a:buFont typeface="+mj-lt"/>
              <a:buAutoNum type="arabicPeriod"/>
            </a:pPr>
            <a:r>
              <a:rPr lang="en-US" dirty="0"/>
              <a:t>Copy endpoint / key to notebook</a:t>
            </a:r>
          </a:p>
          <a:p>
            <a:pPr marL="514350" indent="-514350">
              <a:buFont typeface="+mj-lt"/>
              <a:buAutoNum type="arabicPeriod"/>
            </a:pPr>
            <a:r>
              <a:rPr lang="en-US" dirty="0"/>
              <a:t>Call the service to see if it works</a:t>
            </a:r>
          </a:p>
        </p:txBody>
      </p:sp>
    </p:spTree>
    <p:extLst>
      <p:ext uri="{BB962C8B-B14F-4D97-AF65-F5344CB8AC3E}">
        <p14:creationId xmlns:p14="http://schemas.microsoft.com/office/powerpoint/2010/main" val="39791760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6CE8-5FBC-4420-9590-8CB40D4CD5AB}"/>
              </a:ext>
            </a:extLst>
          </p:cNvPr>
          <p:cNvSpPr>
            <a:spLocks noGrp="1"/>
          </p:cNvSpPr>
          <p:nvPr>
            <p:ph type="title"/>
          </p:nvPr>
        </p:nvSpPr>
        <p:spPr/>
        <p:txBody>
          <a:bodyPr/>
          <a:lstStyle/>
          <a:p>
            <a:r>
              <a:rPr lang="en-US" dirty="0"/>
              <a:t>Milestone 4: Process Abstracts</a:t>
            </a:r>
            <a:endParaRPr lang="ru-RU" dirty="0"/>
          </a:p>
        </p:txBody>
      </p:sp>
      <p:sp>
        <p:nvSpPr>
          <p:cNvPr id="3" name="Text Placeholder 2">
            <a:extLst>
              <a:ext uri="{FF2B5EF4-FFF2-40B4-BE49-F238E27FC236}">
                <a16:creationId xmlns:a16="http://schemas.microsoft.com/office/drawing/2014/main" id="{0FA172F6-9D73-4A60-BDE2-57B68FD4F36E}"/>
              </a:ext>
            </a:extLst>
          </p:cNvPr>
          <p:cNvSpPr>
            <a:spLocks noGrp="1"/>
          </p:cNvSpPr>
          <p:nvPr>
            <p:ph type="body" sz="quarter" idx="10"/>
          </p:nvPr>
        </p:nvSpPr>
        <p:spPr>
          <a:xfrm>
            <a:off x="586390" y="1434370"/>
            <a:ext cx="11018520" cy="2203680"/>
          </a:xfrm>
        </p:spPr>
        <p:txBody>
          <a:bodyPr/>
          <a:lstStyle/>
          <a:p>
            <a:pPr marL="514350" indent="-514350">
              <a:buFont typeface="+mj-lt"/>
              <a:buAutoNum type="arabicPeriod"/>
            </a:pPr>
            <a:r>
              <a:rPr lang="en-US" dirty="0"/>
              <a:t>Randomly select ~300-1000 abstracts</a:t>
            </a:r>
          </a:p>
          <a:p>
            <a:pPr marL="742950" lvl="1" indent="-514350">
              <a:buFont typeface="Arial" panose="020B0604020202020204" pitchFamily="34" charset="0"/>
              <a:buChar char="•"/>
            </a:pPr>
            <a:r>
              <a:rPr lang="en-US" dirty="0"/>
              <a:t>You may want to limit the dates to ~6-9 months, and then do random selection</a:t>
            </a:r>
          </a:p>
          <a:p>
            <a:pPr marL="514350" indent="-514350">
              <a:buFont typeface="+mj-lt"/>
              <a:buAutoNum type="arabicPeriod"/>
            </a:pPr>
            <a:r>
              <a:rPr lang="en-US" dirty="0"/>
              <a:t>Think how to store </a:t>
            </a:r>
            <a:r>
              <a:rPr lang="en-US" dirty="0" err="1"/>
              <a:t>entites</a:t>
            </a:r>
            <a:r>
              <a:rPr lang="en-US" dirty="0"/>
              <a:t>/relations</a:t>
            </a:r>
          </a:p>
          <a:p>
            <a:pPr marL="742950" lvl="1" indent="-514350">
              <a:buFont typeface="Arial" panose="020B0604020202020204" pitchFamily="34" charset="0"/>
              <a:buChar char="•"/>
            </a:pPr>
            <a:r>
              <a:rPr lang="en-US" dirty="0"/>
              <a:t>Inside Pandas DF, or separately as Python list/</a:t>
            </a:r>
            <a:r>
              <a:rPr lang="en-US" dirty="0" err="1"/>
              <a:t>dict</a:t>
            </a:r>
            <a:endParaRPr lang="en-US" dirty="0"/>
          </a:p>
          <a:p>
            <a:pPr marL="514350" indent="-514350">
              <a:buFont typeface="+mj-lt"/>
              <a:buAutoNum type="arabicPeriod"/>
            </a:pPr>
            <a:r>
              <a:rPr lang="en-US" dirty="0"/>
              <a:t>Batch them into groups of 10 and call the service</a:t>
            </a:r>
          </a:p>
        </p:txBody>
      </p:sp>
      <p:sp>
        <p:nvSpPr>
          <p:cNvPr id="4" name="Text Placeholder 2">
            <a:extLst>
              <a:ext uri="{FF2B5EF4-FFF2-40B4-BE49-F238E27FC236}">
                <a16:creationId xmlns:a16="http://schemas.microsoft.com/office/drawing/2014/main" id="{AFB534C7-EC58-47A8-B762-A91D458923B1}"/>
              </a:ext>
            </a:extLst>
          </p:cNvPr>
          <p:cNvSpPr txBox="1">
            <a:spLocks/>
          </p:cNvSpPr>
          <p:nvPr/>
        </p:nvSpPr>
        <p:spPr>
          <a:xfrm>
            <a:off x="414451" y="4561856"/>
            <a:ext cx="11488379" cy="86177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t>We have also provided the result of processing 1500 papers in data\processed.pkl.bz2 file. It will save you ~20 minutes of processing time.</a:t>
            </a:r>
          </a:p>
        </p:txBody>
      </p:sp>
    </p:spTree>
    <p:extLst>
      <p:ext uri="{BB962C8B-B14F-4D97-AF65-F5344CB8AC3E}">
        <p14:creationId xmlns:p14="http://schemas.microsoft.com/office/powerpoint/2010/main" val="38410760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79B3EC-70AB-49D1-BB96-72194DC42D5C}"/>
              </a:ext>
            </a:extLst>
          </p:cNvPr>
          <p:cNvPicPr>
            <a:picLocks noChangeAspect="1"/>
          </p:cNvPicPr>
          <p:nvPr/>
        </p:nvPicPr>
        <p:blipFill>
          <a:blip r:embed="rId2"/>
          <a:stretch>
            <a:fillRect/>
          </a:stretch>
        </p:blipFill>
        <p:spPr>
          <a:xfrm>
            <a:off x="3925662" y="2478505"/>
            <a:ext cx="7867753" cy="3922295"/>
          </a:xfrm>
          <a:prstGeom prst="rect">
            <a:avLst/>
          </a:prstGeom>
        </p:spPr>
      </p:pic>
      <p:sp>
        <p:nvSpPr>
          <p:cNvPr id="2" name="Title 1">
            <a:extLst>
              <a:ext uri="{FF2B5EF4-FFF2-40B4-BE49-F238E27FC236}">
                <a16:creationId xmlns:a16="http://schemas.microsoft.com/office/drawing/2014/main" id="{2B2C0506-5C3A-4825-9CD3-FC1D21D8F09D}"/>
              </a:ext>
            </a:extLst>
          </p:cNvPr>
          <p:cNvSpPr>
            <a:spLocks noGrp="1"/>
          </p:cNvSpPr>
          <p:nvPr>
            <p:ph type="title"/>
          </p:nvPr>
        </p:nvSpPr>
        <p:spPr>
          <a:xfrm>
            <a:off x="588263" y="457200"/>
            <a:ext cx="11205152" cy="1107996"/>
          </a:xfrm>
        </p:spPr>
        <p:txBody>
          <a:bodyPr/>
          <a:lstStyle/>
          <a:p>
            <a:r>
              <a:rPr lang="en-US" dirty="0"/>
              <a:t>Milestone 5: Get Top Entities (Medication, Diagnoses, ..)</a:t>
            </a:r>
            <a:endParaRPr lang="ru-RU" dirty="0"/>
          </a:p>
        </p:txBody>
      </p:sp>
      <p:pic>
        <p:nvPicPr>
          <p:cNvPr id="5" name="Picture 4">
            <a:extLst>
              <a:ext uri="{FF2B5EF4-FFF2-40B4-BE49-F238E27FC236}">
                <a16:creationId xmlns:a16="http://schemas.microsoft.com/office/drawing/2014/main" id="{27585D0B-22F3-4006-9082-FB148FD5CB70}"/>
              </a:ext>
            </a:extLst>
          </p:cNvPr>
          <p:cNvPicPr>
            <a:picLocks noChangeAspect="1"/>
          </p:cNvPicPr>
          <p:nvPr/>
        </p:nvPicPr>
        <p:blipFill>
          <a:blip r:embed="rId3"/>
          <a:stretch>
            <a:fillRect/>
          </a:stretch>
        </p:blipFill>
        <p:spPr>
          <a:xfrm>
            <a:off x="493718" y="1319882"/>
            <a:ext cx="4359020" cy="1730891"/>
          </a:xfrm>
          <a:prstGeom prst="rect">
            <a:avLst/>
          </a:prstGeom>
        </p:spPr>
      </p:pic>
    </p:spTree>
    <p:extLst>
      <p:ext uri="{BB962C8B-B14F-4D97-AF65-F5344CB8AC3E}">
        <p14:creationId xmlns:p14="http://schemas.microsoft.com/office/powerpoint/2010/main" val="1852288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0506-5C3A-4825-9CD3-FC1D21D8F09D}"/>
              </a:ext>
            </a:extLst>
          </p:cNvPr>
          <p:cNvSpPr>
            <a:spLocks noGrp="1"/>
          </p:cNvSpPr>
          <p:nvPr>
            <p:ph type="title"/>
          </p:nvPr>
        </p:nvSpPr>
        <p:spPr>
          <a:xfrm>
            <a:off x="588263" y="457200"/>
            <a:ext cx="11205152" cy="553998"/>
          </a:xfrm>
        </p:spPr>
        <p:txBody>
          <a:bodyPr/>
          <a:lstStyle/>
          <a:p>
            <a:r>
              <a:rPr lang="en-US" dirty="0"/>
              <a:t>Milestone 6: Visualize Change in Treatment Strategies</a:t>
            </a:r>
            <a:endParaRPr lang="ru-RU" dirty="0"/>
          </a:p>
        </p:txBody>
      </p:sp>
      <p:pic>
        <p:nvPicPr>
          <p:cNvPr id="4" name="Picture 3" descr="Chart&#10;&#10;Description automatically generated">
            <a:extLst>
              <a:ext uri="{FF2B5EF4-FFF2-40B4-BE49-F238E27FC236}">
                <a16:creationId xmlns:a16="http://schemas.microsoft.com/office/drawing/2014/main" id="{28B46649-1FE0-49ED-ABE9-20571A040186}"/>
              </a:ext>
            </a:extLst>
          </p:cNvPr>
          <p:cNvPicPr>
            <a:picLocks noChangeAspect="1"/>
          </p:cNvPicPr>
          <p:nvPr/>
        </p:nvPicPr>
        <p:blipFill rotWithShape="1">
          <a:blip r:embed="rId2"/>
          <a:srcRect b="30255"/>
          <a:stretch/>
        </p:blipFill>
        <p:spPr>
          <a:xfrm>
            <a:off x="1407181" y="1086319"/>
            <a:ext cx="9036229" cy="3017249"/>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AE5AFB55-42D3-4C48-98A0-A5DB4753E589}"/>
              </a:ext>
            </a:extLst>
          </p:cNvPr>
          <p:cNvPicPr>
            <a:picLocks noChangeAspect="1"/>
          </p:cNvPicPr>
          <p:nvPr/>
        </p:nvPicPr>
        <p:blipFill rotWithShape="1">
          <a:blip r:embed="rId3"/>
          <a:srcRect b="16814"/>
          <a:stretch/>
        </p:blipFill>
        <p:spPr>
          <a:xfrm>
            <a:off x="1590895" y="4248109"/>
            <a:ext cx="8852516" cy="2401343"/>
          </a:xfrm>
          <a:prstGeom prst="rect">
            <a:avLst/>
          </a:prstGeom>
        </p:spPr>
      </p:pic>
    </p:spTree>
    <p:extLst>
      <p:ext uri="{BB962C8B-B14F-4D97-AF65-F5344CB8AC3E}">
        <p14:creationId xmlns:p14="http://schemas.microsoft.com/office/powerpoint/2010/main" val="392104249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6D285-BBDE-4FCC-AED3-A7F6AC2BA194}"/>
              </a:ext>
            </a:extLst>
          </p:cNvPr>
          <p:cNvSpPr>
            <a:spLocks noGrp="1"/>
          </p:cNvSpPr>
          <p:nvPr>
            <p:ph type="title"/>
          </p:nvPr>
        </p:nvSpPr>
        <p:spPr/>
        <p:txBody>
          <a:bodyPr/>
          <a:lstStyle/>
          <a:p>
            <a:r>
              <a:rPr lang="en-US"/>
              <a:t>How Medication Strategies Change</a:t>
            </a:r>
            <a:endParaRPr lang="ru-RU"/>
          </a:p>
        </p:txBody>
      </p:sp>
      <p:pic>
        <p:nvPicPr>
          <p:cNvPr id="5" name="Picture 4">
            <a:extLst>
              <a:ext uri="{FF2B5EF4-FFF2-40B4-BE49-F238E27FC236}">
                <a16:creationId xmlns:a16="http://schemas.microsoft.com/office/drawing/2014/main" id="{885AD84B-3908-4F1B-8E2B-A3A077CBD0A8}"/>
              </a:ext>
            </a:extLst>
          </p:cNvPr>
          <p:cNvPicPr>
            <a:picLocks noChangeAspect="1"/>
          </p:cNvPicPr>
          <p:nvPr/>
        </p:nvPicPr>
        <p:blipFill>
          <a:blip r:embed="rId3"/>
          <a:stretch>
            <a:fillRect/>
          </a:stretch>
        </p:blipFill>
        <p:spPr>
          <a:xfrm>
            <a:off x="223961" y="1926947"/>
            <a:ext cx="11744077" cy="4763989"/>
          </a:xfrm>
          <a:prstGeom prst="rect">
            <a:avLst/>
          </a:prstGeom>
        </p:spPr>
      </p:pic>
    </p:spTree>
    <p:extLst>
      <p:ext uri="{BB962C8B-B14F-4D97-AF65-F5344CB8AC3E}">
        <p14:creationId xmlns:p14="http://schemas.microsoft.com/office/powerpoint/2010/main" val="844116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 object&#10;&#10;Description automatically generated">
            <a:extLst>
              <a:ext uri="{FF2B5EF4-FFF2-40B4-BE49-F238E27FC236}">
                <a16:creationId xmlns:a16="http://schemas.microsoft.com/office/drawing/2014/main" id="{9EED900A-19CE-4C10-8273-EC1C423A71B5}"/>
              </a:ext>
            </a:extLst>
          </p:cNvPr>
          <p:cNvPicPr>
            <a:picLocks noChangeAspect="1"/>
          </p:cNvPicPr>
          <p:nvPr/>
        </p:nvPicPr>
        <p:blipFill rotWithShape="1">
          <a:blip r:embed="rId2"/>
          <a:srcRect l="8128" t="11579" r="11754" b="7485"/>
          <a:stretch/>
        </p:blipFill>
        <p:spPr>
          <a:xfrm>
            <a:off x="8758989" y="3436407"/>
            <a:ext cx="3244516" cy="3277672"/>
          </a:xfrm>
          <a:prstGeom prst="rect">
            <a:avLst/>
          </a:prstGeom>
        </p:spPr>
      </p:pic>
      <p:sp>
        <p:nvSpPr>
          <p:cNvPr id="2" name="Title 1">
            <a:extLst>
              <a:ext uri="{FF2B5EF4-FFF2-40B4-BE49-F238E27FC236}">
                <a16:creationId xmlns:a16="http://schemas.microsoft.com/office/drawing/2014/main" id="{2B2C0506-5C3A-4825-9CD3-FC1D21D8F09D}"/>
              </a:ext>
            </a:extLst>
          </p:cNvPr>
          <p:cNvSpPr>
            <a:spLocks noGrp="1"/>
          </p:cNvSpPr>
          <p:nvPr>
            <p:ph type="title"/>
          </p:nvPr>
        </p:nvSpPr>
        <p:spPr>
          <a:xfrm>
            <a:off x="588263" y="457200"/>
            <a:ext cx="11205152" cy="553998"/>
          </a:xfrm>
        </p:spPr>
        <p:txBody>
          <a:bodyPr/>
          <a:lstStyle/>
          <a:p>
            <a:r>
              <a:rPr lang="en-US" dirty="0"/>
              <a:t>Milestone 7: Visualize Co-</a:t>
            </a:r>
            <a:r>
              <a:rPr lang="en-US" dirty="0" err="1"/>
              <a:t>occurence</a:t>
            </a:r>
            <a:r>
              <a:rPr lang="en-US" dirty="0"/>
              <a:t> of Terms</a:t>
            </a:r>
            <a:endParaRPr lang="ru-RU" dirty="0"/>
          </a:p>
        </p:txBody>
      </p:sp>
      <p:pic>
        <p:nvPicPr>
          <p:cNvPr id="5" name="Picture 4" descr="Chart, background pattern&#10;&#10;Description automatically generated">
            <a:extLst>
              <a:ext uri="{FF2B5EF4-FFF2-40B4-BE49-F238E27FC236}">
                <a16:creationId xmlns:a16="http://schemas.microsoft.com/office/drawing/2014/main" id="{C7ADBD91-F0B6-41DB-AB17-D429B4A25D72}"/>
              </a:ext>
            </a:extLst>
          </p:cNvPr>
          <p:cNvPicPr>
            <a:picLocks noChangeAspect="1"/>
          </p:cNvPicPr>
          <p:nvPr/>
        </p:nvPicPr>
        <p:blipFill>
          <a:blip r:embed="rId3"/>
          <a:stretch>
            <a:fillRect/>
          </a:stretch>
        </p:blipFill>
        <p:spPr>
          <a:xfrm>
            <a:off x="783926" y="1403870"/>
            <a:ext cx="8472369" cy="2534925"/>
          </a:xfrm>
          <a:prstGeom prst="rect">
            <a:avLst/>
          </a:prstGeom>
        </p:spPr>
      </p:pic>
      <p:sp>
        <p:nvSpPr>
          <p:cNvPr id="9" name="TextBox 8">
            <a:extLst>
              <a:ext uri="{FF2B5EF4-FFF2-40B4-BE49-F238E27FC236}">
                <a16:creationId xmlns:a16="http://schemas.microsoft.com/office/drawing/2014/main" id="{08CFFF60-BC98-4F5B-AB01-8527A7EEDE09}"/>
              </a:ext>
            </a:extLst>
          </p:cNvPr>
          <p:cNvSpPr txBox="1"/>
          <p:nvPr/>
        </p:nvSpPr>
        <p:spPr>
          <a:xfrm>
            <a:off x="2690754" y="4829021"/>
            <a:ext cx="1006686" cy="492443"/>
          </a:xfrm>
          <a:prstGeom prst="rect">
            <a:avLst/>
          </a:prstGeom>
          <a:noFill/>
        </p:spPr>
        <p:txBody>
          <a:bodyPr wrap="none" lIns="0" tIns="0" rIns="0" bIns="0" rtlCol="0">
            <a:spAutoFit/>
          </a:bodyPr>
          <a:lstStyle/>
          <a:p>
            <a:pPr algn="l"/>
            <a:r>
              <a:rPr lang="en-US" sz="3200" dirty="0" err="1"/>
              <a:t>Plotly</a:t>
            </a:r>
            <a:endParaRPr lang="ru-RU" sz="3200" dirty="0" err="1"/>
          </a:p>
        </p:txBody>
      </p:sp>
      <p:sp>
        <p:nvSpPr>
          <p:cNvPr id="10" name="TextBox 9">
            <a:extLst>
              <a:ext uri="{FF2B5EF4-FFF2-40B4-BE49-F238E27FC236}">
                <a16:creationId xmlns:a16="http://schemas.microsoft.com/office/drawing/2014/main" id="{9EEF941A-EDAD-418D-AB81-B6D038F033A9}"/>
              </a:ext>
            </a:extLst>
          </p:cNvPr>
          <p:cNvSpPr txBox="1"/>
          <p:nvPr/>
        </p:nvSpPr>
        <p:spPr>
          <a:xfrm>
            <a:off x="5998920" y="4638779"/>
            <a:ext cx="1854675" cy="984885"/>
          </a:xfrm>
          <a:prstGeom prst="rect">
            <a:avLst/>
          </a:prstGeom>
          <a:noFill/>
        </p:spPr>
        <p:txBody>
          <a:bodyPr wrap="none" lIns="0" tIns="0" rIns="0" bIns="0" rtlCol="0">
            <a:spAutoFit/>
          </a:bodyPr>
          <a:lstStyle/>
          <a:p>
            <a:pPr algn="r"/>
            <a:r>
              <a:rPr lang="en-US" sz="3200" dirty="0" err="1"/>
              <a:t>Holoviews</a:t>
            </a:r>
            <a:endParaRPr lang="en-US" sz="3200" dirty="0"/>
          </a:p>
          <a:p>
            <a:pPr algn="r"/>
            <a:r>
              <a:rPr lang="en-US" sz="3200" dirty="0"/>
              <a:t>+Bokeh</a:t>
            </a:r>
            <a:endParaRPr lang="ru-RU" sz="3200" dirty="0" err="1"/>
          </a:p>
        </p:txBody>
      </p:sp>
      <p:sp>
        <p:nvSpPr>
          <p:cNvPr id="11" name="Arrow: Right 10">
            <a:extLst>
              <a:ext uri="{FF2B5EF4-FFF2-40B4-BE49-F238E27FC236}">
                <a16:creationId xmlns:a16="http://schemas.microsoft.com/office/drawing/2014/main" id="{DCBE96E5-4D76-44C4-A88B-29C152EBE69D}"/>
              </a:ext>
            </a:extLst>
          </p:cNvPr>
          <p:cNvSpPr/>
          <p:nvPr/>
        </p:nvSpPr>
        <p:spPr bwMode="auto">
          <a:xfrm>
            <a:off x="8034215" y="4808314"/>
            <a:ext cx="804985" cy="645816"/>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12" name="Arrow: Right 11">
            <a:extLst>
              <a:ext uri="{FF2B5EF4-FFF2-40B4-BE49-F238E27FC236}">
                <a16:creationId xmlns:a16="http://schemas.microsoft.com/office/drawing/2014/main" id="{A3D46384-B350-4D03-9F73-1BC4D0E4DE20}"/>
              </a:ext>
            </a:extLst>
          </p:cNvPr>
          <p:cNvSpPr/>
          <p:nvPr/>
        </p:nvSpPr>
        <p:spPr bwMode="auto">
          <a:xfrm rot="16200000">
            <a:off x="2791605" y="3990064"/>
            <a:ext cx="804985" cy="645816"/>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1286847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03295-6873-4AE1-87AC-FEE5A76BC162}"/>
              </a:ext>
            </a:extLst>
          </p:cNvPr>
          <p:cNvSpPr>
            <a:spLocks noGrp="1"/>
          </p:cNvSpPr>
          <p:nvPr>
            <p:ph type="title"/>
          </p:nvPr>
        </p:nvSpPr>
        <p:spPr/>
        <p:txBody>
          <a:bodyPr/>
          <a:lstStyle/>
          <a:p>
            <a:endParaRPr lang="ru-RU"/>
          </a:p>
        </p:txBody>
      </p:sp>
      <p:pic>
        <p:nvPicPr>
          <p:cNvPr id="2050" name="Picture 2" descr="open book lot">
            <a:extLst>
              <a:ext uri="{FF2B5EF4-FFF2-40B4-BE49-F238E27FC236}">
                <a16:creationId xmlns:a16="http://schemas.microsoft.com/office/drawing/2014/main" id="{BDAB42D6-2D54-4B8E-B952-19A122EE5B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778"/>
          <a:stretch/>
        </p:blipFill>
        <p:spPr bwMode="auto">
          <a:xfrm>
            <a:off x="0" y="0"/>
            <a:ext cx="12192000" cy="6849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1F0FF4C-8A35-40CC-BA92-E419A43C8DD3}"/>
              </a:ext>
            </a:extLst>
          </p:cNvPr>
          <p:cNvSpPr/>
          <p:nvPr/>
        </p:nvSpPr>
        <p:spPr>
          <a:xfrm>
            <a:off x="3624961" y="672656"/>
            <a:ext cx="5178794" cy="2797519"/>
          </a:xfrm>
          <a:prstGeom prst="rect">
            <a:avLst/>
          </a:prstGeom>
          <a:solidFill>
            <a:srgbClr val="FFFFFF">
              <a:alpha val="52157"/>
            </a:srgb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100" b="0" i="0" u="none" strike="noStrike" cap="none" spc="0" normalizeH="0" baseline="0">
              <a:ln>
                <a:noFill/>
              </a:ln>
              <a:effectLst/>
              <a:uFillTx/>
              <a:latin typeface="+mn-lt"/>
              <a:ea typeface="+mn-ea"/>
              <a:cs typeface="+mn-cs"/>
              <a:sym typeface="Helvetica Light"/>
            </a:endParaRPr>
          </a:p>
          <a:p>
            <a:pPr algn="ctr" defTabSz="825500" hangingPunct="0"/>
            <a:r>
              <a:rPr lang="en-US" sz="3200">
                <a:sym typeface="Helvetica Light"/>
              </a:rPr>
              <a:t>Problem</a:t>
            </a:r>
            <a:endParaRPr kumimoji="0" lang="ru-RU" sz="3200" b="0" i="0" u="none" strike="noStrike" cap="none" spc="0" normalizeH="0" baseline="0">
              <a:ln>
                <a:noFill/>
              </a:ln>
              <a:effectLst/>
              <a:uFillTx/>
              <a:latin typeface="+mn-lt"/>
              <a:ea typeface="+mn-ea"/>
              <a:cs typeface="+mn-cs"/>
              <a:sym typeface="Helvetica Light"/>
            </a:endParaRPr>
          </a:p>
        </p:txBody>
      </p:sp>
      <p:sp>
        <p:nvSpPr>
          <p:cNvPr id="4" name="TextBox 3">
            <a:extLst>
              <a:ext uri="{FF2B5EF4-FFF2-40B4-BE49-F238E27FC236}">
                <a16:creationId xmlns:a16="http://schemas.microsoft.com/office/drawing/2014/main" id="{2C350612-31FA-4A94-A21C-49BE5CB182AF}"/>
              </a:ext>
            </a:extLst>
          </p:cNvPr>
          <p:cNvSpPr txBox="1"/>
          <p:nvPr/>
        </p:nvSpPr>
        <p:spPr>
          <a:xfrm>
            <a:off x="3810013" y="1651472"/>
            <a:ext cx="4808689"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sz="2800">
                <a:latin typeface="Segoe UI Light" panose="020B0502040204020203" pitchFamily="34" charset="0"/>
                <a:cs typeface="Segoe UI Light" panose="020B0502040204020203" pitchFamily="34" charset="0"/>
              </a:rPr>
              <a:t>Around</a:t>
            </a:r>
            <a:r>
              <a:rPr lang="ru-RU" sz="2800">
                <a:latin typeface="Segoe UI Light" panose="020B0502040204020203" pitchFamily="34" charset="0"/>
                <a:cs typeface="Segoe UI Light" panose="020B0502040204020203" pitchFamily="34" charset="0"/>
              </a:rPr>
              <a:t> </a:t>
            </a:r>
            <a:r>
              <a:rPr lang="en-US" sz="2800">
                <a:latin typeface="Segoe UI Light" panose="020B0502040204020203" pitchFamily="34" charset="0"/>
                <a:cs typeface="Segoe UI Light" panose="020B0502040204020203" pitchFamily="34" charset="0"/>
              </a:rPr>
              <a:t>30,000 scientific papers related to COVID appear monthly</a:t>
            </a:r>
            <a:endParaRPr kumimoji="0" lang="ru-RU" sz="2800" b="0" i="0" u="none" strike="noStrike" cap="none" spc="0" normalizeH="0" baseline="0">
              <a:ln>
                <a:noFill/>
              </a:ln>
              <a:solidFill>
                <a:srgbClr val="000000"/>
              </a:solidFill>
              <a:effectLst/>
              <a:uFillTx/>
              <a:latin typeface="Segoe UI Light" panose="020B0502040204020203" pitchFamily="34" charset="0"/>
              <a:cs typeface="Segoe UI Light" panose="020B0502040204020203" pitchFamily="34" charset="0"/>
              <a:sym typeface="Helvetica Light"/>
            </a:endParaRPr>
          </a:p>
        </p:txBody>
      </p:sp>
    </p:spTree>
    <p:extLst>
      <p:ext uri="{BB962C8B-B14F-4D97-AF65-F5344CB8AC3E}">
        <p14:creationId xmlns:p14="http://schemas.microsoft.com/office/powerpoint/2010/main" val="242165302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76D285-BBDE-4FCC-AED3-A7F6AC2BA194}"/>
              </a:ext>
            </a:extLst>
          </p:cNvPr>
          <p:cNvSpPr>
            <a:spLocks noGrp="1"/>
          </p:cNvSpPr>
          <p:nvPr>
            <p:ph type="title"/>
          </p:nvPr>
        </p:nvSpPr>
        <p:spPr/>
        <p:txBody>
          <a:bodyPr/>
          <a:lstStyle/>
          <a:p>
            <a:r>
              <a:rPr lang="en-US">
                <a:solidFill>
                  <a:srgbClr val="21346C"/>
                </a:solidFill>
              </a:rPr>
              <a:t>Term relations</a:t>
            </a:r>
            <a:endParaRPr lang="ru-RU">
              <a:solidFill>
                <a:srgbClr val="21346C"/>
              </a:solidFill>
            </a:endParaRPr>
          </a:p>
        </p:txBody>
      </p:sp>
      <p:pic>
        <p:nvPicPr>
          <p:cNvPr id="13" name="Picture 10" descr="https://raw.githubusercontent.com/shwars/paperan/main/results/sankey_treatment_diagnos.png?token=AD5BIX6QWQOVU652BILKGY3AIVEPG">
            <a:extLst>
              <a:ext uri="{FF2B5EF4-FFF2-40B4-BE49-F238E27FC236}">
                <a16:creationId xmlns:a16="http://schemas.microsoft.com/office/drawing/2014/main" id="{2614A368-557D-4CD2-BAF7-FF6E8151193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73" t="15681" r="5147" b="7495"/>
          <a:stretch/>
        </p:blipFill>
        <p:spPr bwMode="auto">
          <a:xfrm>
            <a:off x="167092" y="1526650"/>
            <a:ext cx="11000995" cy="499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845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76D285-BBDE-4FCC-AED3-A7F6AC2BA194}"/>
              </a:ext>
            </a:extLst>
          </p:cNvPr>
          <p:cNvSpPr>
            <a:spLocks noGrp="1"/>
          </p:cNvSpPr>
          <p:nvPr>
            <p:ph type="title"/>
          </p:nvPr>
        </p:nvSpPr>
        <p:spPr/>
        <p:txBody>
          <a:bodyPr/>
          <a:lstStyle/>
          <a:p>
            <a:r>
              <a:rPr lang="en-US">
                <a:solidFill>
                  <a:srgbClr val="21346C"/>
                </a:solidFill>
              </a:rPr>
              <a:t>Term Relations</a:t>
            </a:r>
            <a:endParaRPr lang="ru-RU">
              <a:solidFill>
                <a:srgbClr val="21346C"/>
              </a:solidFill>
            </a:endParaRPr>
          </a:p>
        </p:txBody>
      </p:sp>
      <p:pic>
        <p:nvPicPr>
          <p:cNvPr id="5" name="Рисунок 4" descr="C:\Users\vicki_000\AppData\Local\Microsoft\Windows\INetCache\Content.Word\sankey_diag_med.png"/>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70" t="13719" b="8038"/>
          <a:stretch/>
        </p:blipFill>
        <p:spPr bwMode="auto">
          <a:xfrm>
            <a:off x="586739" y="1011199"/>
            <a:ext cx="11197093" cy="56917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80882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76D285-BBDE-4FCC-AED3-A7F6AC2BA194}"/>
              </a:ext>
            </a:extLst>
          </p:cNvPr>
          <p:cNvSpPr>
            <a:spLocks noGrp="1"/>
          </p:cNvSpPr>
          <p:nvPr>
            <p:ph type="title"/>
          </p:nvPr>
        </p:nvSpPr>
        <p:spPr/>
        <p:txBody>
          <a:bodyPr/>
          <a:lstStyle/>
          <a:p>
            <a:r>
              <a:rPr lang="en-US">
                <a:solidFill>
                  <a:srgbClr val="21346C"/>
                </a:solidFill>
              </a:rPr>
              <a:t>Terms Co-</a:t>
            </a:r>
            <a:r>
              <a:rPr lang="en-US" err="1">
                <a:solidFill>
                  <a:srgbClr val="21346C"/>
                </a:solidFill>
              </a:rPr>
              <a:t>occurence</a:t>
            </a:r>
            <a:endParaRPr lang="ru-RU">
              <a:solidFill>
                <a:srgbClr val="21346C"/>
              </a:solidFill>
            </a:endParaRPr>
          </a:p>
        </p:txBody>
      </p:sp>
      <p:sp>
        <p:nvSpPr>
          <p:cNvPr id="9" name="Text Placeholder 2">
            <a:extLst>
              <a:ext uri="{FF2B5EF4-FFF2-40B4-BE49-F238E27FC236}">
                <a16:creationId xmlns:a16="http://schemas.microsoft.com/office/drawing/2014/main" id="{096A17CC-29B5-4A50-99CF-EB29A7B333DC}"/>
              </a:ext>
            </a:extLst>
          </p:cNvPr>
          <p:cNvSpPr>
            <a:spLocks noGrp="1"/>
          </p:cNvSpPr>
          <p:nvPr>
            <p:ph type="body" sz="quarter" idx="4294967295"/>
          </p:nvPr>
        </p:nvSpPr>
        <p:spPr>
          <a:xfrm>
            <a:off x="6489800" y="6082379"/>
            <a:ext cx="2967037" cy="307975"/>
          </a:xfrm>
          <a:prstGeom prst="rect">
            <a:avLst/>
          </a:prstGeom>
        </p:spPr>
        <p:txBody>
          <a:bodyPr/>
          <a:lstStyle/>
          <a:p>
            <a:pPr marL="0" indent="0" algn="ctr">
              <a:buNone/>
            </a:pPr>
            <a:r>
              <a:rPr lang="en-US" sz="2000"/>
              <a:t>Treatment</a:t>
            </a:r>
            <a:endParaRPr lang="ru-RU" sz="2000"/>
          </a:p>
        </p:txBody>
      </p:sp>
      <p:pic>
        <p:nvPicPr>
          <p:cNvPr id="5" name="Picture 2" descr="https://raw.githubusercontent.com/shwars/paperan/main/results/medicine.png?token=AD5BIX3TPK6MWHGOEFVHDFDAIVDWM">
            <a:extLst>
              <a:ext uri="{FF2B5EF4-FFF2-40B4-BE49-F238E27FC236}">
                <a16:creationId xmlns:a16="http://schemas.microsoft.com/office/drawing/2014/main" id="{9ECBB207-33B4-4E86-B3EC-28B64AE589B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731" t="5071" r="4963"/>
          <a:stretch/>
        </p:blipFill>
        <p:spPr bwMode="auto">
          <a:xfrm>
            <a:off x="216788" y="1446430"/>
            <a:ext cx="4421361" cy="4362259"/>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C:\Users\vicki_000\AppData\Local\Microsoft\Windows\INetCache\Content.Word\treatment.png"/>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157" t="6772" r="11678" b="3166"/>
          <a:stretch/>
        </p:blipFill>
        <p:spPr bwMode="auto">
          <a:xfrm>
            <a:off x="5735921" y="1446430"/>
            <a:ext cx="4474797" cy="4474797"/>
          </a:xfrm>
          <a:prstGeom prst="rect">
            <a:avLst/>
          </a:prstGeom>
          <a:noFill/>
          <a:ln>
            <a:noFill/>
          </a:ln>
          <a:extLst>
            <a:ext uri="{53640926-AAD7-44D8-BBD7-CCE9431645EC}">
              <a14:shadowObscured xmlns:a14="http://schemas.microsoft.com/office/drawing/2010/main"/>
            </a:ext>
          </a:extLst>
        </p:spPr>
      </p:pic>
      <p:sp>
        <p:nvSpPr>
          <p:cNvPr id="10" name="Text Placeholder 2">
            <a:extLst>
              <a:ext uri="{FF2B5EF4-FFF2-40B4-BE49-F238E27FC236}">
                <a16:creationId xmlns:a16="http://schemas.microsoft.com/office/drawing/2014/main" id="{0BBFC9AD-CC8B-4F81-B8F8-4F9F00023BEA}"/>
              </a:ext>
            </a:extLst>
          </p:cNvPr>
          <p:cNvSpPr txBox="1">
            <a:spLocks/>
          </p:cNvSpPr>
          <p:nvPr/>
        </p:nvSpPr>
        <p:spPr>
          <a:xfrm>
            <a:off x="878481" y="6082378"/>
            <a:ext cx="2967037" cy="307975"/>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2000"/>
              <a:t>Medicine</a:t>
            </a:r>
            <a:endParaRPr lang="ru-RU" sz="2000"/>
          </a:p>
        </p:txBody>
      </p:sp>
    </p:spTree>
    <p:extLst>
      <p:ext uri="{BB962C8B-B14F-4D97-AF65-F5344CB8AC3E}">
        <p14:creationId xmlns:p14="http://schemas.microsoft.com/office/powerpoint/2010/main" val="7044663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C6E3-50F4-449A-8D3E-911BA342AA8E}"/>
              </a:ext>
            </a:extLst>
          </p:cNvPr>
          <p:cNvSpPr>
            <a:spLocks noGrp="1"/>
          </p:cNvSpPr>
          <p:nvPr>
            <p:ph type="title"/>
          </p:nvPr>
        </p:nvSpPr>
        <p:spPr/>
        <p:txBody>
          <a:bodyPr/>
          <a:lstStyle/>
          <a:p>
            <a:r>
              <a:rPr lang="en-US"/>
              <a:t>Conclusions</a:t>
            </a:r>
            <a:endParaRPr lang="ru-RU"/>
          </a:p>
        </p:txBody>
      </p:sp>
      <p:sp>
        <p:nvSpPr>
          <p:cNvPr id="3" name="Content Placeholder 2">
            <a:extLst>
              <a:ext uri="{FF2B5EF4-FFF2-40B4-BE49-F238E27FC236}">
                <a16:creationId xmlns:a16="http://schemas.microsoft.com/office/drawing/2014/main" id="{94CFDFD0-F865-41FE-9AC9-D3157CAB1141}"/>
              </a:ext>
            </a:extLst>
          </p:cNvPr>
          <p:cNvSpPr>
            <a:spLocks noGrp="1"/>
          </p:cNvSpPr>
          <p:nvPr>
            <p:ph sz="quarter" idx="10"/>
          </p:nvPr>
        </p:nvSpPr>
        <p:spPr>
          <a:xfrm>
            <a:off x="1354579" y="1405283"/>
            <a:ext cx="9721686" cy="861774"/>
          </a:xfrm>
        </p:spPr>
        <p:txBody>
          <a:bodyPr/>
          <a:lstStyle/>
          <a:p>
            <a:pPr marL="0" indent="0">
              <a:buNone/>
            </a:pPr>
            <a:r>
              <a:rPr lang="en-US" b="1"/>
              <a:t>Text Mining for Medical Texts </a:t>
            </a:r>
            <a:r>
              <a:rPr lang="en-US"/>
              <a:t>can be very valuable resource for gaining insights into large text corpus.</a:t>
            </a:r>
          </a:p>
        </p:txBody>
      </p:sp>
      <p:sp>
        <p:nvSpPr>
          <p:cNvPr id="7" name="TextBox 6">
            <a:extLst>
              <a:ext uri="{FF2B5EF4-FFF2-40B4-BE49-F238E27FC236}">
                <a16:creationId xmlns:a16="http://schemas.microsoft.com/office/drawing/2014/main" id="{FB8CDD3B-B8C9-4C5D-96F1-71BF42C542E4}"/>
              </a:ext>
            </a:extLst>
          </p:cNvPr>
          <p:cNvSpPr txBox="1"/>
          <p:nvPr/>
        </p:nvSpPr>
        <p:spPr>
          <a:xfrm>
            <a:off x="506308" y="1391238"/>
            <a:ext cx="1123706" cy="615553"/>
          </a:xfrm>
          <a:prstGeom prst="rect">
            <a:avLst/>
          </a:prstGeom>
          <a:noFill/>
        </p:spPr>
        <p:txBody>
          <a:bodyPr wrap="square" lIns="0" tIns="0" rIns="0" bIns="0" rtlCol="0">
            <a:spAutoFit/>
          </a:bodyPr>
          <a:lstStyle/>
          <a:p>
            <a:pPr algn="l"/>
            <a:r>
              <a:rPr lang="ru-RU" sz="4000">
                <a:latin typeface="Segoe UI" panose="020B0502040204020203" pitchFamily="34" charset="0"/>
                <a:cs typeface="Segoe UI" panose="020B0502040204020203" pitchFamily="34" charset="0"/>
              </a:rPr>
              <a:t>❶</a:t>
            </a:r>
            <a:endParaRPr lang="ru-RU" sz="4000"/>
          </a:p>
        </p:txBody>
      </p:sp>
      <p:sp>
        <p:nvSpPr>
          <p:cNvPr id="8" name="TextBox 7">
            <a:extLst>
              <a:ext uri="{FF2B5EF4-FFF2-40B4-BE49-F238E27FC236}">
                <a16:creationId xmlns:a16="http://schemas.microsoft.com/office/drawing/2014/main" id="{A8814727-6485-44F0-892B-DE64FA4FEEA8}"/>
              </a:ext>
            </a:extLst>
          </p:cNvPr>
          <p:cNvSpPr txBox="1"/>
          <p:nvPr/>
        </p:nvSpPr>
        <p:spPr>
          <a:xfrm>
            <a:off x="506308" y="2883276"/>
            <a:ext cx="1123706" cy="615553"/>
          </a:xfrm>
          <a:prstGeom prst="rect">
            <a:avLst/>
          </a:prstGeom>
          <a:noFill/>
        </p:spPr>
        <p:txBody>
          <a:bodyPr wrap="square" lIns="0" tIns="0" rIns="0" bIns="0" rtlCol="0">
            <a:spAutoFit/>
          </a:bodyPr>
          <a:lstStyle/>
          <a:p>
            <a:pPr algn="l"/>
            <a:r>
              <a:rPr lang="ru-RU" sz="4000" dirty="0">
                <a:latin typeface="Segoe UI" panose="020B0502040204020203" pitchFamily="34" charset="0"/>
                <a:cs typeface="Segoe UI" panose="020B0502040204020203" pitchFamily="34" charset="0"/>
              </a:rPr>
              <a:t>❷</a:t>
            </a:r>
            <a:endParaRPr lang="ru-RU" sz="4000" dirty="0"/>
          </a:p>
        </p:txBody>
      </p:sp>
      <p:sp>
        <p:nvSpPr>
          <p:cNvPr id="9" name="Content Placeholder 2">
            <a:extLst>
              <a:ext uri="{FF2B5EF4-FFF2-40B4-BE49-F238E27FC236}">
                <a16:creationId xmlns:a16="http://schemas.microsoft.com/office/drawing/2014/main" id="{F79B538A-5F8B-4FD3-82DD-C68C1B83CCB7}"/>
              </a:ext>
            </a:extLst>
          </p:cNvPr>
          <p:cNvSpPr txBox="1">
            <a:spLocks/>
          </p:cNvSpPr>
          <p:nvPr/>
        </p:nvSpPr>
        <p:spPr>
          <a:xfrm>
            <a:off x="1354579" y="2673398"/>
            <a:ext cx="9721686" cy="129266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b="1" dirty="0"/>
              <a:t>Text Analytics for Health </a:t>
            </a:r>
            <a:r>
              <a:rPr lang="en-US" dirty="0"/>
              <a:t>does NER/Ontology Mapping for medical texts. For other domains we might need to use </a:t>
            </a:r>
            <a:r>
              <a:rPr lang="en-US" b="1" dirty="0"/>
              <a:t>Custom NER</a:t>
            </a:r>
            <a:r>
              <a:rPr lang="en-US" dirty="0"/>
              <a:t>.</a:t>
            </a:r>
            <a:endParaRPr lang="en-US" b="1" dirty="0"/>
          </a:p>
        </p:txBody>
      </p:sp>
      <p:sp>
        <p:nvSpPr>
          <p:cNvPr id="10" name="TextBox 9">
            <a:extLst>
              <a:ext uri="{FF2B5EF4-FFF2-40B4-BE49-F238E27FC236}">
                <a16:creationId xmlns:a16="http://schemas.microsoft.com/office/drawing/2014/main" id="{E6F60884-4493-466E-A345-54E5350762C1}"/>
              </a:ext>
            </a:extLst>
          </p:cNvPr>
          <p:cNvSpPr txBox="1"/>
          <p:nvPr/>
        </p:nvSpPr>
        <p:spPr>
          <a:xfrm>
            <a:off x="506308" y="4778506"/>
            <a:ext cx="1123706" cy="615553"/>
          </a:xfrm>
          <a:prstGeom prst="rect">
            <a:avLst/>
          </a:prstGeom>
          <a:noFill/>
        </p:spPr>
        <p:txBody>
          <a:bodyPr wrap="square" lIns="0" tIns="0" rIns="0" bIns="0" rtlCol="0">
            <a:spAutoFit/>
          </a:bodyPr>
          <a:lstStyle/>
          <a:p>
            <a:pPr algn="l"/>
            <a:r>
              <a:rPr lang="ru-RU" sz="4000" dirty="0">
                <a:latin typeface="Segoe UI" panose="020B0502040204020203" pitchFamily="34" charset="0"/>
                <a:cs typeface="Segoe UI" panose="020B0502040204020203" pitchFamily="34" charset="0"/>
              </a:rPr>
              <a:t>❸</a:t>
            </a:r>
            <a:endParaRPr lang="ru-RU" sz="4000" dirty="0"/>
          </a:p>
        </p:txBody>
      </p:sp>
      <p:sp>
        <p:nvSpPr>
          <p:cNvPr id="11" name="Content Placeholder 2">
            <a:extLst>
              <a:ext uri="{FF2B5EF4-FFF2-40B4-BE49-F238E27FC236}">
                <a16:creationId xmlns:a16="http://schemas.microsoft.com/office/drawing/2014/main" id="{6367E546-0BCF-483A-872F-284EB278912B}"/>
              </a:ext>
            </a:extLst>
          </p:cNvPr>
          <p:cNvSpPr txBox="1">
            <a:spLocks/>
          </p:cNvSpPr>
          <p:nvPr/>
        </p:nvSpPr>
        <p:spPr>
          <a:xfrm>
            <a:off x="1354579" y="4279459"/>
            <a:ext cx="9721686" cy="1723549"/>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b="1" dirty="0"/>
              <a:t>Python </a:t>
            </a:r>
            <a:r>
              <a:rPr lang="en-US" dirty="0"/>
              <a:t>and </a:t>
            </a:r>
            <a:r>
              <a:rPr lang="en-US" b="1" dirty="0"/>
              <a:t>Pandas </a:t>
            </a:r>
            <a:r>
              <a:rPr lang="en-US" dirty="0"/>
              <a:t>are very effective means of data manipulation. We can use </a:t>
            </a:r>
            <a:r>
              <a:rPr lang="en-US" b="1" dirty="0"/>
              <a:t>Codespaces</a:t>
            </a:r>
            <a:r>
              <a:rPr lang="en-US" dirty="0"/>
              <a:t> or </a:t>
            </a:r>
            <a:r>
              <a:rPr lang="en-US" b="1" dirty="0"/>
              <a:t>VS Code </a:t>
            </a:r>
            <a:r>
              <a:rPr lang="en-US" dirty="0"/>
              <a:t>with Jupyter extension to start working on Jupyter document in a convenient environment.</a:t>
            </a:r>
            <a:endParaRPr lang="en-US" b="1" dirty="0"/>
          </a:p>
        </p:txBody>
      </p:sp>
    </p:spTree>
    <p:extLst>
      <p:ext uri="{BB962C8B-B14F-4D97-AF65-F5344CB8AC3E}">
        <p14:creationId xmlns:p14="http://schemas.microsoft.com/office/powerpoint/2010/main" val="374878195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C6E3-50F4-449A-8D3E-911BA342AA8E}"/>
              </a:ext>
            </a:extLst>
          </p:cNvPr>
          <p:cNvSpPr>
            <a:spLocks noGrp="1"/>
          </p:cNvSpPr>
          <p:nvPr>
            <p:ph type="title"/>
          </p:nvPr>
        </p:nvSpPr>
        <p:spPr/>
        <p:txBody>
          <a:bodyPr/>
          <a:lstStyle/>
          <a:p>
            <a:r>
              <a:rPr lang="en-US" dirty="0"/>
              <a:t>Further Reading</a:t>
            </a:r>
            <a:endParaRPr lang="ru-RU" dirty="0"/>
          </a:p>
        </p:txBody>
      </p:sp>
      <p:sp>
        <p:nvSpPr>
          <p:cNvPr id="3" name="Content Placeholder 2">
            <a:extLst>
              <a:ext uri="{FF2B5EF4-FFF2-40B4-BE49-F238E27FC236}">
                <a16:creationId xmlns:a16="http://schemas.microsoft.com/office/drawing/2014/main" id="{94CFDFD0-F865-41FE-9AC9-D3157CAB1141}"/>
              </a:ext>
            </a:extLst>
          </p:cNvPr>
          <p:cNvSpPr>
            <a:spLocks noGrp="1"/>
          </p:cNvSpPr>
          <p:nvPr>
            <p:ph sz="quarter" idx="10"/>
          </p:nvPr>
        </p:nvSpPr>
        <p:spPr>
          <a:xfrm>
            <a:off x="1354579" y="1405283"/>
            <a:ext cx="9721686" cy="861774"/>
          </a:xfrm>
        </p:spPr>
        <p:txBody>
          <a:bodyPr/>
          <a:lstStyle/>
          <a:p>
            <a:pPr marL="0" indent="0">
              <a:buNone/>
            </a:pPr>
            <a:r>
              <a:rPr lang="en-US" b="1" dirty="0"/>
              <a:t>MS Learn: </a:t>
            </a:r>
            <a:r>
              <a:rPr lang="en-US" b="0" i="0" u="none" strike="noStrike" dirty="0">
                <a:effectLst/>
                <a:hlinkClick r:id="rId3"/>
              </a:rPr>
              <a:t>Microsoft Azure AI Fundamentals: Explore natural language processing</a:t>
            </a:r>
            <a:endParaRPr lang="en-US" dirty="0"/>
          </a:p>
        </p:txBody>
      </p:sp>
      <p:sp>
        <p:nvSpPr>
          <p:cNvPr id="7" name="TextBox 6">
            <a:extLst>
              <a:ext uri="{FF2B5EF4-FFF2-40B4-BE49-F238E27FC236}">
                <a16:creationId xmlns:a16="http://schemas.microsoft.com/office/drawing/2014/main" id="{FB8CDD3B-B8C9-4C5D-96F1-71BF42C542E4}"/>
              </a:ext>
            </a:extLst>
          </p:cNvPr>
          <p:cNvSpPr txBox="1"/>
          <p:nvPr/>
        </p:nvSpPr>
        <p:spPr>
          <a:xfrm>
            <a:off x="506308" y="1391238"/>
            <a:ext cx="1123706" cy="615553"/>
          </a:xfrm>
          <a:prstGeom prst="rect">
            <a:avLst/>
          </a:prstGeom>
          <a:noFill/>
        </p:spPr>
        <p:txBody>
          <a:bodyPr wrap="square" lIns="0" tIns="0" rIns="0" bIns="0" rtlCol="0">
            <a:spAutoFit/>
          </a:bodyPr>
          <a:lstStyle/>
          <a:p>
            <a:pPr algn="l"/>
            <a:r>
              <a:rPr lang="ru-RU" sz="4000">
                <a:latin typeface="Segoe UI" panose="020B0502040204020203" pitchFamily="34" charset="0"/>
                <a:cs typeface="Segoe UI" panose="020B0502040204020203" pitchFamily="34" charset="0"/>
              </a:rPr>
              <a:t>❶</a:t>
            </a:r>
            <a:endParaRPr lang="ru-RU" sz="4000"/>
          </a:p>
        </p:txBody>
      </p:sp>
      <p:sp>
        <p:nvSpPr>
          <p:cNvPr id="8" name="TextBox 7">
            <a:extLst>
              <a:ext uri="{FF2B5EF4-FFF2-40B4-BE49-F238E27FC236}">
                <a16:creationId xmlns:a16="http://schemas.microsoft.com/office/drawing/2014/main" id="{A8814727-6485-44F0-892B-DE64FA4FEEA8}"/>
              </a:ext>
            </a:extLst>
          </p:cNvPr>
          <p:cNvSpPr txBox="1"/>
          <p:nvPr/>
        </p:nvSpPr>
        <p:spPr>
          <a:xfrm>
            <a:off x="506308" y="2883276"/>
            <a:ext cx="1123706" cy="615553"/>
          </a:xfrm>
          <a:prstGeom prst="rect">
            <a:avLst/>
          </a:prstGeom>
          <a:noFill/>
        </p:spPr>
        <p:txBody>
          <a:bodyPr wrap="square" lIns="0" tIns="0" rIns="0" bIns="0" rtlCol="0">
            <a:spAutoFit/>
          </a:bodyPr>
          <a:lstStyle/>
          <a:p>
            <a:pPr algn="l"/>
            <a:r>
              <a:rPr lang="ru-RU" sz="4000" dirty="0">
                <a:latin typeface="Segoe UI" panose="020B0502040204020203" pitchFamily="34" charset="0"/>
                <a:cs typeface="Segoe UI" panose="020B0502040204020203" pitchFamily="34" charset="0"/>
              </a:rPr>
              <a:t>❷</a:t>
            </a:r>
            <a:endParaRPr lang="ru-RU" sz="4000" dirty="0"/>
          </a:p>
        </p:txBody>
      </p:sp>
      <p:sp>
        <p:nvSpPr>
          <p:cNvPr id="9" name="Content Placeholder 2">
            <a:extLst>
              <a:ext uri="{FF2B5EF4-FFF2-40B4-BE49-F238E27FC236}">
                <a16:creationId xmlns:a16="http://schemas.microsoft.com/office/drawing/2014/main" id="{F79B538A-5F8B-4FD3-82DD-C68C1B83CCB7}"/>
              </a:ext>
            </a:extLst>
          </p:cNvPr>
          <p:cNvSpPr txBox="1">
            <a:spLocks/>
          </p:cNvSpPr>
          <p:nvPr/>
        </p:nvSpPr>
        <p:spPr>
          <a:xfrm>
            <a:off x="1354579" y="2673398"/>
            <a:ext cx="9721686" cy="129266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b="1" dirty="0">
                <a:solidFill>
                  <a:srgbClr val="24292F"/>
                </a:solidFill>
              </a:rPr>
              <a:t>More </a:t>
            </a:r>
            <a:r>
              <a:rPr lang="en-US" dirty="0">
                <a:solidFill>
                  <a:srgbClr val="24292F"/>
                </a:solidFill>
              </a:rPr>
              <a:t>on NER-based paper analysis in </a:t>
            </a:r>
            <a:r>
              <a:rPr lang="en-US" b="0" i="0" u="none" strike="noStrike" dirty="0">
                <a:effectLst/>
                <a:hlinkClick r:id="rId4"/>
              </a:rPr>
              <a:t>this blog post</a:t>
            </a:r>
            <a:r>
              <a:rPr lang="en-US" b="0" i="0" u="none" strike="noStrike" dirty="0">
                <a:effectLst/>
              </a:rPr>
              <a:t> – including Cosmos DB, Power BI and more. </a:t>
            </a:r>
            <a:r>
              <a:rPr lang="en-US" dirty="0"/>
              <a:t>Scientific Paper available at</a:t>
            </a:r>
            <a:r>
              <a:rPr lang="en-US" b="0" i="0" dirty="0">
                <a:solidFill>
                  <a:srgbClr val="24292F"/>
                </a:solidFill>
                <a:effectLst/>
              </a:rPr>
              <a:t> </a:t>
            </a:r>
            <a:r>
              <a:rPr lang="en-US" b="0" i="0" u="none" strike="noStrike" dirty="0">
                <a:effectLst/>
                <a:hlinkClick r:id="rId5"/>
              </a:rPr>
              <a:t>arXiv:2110.15453</a:t>
            </a:r>
            <a:endParaRPr lang="en-US" b="1" dirty="0"/>
          </a:p>
        </p:txBody>
      </p:sp>
      <p:sp>
        <p:nvSpPr>
          <p:cNvPr id="10" name="TextBox 9">
            <a:extLst>
              <a:ext uri="{FF2B5EF4-FFF2-40B4-BE49-F238E27FC236}">
                <a16:creationId xmlns:a16="http://schemas.microsoft.com/office/drawing/2014/main" id="{E6F60884-4493-466E-A345-54E5350762C1}"/>
              </a:ext>
            </a:extLst>
          </p:cNvPr>
          <p:cNvSpPr txBox="1"/>
          <p:nvPr/>
        </p:nvSpPr>
        <p:spPr>
          <a:xfrm>
            <a:off x="506308" y="4331745"/>
            <a:ext cx="1123706" cy="615553"/>
          </a:xfrm>
          <a:prstGeom prst="rect">
            <a:avLst/>
          </a:prstGeom>
          <a:noFill/>
        </p:spPr>
        <p:txBody>
          <a:bodyPr wrap="square" lIns="0" tIns="0" rIns="0" bIns="0" rtlCol="0">
            <a:spAutoFit/>
          </a:bodyPr>
          <a:lstStyle/>
          <a:p>
            <a:pPr algn="l"/>
            <a:r>
              <a:rPr lang="ru-RU" sz="4000" dirty="0">
                <a:latin typeface="Segoe UI" panose="020B0502040204020203" pitchFamily="34" charset="0"/>
                <a:cs typeface="Segoe UI" panose="020B0502040204020203" pitchFamily="34" charset="0"/>
              </a:rPr>
              <a:t>❸</a:t>
            </a:r>
            <a:endParaRPr lang="ru-RU" sz="4000" dirty="0"/>
          </a:p>
        </p:txBody>
      </p:sp>
      <p:sp>
        <p:nvSpPr>
          <p:cNvPr id="11" name="Content Placeholder 2">
            <a:extLst>
              <a:ext uri="{FF2B5EF4-FFF2-40B4-BE49-F238E27FC236}">
                <a16:creationId xmlns:a16="http://schemas.microsoft.com/office/drawing/2014/main" id="{6367E546-0BCF-483A-872F-284EB278912B}"/>
              </a:ext>
            </a:extLst>
          </p:cNvPr>
          <p:cNvSpPr txBox="1">
            <a:spLocks/>
          </p:cNvSpPr>
          <p:nvPr/>
        </p:nvSpPr>
        <p:spPr>
          <a:xfrm>
            <a:off x="1354579" y="4279459"/>
            <a:ext cx="9721686" cy="861774"/>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b="1" dirty="0"/>
              <a:t>To Learn NLP</a:t>
            </a:r>
            <a:r>
              <a:rPr lang="en-US" dirty="0"/>
              <a:t> in-depth and how NER is implemented at neural network level:</a:t>
            </a:r>
            <a:endParaRPr lang="en-US" b="1" dirty="0"/>
          </a:p>
        </p:txBody>
      </p:sp>
      <p:pic>
        <p:nvPicPr>
          <p:cNvPr id="4" name="Graphic 3" descr="Professor female with solid fill">
            <a:extLst>
              <a:ext uri="{FF2B5EF4-FFF2-40B4-BE49-F238E27FC236}">
                <a16:creationId xmlns:a16="http://schemas.microsoft.com/office/drawing/2014/main" id="{7C346926-658D-4987-8AC3-03B0DB21B0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4579" y="5452717"/>
            <a:ext cx="914400" cy="914400"/>
          </a:xfrm>
          <a:prstGeom prst="rect">
            <a:avLst/>
          </a:prstGeom>
        </p:spPr>
      </p:pic>
      <p:sp>
        <p:nvSpPr>
          <p:cNvPr id="5" name="TextBox 4">
            <a:extLst>
              <a:ext uri="{FF2B5EF4-FFF2-40B4-BE49-F238E27FC236}">
                <a16:creationId xmlns:a16="http://schemas.microsoft.com/office/drawing/2014/main" id="{A2A9A90C-A50E-483E-9181-71C6C7D4C78E}"/>
              </a:ext>
            </a:extLst>
          </p:cNvPr>
          <p:cNvSpPr txBox="1"/>
          <p:nvPr/>
        </p:nvSpPr>
        <p:spPr>
          <a:xfrm>
            <a:off x="2532374" y="5545245"/>
            <a:ext cx="4892045" cy="1107996"/>
          </a:xfrm>
          <a:prstGeom prst="rect">
            <a:avLst/>
          </a:prstGeom>
          <a:noFill/>
        </p:spPr>
        <p:txBody>
          <a:bodyPr wrap="none" lIns="0" tIns="0" rIns="0" bIns="0" rtlCol="0">
            <a:spAutoFit/>
          </a:bodyPr>
          <a:lstStyle/>
          <a:p>
            <a:pPr algn="l"/>
            <a:r>
              <a:rPr lang="en-US" sz="2400" dirty="0">
                <a:hlinkClick r:id="rId8"/>
              </a:rPr>
              <a:t>Introduction to NLP with </a:t>
            </a:r>
            <a:r>
              <a:rPr lang="en-US" sz="2400" dirty="0" err="1">
                <a:hlinkClick r:id="rId8"/>
              </a:rPr>
              <a:t>PyTorch</a:t>
            </a:r>
            <a:endParaRPr lang="en-US" sz="2400" dirty="0"/>
          </a:p>
          <a:p>
            <a:r>
              <a:rPr lang="en-US" sz="2400" dirty="0">
                <a:hlinkClick r:id="rId9"/>
              </a:rPr>
              <a:t>Introduction to NLP with </a:t>
            </a:r>
            <a:r>
              <a:rPr lang="en-US" sz="2400" dirty="0" err="1">
                <a:hlinkClick r:id="rId9"/>
              </a:rPr>
              <a:t>Tensorflow</a:t>
            </a:r>
            <a:endParaRPr lang="en-US" sz="2400" dirty="0"/>
          </a:p>
          <a:p>
            <a:pPr algn="l"/>
            <a:endParaRPr lang="en-US" sz="2400" dirty="0"/>
          </a:p>
        </p:txBody>
      </p:sp>
    </p:spTree>
    <p:extLst>
      <p:ext uri="{BB962C8B-B14F-4D97-AF65-F5344CB8AC3E}">
        <p14:creationId xmlns:p14="http://schemas.microsoft.com/office/powerpoint/2010/main" val="220358740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C6E3-50F4-449A-8D3E-911BA342AA8E}"/>
              </a:ext>
            </a:extLst>
          </p:cNvPr>
          <p:cNvSpPr>
            <a:spLocks noGrp="1"/>
          </p:cNvSpPr>
          <p:nvPr>
            <p:ph type="title"/>
          </p:nvPr>
        </p:nvSpPr>
        <p:spPr/>
        <p:txBody>
          <a:bodyPr/>
          <a:lstStyle/>
          <a:p>
            <a:r>
              <a:rPr lang="en-US" dirty="0"/>
              <a:t>Further Activities</a:t>
            </a:r>
            <a:endParaRPr lang="ru-RU" dirty="0"/>
          </a:p>
        </p:txBody>
      </p:sp>
      <p:sp>
        <p:nvSpPr>
          <p:cNvPr id="3" name="Content Placeholder 2">
            <a:extLst>
              <a:ext uri="{FF2B5EF4-FFF2-40B4-BE49-F238E27FC236}">
                <a16:creationId xmlns:a16="http://schemas.microsoft.com/office/drawing/2014/main" id="{94CFDFD0-F865-41FE-9AC9-D3157CAB1141}"/>
              </a:ext>
            </a:extLst>
          </p:cNvPr>
          <p:cNvSpPr>
            <a:spLocks noGrp="1"/>
          </p:cNvSpPr>
          <p:nvPr>
            <p:ph sz="quarter" idx="10"/>
          </p:nvPr>
        </p:nvSpPr>
        <p:spPr>
          <a:xfrm>
            <a:off x="1436534" y="2397837"/>
            <a:ext cx="9721686" cy="1477328"/>
          </a:xfrm>
        </p:spPr>
        <p:txBody>
          <a:bodyPr/>
          <a:lstStyle/>
          <a:p>
            <a:pPr marL="0" indent="0" algn="l">
              <a:buNone/>
            </a:pPr>
            <a:r>
              <a:rPr lang="en-US" sz="2400" b="0" i="0" dirty="0">
                <a:solidFill>
                  <a:srgbClr val="24292F"/>
                </a:solidFill>
                <a:effectLst/>
              </a:rPr>
              <a:t>Analyze a blog or social network posts and get the idea of different topics that author is writing about. See how interests change over time, as well as the mood. You can use the blog of </a:t>
            </a:r>
            <a:r>
              <a:rPr lang="en-US" sz="2400" b="0" i="0" u="none" strike="noStrike" dirty="0">
                <a:solidFill>
                  <a:srgbClr val="24292F"/>
                </a:solidFill>
                <a:effectLst/>
                <a:hlinkClick r:id="rId3"/>
              </a:rPr>
              <a:t>Scott Hanselman</a:t>
            </a:r>
            <a:r>
              <a:rPr lang="en-US" sz="2400" b="0" i="0" dirty="0">
                <a:solidFill>
                  <a:srgbClr val="24292F"/>
                </a:solidFill>
                <a:effectLst/>
              </a:rPr>
              <a:t>, it goes back to </a:t>
            </a:r>
            <a:r>
              <a:rPr lang="en-US" sz="2400" b="0" i="0" u="none" strike="noStrike" dirty="0">
                <a:solidFill>
                  <a:srgbClr val="24292F"/>
                </a:solidFill>
                <a:effectLst/>
                <a:hlinkClick r:id="rId4"/>
              </a:rPr>
              <a:t>2002</a:t>
            </a:r>
            <a:r>
              <a:rPr lang="en-US" sz="2400" b="0" i="0" dirty="0">
                <a:solidFill>
                  <a:srgbClr val="24292F"/>
                </a:solidFill>
                <a:effectLst/>
              </a:rPr>
              <a:t>.</a:t>
            </a:r>
          </a:p>
        </p:txBody>
      </p:sp>
      <p:sp>
        <p:nvSpPr>
          <p:cNvPr id="7" name="TextBox 6">
            <a:extLst>
              <a:ext uri="{FF2B5EF4-FFF2-40B4-BE49-F238E27FC236}">
                <a16:creationId xmlns:a16="http://schemas.microsoft.com/office/drawing/2014/main" id="{FB8CDD3B-B8C9-4C5D-96F1-71BF42C542E4}"/>
              </a:ext>
            </a:extLst>
          </p:cNvPr>
          <p:cNvSpPr txBox="1"/>
          <p:nvPr/>
        </p:nvSpPr>
        <p:spPr>
          <a:xfrm>
            <a:off x="588263" y="2456495"/>
            <a:ext cx="1123706" cy="615553"/>
          </a:xfrm>
          <a:prstGeom prst="rect">
            <a:avLst/>
          </a:prstGeom>
          <a:noFill/>
        </p:spPr>
        <p:txBody>
          <a:bodyPr wrap="square" lIns="0" tIns="0" rIns="0" bIns="0" rtlCol="0">
            <a:spAutoFit/>
          </a:bodyPr>
          <a:lstStyle/>
          <a:p>
            <a:pPr algn="l"/>
            <a:r>
              <a:rPr lang="ru-RU" sz="4000" dirty="0">
                <a:latin typeface="Segoe UI" panose="020B0502040204020203" pitchFamily="34" charset="0"/>
                <a:cs typeface="Segoe UI" panose="020B0502040204020203" pitchFamily="34" charset="0"/>
              </a:rPr>
              <a:t>❶</a:t>
            </a:r>
            <a:endParaRPr lang="ru-RU" sz="4000" dirty="0"/>
          </a:p>
        </p:txBody>
      </p:sp>
      <p:sp>
        <p:nvSpPr>
          <p:cNvPr id="8" name="TextBox 7">
            <a:extLst>
              <a:ext uri="{FF2B5EF4-FFF2-40B4-BE49-F238E27FC236}">
                <a16:creationId xmlns:a16="http://schemas.microsoft.com/office/drawing/2014/main" id="{A8814727-6485-44F0-892B-DE64FA4FEEA8}"/>
              </a:ext>
            </a:extLst>
          </p:cNvPr>
          <p:cNvSpPr txBox="1"/>
          <p:nvPr/>
        </p:nvSpPr>
        <p:spPr>
          <a:xfrm>
            <a:off x="588263" y="4409758"/>
            <a:ext cx="1123706" cy="615553"/>
          </a:xfrm>
          <a:prstGeom prst="rect">
            <a:avLst/>
          </a:prstGeom>
          <a:noFill/>
        </p:spPr>
        <p:txBody>
          <a:bodyPr wrap="square" lIns="0" tIns="0" rIns="0" bIns="0" rtlCol="0">
            <a:spAutoFit/>
          </a:bodyPr>
          <a:lstStyle/>
          <a:p>
            <a:pPr algn="l"/>
            <a:r>
              <a:rPr lang="ru-RU" sz="4000" dirty="0">
                <a:latin typeface="Segoe UI" panose="020B0502040204020203" pitchFamily="34" charset="0"/>
                <a:cs typeface="Segoe UI" panose="020B0502040204020203" pitchFamily="34" charset="0"/>
              </a:rPr>
              <a:t>❷</a:t>
            </a:r>
            <a:endParaRPr lang="ru-RU" sz="4000" dirty="0"/>
          </a:p>
        </p:txBody>
      </p:sp>
      <p:sp>
        <p:nvSpPr>
          <p:cNvPr id="9" name="Content Placeholder 2">
            <a:extLst>
              <a:ext uri="{FF2B5EF4-FFF2-40B4-BE49-F238E27FC236}">
                <a16:creationId xmlns:a16="http://schemas.microsoft.com/office/drawing/2014/main" id="{F79B538A-5F8B-4FD3-82DD-C68C1B83CCB7}"/>
              </a:ext>
            </a:extLst>
          </p:cNvPr>
          <p:cNvSpPr txBox="1">
            <a:spLocks/>
          </p:cNvSpPr>
          <p:nvPr/>
        </p:nvSpPr>
        <p:spPr>
          <a:xfrm>
            <a:off x="1436534" y="4379043"/>
            <a:ext cx="9721686" cy="738664"/>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en-US" sz="2400" b="0" i="0" dirty="0">
                <a:solidFill>
                  <a:srgbClr val="24292F"/>
                </a:solidFill>
                <a:effectLst/>
              </a:rPr>
              <a:t>Analyze </a:t>
            </a:r>
            <a:r>
              <a:rPr lang="en-US" sz="2400" b="0" i="0" u="none" strike="noStrike" dirty="0">
                <a:solidFill>
                  <a:srgbClr val="24292F"/>
                </a:solidFill>
                <a:effectLst/>
                <a:hlinkClick r:id="rId5"/>
              </a:rPr>
              <a:t>COVID 19 twitter feed</a:t>
            </a:r>
            <a:r>
              <a:rPr lang="en-US" sz="2400" b="0" i="0" dirty="0">
                <a:solidFill>
                  <a:srgbClr val="24292F"/>
                </a:solidFill>
                <a:effectLst/>
              </a:rPr>
              <a:t> to see if you can extract changes in major topics on twitter.</a:t>
            </a:r>
          </a:p>
        </p:txBody>
      </p:sp>
      <p:sp>
        <p:nvSpPr>
          <p:cNvPr id="10" name="TextBox 9">
            <a:extLst>
              <a:ext uri="{FF2B5EF4-FFF2-40B4-BE49-F238E27FC236}">
                <a16:creationId xmlns:a16="http://schemas.microsoft.com/office/drawing/2014/main" id="{E6F60884-4493-466E-A345-54E5350762C1}"/>
              </a:ext>
            </a:extLst>
          </p:cNvPr>
          <p:cNvSpPr txBox="1"/>
          <p:nvPr/>
        </p:nvSpPr>
        <p:spPr>
          <a:xfrm>
            <a:off x="588263" y="5599582"/>
            <a:ext cx="1123706" cy="615553"/>
          </a:xfrm>
          <a:prstGeom prst="rect">
            <a:avLst/>
          </a:prstGeom>
          <a:noFill/>
        </p:spPr>
        <p:txBody>
          <a:bodyPr wrap="square" lIns="0" tIns="0" rIns="0" bIns="0" rtlCol="0">
            <a:spAutoFit/>
          </a:bodyPr>
          <a:lstStyle/>
          <a:p>
            <a:pPr algn="l"/>
            <a:r>
              <a:rPr lang="ru-RU" sz="4000" dirty="0">
                <a:latin typeface="Segoe UI" panose="020B0502040204020203" pitchFamily="34" charset="0"/>
                <a:cs typeface="Segoe UI" panose="020B0502040204020203" pitchFamily="34" charset="0"/>
              </a:rPr>
              <a:t>❸</a:t>
            </a:r>
            <a:endParaRPr lang="ru-RU" sz="4000" dirty="0"/>
          </a:p>
        </p:txBody>
      </p:sp>
      <p:sp>
        <p:nvSpPr>
          <p:cNvPr id="11" name="Content Placeholder 2">
            <a:extLst>
              <a:ext uri="{FF2B5EF4-FFF2-40B4-BE49-F238E27FC236}">
                <a16:creationId xmlns:a16="http://schemas.microsoft.com/office/drawing/2014/main" id="{6367E546-0BCF-483A-872F-284EB278912B}"/>
              </a:ext>
            </a:extLst>
          </p:cNvPr>
          <p:cNvSpPr txBox="1">
            <a:spLocks/>
          </p:cNvSpPr>
          <p:nvPr/>
        </p:nvSpPr>
        <p:spPr>
          <a:xfrm>
            <a:off x="1436534" y="5524838"/>
            <a:ext cx="9721686" cy="110799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en-US" sz="2400" b="0" i="0" dirty="0">
                <a:solidFill>
                  <a:srgbClr val="24292F"/>
                </a:solidFill>
                <a:effectLst/>
              </a:rPr>
              <a:t>Analyze your e-mail archive to see how the topics you discuss and your mood change over time. Most e-mail clients allow you to export your e-mails to plain text or CSV format (here is an </a:t>
            </a:r>
            <a:r>
              <a:rPr lang="en-US" sz="2400" b="0" i="0" u="none" strike="noStrike" dirty="0">
                <a:solidFill>
                  <a:srgbClr val="24292F"/>
                </a:solidFill>
                <a:effectLst/>
                <a:hlinkClick r:id="rId6"/>
              </a:rPr>
              <a:t>example for </a:t>
            </a:r>
            <a:r>
              <a:rPr lang="en-US" sz="2400" b="0" i="0" u="none" strike="noStrike" dirty="0" err="1">
                <a:solidFill>
                  <a:srgbClr val="24292F"/>
                </a:solidFill>
                <a:effectLst/>
                <a:hlinkClick r:id="rId6"/>
              </a:rPr>
              <a:t>Outloook</a:t>
            </a:r>
            <a:r>
              <a:rPr lang="en-US" sz="2400" b="0" i="0" dirty="0">
                <a:solidFill>
                  <a:srgbClr val="24292F"/>
                </a:solidFill>
                <a:effectLst/>
              </a:rPr>
              <a:t>).</a:t>
            </a:r>
          </a:p>
        </p:txBody>
      </p:sp>
      <p:sp>
        <p:nvSpPr>
          <p:cNvPr id="12" name="Content Placeholder 2">
            <a:extLst>
              <a:ext uri="{FF2B5EF4-FFF2-40B4-BE49-F238E27FC236}">
                <a16:creationId xmlns:a16="http://schemas.microsoft.com/office/drawing/2014/main" id="{45AEA528-3C91-44CF-8805-E1B5D7DB46AB}"/>
              </a:ext>
            </a:extLst>
          </p:cNvPr>
          <p:cNvSpPr txBox="1">
            <a:spLocks/>
          </p:cNvSpPr>
          <p:nvPr/>
        </p:nvSpPr>
        <p:spPr>
          <a:xfrm>
            <a:off x="651816" y="1222568"/>
            <a:ext cx="11291122" cy="92333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en-US" sz="2000" b="0" i="0" dirty="0">
                <a:solidFill>
                  <a:srgbClr val="24292F"/>
                </a:solidFill>
                <a:effectLst/>
                <a:latin typeface="-apple-system"/>
              </a:rPr>
              <a:t>For different knowledge domains, you would need to train your own NER neural network model, and for that you will also need a dataset. </a:t>
            </a:r>
            <a:r>
              <a:rPr lang="en-US" sz="2000" b="0" i="0" u="none" strike="noStrike" dirty="0">
                <a:solidFill>
                  <a:srgbClr val="24292F"/>
                </a:solidFill>
                <a:effectLst/>
                <a:latin typeface="-apple-system"/>
                <a:hlinkClick r:id="rId7"/>
              </a:rPr>
              <a:t>Custom Named Entity Recognition</a:t>
            </a:r>
            <a:r>
              <a:rPr lang="en-US" sz="2000" b="0" i="0" dirty="0">
                <a:solidFill>
                  <a:srgbClr val="24292F"/>
                </a:solidFill>
                <a:effectLst/>
                <a:latin typeface="-apple-system"/>
              </a:rPr>
              <a:t> service can help you do that. However, </a:t>
            </a:r>
            <a:r>
              <a:rPr lang="en-US" sz="2000" b="0" i="0" u="none" strike="noStrike" dirty="0">
                <a:solidFill>
                  <a:srgbClr val="24292F"/>
                </a:solidFill>
                <a:effectLst/>
                <a:latin typeface="-apple-system"/>
                <a:hlinkClick r:id="rId8"/>
              </a:rPr>
              <a:t>Text Analytics Service</a:t>
            </a:r>
            <a:r>
              <a:rPr lang="en-US" sz="2000" b="0" i="0" dirty="0">
                <a:solidFill>
                  <a:srgbClr val="24292F"/>
                </a:solidFill>
                <a:effectLst/>
                <a:latin typeface="-apple-system"/>
              </a:rPr>
              <a:t> that has some pre-built </a:t>
            </a:r>
            <a:r>
              <a:rPr lang="en-US" sz="2000" b="0" i="0" u="none" strike="noStrike" dirty="0">
                <a:solidFill>
                  <a:srgbClr val="24292F"/>
                </a:solidFill>
                <a:effectLst/>
                <a:latin typeface="-apple-system"/>
                <a:hlinkClick r:id="rId9"/>
              </a:rPr>
              <a:t>entity extraction mechanism</a:t>
            </a:r>
            <a:r>
              <a:rPr lang="en-US" sz="2000" b="0" i="0" dirty="0">
                <a:solidFill>
                  <a:srgbClr val="24292F"/>
                </a:solidFill>
                <a:effectLst/>
                <a:latin typeface="-apple-system"/>
              </a:rPr>
              <a:t>, as well as keyword extraction.</a:t>
            </a:r>
          </a:p>
        </p:txBody>
      </p:sp>
    </p:spTree>
    <p:extLst>
      <p:ext uri="{BB962C8B-B14F-4D97-AF65-F5344CB8AC3E}">
        <p14:creationId xmlns:p14="http://schemas.microsoft.com/office/powerpoint/2010/main" val="17797474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48FDF8-30BE-B040-AE32-6A8989D5F721}"/>
              </a:ext>
            </a:extLst>
          </p:cNvPr>
          <p:cNvSpPr/>
          <p:nvPr/>
        </p:nvSpPr>
        <p:spPr bwMode="auto">
          <a:xfrm>
            <a:off x="3615566" y="1417264"/>
            <a:ext cx="5715000" cy="44752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accent1"/>
                </a:solidFill>
                <a:latin typeface="+mn-lt"/>
                <a:ea typeface="+mn-ea"/>
                <a:cs typeface="+mn-cs"/>
              </a:defRPr>
            </a:lvl1pPr>
            <a:lvl2pPr marL="457200" algn="l" defTabSz="914400" rtl="0" eaLnBrk="1" latinLnBrk="0" hangingPunct="1">
              <a:defRPr sz="1800" kern="1200">
                <a:solidFill>
                  <a:schemeClr val="accent1"/>
                </a:solidFill>
                <a:latin typeface="+mn-lt"/>
                <a:ea typeface="+mn-ea"/>
                <a:cs typeface="+mn-cs"/>
              </a:defRPr>
            </a:lvl2pPr>
            <a:lvl3pPr marL="914400" algn="l" defTabSz="914400" rtl="0" eaLnBrk="1" latinLnBrk="0" hangingPunct="1">
              <a:defRPr sz="1800" kern="1200">
                <a:solidFill>
                  <a:schemeClr val="accent1"/>
                </a:solidFill>
                <a:latin typeface="+mn-lt"/>
                <a:ea typeface="+mn-ea"/>
                <a:cs typeface="+mn-cs"/>
              </a:defRPr>
            </a:lvl3pPr>
            <a:lvl4pPr marL="1371600" algn="l" defTabSz="914400" rtl="0" eaLnBrk="1" latinLnBrk="0" hangingPunct="1">
              <a:defRPr sz="1800" kern="1200">
                <a:solidFill>
                  <a:schemeClr val="accent1"/>
                </a:solidFill>
                <a:latin typeface="+mn-lt"/>
                <a:ea typeface="+mn-ea"/>
                <a:cs typeface="+mn-cs"/>
              </a:defRPr>
            </a:lvl4pPr>
            <a:lvl5pPr marL="1828800" algn="l" defTabSz="914400" rtl="0" eaLnBrk="1" latinLnBrk="0" hangingPunct="1">
              <a:defRPr sz="1800" kern="1200">
                <a:solidFill>
                  <a:schemeClr val="accent1"/>
                </a:solidFill>
                <a:latin typeface="+mn-lt"/>
                <a:ea typeface="+mn-ea"/>
                <a:cs typeface="+mn-cs"/>
              </a:defRPr>
            </a:lvl5pPr>
            <a:lvl6pPr marL="2286000" algn="l" defTabSz="914400" rtl="0" eaLnBrk="1" latinLnBrk="0" hangingPunct="1">
              <a:defRPr sz="1800" kern="1200">
                <a:solidFill>
                  <a:schemeClr val="accent1"/>
                </a:solidFill>
                <a:latin typeface="+mn-lt"/>
                <a:ea typeface="+mn-ea"/>
                <a:cs typeface="+mn-cs"/>
              </a:defRPr>
            </a:lvl6pPr>
            <a:lvl7pPr marL="2743200" algn="l" defTabSz="914400" rtl="0" eaLnBrk="1" latinLnBrk="0" hangingPunct="1">
              <a:defRPr sz="1800" kern="1200">
                <a:solidFill>
                  <a:schemeClr val="accent1"/>
                </a:solidFill>
                <a:latin typeface="+mn-lt"/>
                <a:ea typeface="+mn-ea"/>
                <a:cs typeface="+mn-cs"/>
              </a:defRPr>
            </a:lvl7pPr>
            <a:lvl8pPr marL="3200400" algn="l" defTabSz="914400" rtl="0" eaLnBrk="1" latinLnBrk="0" hangingPunct="1">
              <a:defRPr sz="1800" kern="1200">
                <a:solidFill>
                  <a:schemeClr val="accent1"/>
                </a:solidFill>
                <a:latin typeface="+mn-lt"/>
                <a:ea typeface="+mn-ea"/>
                <a:cs typeface="+mn-cs"/>
              </a:defRPr>
            </a:lvl8pPr>
            <a:lvl9pPr marL="3657600" algn="l" defTabSz="914400" rtl="0" eaLnBrk="1" latinLnBrk="0" hangingPunct="1">
              <a:defRPr sz="1800" kern="1200">
                <a:solidFill>
                  <a:schemeClr val="accent1"/>
                </a:solidFill>
                <a:latin typeface="+mn-lt"/>
                <a:ea typeface="+mn-ea"/>
                <a:cs typeface="+mn-cs"/>
              </a:defRPr>
            </a:lvl9p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TextBox 10">
            <a:extLst>
              <a:ext uri="{FF2B5EF4-FFF2-40B4-BE49-F238E27FC236}">
                <a16:creationId xmlns:a16="http://schemas.microsoft.com/office/drawing/2014/main" id="{BDFA5B89-ECF9-6F40-B90A-CAEB3980C3A9}"/>
              </a:ext>
            </a:extLst>
          </p:cNvPr>
          <p:cNvSpPr txBox="1"/>
          <p:nvPr/>
        </p:nvSpPr>
        <p:spPr>
          <a:xfrm>
            <a:off x="3916737" y="1841166"/>
            <a:ext cx="5211763"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742">
              <a:spcAft>
                <a:spcPts val="600"/>
              </a:spcAft>
              <a:buSzPct val="90000"/>
            </a:pPr>
            <a:r>
              <a:rPr lang="en-US" sz="28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2"/>
              </a:rPr>
              <a:t>https://aka.ms/workshopomatic-feedback</a:t>
            </a:r>
            <a:endParaRPr lang="en-US" sz="2800" dirty="0"/>
          </a:p>
          <a:p>
            <a:pPr defTabSz="932742">
              <a:spcAft>
                <a:spcPts val="600"/>
              </a:spcAft>
              <a:buSzPct val="90000"/>
            </a:pPr>
            <a:endParaRPr lang="en-US" sz="2800" dirty="0"/>
          </a:p>
        </p:txBody>
      </p:sp>
    </p:spTree>
    <p:extLst>
      <p:ext uri="{BB962C8B-B14F-4D97-AF65-F5344CB8AC3E}">
        <p14:creationId xmlns:p14="http://schemas.microsoft.com/office/powerpoint/2010/main" val="187279058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
          <p:cNvSpPr txBox="1">
            <a:spLocks noGrp="1"/>
          </p:cNvSpPr>
          <p:nvPr>
            <p:ph type="title"/>
          </p:nvPr>
        </p:nvSpPr>
        <p:spPr>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lt1"/>
              </a:buClr>
              <a:buSzPts val="4000"/>
              <a:buFont typeface="Barlow"/>
              <a:buNone/>
            </a:pPr>
            <a:r>
              <a:rPr lang="en-US"/>
              <a:t>Thank You!</a:t>
            </a:r>
            <a:endParaRPr/>
          </a:p>
        </p:txBody>
      </p:sp>
      <p:sp>
        <p:nvSpPr>
          <p:cNvPr id="6" name="TextBox 5">
            <a:extLst>
              <a:ext uri="{FF2B5EF4-FFF2-40B4-BE49-F238E27FC236}">
                <a16:creationId xmlns:a16="http://schemas.microsoft.com/office/drawing/2014/main" id="{D6B7B971-D6A0-48EE-9D7A-48DB3E0B0BDA}"/>
              </a:ext>
            </a:extLst>
          </p:cNvPr>
          <p:cNvSpPr txBox="1"/>
          <p:nvPr/>
        </p:nvSpPr>
        <p:spPr>
          <a:xfrm>
            <a:off x="5638800" y="2973754"/>
            <a:ext cx="914400" cy="914400"/>
          </a:xfrm>
          <a:prstGeom prst="rect">
            <a:avLst/>
          </a:prstGeom>
          <a:noFill/>
        </p:spPr>
        <p:txBody>
          <a:bodyPr wrap="square" rtlCol="0">
            <a:spAutoFit/>
          </a:bodyPr>
          <a:lstStyle/>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B79A1D-EADF-4C8A-9D18-4FC1AEEAA3BB}"/>
              </a:ext>
            </a:extLst>
          </p:cNvPr>
          <p:cNvSpPr>
            <a:spLocks noGrp="1"/>
          </p:cNvSpPr>
          <p:nvPr>
            <p:ph type="title"/>
          </p:nvPr>
        </p:nvSpPr>
        <p:spPr/>
        <p:txBody>
          <a:bodyPr/>
          <a:lstStyle/>
          <a:p>
            <a:r>
              <a:rPr lang="en-US"/>
              <a:t>CORD Papers Dataset</a:t>
            </a:r>
            <a:endParaRPr lang="ru-RU"/>
          </a:p>
        </p:txBody>
      </p:sp>
      <p:pic>
        <p:nvPicPr>
          <p:cNvPr id="6" name="Picture 5">
            <a:extLst>
              <a:ext uri="{FF2B5EF4-FFF2-40B4-BE49-F238E27FC236}">
                <a16:creationId xmlns:a16="http://schemas.microsoft.com/office/drawing/2014/main" id="{F7043056-A1D0-45F7-91DF-C3E86049318E}"/>
              </a:ext>
            </a:extLst>
          </p:cNvPr>
          <p:cNvPicPr>
            <a:picLocks noChangeAspect="1"/>
          </p:cNvPicPr>
          <p:nvPr/>
        </p:nvPicPr>
        <p:blipFill>
          <a:blip r:embed="rId3"/>
          <a:stretch>
            <a:fillRect/>
          </a:stretch>
        </p:blipFill>
        <p:spPr>
          <a:xfrm>
            <a:off x="588263" y="1496537"/>
            <a:ext cx="5152526" cy="4425292"/>
          </a:xfrm>
          <a:prstGeom prst="rect">
            <a:avLst/>
          </a:prstGeom>
        </p:spPr>
      </p:pic>
      <p:sp>
        <p:nvSpPr>
          <p:cNvPr id="13" name="TextBox 12">
            <a:extLst>
              <a:ext uri="{FF2B5EF4-FFF2-40B4-BE49-F238E27FC236}">
                <a16:creationId xmlns:a16="http://schemas.microsoft.com/office/drawing/2014/main" id="{693E61A7-2508-48B7-AFB7-59683AAFEEA5}"/>
              </a:ext>
            </a:extLst>
          </p:cNvPr>
          <p:cNvSpPr txBox="1"/>
          <p:nvPr/>
        </p:nvSpPr>
        <p:spPr>
          <a:xfrm>
            <a:off x="5970894" y="4530229"/>
            <a:ext cx="6090477" cy="1999009"/>
          </a:xfrm>
          <a:prstGeom prst="rect">
            <a:avLst/>
          </a:prstGeom>
          <a:noFill/>
        </p:spPr>
        <p:txBody>
          <a:bodyPr wrap="square">
            <a:spAutoFit/>
          </a:bodyPr>
          <a:lstStyle/>
          <a:p>
            <a:r>
              <a:rPr lang="en-US" sz="1800" b="1"/>
              <a:t>Data Source</a:t>
            </a:r>
          </a:p>
          <a:p>
            <a:r>
              <a:rPr lang="en-US">
                <a:hlinkClick r:id="rId4"/>
              </a:rPr>
              <a:t>https://allenai.org/data/cord-19</a:t>
            </a:r>
            <a:endParaRPr lang="en-US"/>
          </a:p>
          <a:p>
            <a:endParaRPr lang="en-US"/>
          </a:p>
          <a:p>
            <a:r>
              <a:rPr lang="en-US">
                <a:hlinkClick r:id="rId5"/>
              </a:rPr>
              <a:t>https://www.kaggle.com/allen-institute-for-ai/CORD-19-research-challenge</a:t>
            </a:r>
          </a:p>
          <a:p>
            <a:r>
              <a:rPr lang="en-US">
                <a:hlinkClick r:id="rId5"/>
              </a:rPr>
              <a:t> </a:t>
            </a:r>
            <a:endParaRPr lang="en-US"/>
          </a:p>
          <a:p>
            <a:endParaRPr lang="ru-RU"/>
          </a:p>
        </p:txBody>
      </p:sp>
      <p:sp>
        <p:nvSpPr>
          <p:cNvPr id="14" name="TextBox 13">
            <a:extLst>
              <a:ext uri="{FF2B5EF4-FFF2-40B4-BE49-F238E27FC236}">
                <a16:creationId xmlns:a16="http://schemas.microsoft.com/office/drawing/2014/main" id="{377D4767-42E5-41B7-A614-370BC4AC369A}"/>
              </a:ext>
            </a:extLst>
          </p:cNvPr>
          <p:cNvSpPr txBox="1"/>
          <p:nvPr/>
        </p:nvSpPr>
        <p:spPr>
          <a:xfrm>
            <a:off x="5970894" y="1437946"/>
            <a:ext cx="5632843" cy="1846659"/>
          </a:xfrm>
          <a:prstGeom prst="rect">
            <a:avLst/>
          </a:prstGeom>
          <a:noFill/>
        </p:spPr>
        <p:txBody>
          <a:bodyPr wrap="square" lIns="0" tIns="0" rIns="0" bIns="0" rtlCol="0">
            <a:spAutoFit/>
          </a:bodyPr>
          <a:lstStyle/>
          <a:p>
            <a:pPr algn="l"/>
            <a:r>
              <a:rPr lang="en-US" sz="2000" b="1" dirty="0"/>
              <a:t>CORD-19 Dataset</a:t>
            </a:r>
          </a:p>
          <a:p>
            <a:pPr algn="l"/>
            <a:r>
              <a:rPr lang="en-US" sz="2000" dirty="0"/>
              <a:t>Contains over 800,000 scholarly articles about COVID-19 and the coronavirus family of viruses for use by the global research community</a:t>
            </a:r>
          </a:p>
          <a:p>
            <a:pPr algn="l"/>
            <a:endParaRPr lang="en-US" sz="2000" dirty="0"/>
          </a:p>
          <a:p>
            <a:pPr algn="l"/>
            <a:r>
              <a:rPr lang="en-US" sz="2000"/>
              <a:t>400,000+ </a:t>
            </a:r>
            <a:r>
              <a:rPr lang="en-US" sz="2000" dirty="0"/>
              <a:t>articles with full text</a:t>
            </a:r>
            <a:endParaRPr lang="ru-RU" sz="2000" dirty="0"/>
          </a:p>
        </p:txBody>
      </p:sp>
    </p:spTree>
    <p:extLst>
      <p:ext uri="{BB962C8B-B14F-4D97-AF65-F5344CB8AC3E}">
        <p14:creationId xmlns:p14="http://schemas.microsoft.com/office/powerpoint/2010/main" val="36752342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9711-0ADC-44CF-8628-E94E3734AAC3}"/>
              </a:ext>
            </a:extLst>
          </p:cNvPr>
          <p:cNvSpPr>
            <a:spLocks noGrp="1"/>
          </p:cNvSpPr>
          <p:nvPr>
            <p:ph type="title"/>
          </p:nvPr>
        </p:nvSpPr>
        <p:spPr/>
        <p:txBody>
          <a:bodyPr/>
          <a:lstStyle/>
          <a:p>
            <a:r>
              <a:rPr lang="en-US"/>
              <a:t>Natural Language Processing</a:t>
            </a:r>
            <a:endParaRPr lang="ru-RU"/>
          </a:p>
        </p:txBody>
      </p:sp>
      <p:sp>
        <p:nvSpPr>
          <p:cNvPr id="4" name="Text Placeholder 2">
            <a:extLst>
              <a:ext uri="{FF2B5EF4-FFF2-40B4-BE49-F238E27FC236}">
                <a16:creationId xmlns:a16="http://schemas.microsoft.com/office/drawing/2014/main" id="{944F7BE4-34DB-45CA-BCA6-82049AF54775}"/>
              </a:ext>
            </a:extLst>
          </p:cNvPr>
          <p:cNvSpPr txBox="1">
            <a:spLocks/>
          </p:cNvSpPr>
          <p:nvPr/>
        </p:nvSpPr>
        <p:spPr>
          <a:xfrm>
            <a:off x="639661" y="1914739"/>
            <a:ext cx="5035889" cy="3028521"/>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a:t>Common tasks for NLP:</a:t>
            </a:r>
          </a:p>
          <a:p>
            <a:pPr marL="342900" indent="-342900">
              <a:buFont typeface="Arial" panose="020B0604020202020204" pitchFamily="34" charset="0"/>
              <a:buChar char="•"/>
            </a:pPr>
            <a:r>
              <a:rPr lang="en-US" sz="2400"/>
              <a:t>Intent Classification</a:t>
            </a:r>
          </a:p>
          <a:p>
            <a:pPr marL="342900" indent="-342900">
              <a:buFont typeface="Arial" panose="020B0604020202020204" pitchFamily="34" charset="0"/>
              <a:buChar char="•"/>
            </a:pPr>
            <a:r>
              <a:rPr lang="en-US" sz="2400"/>
              <a:t>Named Entity Recognition (NER)</a:t>
            </a:r>
          </a:p>
          <a:p>
            <a:pPr marL="342900" indent="-342900">
              <a:buFont typeface="Arial" panose="020B0604020202020204" pitchFamily="34" charset="0"/>
              <a:buChar char="•"/>
            </a:pPr>
            <a:r>
              <a:rPr lang="en-US" sz="2400"/>
              <a:t>Keyword Extraction</a:t>
            </a:r>
          </a:p>
          <a:p>
            <a:pPr marL="342900" indent="-342900">
              <a:buFont typeface="Arial" panose="020B0604020202020204" pitchFamily="34" charset="0"/>
              <a:buChar char="•"/>
            </a:pPr>
            <a:r>
              <a:rPr lang="en-US" sz="2400"/>
              <a:t>Text Summarization</a:t>
            </a:r>
          </a:p>
          <a:p>
            <a:pPr marL="342900" indent="-342900">
              <a:buFont typeface="Arial" panose="020B0604020202020204" pitchFamily="34" charset="0"/>
              <a:buChar char="•"/>
            </a:pPr>
            <a:r>
              <a:rPr lang="en-US" sz="2400"/>
              <a:t>Question Answering</a:t>
            </a:r>
          </a:p>
          <a:p>
            <a:pPr marL="342900" indent="-342900">
              <a:buFont typeface="Arial" panose="020B0604020202020204" pitchFamily="34" charset="0"/>
              <a:buChar char="•"/>
            </a:pPr>
            <a:r>
              <a:rPr lang="en-US" sz="2400"/>
              <a:t>Open Domain Question Answering</a:t>
            </a:r>
            <a:endParaRPr lang="ru-RU" sz="2400"/>
          </a:p>
        </p:txBody>
      </p:sp>
      <p:sp>
        <p:nvSpPr>
          <p:cNvPr id="8" name="Text Placeholder 2">
            <a:extLst>
              <a:ext uri="{FF2B5EF4-FFF2-40B4-BE49-F238E27FC236}">
                <a16:creationId xmlns:a16="http://schemas.microsoft.com/office/drawing/2014/main" id="{09046B04-9905-4A5A-890E-BCEA38A98363}"/>
              </a:ext>
            </a:extLst>
          </p:cNvPr>
          <p:cNvSpPr txBox="1">
            <a:spLocks/>
          </p:cNvSpPr>
          <p:nvPr/>
        </p:nvSpPr>
        <p:spPr>
          <a:xfrm>
            <a:off x="6298126" y="1914739"/>
            <a:ext cx="5734217" cy="3028521"/>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a:t>Language Models:</a:t>
            </a:r>
          </a:p>
          <a:p>
            <a:pPr marL="342900" indent="-342900">
              <a:buFont typeface="Arial" panose="020B0604020202020204" pitchFamily="34" charset="0"/>
              <a:buChar char="•"/>
            </a:pPr>
            <a:r>
              <a:rPr lang="en-US" sz="2400"/>
              <a:t>Recurrent Neural Network (LSTM, GRU)</a:t>
            </a:r>
          </a:p>
          <a:p>
            <a:pPr marL="342900" indent="-342900">
              <a:buFont typeface="Arial" panose="020B0604020202020204" pitchFamily="34" charset="0"/>
              <a:buChar char="•"/>
            </a:pPr>
            <a:r>
              <a:rPr lang="en-US" sz="2400"/>
              <a:t>Transformers</a:t>
            </a:r>
          </a:p>
          <a:p>
            <a:pPr marL="342900" indent="-342900">
              <a:buFont typeface="Arial" panose="020B0604020202020204" pitchFamily="34" charset="0"/>
              <a:buChar char="•"/>
            </a:pPr>
            <a:r>
              <a:rPr lang="en-US" sz="2400"/>
              <a:t>GPT-2</a:t>
            </a:r>
          </a:p>
          <a:p>
            <a:pPr marL="342900" indent="-342900">
              <a:buFont typeface="Arial" panose="020B0604020202020204" pitchFamily="34" charset="0"/>
              <a:buChar char="•"/>
            </a:pPr>
            <a:r>
              <a:rPr lang="en-US" sz="2400"/>
              <a:t>BERT</a:t>
            </a:r>
          </a:p>
          <a:p>
            <a:pPr marL="342900" indent="-342900">
              <a:buFont typeface="Arial" panose="020B0604020202020204" pitchFamily="34" charset="0"/>
              <a:buChar char="•"/>
            </a:pPr>
            <a:r>
              <a:rPr lang="en-US" sz="2400">
                <a:hlinkClick r:id="rId3"/>
              </a:rPr>
              <a:t>Microsoft Turing-NLG</a:t>
            </a:r>
            <a:endParaRPr lang="en-US" sz="2400"/>
          </a:p>
          <a:p>
            <a:pPr marL="342900" indent="-342900">
              <a:buFont typeface="Arial" panose="020B0604020202020204" pitchFamily="34" charset="0"/>
              <a:buChar char="•"/>
            </a:pPr>
            <a:r>
              <a:rPr lang="en-US" sz="2400"/>
              <a:t>GPT-3</a:t>
            </a:r>
          </a:p>
        </p:txBody>
      </p:sp>
      <p:pic>
        <p:nvPicPr>
          <p:cNvPr id="6" name="Graphic 5" descr="Professor female with solid fill">
            <a:extLst>
              <a:ext uri="{FF2B5EF4-FFF2-40B4-BE49-F238E27FC236}">
                <a16:creationId xmlns:a16="http://schemas.microsoft.com/office/drawing/2014/main" id="{76076842-8F25-448F-8F6C-31BB16E783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98347" y="5617628"/>
            <a:ext cx="914400" cy="914400"/>
          </a:xfrm>
          <a:prstGeom prst="rect">
            <a:avLst/>
          </a:prstGeom>
        </p:spPr>
      </p:pic>
      <p:sp>
        <p:nvSpPr>
          <p:cNvPr id="9" name="TextBox 8">
            <a:extLst>
              <a:ext uri="{FF2B5EF4-FFF2-40B4-BE49-F238E27FC236}">
                <a16:creationId xmlns:a16="http://schemas.microsoft.com/office/drawing/2014/main" id="{E6748778-A489-407B-9867-353F48331296}"/>
              </a:ext>
            </a:extLst>
          </p:cNvPr>
          <p:cNvSpPr txBox="1"/>
          <p:nvPr/>
        </p:nvSpPr>
        <p:spPr>
          <a:xfrm>
            <a:off x="3157605" y="5459275"/>
            <a:ext cx="7089377" cy="1231106"/>
          </a:xfrm>
          <a:prstGeom prst="rect">
            <a:avLst/>
          </a:prstGeom>
          <a:noFill/>
        </p:spPr>
        <p:txBody>
          <a:bodyPr wrap="none" lIns="0" tIns="0" rIns="0" bIns="0" rtlCol="0">
            <a:spAutoFit/>
          </a:bodyPr>
          <a:lstStyle/>
          <a:p>
            <a:pPr algn="l"/>
            <a:r>
              <a:rPr lang="en-US" sz="2000" dirty="0"/>
              <a:t>Microsoft Learn Module:</a:t>
            </a:r>
          </a:p>
          <a:p>
            <a:pPr algn="l"/>
            <a:r>
              <a:rPr lang="en-US" sz="2000" b="1" dirty="0"/>
              <a:t>Introduction to NLP with </a:t>
            </a:r>
            <a:r>
              <a:rPr lang="en-US" sz="2000" b="1" dirty="0" err="1"/>
              <a:t>PyTorch</a:t>
            </a:r>
            <a:endParaRPr lang="en-US" sz="2000" b="1" dirty="0"/>
          </a:p>
          <a:p>
            <a:pPr algn="l"/>
            <a:r>
              <a:rPr lang="en-US" sz="2000" dirty="0">
                <a:hlinkClick r:id="rId6"/>
              </a:rPr>
              <a:t>aka.ms/</a:t>
            </a:r>
            <a:r>
              <a:rPr lang="en-US" sz="2000" dirty="0" err="1">
                <a:hlinkClick r:id="rId6"/>
              </a:rPr>
              <a:t>pytorch_nlp</a:t>
            </a:r>
            <a:endParaRPr lang="en-US" sz="2000" dirty="0"/>
          </a:p>
          <a:p>
            <a:pPr algn="l"/>
            <a:r>
              <a:rPr lang="en-US" sz="2000" dirty="0">
                <a:hlinkClick r:id="rId7"/>
              </a:rPr>
              <a:t>docs.microsoft.com/</a:t>
            </a:r>
            <a:r>
              <a:rPr lang="en-US" sz="2000" dirty="0" err="1">
                <a:hlinkClick r:id="rId7"/>
              </a:rPr>
              <a:t>en</a:t>
            </a:r>
            <a:r>
              <a:rPr lang="en-US" sz="2000" dirty="0">
                <a:hlinkClick r:id="rId7"/>
              </a:rPr>
              <a:t>-us/learn/paths/</a:t>
            </a:r>
            <a:r>
              <a:rPr lang="en-US" sz="2000" dirty="0" err="1">
                <a:hlinkClick r:id="rId7"/>
              </a:rPr>
              <a:t>pytorch</a:t>
            </a:r>
            <a:r>
              <a:rPr lang="en-US" sz="2000" dirty="0">
                <a:hlinkClick r:id="rId7"/>
              </a:rPr>
              <a:t>-fundamentals/</a:t>
            </a:r>
            <a:r>
              <a:rPr lang="en-US" sz="2000" dirty="0"/>
              <a:t> </a:t>
            </a:r>
            <a:endParaRPr lang="ru-RU" sz="2000" dirty="0"/>
          </a:p>
        </p:txBody>
      </p:sp>
    </p:spTree>
    <p:extLst>
      <p:ext uri="{BB962C8B-B14F-4D97-AF65-F5344CB8AC3E}">
        <p14:creationId xmlns:p14="http://schemas.microsoft.com/office/powerpoint/2010/main" val="29007380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9E60-366A-4868-B844-F4CB5D9D3C78}"/>
              </a:ext>
            </a:extLst>
          </p:cNvPr>
          <p:cNvSpPr>
            <a:spLocks noGrp="1"/>
          </p:cNvSpPr>
          <p:nvPr>
            <p:ph type="title"/>
          </p:nvPr>
        </p:nvSpPr>
        <p:spPr/>
        <p:txBody>
          <a:bodyPr/>
          <a:lstStyle/>
          <a:p>
            <a:r>
              <a:rPr lang="en-US"/>
              <a:t>How BERT Works (Simplified)</a:t>
            </a:r>
            <a:endParaRPr lang="ru-RU"/>
          </a:p>
        </p:txBody>
      </p:sp>
      <p:sp>
        <p:nvSpPr>
          <p:cNvPr id="4" name="Text Placeholder 2">
            <a:extLst>
              <a:ext uri="{FF2B5EF4-FFF2-40B4-BE49-F238E27FC236}">
                <a16:creationId xmlns:a16="http://schemas.microsoft.com/office/drawing/2014/main" id="{2CC3442F-4A1A-47F5-AD48-86B4AFFB025F}"/>
              </a:ext>
            </a:extLst>
          </p:cNvPr>
          <p:cNvSpPr txBox="1">
            <a:spLocks/>
          </p:cNvSpPr>
          <p:nvPr/>
        </p:nvSpPr>
        <p:spPr>
          <a:xfrm>
            <a:off x="524747" y="1478685"/>
            <a:ext cx="8511099" cy="36933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a:t>Masked Language Model + Next Sentence Prediction</a:t>
            </a:r>
          </a:p>
        </p:txBody>
      </p:sp>
      <p:sp>
        <p:nvSpPr>
          <p:cNvPr id="5" name="Text Placeholder 2">
            <a:extLst>
              <a:ext uri="{FF2B5EF4-FFF2-40B4-BE49-F238E27FC236}">
                <a16:creationId xmlns:a16="http://schemas.microsoft.com/office/drawing/2014/main" id="{E0421BB5-DBE5-409E-BD28-2042FDD68921}"/>
              </a:ext>
            </a:extLst>
          </p:cNvPr>
          <p:cNvSpPr txBox="1">
            <a:spLocks/>
          </p:cNvSpPr>
          <p:nvPr/>
        </p:nvSpPr>
        <p:spPr>
          <a:xfrm>
            <a:off x="426424" y="2635462"/>
            <a:ext cx="11544844" cy="36933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a:latin typeface="Fira Code" panose="020B0809050000020004" pitchFamily="49" charset="0"/>
                <a:ea typeface="Fira Code" panose="020B0809050000020004" pitchFamily="49" charset="0"/>
              </a:rPr>
              <a:t>During holidays, I like to ______ with my dog. It is so cute.</a:t>
            </a:r>
          </a:p>
        </p:txBody>
      </p:sp>
      <p:sp>
        <p:nvSpPr>
          <p:cNvPr id="6" name="Text Placeholder 2">
            <a:extLst>
              <a:ext uri="{FF2B5EF4-FFF2-40B4-BE49-F238E27FC236}">
                <a16:creationId xmlns:a16="http://schemas.microsoft.com/office/drawing/2014/main" id="{A91A2A96-C681-4EFD-B535-51D9EB987599}"/>
              </a:ext>
            </a:extLst>
          </p:cNvPr>
          <p:cNvSpPr txBox="1">
            <a:spLocks/>
          </p:cNvSpPr>
          <p:nvPr/>
        </p:nvSpPr>
        <p:spPr>
          <a:xfrm>
            <a:off x="4678382" y="3521057"/>
            <a:ext cx="2184534" cy="1255728"/>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a:latin typeface="Fira Code" panose="020B0809050000020004" pitchFamily="49" charset="0"/>
                <a:ea typeface="Fira Code" panose="020B0809050000020004" pitchFamily="49" charset="0"/>
              </a:rPr>
              <a:t>0.85 Play</a:t>
            </a:r>
          </a:p>
          <a:p>
            <a:r>
              <a:rPr lang="en-US" sz="2400" b="1">
                <a:latin typeface="Fira Code" panose="020B0809050000020004" pitchFamily="49" charset="0"/>
                <a:ea typeface="Fira Code" panose="020B0809050000020004" pitchFamily="49" charset="0"/>
              </a:rPr>
              <a:t>0.05 Sleep</a:t>
            </a:r>
          </a:p>
          <a:p>
            <a:r>
              <a:rPr lang="en-US" sz="2400" b="1">
                <a:latin typeface="Fira Code" panose="020B0809050000020004" pitchFamily="49" charset="0"/>
                <a:ea typeface="Fira Code" panose="020B0809050000020004" pitchFamily="49" charset="0"/>
              </a:rPr>
              <a:t>0.09 Fight</a:t>
            </a:r>
          </a:p>
        </p:txBody>
      </p:sp>
      <p:sp>
        <p:nvSpPr>
          <p:cNvPr id="7" name="Text Placeholder 2">
            <a:extLst>
              <a:ext uri="{FF2B5EF4-FFF2-40B4-BE49-F238E27FC236}">
                <a16:creationId xmlns:a16="http://schemas.microsoft.com/office/drawing/2014/main" id="{D64158D3-2969-4D16-A404-527BF7D608CD}"/>
              </a:ext>
            </a:extLst>
          </p:cNvPr>
          <p:cNvSpPr txBox="1">
            <a:spLocks/>
          </p:cNvSpPr>
          <p:nvPr/>
        </p:nvSpPr>
        <p:spPr>
          <a:xfrm>
            <a:off x="9865392" y="3575132"/>
            <a:ext cx="2184534" cy="812530"/>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a:latin typeface="Fira Code" panose="020B0809050000020004" pitchFamily="49" charset="0"/>
                <a:ea typeface="Fira Code" panose="020B0809050000020004" pitchFamily="49" charset="0"/>
              </a:rPr>
              <a:t>0.80 YES</a:t>
            </a:r>
          </a:p>
          <a:p>
            <a:r>
              <a:rPr lang="en-US" sz="2400" b="1">
                <a:latin typeface="Fira Code" panose="020B0809050000020004" pitchFamily="49" charset="0"/>
                <a:ea typeface="Fira Code" panose="020B0809050000020004" pitchFamily="49" charset="0"/>
              </a:rPr>
              <a:t>0.20 NO</a:t>
            </a:r>
          </a:p>
        </p:txBody>
      </p:sp>
      <p:cxnSp>
        <p:nvCxnSpPr>
          <p:cNvPr id="9" name="Straight Connector 8">
            <a:extLst>
              <a:ext uri="{FF2B5EF4-FFF2-40B4-BE49-F238E27FC236}">
                <a16:creationId xmlns:a16="http://schemas.microsoft.com/office/drawing/2014/main" id="{620278C3-0F91-4C27-B75E-4B93A017CA27}"/>
              </a:ext>
            </a:extLst>
          </p:cNvPr>
          <p:cNvCxnSpPr/>
          <p:nvPr/>
        </p:nvCxnSpPr>
        <p:spPr>
          <a:xfrm>
            <a:off x="9281652" y="3004794"/>
            <a:ext cx="2379406" cy="0"/>
          </a:xfrm>
          <a:prstGeom prst="line">
            <a:avLst/>
          </a:prstGeom>
          <a:ln w="38100">
            <a:solidFill>
              <a:schemeClr val="tx1"/>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Arrow: Up 9">
            <a:extLst>
              <a:ext uri="{FF2B5EF4-FFF2-40B4-BE49-F238E27FC236}">
                <a16:creationId xmlns:a16="http://schemas.microsoft.com/office/drawing/2014/main" id="{AC1566E1-813F-4782-8608-1ABDD4113B76}"/>
              </a:ext>
            </a:extLst>
          </p:cNvPr>
          <p:cNvSpPr/>
          <p:nvPr/>
        </p:nvSpPr>
        <p:spPr bwMode="auto">
          <a:xfrm>
            <a:off x="5770649" y="3017860"/>
            <a:ext cx="452284" cy="440759"/>
          </a:xfrm>
          <a:prstGeom prst="up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err="1">
              <a:solidFill>
                <a:srgbClr val="FFFFFF"/>
              </a:solidFill>
              <a:ea typeface="Segoe UI" pitchFamily="34" charset="0"/>
              <a:cs typeface="Segoe UI" pitchFamily="34" charset="0"/>
            </a:endParaRPr>
          </a:p>
        </p:txBody>
      </p:sp>
      <p:sp>
        <p:nvSpPr>
          <p:cNvPr id="11" name="Arrow: Up 10">
            <a:extLst>
              <a:ext uri="{FF2B5EF4-FFF2-40B4-BE49-F238E27FC236}">
                <a16:creationId xmlns:a16="http://schemas.microsoft.com/office/drawing/2014/main" id="{A0E1F611-5D50-4403-9401-47539CF5E6AC}"/>
              </a:ext>
            </a:extLst>
          </p:cNvPr>
          <p:cNvSpPr/>
          <p:nvPr/>
        </p:nvSpPr>
        <p:spPr bwMode="auto">
          <a:xfrm>
            <a:off x="10415998" y="3069584"/>
            <a:ext cx="452284" cy="440759"/>
          </a:xfrm>
          <a:prstGeom prst="up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err="1">
              <a:solidFill>
                <a:srgbClr val="FFFFFF"/>
              </a:solidFill>
              <a:ea typeface="Segoe UI" pitchFamily="34" charset="0"/>
              <a:cs typeface="Segoe UI" pitchFamily="34" charset="0"/>
            </a:endParaRPr>
          </a:p>
        </p:txBody>
      </p:sp>
      <p:sp>
        <p:nvSpPr>
          <p:cNvPr id="13" name="Text Placeholder 2">
            <a:extLst>
              <a:ext uri="{FF2B5EF4-FFF2-40B4-BE49-F238E27FC236}">
                <a16:creationId xmlns:a16="http://schemas.microsoft.com/office/drawing/2014/main" id="{B7073016-A531-4F1D-9CBF-E71B950639B8}"/>
              </a:ext>
            </a:extLst>
          </p:cNvPr>
          <p:cNvSpPr txBox="1">
            <a:spLocks/>
          </p:cNvSpPr>
          <p:nvPr/>
        </p:nvSpPr>
        <p:spPr>
          <a:xfrm>
            <a:off x="426424" y="5379315"/>
            <a:ext cx="10870841" cy="73866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a:t>BERT </a:t>
            </a:r>
            <a:r>
              <a:rPr lang="en-US" sz="2400"/>
              <a:t>contains 345 million parameters =&gt; very difficult to train from scratch! In most of the cases it makes sense to use pre-trained language model.</a:t>
            </a:r>
          </a:p>
        </p:txBody>
      </p:sp>
    </p:spTree>
    <p:extLst>
      <p:ext uri="{BB962C8B-B14F-4D97-AF65-F5344CB8AC3E}">
        <p14:creationId xmlns:p14="http://schemas.microsoft.com/office/powerpoint/2010/main" val="89241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C822-31D6-4A42-BE18-48C0F62B83D0}"/>
              </a:ext>
            </a:extLst>
          </p:cNvPr>
          <p:cNvSpPr>
            <a:spLocks noGrp="1"/>
          </p:cNvSpPr>
          <p:nvPr>
            <p:ph type="title"/>
          </p:nvPr>
        </p:nvSpPr>
        <p:spPr/>
        <p:txBody>
          <a:bodyPr/>
          <a:lstStyle/>
          <a:p>
            <a:r>
              <a:rPr lang="en-US"/>
              <a:t>Main Idea</a:t>
            </a:r>
            <a:endParaRPr lang="ru-RU"/>
          </a:p>
        </p:txBody>
      </p:sp>
      <p:sp>
        <p:nvSpPr>
          <p:cNvPr id="3" name="Text Placeholder 2">
            <a:extLst>
              <a:ext uri="{FF2B5EF4-FFF2-40B4-BE49-F238E27FC236}">
                <a16:creationId xmlns:a16="http://schemas.microsoft.com/office/drawing/2014/main" id="{A58C53D6-0C43-4CFC-9F6F-50A870665C34}"/>
              </a:ext>
            </a:extLst>
          </p:cNvPr>
          <p:cNvSpPr>
            <a:spLocks noGrp="1"/>
          </p:cNvSpPr>
          <p:nvPr>
            <p:ph type="body" sz="quarter" idx="10"/>
          </p:nvPr>
        </p:nvSpPr>
        <p:spPr>
          <a:xfrm>
            <a:off x="586390" y="1434370"/>
            <a:ext cx="11018520" cy="861774"/>
          </a:xfrm>
        </p:spPr>
        <p:txBody>
          <a:bodyPr/>
          <a:lstStyle/>
          <a:p>
            <a:r>
              <a:rPr lang="en-US"/>
              <a:t>Use NLP tools to extract semi-structured data from papers, to enable semantically rich queries over the paper corpus.</a:t>
            </a:r>
            <a:endParaRPr lang="ru-RU"/>
          </a:p>
        </p:txBody>
      </p:sp>
      <p:sp>
        <p:nvSpPr>
          <p:cNvPr id="4" name="Rectangle 3">
            <a:extLst>
              <a:ext uri="{FF2B5EF4-FFF2-40B4-BE49-F238E27FC236}">
                <a16:creationId xmlns:a16="http://schemas.microsoft.com/office/drawing/2014/main" id="{E2D774D4-EB9D-4967-984E-4C1AC3AE1646}"/>
              </a:ext>
            </a:extLst>
          </p:cNvPr>
          <p:cNvSpPr/>
          <p:nvPr/>
        </p:nvSpPr>
        <p:spPr bwMode="auto">
          <a:xfrm>
            <a:off x="507004" y="2747015"/>
            <a:ext cx="1446550" cy="1356610"/>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err="1">
              <a:solidFill>
                <a:srgbClr val="FFFFFF"/>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72957260-C53D-41F9-89E4-BD5B8F4109F7}"/>
              </a:ext>
            </a:extLst>
          </p:cNvPr>
          <p:cNvSpPr/>
          <p:nvPr/>
        </p:nvSpPr>
        <p:spPr bwMode="auto">
          <a:xfrm>
            <a:off x="605816" y="2830101"/>
            <a:ext cx="1446550" cy="1356610"/>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err="1">
              <a:solidFill>
                <a:srgbClr val="FFFFFF"/>
              </a:solidFill>
              <a:ea typeface="Segoe UI" pitchFamily="34" charset="0"/>
              <a:cs typeface="Segoe UI" pitchFamily="34" charset="0"/>
            </a:endParaRPr>
          </a:p>
        </p:txBody>
      </p:sp>
      <p:sp>
        <p:nvSpPr>
          <p:cNvPr id="9" name="Rectangle 8">
            <a:extLst>
              <a:ext uri="{FF2B5EF4-FFF2-40B4-BE49-F238E27FC236}">
                <a16:creationId xmlns:a16="http://schemas.microsoft.com/office/drawing/2014/main" id="{10E68CB9-6404-4E6C-A9E9-2ECA0C264362}"/>
              </a:ext>
            </a:extLst>
          </p:cNvPr>
          <p:cNvSpPr/>
          <p:nvPr/>
        </p:nvSpPr>
        <p:spPr bwMode="auto">
          <a:xfrm>
            <a:off x="3632792" y="3072984"/>
            <a:ext cx="1446550" cy="1356610"/>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Extracted JSON</a:t>
            </a:r>
            <a:endParaRPr lang="ru-RU" sz="2000" err="1">
              <a:solidFill>
                <a:srgbClr val="FFFFFF"/>
              </a:solidFill>
              <a:ea typeface="Segoe UI" pitchFamily="34" charset="0"/>
              <a:cs typeface="Segoe UI" pitchFamily="34" charset="0"/>
            </a:endParaRPr>
          </a:p>
        </p:txBody>
      </p:sp>
      <p:sp>
        <p:nvSpPr>
          <p:cNvPr id="10" name="Rectangle 9">
            <a:extLst>
              <a:ext uri="{FF2B5EF4-FFF2-40B4-BE49-F238E27FC236}">
                <a16:creationId xmlns:a16="http://schemas.microsoft.com/office/drawing/2014/main" id="{2BA4CA3F-C040-42C6-B984-60CF94CF3578}"/>
              </a:ext>
            </a:extLst>
          </p:cNvPr>
          <p:cNvSpPr/>
          <p:nvPr/>
        </p:nvSpPr>
        <p:spPr bwMode="auto">
          <a:xfrm>
            <a:off x="6307835" y="3072984"/>
            <a:ext cx="1446550" cy="1356610"/>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Cosmos DB Database</a:t>
            </a:r>
            <a:endParaRPr lang="ru-RU" sz="2000" err="1">
              <a:solidFill>
                <a:srgbClr val="FFFFFF"/>
              </a:soli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EE1C4DCD-03D6-486C-A235-CFE61CB95B8E}"/>
              </a:ext>
            </a:extLst>
          </p:cNvPr>
          <p:cNvSpPr/>
          <p:nvPr/>
        </p:nvSpPr>
        <p:spPr bwMode="auto">
          <a:xfrm>
            <a:off x="9098018" y="2687553"/>
            <a:ext cx="1854133" cy="991849"/>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Power BI Dashboard</a:t>
            </a:r>
            <a:endParaRPr lang="ru-RU" sz="2000" err="1">
              <a:solidFill>
                <a:srgbClr val="FFFFFF"/>
              </a:soli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8D577375-D0A2-4A1E-A91F-7CBA91A798DF}"/>
              </a:ext>
            </a:extLst>
          </p:cNvPr>
          <p:cNvSpPr/>
          <p:nvPr/>
        </p:nvSpPr>
        <p:spPr bwMode="auto">
          <a:xfrm>
            <a:off x="9118665" y="3766459"/>
            <a:ext cx="1854133" cy="991849"/>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SQL Queries</a:t>
            </a:r>
            <a:endParaRPr lang="ru-RU" sz="2000" err="1">
              <a:solidFill>
                <a:srgbClr val="FFFFFF"/>
              </a:soli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CB0C5D8A-76BC-4231-B960-2E297631E463}"/>
              </a:ext>
            </a:extLst>
          </p:cNvPr>
          <p:cNvSpPr/>
          <p:nvPr/>
        </p:nvSpPr>
        <p:spPr bwMode="auto">
          <a:xfrm>
            <a:off x="9118666" y="4927705"/>
            <a:ext cx="1854133" cy="1248243"/>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Azure Semantic Search</a:t>
            </a:r>
            <a:endParaRPr lang="ru-RU" sz="2000" err="1">
              <a:solidFill>
                <a:srgbClr val="FFFFFF"/>
              </a:solidFill>
              <a:ea typeface="Segoe UI" pitchFamily="34" charset="0"/>
              <a:cs typeface="Segoe UI" pitchFamily="34" charset="0"/>
            </a:endParaRPr>
          </a:p>
        </p:txBody>
      </p:sp>
      <p:cxnSp>
        <p:nvCxnSpPr>
          <p:cNvPr id="15" name="Straight Arrow Connector 14">
            <a:extLst>
              <a:ext uri="{FF2B5EF4-FFF2-40B4-BE49-F238E27FC236}">
                <a16:creationId xmlns:a16="http://schemas.microsoft.com/office/drawing/2014/main" id="{EFB410A6-96F2-4069-947E-ACFDC0119546}"/>
              </a:ext>
            </a:extLst>
          </p:cNvPr>
          <p:cNvCxnSpPr>
            <a:cxnSpLocks/>
            <a:endCxn id="9" idx="1"/>
          </p:cNvCxnSpPr>
          <p:nvPr/>
        </p:nvCxnSpPr>
        <p:spPr>
          <a:xfrm>
            <a:off x="2116111" y="3751289"/>
            <a:ext cx="1516681" cy="0"/>
          </a:xfrm>
          <a:prstGeom prst="straightConnector1">
            <a:avLst/>
          </a:prstGeom>
          <a:ln w="381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825C068-F532-4CD1-8BB6-D75A16F98979}"/>
              </a:ext>
            </a:extLst>
          </p:cNvPr>
          <p:cNvCxnSpPr>
            <a:cxnSpLocks/>
            <a:stCxn id="9" idx="3"/>
            <a:endCxn id="10" idx="1"/>
          </p:cNvCxnSpPr>
          <p:nvPr/>
        </p:nvCxnSpPr>
        <p:spPr>
          <a:xfrm>
            <a:off x="5079342" y="3751289"/>
            <a:ext cx="1228493" cy="0"/>
          </a:xfrm>
          <a:prstGeom prst="straightConnector1">
            <a:avLst/>
          </a:prstGeom>
          <a:ln w="381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3A9528D-A3C6-454E-8F37-343398B654B5}"/>
              </a:ext>
            </a:extLst>
          </p:cNvPr>
          <p:cNvCxnSpPr>
            <a:cxnSpLocks/>
            <a:stCxn id="10" idx="3"/>
            <a:endCxn id="11" idx="1"/>
          </p:cNvCxnSpPr>
          <p:nvPr/>
        </p:nvCxnSpPr>
        <p:spPr>
          <a:xfrm flipV="1">
            <a:off x="7754385" y="3183478"/>
            <a:ext cx="1343633" cy="567811"/>
          </a:xfrm>
          <a:prstGeom prst="straightConnector1">
            <a:avLst/>
          </a:prstGeom>
          <a:ln w="381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CDB9528-FD4B-4DA1-95B7-E74D6682967F}"/>
              </a:ext>
            </a:extLst>
          </p:cNvPr>
          <p:cNvCxnSpPr>
            <a:cxnSpLocks/>
            <a:stCxn id="10" idx="3"/>
            <a:endCxn id="12" idx="1"/>
          </p:cNvCxnSpPr>
          <p:nvPr/>
        </p:nvCxnSpPr>
        <p:spPr>
          <a:xfrm>
            <a:off x="7754385" y="3751289"/>
            <a:ext cx="1364280" cy="511095"/>
          </a:xfrm>
          <a:prstGeom prst="straightConnector1">
            <a:avLst/>
          </a:prstGeom>
          <a:ln w="381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C478AF19-EBD3-4673-8B26-09895144559E}"/>
              </a:ext>
            </a:extLst>
          </p:cNvPr>
          <p:cNvCxnSpPr>
            <a:cxnSpLocks/>
            <a:stCxn id="10" idx="2"/>
            <a:endCxn id="13" idx="1"/>
          </p:cNvCxnSpPr>
          <p:nvPr/>
        </p:nvCxnSpPr>
        <p:spPr>
          <a:xfrm rot="16200000" flipH="1">
            <a:off x="7513772" y="3946932"/>
            <a:ext cx="1122233" cy="2087556"/>
          </a:xfrm>
          <a:prstGeom prst="bentConnector2">
            <a:avLst/>
          </a:prstGeom>
          <a:ln w="381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3980A4F4-02C0-4908-8FE2-7B82510A6821}"/>
              </a:ext>
            </a:extLst>
          </p:cNvPr>
          <p:cNvCxnSpPr>
            <a:cxnSpLocks/>
            <a:stCxn id="22" idx="2"/>
            <a:endCxn id="13" idx="1"/>
          </p:cNvCxnSpPr>
          <p:nvPr/>
        </p:nvCxnSpPr>
        <p:spPr>
          <a:xfrm rot="16200000" flipH="1">
            <a:off x="4647431" y="1080591"/>
            <a:ext cx="1257875" cy="7684596"/>
          </a:xfrm>
          <a:prstGeom prst="bentConnector2">
            <a:avLst/>
          </a:prstGeom>
          <a:ln w="381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8667E10-DD65-4662-917A-EB78D095453F}"/>
              </a:ext>
            </a:extLst>
          </p:cNvPr>
          <p:cNvSpPr txBox="1"/>
          <p:nvPr/>
        </p:nvSpPr>
        <p:spPr>
          <a:xfrm>
            <a:off x="2431068" y="3131837"/>
            <a:ext cx="919419" cy="615553"/>
          </a:xfrm>
          <a:prstGeom prst="rect">
            <a:avLst/>
          </a:prstGeom>
          <a:noFill/>
        </p:spPr>
        <p:txBody>
          <a:bodyPr wrap="none" lIns="0" tIns="0" rIns="0" bIns="0" rtlCol="0">
            <a:spAutoFit/>
          </a:bodyPr>
          <a:lstStyle/>
          <a:p>
            <a:pPr algn="l"/>
            <a:r>
              <a:rPr lang="en-US" sz="2000"/>
              <a:t>NER</a:t>
            </a:r>
          </a:p>
          <a:p>
            <a:pPr algn="l"/>
            <a:r>
              <a:rPr lang="en-US" sz="2000"/>
              <a:t>Relations</a:t>
            </a:r>
            <a:endParaRPr lang="ru-RU" sz="2000" err="1"/>
          </a:p>
        </p:txBody>
      </p:sp>
      <p:sp>
        <p:nvSpPr>
          <p:cNvPr id="37" name="TextBox 36">
            <a:extLst>
              <a:ext uri="{FF2B5EF4-FFF2-40B4-BE49-F238E27FC236}">
                <a16:creationId xmlns:a16="http://schemas.microsoft.com/office/drawing/2014/main" id="{3C5392E5-9243-42CC-8146-6650CE763993}"/>
              </a:ext>
            </a:extLst>
          </p:cNvPr>
          <p:cNvSpPr txBox="1"/>
          <p:nvPr/>
        </p:nvSpPr>
        <p:spPr>
          <a:xfrm>
            <a:off x="2464797" y="3929986"/>
            <a:ext cx="1097864" cy="664797"/>
          </a:xfrm>
          <a:prstGeom prst="rect">
            <a:avLst/>
          </a:prstGeom>
          <a:noFill/>
        </p:spPr>
        <p:txBody>
          <a:bodyPr wrap="square" lIns="0" tIns="0" rIns="0" bIns="0" rtlCol="0">
            <a:spAutoFit/>
          </a:bodyPr>
          <a:lstStyle/>
          <a:p>
            <a:pPr algn="l">
              <a:lnSpc>
                <a:spcPct val="80000"/>
              </a:lnSpc>
            </a:pPr>
            <a:r>
              <a:rPr lang="en-US" sz="1800"/>
              <a:t>Text Analytics for Health</a:t>
            </a:r>
            <a:endParaRPr lang="ru-RU" sz="1800" err="1"/>
          </a:p>
        </p:txBody>
      </p:sp>
      <p:sp>
        <p:nvSpPr>
          <p:cNvPr id="22" name="Rectangle 21">
            <a:extLst>
              <a:ext uri="{FF2B5EF4-FFF2-40B4-BE49-F238E27FC236}">
                <a16:creationId xmlns:a16="http://schemas.microsoft.com/office/drawing/2014/main" id="{CE42182F-0287-433A-8A8E-226F76899CA1}"/>
              </a:ext>
            </a:extLst>
          </p:cNvPr>
          <p:cNvSpPr/>
          <p:nvPr/>
        </p:nvSpPr>
        <p:spPr bwMode="auto">
          <a:xfrm>
            <a:off x="710795" y="2937342"/>
            <a:ext cx="1446550" cy="1356610"/>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CORD Corpus</a:t>
            </a:r>
            <a:endParaRPr lang="ru-RU"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089737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3" grpId="0" animBg="1"/>
      <p:bldP spid="36" grpId="0"/>
      <p:bldP spid="37"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6CE8-5FBC-4420-9590-8CB40D4CD5AB}"/>
              </a:ext>
            </a:extLst>
          </p:cNvPr>
          <p:cNvSpPr>
            <a:spLocks noGrp="1"/>
          </p:cNvSpPr>
          <p:nvPr>
            <p:ph type="title"/>
          </p:nvPr>
        </p:nvSpPr>
        <p:spPr/>
        <p:txBody>
          <a:bodyPr/>
          <a:lstStyle/>
          <a:p>
            <a:r>
              <a:rPr lang="en-US" dirty="0"/>
              <a:t>How to take part</a:t>
            </a:r>
            <a:endParaRPr lang="ru-RU" dirty="0"/>
          </a:p>
        </p:txBody>
      </p:sp>
      <p:sp>
        <p:nvSpPr>
          <p:cNvPr id="3" name="Text Placeholder 2">
            <a:extLst>
              <a:ext uri="{FF2B5EF4-FFF2-40B4-BE49-F238E27FC236}">
                <a16:creationId xmlns:a16="http://schemas.microsoft.com/office/drawing/2014/main" id="{0FA172F6-9D73-4A60-BDE2-57B68FD4F36E}"/>
              </a:ext>
            </a:extLst>
          </p:cNvPr>
          <p:cNvSpPr>
            <a:spLocks noGrp="1"/>
          </p:cNvSpPr>
          <p:nvPr>
            <p:ph type="body" sz="quarter" idx="10"/>
          </p:nvPr>
        </p:nvSpPr>
        <p:spPr>
          <a:xfrm>
            <a:off x="586390" y="1434370"/>
            <a:ext cx="11018520" cy="430887"/>
          </a:xfrm>
        </p:spPr>
        <p:txBody>
          <a:bodyPr/>
          <a:lstStyle/>
          <a:p>
            <a:r>
              <a:rPr lang="en-US" dirty="0"/>
              <a:t>Go to	 </a:t>
            </a:r>
            <a:r>
              <a:rPr lang="en-US" dirty="0">
                <a:hlinkClick r:id="rId2"/>
              </a:rPr>
              <a:t>http://github.com/shwars/paper-exploration-workshop</a:t>
            </a:r>
            <a:endParaRPr lang="en-US" dirty="0"/>
          </a:p>
        </p:txBody>
      </p:sp>
      <p:sp>
        <p:nvSpPr>
          <p:cNvPr id="12" name="Text Placeholder 2">
            <a:extLst>
              <a:ext uri="{FF2B5EF4-FFF2-40B4-BE49-F238E27FC236}">
                <a16:creationId xmlns:a16="http://schemas.microsoft.com/office/drawing/2014/main" id="{B7BE2E41-6753-4DBD-843C-90C463EA9E7A}"/>
              </a:ext>
            </a:extLst>
          </p:cNvPr>
          <p:cNvSpPr txBox="1">
            <a:spLocks/>
          </p:cNvSpPr>
          <p:nvPr/>
        </p:nvSpPr>
        <p:spPr>
          <a:xfrm>
            <a:off x="586390" y="3213556"/>
            <a:ext cx="4536595"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CLONE</a:t>
            </a:r>
            <a:r>
              <a:rPr lang="ru-RU" dirty="0"/>
              <a:t> </a:t>
            </a:r>
            <a:r>
              <a:rPr lang="en-US" dirty="0"/>
              <a:t>/ Download</a:t>
            </a:r>
          </a:p>
        </p:txBody>
      </p:sp>
      <p:sp>
        <p:nvSpPr>
          <p:cNvPr id="13" name="Text Placeholder 2">
            <a:extLst>
              <a:ext uri="{FF2B5EF4-FFF2-40B4-BE49-F238E27FC236}">
                <a16:creationId xmlns:a16="http://schemas.microsoft.com/office/drawing/2014/main" id="{0612091E-E86E-4EA8-B5DA-8703444DBA55}"/>
              </a:ext>
            </a:extLst>
          </p:cNvPr>
          <p:cNvSpPr txBox="1">
            <a:spLocks/>
          </p:cNvSpPr>
          <p:nvPr/>
        </p:nvSpPr>
        <p:spPr>
          <a:xfrm>
            <a:off x="5619498" y="3213556"/>
            <a:ext cx="4536595"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Run in Codespaces</a:t>
            </a:r>
          </a:p>
        </p:txBody>
      </p:sp>
      <p:sp>
        <p:nvSpPr>
          <p:cNvPr id="14" name="Text Placeholder 2">
            <a:extLst>
              <a:ext uri="{FF2B5EF4-FFF2-40B4-BE49-F238E27FC236}">
                <a16:creationId xmlns:a16="http://schemas.microsoft.com/office/drawing/2014/main" id="{C14926BF-2A59-4432-9769-CC9E4E09E550}"/>
              </a:ext>
            </a:extLst>
          </p:cNvPr>
          <p:cNvSpPr txBox="1">
            <a:spLocks/>
          </p:cNvSpPr>
          <p:nvPr/>
        </p:nvSpPr>
        <p:spPr>
          <a:xfrm>
            <a:off x="586389" y="3930371"/>
            <a:ext cx="4536595"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Run in Jupyter / VS Code</a:t>
            </a:r>
          </a:p>
        </p:txBody>
      </p:sp>
      <p:sp>
        <p:nvSpPr>
          <p:cNvPr id="15" name="Text Placeholder 2">
            <a:extLst>
              <a:ext uri="{FF2B5EF4-FFF2-40B4-BE49-F238E27FC236}">
                <a16:creationId xmlns:a16="http://schemas.microsoft.com/office/drawing/2014/main" id="{01FD5507-784B-4444-A0A7-82305BA77E04}"/>
              </a:ext>
            </a:extLst>
          </p:cNvPr>
          <p:cNvSpPr txBox="1">
            <a:spLocks/>
          </p:cNvSpPr>
          <p:nvPr/>
        </p:nvSpPr>
        <p:spPr>
          <a:xfrm>
            <a:off x="586389" y="1953240"/>
            <a:ext cx="7064873"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Run  	 </a:t>
            </a:r>
            <a:r>
              <a:rPr lang="en-US" dirty="0">
                <a:hlinkClick r:id="rId3"/>
              </a:rPr>
              <a:t>http://eazify.net/nbrun</a:t>
            </a:r>
            <a:r>
              <a:rPr lang="en-US" dirty="0"/>
              <a:t> (how to) </a:t>
            </a:r>
          </a:p>
        </p:txBody>
      </p:sp>
      <p:sp>
        <p:nvSpPr>
          <p:cNvPr id="17" name="Text Placeholder 2">
            <a:extLst>
              <a:ext uri="{FF2B5EF4-FFF2-40B4-BE49-F238E27FC236}">
                <a16:creationId xmlns:a16="http://schemas.microsoft.com/office/drawing/2014/main" id="{D1AE5598-4D3E-415B-89B0-A5BE0A9DA35C}"/>
              </a:ext>
            </a:extLst>
          </p:cNvPr>
          <p:cNvSpPr txBox="1">
            <a:spLocks/>
          </p:cNvSpPr>
          <p:nvPr/>
        </p:nvSpPr>
        <p:spPr>
          <a:xfrm>
            <a:off x="3255343" y="5294156"/>
            <a:ext cx="4849211"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err="1"/>
              <a:t>COVIDPaperExploration.ipynb</a:t>
            </a:r>
            <a:endParaRPr lang="en-US" dirty="0"/>
          </a:p>
        </p:txBody>
      </p:sp>
      <p:sp>
        <p:nvSpPr>
          <p:cNvPr id="19" name="Text Placeholder 2">
            <a:extLst>
              <a:ext uri="{FF2B5EF4-FFF2-40B4-BE49-F238E27FC236}">
                <a16:creationId xmlns:a16="http://schemas.microsoft.com/office/drawing/2014/main" id="{6573CA2F-2A54-41BA-A42F-CCB938D05008}"/>
              </a:ext>
            </a:extLst>
          </p:cNvPr>
          <p:cNvSpPr txBox="1">
            <a:spLocks/>
          </p:cNvSpPr>
          <p:nvPr/>
        </p:nvSpPr>
        <p:spPr>
          <a:xfrm>
            <a:off x="4005619" y="5907502"/>
            <a:ext cx="3544043" cy="615553"/>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i="1" dirty="0"/>
              <a:t>(solution is in solution folder, but try not to look there)</a:t>
            </a:r>
          </a:p>
        </p:txBody>
      </p:sp>
    </p:spTree>
    <p:extLst>
      <p:ext uri="{BB962C8B-B14F-4D97-AF65-F5344CB8AC3E}">
        <p14:creationId xmlns:p14="http://schemas.microsoft.com/office/powerpoint/2010/main" val="3809159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6CE8-5FBC-4420-9590-8CB40D4CD5AB}"/>
              </a:ext>
            </a:extLst>
          </p:cNvPr>
          <p:cNvSpPr>
            <a:spLocks noGrp="1"/>
          </p:cNvSpPr>
          <p:nvPr>
            <p:ph type="title"/>
          </p:nvPr>
        </p:nvSpPr>
        <p:spPr/>
        <p:txBody>
          <a:bodyPr/>
          <a:lstStyle/>
          <a:p>
            <a:r>
              <a:rPr lang="en-US" dirty="0"/>
              <a:t>Milestone 1: Get CORD Corpus</a:t>
            </a:r>
            <a:endParaRPr lang="ru-RU" dirty="0"/>
          </a:p>
        </p:txBody>
      </p:sp>
      <p:sp>
        <p:nvSpPr>
          <p:cNvPr id="3" name="Text Placeholder 2">
            <a:extLst>
              <a:ext uri="{FF2B5EF4-FFF2-40B4-BE49-F238E27FC236}">
                <a16:creationId xmlns:a16="http://schemas.microsoft.com/office/drawing/2014/main" id="{0FA172F6-9D73-4A60-BDE2-57B68FD4F36E}"/>
              </a:ext>
            </a:extLst>
          </p:cNvPr>
          <p:cNvSpPr>
            <a:spLocks noGrp="1"/>
          </p:cNvSpPr>
          <p:nvPr>
            <p:ph type="body" sz="quarter" idx="10"/>
          </p:nvPr>
        </p:nvSpPr>
        <p:spPr>
          <a:xfrm>
            <a:off x="586390" y="1434370"/>
            <a:ext cx="11018520" cy="1982081"/>
          </a:xfrm>
        </p:spPr>
        <p:txBody>
          <a:bodyPr/>
          <a:lstStyle/>
          <a:p>
            <a:pPr marL="514350" indent="-514350">
              <a:buFont typeface="+mj-lt"/>
              <a:buAutoNum type="arabicPeriod"/>
            </a:pPr>
            <a:r>
              <a:rPr lang="en-US" dirty="0"/>
              <a:t>Register on Kaggle.com</a:t>
            </a:r>
          </a:p>
          <a:p>
            <a:pPr marL="514350" indent="-514350">
              <a:buFont typeface="+mj-lt"/>
              <a:buAutoNum type="arabicPeriod"/>
            </a:pPr>
            <a:r>
              <a:rPr lang="en-US" dirty="0"/>
              <a:t>Download metadata.csv</a:t>
            </a:r>
          </a:p>
          <a:p>
            <a:pPr marL="514350" indent="-514350">
              <a:buFont typeface="+mj-lt"/>
              <a:buAutoNum type="arabicPeriod"/>
            </a:pPr>
            <a:r>
              <a:rPr lang="en-US" dirty="0"/>
              <a:t>Place into data directory (replace existing)</a:t>
            </a:r>
          </a:p>
          <a:p>
            <a:pPr marL="514350" indent="-514350">
              <a:buFont typeface="+mj-lt"/>
              <a:buAutoNum type="arabicPeriod"/>
            </a:pPr>
            <a:r>
              <a:rPr lang="en-US" dirty="0"/>
              <a:t>Unzip if needed</a:t>
            </a:r>
            <a:endParaRPr lang="ru-RU" dirty="0"/>
          </a:p>
        </p:txBody>
      </p:sp>
      <p:sp>
        <p:nvSpPr>
          <p:cNvPr id="5" name="TextBox 4">
            <a:extLst>
              <a:ext uri="{FF2B5EF4-FFF2-40B4-BE49-F238E27FC236}">
                <a16:creationId xmlns:a16="http://schemas.microsoft.com/office/drawing/2014/main" id="{14E51CFB-3547-46E1-B53D-3D0BF49C65BE}"/>
              </a:ext>
            </a:extLst>
          </p:cNvPr>
          <p:cNvSpPr txBox="1"/>
          <p:nvPr/>
        </p:nvSpPr>
        <p:spPr>
          <a:xfrm>
            <a:off x="4843164" y="4171168"/>
            <a:ext cx="6761746" cy="1938992"/>
          </a:xfrm>
          <a:prstGeom prst="rect">
            <a:avLst/>
          </a:prstGeom>
          <a:noFill/>
        </p:spPr>
        <p:txBody>
          <a:bodyPr wrap="square">
            <a:spAutoFit/>
          </a:bodyPr>
          <a:lstStyle/>
          <a:p>
            <a:r>
              <a:rPr lang="en-US" sz="2400" i="0" dirty="0">
                <a:solidFill>
                  <a:srgbClr val="24292F"/>
                </a:solidFill>
                <a:effectLst/>
                <a:latin typeface="-apple-system"/>
              </a:rPr>
              <a:t>This workshop is heavily b</a:t>
            </a:r>
            <a:r>
              <a:rPr lang="en-US" sz="2400" dirty="0">
                <a:solidFill>
                  <a:srgbClr val="24292F"/>
                </a:solidFill>
                <a:latin typeface="-apple-system"/>
              </a:rPr>
              <a:t>ased on </a:t>
            </a:r>
            <a:r>
              <a:rPr lang="en-US" sz="2400" b="1" i="0" dirty="0">
                <a:solidFill>
                  <a:srgbClr val="24292F"/>
                </a:solidFill>
                <a:effectLst/>
                <a:latin typeface="-apple-system"/>
              </a:rPr>
              <a:t>Pandas</a:t>
            </a:r>
            <a:r>
              <a:rPr lang="en-US" sz="2400" dirty="0">
                <a:solidFill>
                  <a:srgbClr val="24292F"/>
                </a:solidFill>
                <a:latin typeface="-apple-system"/>
              </a:rPr>
              <a:t>, </a:t>
            </a:r>
            <a:r>
              <a:rPr lang="en-US" sz="2400" b="0" i="0" dirty="0">
                <a:solidFill>
                  <a:srgbClr val="24292F"/>
                </a:solidFill>
                <a:effectLst/>
                <a:latin typeface="-apple-system"/>
              </a:rPr>
              <a:t>a very frequently used Python library to manipulate tabular data. You can </a:t>
            </a:r>
            <a:r>
              <a:rPr lang="en-US" sz="2400" b="0" i="0" u="none" strike="noStrike" dirty="0">
                <a:effectLst/>
                <a:latin typeface="-apple-system"/>
                <a:hlinkClick r:id="rId2"/>
              </a:rPr>
              <a:t>read more</a:t>
            </a:r>
            <a:r>
              <a:rPr lang="en-US" sz="2400" b="0" i="0" dirty="0">
                <a:solidFill>
                  <a:srgbClr val="24292F"/>
                </a:solidFill>
                <a:effectLst/>
                <a:latin typeface="-apple-system"/>
              </a:rPr>
              <a:t> about using Pandas for data processing in our </a:t>
            </a:r>
            <a:r>
              <a:rPr lang="en-US" sz="2400" b="0" i="0" u="none" strike="noStrike" dirty="0">
                <a:effectLst/>
                <a:latin typeface="-apple-system"/>
                <a:hlinkClick r:id="rId3"/>
              </a:rPr>
              <a:t>Data Science for Beginners Curriculum</a:t>
            </a:r>
            <a:r>
              <a:rPr lang="en-US" sz="2400" b="0" i="0" dirty="0">
                <a:solidFill>
                  <a:srgbClr val="24292F"/>
                </a:solidFill>
                <a:effectLst/>
                <a:latin typeface="-apple-system"/>
              </a:rPr>
              <a:t>.</a:t>
            </a:r>
            <a:endParaRPr lang="ru-RU" sz="2400" dirty="0"/>
          </a:p>
        </p:txBody>
      </p:sp>
      <p:pic>
        <p:nvPicPr>
          <p:cNvPr id="7" name="Picture 6" descr="Graphical user interface&#10;&#10;Description automatically generated">
            <a:extLst>
              <a:ext uri="{FF2B5EF4-FFF2-40B4-BE49-F238E27FC236}">
                <a16:creationId xmlns:a16="http://schemas.microsoft.com/office/drawing/2014/main" id="{C6EBD2BB-FFCE-4E88-8A6B-F10CF14B6D29}"/>
              </a:ext>
            </a:extLst>
          </p:cNvPr>
          <p:cNvPicPr>
            <a:picLocks noChangeAspect="1"/>
          </p:cNvPicPr>
          <p:nvPr/>
        </p:nvPicPr>
        <p:blipFill>
          <a:blip r:embed="rId4"/>
          <a:stretch>
            <a:fillRect/>
          </a:stretch>
        </p:blipFill>
        <p:spPr>
          <a:xfrm>
            <a:off x="643276" y="4091448"/>
            <a:ext cx="3941167" cy="2223477"/>
          </a:xfrm>
          <a:prstGeom prst="rect">
            <a:avLst/>
          </a:prstGeom>
        </p:spPr>
      </p:pic>
    </p:spTree>
    <p:extLst>
      <p:ext uri="{BB962C8B-B14F-4D97-AF65-F5344CB8AC3E}">
        <p14:creationId xmlns:p14="http://schemas.microsoft.com/office/powerpoint/2010/main" val="215669857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6CE8-5FBC-4420-9590-8CB40D4CD5AB}"/>
              </a:ext>
            </a:extLst>
          </p:cNvPr>
          <p:cNvSpPr>
            <a:spLocks noGrp="1"/>
          </p:cNvSpPr>
          <p:nvPr>
            <p:ph type="title"/>
          </p:nvPr>
        </p:nvSpPr>
        <p:spPr/>
        <p:txBody>
          <a:bodyPr/>
          <a:lstStyle/>
          <a:p>
            <a:r>
              <a:rPr lang="en-US" dirty="0"/>
              <a:t>Milestone 2: Start Exploring the Data</a:t>
            </a:r>
            <a:endParaRPr lang="ru-RU" dirty="0"/>
          </a:p>
        </p:txBody>
      </p:sp>
      <p:sp>
        <p:nvSpPr>
          <p:cNvPr id="3" name="Text Placeholder 2">
            <a:extLst>
              <a:ext uri="{FF2B5EF4-FFF2-40B4-BE49-F238E27FC236}">
                <a16:creationId xmlns:a16="http://schemas.microsoft.com/office/drawing/2014/main" id="{0FA172F6-9D73-4A60-BDE2-57B68FD4F36E}"/>
              </a:ext>
            </a:extLst>
          </p:cNvPr>
          <p:cNvSpPr>
            <a:spLocks noGrp="1"/>
          </p:cNvSpPr>
          <p:nvPr>
            <p:ph type="body" sz="quarter" idx="10"/>
          </p:nvPr>
        </p:nvSpPr>
        <p:spPr>
          <a:xfrm>
            <a:off x="586740" y="1289343"/>
            <a:ext cx="11018520" cy="430887"/>
          </a:xfrm>
        </p:spPr>
        <p:txBody>
          <a:bodyPr/>
          <a:lstStyle/>
          <a:p>
            <a:r>
              <a:rPr lang="en-US" dirty="0"/>
              <a:t>Clean the data: convert data types, filter inappropriate dates</a:t>
            </a:r>
          </a:p>
        </p:txBody>
      </p:sp>
      <p:pic>
        <p:nvPicPr>
          <p:cNvPr id="10" name="Picture 9" descr="Chart, histogram&#10;&#10;Description automatically generated">
            <a:extLst>
              <a:ext uri="{FF2B5EF4-FFF2-40B4-BE49-F238E27FC236}">
                <a16:creationId xmlns:a16="http://schemas.microsoft.com/office/drawing/2014/main" id="{1E338500-24A1-4D1C-A719-A8996B61318E}"/>
              </a:ext>
            </a:extLst>
          </p:cNvPr>
          <p:cNvPicPr>
            <a:picLocks noChangeAspect="1"/>
          </p:cNvPicPr>
          <p:nvPr/>
        </p:nvPicPr>
        <p:blipFill>
          <a:blip r:embed="rId2"/>
          <a:stretch>
            <a:fillRect/>
          </a:stretch>
        </p:blipFill>
        <p:spPr>
          <a:xfrm>
            <a:off x="498158" y="2429264"/>
            <a:ext cx="5774305" cy="4103567"/>
          </a:xfrm>
          <a:prstGeom prst="rect">
            <a:avLst/>
          </a:prstGeom>
        </p:spPr>
      </p:pic>
      <p:sp>
        <p:nvSpPr>
          <p:cNvPr id="11" name="Text Placeholder 2">
            <a:extLst>
              <a:ext uri="{FF2B5EF4-FFF2-40B4-BE49-F238E27FC236}">
                <a16:creationId xmlns:a16="http://schemas.microsoft.com/office/drawing/2014/main" id="{175B1631-4012-466F-AF95-1496810D1779}"/>
              </a:ext>
            </a:extLst>
          </p:cNvPr>
          <p:cNvSpPr txBox="1">
            <a:spLocks/>
          </p:cNvSpPr>
          <p:nvPr/>
        </p:nvSpPr>
        <p:spPr>
          <a:xfrm>
            <a:off x="7040717" y="2915385"/>
            <a:ext cx="4653125" cy="2326791"/>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Publication frequency per month.</a:t>
            </a:r>
          </a:p>
          <a:p>
            <a:endParaRPr lang="en-US" dirty="0"/>
          </a:p>
          <a:p>
            <a:r>
              <a:rPr lang="en-US" i="1" dirty="0"/>
              <a:t>Can you figure out why there are two peaks?</a:t>
            </a:r>
          </a:p>
        </p:txBody>
      </p:sp>
    </p:spTree>
    <p:extLst>
      <p:ext uri="{BB962C8B-B14F-4D97-AF65-F5344CB8AC3E}">
        <p14:creationId xmlns:p14="http://schemas.microsoft.com/office/powerpoint/2010/main" val="1909897722"/>
      </p:ext>
    </p:extLst>
  </p:cSld>
  <p:clrMapOvr>
    <a:masterClrMapping/>
  </p:clrMapOvr>
  <p:transition>
    <p:fade/>
  </p:transition>
</p:sld>
</file>

<file path=ppt/theme/theme1.xml><?xml version="1.0" encoding="utf-8"?>
<a:theme xmlns:a="http://schemas.openxmlformats.org/drawingml/2006/main" name="9-51151_Build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icrosoft_Build_Digital_Event_Template_v06  -  Read-Only" id="{7B95049F-6AD8-4638-8580-AADA8300D995}" vid="{A357E9BB-8B97-496C-96AB-7444332F9B3B}"/>
    </a:ext>
  </a:extLst>
</a:theme>
</file>

<file path=ppt/theme/theme2.xml><?xml version="1.0" encoding="utf-8"?>
<a:theme xmlns:a="http://schemas.openxmlformats.org/drawingml/2006/main" name="9-51151_Build_Light_Gray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smtClean="0"/>
        </a:defPPr>
      </a:lstStyle>
    </a:txDef>
  </a:objectDefaults>
  <a:extraClrSchemeLst/>
  <a:extLst>
    <a:ext uri="{05A4C25C-085E-4340-85A3-A5531E510DB2}">
      <thm15:themeFamily xmlns:thm15="http://schemas.microsoft.com/office/thememl/2012/main" name="Microsoft_Build_Digital_Event_Template_v06  -  Read-Only" id="{7B95049F-6AD8-4638-8580-AADA8300D995}" vid="{280BB66C-6B88-4770-BF75-0AF708B291B6}"/>
    </a:ext>
  </a:extLst>
</a:theme>
</file>

<file path=ppt/theme/theme3.xml><?xml version="1.0" encoding="utf-8"?>
<a:theme xmlns:a="http://schemas.openxmlformats.org/drawingml/2006/main" name="9-51151_Build_Black_Template">
  <a:themeElements>
    <a:clrScheme name="MBAS_Dar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00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smtClean="0"/>
        </a:defPPr>
      </a:lstStyle>
    </a:txDef>
  </a:objectDefaults>
  <a:extraClrSchemeLst/>
  <a:extLst>
    <a:ext uri="{05A4C25C-085E-4340-85A3-A5531E510DB2}">
      <thm15:themeFamily xmlns:thm15="http://schemas.microsoft.com/office/thememl/2012/main" name="Microsoft_Build_Digital_Event_Template_v06  -  Read-Only" id="{7B95049F-6AD8-4638-8580-AADA8300D995}" vid="{2BDF49DF-B934-4511-BC5C-D7B1714B47E7}"/>
    </a:ext>
  </a:extLst>
</a:theme>
</file>

<file path=ppt/theme/theme4.xml><?xml version="1.0" encoding="utf-8"?>
<a:theme xmlns:a="http://schemas.openxmlformats.org/drawingml/2006/main" name="Office Theme">
  <a:themeElements>
    <a:clrScheme name="Data+AI Summit 2021">
      <a:dk1>
        <a:srgbClr val="000000"/>
      </a:dk1>
      <a:lt1>
        <a:srgbClr val="FFFFFF"/>
      </a:lt1>
      <a:dk2>
        <a:srgbClr val="000000"/>
      </a:dk2>
      <a:lt2>
        <a:srgbClr val="EDEDED"/>
      </a:lt2>
      <a:accent1>
        <a:srgbClr val="1B5161"/>
      </a:accent1>
      <a:accent2>
        <a:srgbClr val="EE4028"/>
      </a:accent2>
      <a:accent3>
        <a:srgbClr val="6F6F6F"/>
      </a:accent3>
      <a:accent4>
        <a:srgbClr val="44899E"/>
      </a:accent4>
      <a:accent5>
        <a:srgbClr val="ED5C48"/>
      </a:accent5>
      <a:accent6>
        <a:srgbClr val="B6B6B6"/>
      </a:accent6>
      <a:hlink>
        <a:srgbClr val="1A5062"/>
      </a:hlink>
      <a:folHlink>
        <a:srgbClr val="1A50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D668191329B74BA7B7DC863D143C30" ma:contentTypeVersion="2" ma:contentTypeDescription="Create a new document." ma:contentTypeScope="" ma:versionID="f0c74415bf7a1a1f194f581f2bb29fd2">
  <xsd:schema xmlns:xsd="http://www.w3.org/2001/XMLSchema" xmlns:xs="http://www.w3.org/2001/XMLSchema" xmlns:p="http://schemas.microsoft.com/office/2006/metadata/properties" xmlns:ns2="3cdf8de0-3794-4319-8550-b89c4ef8bf76" targetNamespace="http://schemas.microsoft.com/office/2006/metadata/properties" ma:root="true" ma:fieldsID="b78ba298d0d7a8f030ca987f3ee8e1e9" ns2:_="">
    <xsd:import namespace="3cdf8de0-3794-4319-8550-b89c4ef8bf7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f8de0-3794-4319-8550-b89c4ef8bf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3cdf8de0-3794-4319-8550-b89c4ef8bf76"/>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A37C5C2C-7A64-46EC-9D57-3443010CE72F}">
  <ds:schemaRefs>
    <ds:schemaRef ds:uri="3cdf8de0-3794-4319-8550-b89c4ef8bf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6901</TotalTime>
  <Words>2472</Words>
  <Application>Microsoft Macintosh PowerPoint</Application>
  <PresentationFormat>Widescreen</PresentationFormat>
  <Paragraphs>279</Paragraphs>
  <Slides>27</Slides>
  <Notes>18</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27</vt:i4>
      </vt:variant>
    </vt:vector>
  </HeadingPairs>
  <TitlesOfParts>
    <vt:vector size="43" baseType="lpstr">
      <vt:lpstr> Fira Code Retina</vt:lpstr>
      <vt:lpstr>-apple-system</vt:lpstr>
      <vt:lpstr>Arial</vt:lpstr>
      <vt:lpstr>Barlow</vt:lpstr>
      <vt:lpstr>Calibri</vt:lpstr>
      <vt:lpstr>Consolas</vt:lpstr>
      <vt:lpstr>Fira Code</vt:lpstr>
      <vt:lpstr>Fira Code Retina</vt:lpstr>
      <vt:lpstr>Segoe UI</vt:lpstr>
      <vt:lpstr>Segoe UI Light</vt:lpstr>
      <vt:lpstr>Segoe UI Semibold</vt:lpstr>
      <vt:lpstr>Wingdings</vt:lpstr>
      <vt:lpstr>9-51151_Build_White_Template</vt:lpstr>
      <vt:lpstr>9-51151_Build_Light_Gray_Template</vt:lpstr>
      <vt:lpstr>9-51151_Build_Black_Template</vt:lpstr>
      <vt:lpstr>Office Theme</vt:lpstr>
      <vt:lpstr>COVID Paper Exploration: The Workshop</vt:lpstr>
      <vt:lpstr>PowerPoint Presentation</vt:lpstr>
      <vt:lpstr>CORD Papers Dataset</vt:lpstr>
      <vt:lpstr>Natural Language Processing</vt:lpstr>
      <vt:lpstr>How BERT Works (Simplified)</vt:lpstr>
      <vt:lpstr>Main Idea</vt:lpstr>
      <vt:lpstr>How to take part</vt:lpstr>
      <vt:lpstr>Milestone 1: Get CORD Corpus</vt:lpstr>
      <vt:lpstr>Milestone 2: Start Exploring the Data</vt:lpstr>
      <vt:lpstr>Text Analytics for Health: Entity Extraction</vt:lpstr>
      <vt:lpstr>Relation Extraction</vt:lpstr>
      <vt:lpstr>Using Text Analytics for Health</vt:lpstr>
      <vt:lpstr>Recognition Result</vt:lpstr>
      <vt:lpstr>Milestone 3: Use Text Analytics for Health</vt:lpstr>
      <vt:lpstr>Milestone 4: Process Abstracts</vt:lpstr>
      <vt:lpstr>Milestone 5: Get Top Entities (Medication, Diagnoses, ..)</vt:lpstr>
      <vt:lpstr>Milestone 6: Visualize Change in Treatment Strategies</vt:lpstr>
      <vt:lpstr>How Medication Strategies Change</vt:lpstr>
      <vt:lpstr>Milestone 7: Visualize Co-occurence of Terms</vt:lpstr>
      <vt:lpstr>Term relations</vt:lpstr>
      <vt:lpstr>Term Relations</vt:lpstr>
      <vt:lpstr>Terms Co-occurence</vt:lpstr>
      <vt:lpstr>Conclusions</vt:lpstr>
      <vt:lpstr>Further Reading</vt:lpstr>
      <vt:lpstr>Further Activities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Dmitry Soshnikov</dc:creator>
  <cp:lastModifiedBy>Jen Looper</cp:lastModifiedBy>
  <cp:revision>18</cp:revision>
  <dcterms:created xsi:type="dcterms:W3CDTF">2020-05-18T16:58:58Z</dcterms:created>
  <dcterms:modified xsi:type="dcterms:W3CDTF">2022-02-17T16:02:08Z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SetDate">
    <vt:lpwstr>2020-05-18T17:00:15.8278744Z</vt:lpwstr>
  </property>
  <property fmtid="{D5CDD505-2E9C-101B-9397-08002B2CF9AE}" pid="5" name="MSIP_Label_f42aa342-8706-4288-bd11-ebb85995028c_Name">
    <vt:lpwstr>General</vt:lpwstr>
  </property>
  <property fmtid="{D5CDD505-2E9C-101B-9397-08002B2CF9AE}" pid="6" name="MSIP_Label_f42aa342-8706-4288-bd11-ebb85995028c_ActionId">
    <vt:lpwstr>fb9b5928-ea1e-4bee-998a-c8ebc19a7b42</vt:lpwstr>
  </property>
  <property fmtid="{D5CDD505-2E9C-101B-9397-08002B2CF9AE}" pid="7" name="MSIP_Label_f42aa342-8706-4288-bd11-ebb85995028c_Extended_MSFT_Method">
    <vt:lpwstr>Automatic</vt:lpwstr>
  </property>
  <property fmtid="{D5CDD505-2E9C-101B-9397-08002B2CF9AE}" pid="8" name="Sensitivity">
    <vt:lpwstr>General</vt:lpwstr>
  </property>
</Properties>
</file>