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1" r:id="rId1"/>
  </p:sldMasterIdLst>
  <p:notesMasterIdLst>
    <p:notesMasterId r:id="rId43"/>
  </p:notesMasterIdLst>
  <p:sldIdLst>
    <p:sldId id="258" r:id="rId2"/>
    <p:sldId id="260" r:id="rId3"/>
    <p:sldId id="315" r:id="rId4"/>
    <p:sldId id="264" r:id="rId5"/>
    <p:sldId id="262" r:id="rId6"/>
    <p:sldId id="270" r:id="rId7"/>
    <p:sldId id="317" r:id="rId8"/>
    <p:sldId id="318" r:id="rId9"/>
    <p:sldId id="319" r:id="rId10"/>
    <p:sldId id="320" r:id="rId11"/>
    <p:sldId id="326" r:id="rId12"/>
    <p:sldId id="323" r:id="rId13"/>
    <p:sldId id="325" r:id="rId14"/>
    <p:sldId id="324" r:id="rId15"/>
    <p:sldId id="329" r:id="rId16"/>
    <p:sldId id="316" r:id="rId17"/>
    <p:sldId id="272" r:id="rId18"/>
    <p:sldId id="321" r:id="rId19"/>
    <p:sldId id="322" r:id="rId20"/>
    <p:sldId id="330" r:id="rId21"/>
    <p:sldId id="274" r:id="rId22"/>
    <p:sldId id="284" r:id="rId23"/>
    <p:sldId id="327" r:id="rId24"/>
    <p:sldId id="286" r:id="rId25"/>
    <p:sldId id="288" r:id="rId26"/>
    <p:sldId id="290" r:id="rId27"/>
    <p:sldId id="292" r:id="rId28"/>
    <p:sldId id="296" r:id="rId29"/>
    <p:sldId id="298" r:id="rId30"/>
    <p:sldId id="300" r:id="rId31"/>
    <p:sldId id="302" r:id="rId32"/>
    <p:sldId id="331" r:id="rId33"/>
    <p:sldId id="328" r:id="rId34"/>
    <p:sldId id="306" r:id="rId35"/>
    <p:sldId id="333" r:id="rId36"/>
    <p:sldId id="304" r:id="rId37"/>
    <p:sldId id="332" r:id="rId38"/>
    <p:sldId id="308" r:id="rId39"/>
    <p:sldId id="310" r:id="rId40"/>
    <p:sldId id="312" r:id="rId41"/>
    <p:sldId id="314"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p:scale>
          <a:sx n="74" d="100"/>
          <a:sy n="74" d="100"/>
        </p:scale>
        <p:origin x="727" y="4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17:37:53.770"/>
    </inkml:context>
    <inkml:brush xml:id="br0">
      <inkml:brushProperty name="width" value="0.1" units="cm"/>
      <inkml:brushProperty name="height" value="0.1" units="cm"/>
      <inkml:brushProperty name="color" value="#FFC114"/>
    </inkml:brush>
  </inkml:definitions>
  <inkml:trace contextRef="#ctx0" brushRef="#br0">0 2504 3345,'23'24'693,"-13"-14"94,-1 0-1,-1 1 1,10 14-1,-17-24-465,0 0-1,0 0 0,0 0 0,1 0 1,-1-1-1,0 1 0,0 0 1,0 0-1,1-1 0,1 2 0,16 9 539,27 35-508,15 12-51,-55-52-261,5 4 94,0 0 0,0 0 0,1-1 0,1-1 0,25 13-1,-25-16 6,0 0-1,0-2 1,0 1-1,0-2 1,0 0-1,1 0 1,-1-1-1,18-2 1,-14-1 2,0 0 0,0-1 0,0-1 0,0-1 0,30-14 0,149-72 640,-168 76-766,-2-2-1,0 0 0,-1-2 0,0-1 0,-2 0 1,0-2-1,-2-1 0,0-1 0,19-30 0,-24 33-12,11-16 1,-1-1 0,28-54 0,-27 36 1,-10 24 1,-1-2-1,-2 1 1,18-64-1,-19 35-15,-3 0-1,2-72 1,-11 93 3,-2 1 0,-2 0 1,-1-1-1,-13-55 0,10 77-4,0 0-1,-1 1 1,-1-1 0,-1 2 0,0 0-1,-23-29 1,13 18-27,-17-31 1,-40-66 19,9 15 21,42 62-2,7 13-10,-45-65-1,60 94 12,-41-53 3,-3 2 0,-68-62-1,-140-147 4,206 209-5,32 38 6,1-1-1,2-1 1,-24-40 0,11 11 82,23 42-71,4 7 39,0-1 0,0 1 0,0-1 0,1 1 0,-1-1 0,0 0 0,1 1 0,-1-1 0,1 0 0,-1 1 0,1-1 0,0-3 0,0 5-2,15 2 97,0 0 1,0 2 0,0-1 0,-1 2 0,0 0-1,26 12 1,-31-12-138,132 56 1385,-125-54-1269,26 17-1,-2-1-124,-38-22-203,-3-1 60,-10-4-2,-27-11 69,30 11 62,-78-38-72,51 23 50,2-2 0,1-2 0,-36-31 0,64 50 25,-31-23 32,33 25-33,0 1 0,0 0 0,-1-1 1,1 1-1,0 1 0,-1-1 0,1 0 0,0 0 1,-1 1-1,1 0 0,-1-1 0,1 1 0,-1 0 0,-4 0 1,6 0-7,1 0-1,-1 1 1,0-1 0,0 0 0,1 0 0,-1 0 0,0 1 0,1-1 0,-1 0 0,0 1 0,0-1 0,1 0 0,-1 1-1,1-1 1,-1 1 0,0-1 0,1 1 0,-1 0 0,1-1 0,-1 1 0,1-1 0,0 1 0,-1 0 0,1-1 0,0 1-1,-1 1 1,0 2 28,1-1-1,0 1 1,0-1-1,1 1 0,0 6 1,1 4-36,15 82 75,-2 17 10,2 11-2,-15-116-51,0 0-1,1 0 1,0 0 0,0 0-1,1-1 1,0 0 0,0 1-1,1-1 1,0-1 0,10 11-1,7 10 8,-22-27-30,0 0 0,0 1 0,1-1-1,-1 0 1,0 0 0,0 0 0,1 1 0,-1-1 0,0 0 0,0 0 0,0 1 0,0-1 0,1 0 0,-1 0 0,0 1 0,0-1 0,0 0 0,0 1 0,0-1 0,0 0 0,0 1 0,0-1 0,0 0 0,0 1 0,0-1-1,0 0 1,0 1 0,0-1 0,0 0 0,0 0 0,0 1 0,0-1 0,0 0 0,-1 1 0,1-1 0,0 0 0,0 0 0,0 1 0,-1-1 0,1 0 0,0 0 0,0 1 0,0-1 0,-1 0 0,1 0 0,0 0-1,0 1 1,-1-1 0,1 0 0,0 0 0,-1 0 0,1 0 0,0 0 0,-1 0 0,1 0 0,0 0 0,0 0 0,-1 0 0,1 0 0,0 0 0,-1 0 0,-23-1-2064,9-2 1383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17:38:00.962"/>
    </inkml:context>
    <inkml:brush xml:id="br0">
      <inkml:brushProperty name="width" value="0.1" units="cm"/>
      <inkml:brushProperty name="height" value="0.1" units="cm"/>
      <inkml:brushProperty name="color" value="#FFC114"/>
    </inkml:brush>
  </inkml:definitions>
  <inkml:trace contextRef="#ctx0" brushRef="#br0">818 1013 4545,'-23'-2'7488,"15"1"-7091,-1 1-1,1 0 1,-11 0-1,-73 10 243,34-3-396,0-2 0,-105-6 0,143-2-180,0 0 0,0-2 0,0 0-1,1-2 1,0 0 0,0-1 0,-18-11 0,12 5-29,2-1 0,-1-2 0,2 0 0,-30-30 1,45 40-22,1-1 0,-1 1 0,1-1 0,1-1 0,-9-16 0,11 20-1,1 0-1,0 0 1,0-1 0,1 1 0,-1-1 0,1 1 0,1-1-1,-1 0 1,1 1 0,0-1 0,1-7 0,0 10-7,0-1 1,0 1 0,0 0-1,1 0 1,-1 0 0,1 0-1,0 0 1,0 0-1,0 1 1,0-1 0,0 1-1,0-1 1,4-1 0,-3 1-3,-1 1 1,1-1 0,-1 0 0,1 1 0,-1-1 0,0 0 0,0-1 0,0 1 0,0 0-1,-1 0 1,1-1 0,0-4 0,1-12 0,-2 14-2,-1 0 0,1-1 0,1 1 0,-1 0 0,1 0 0,3-6-1,-3 6-2,0 1-1,0-1 0,0 0 1,0 0-1,0-9 0,2-5-2,-3 17 6,0 1-1,0 0 1,0-1 0,0 1 0,1 0 0,-1 0-1,1 0 1,-1 0 0,1 0 0,0 0 0,0 0-1,0 1 1,3-3 0,-3 3 0,0 0 0,-1 0 0,1-1 0,0 1 0,-1 0 0,1-1-1,-1 1 1,0-1 0,1 0 0,-1 1 0,0-1 0,0 0 0,0 0 0,0 0 0,-1 0 0,1 0 0,0 0 0,-1 0-1,1 0 1,-1 0 0,0 0 0,1-2 0,-2 2-1,1 0 1,0 0-1,0 0 1,0 0-1,1 1 0,-1-1 1,0 0-1,1 0 1,-1 0-1,1 0 0,0 1 1,-1-1-1,1 0 1,0 0-1,0 1 0,0-1 1,0 1-1,0-1 0,1 1 1,-1-1-1,0 1 1,1 0-1,2-2 0,-3 1-1,1 1 0,-1 0 0,0-1 0,0 1 0,0 0-1,0-1 1,-1 1 0,1-1 0,0 0 0,-1 1 0,1-1 0,-1 0-1,1 1 1,-1-1 0,0 0 0,1 0 0,-1-2 0,0 2-1,0 0 1,0 0-1,1 0 1,-1-1 0,1 1-1,-1 0 1,1 0 0,0 0-1,2-3 1,5-6-2,-5 8 4,-1 0 0,1-1 0,-1 1-1,0-1 1,0 0 0,0 0 0,0 1 0,1-7-1,-1-14 7,-2 23-8,0 0 0,0 0 0,0 1 0,0-1 1,0 0-1,0 1 0,-1-1 0,1 0 0,0 1 0,0-1 0,-1 0 0,1 1 1,0-1-1,-1 0 0,1 1 0,0-1 0,-1 1 0,1-1 0,-1 1 1,1-1-1,-1 1 0,1-1 0,-1 1 0,1 0 0,-1-1 0,0 1 1,1 0-1,-1-1 0,0 1 0,1 0 0,-1 0 0,0-1 0,-1 1 175,2-10 38,-2 0 0,1 0-1,-1 0 1,-1 0 0,-4-12-1,6 18-203,0 0-1,1 0 0,-1 0 0,1 0 0,0 0 1,0-1-1,1 1 0,-1 0 0,2-6 0,1-18-40,-3 26 28,0 1 0,0 0 0,0-1 0,0 1 0,0 0 0,0 0 0,-1-1 0,1 1 0,0 0 0,-1 0 0,1-1 0,-2 0 0,2 1 7,-1 1 0,1-1 0,-1 1 0,1 0 0,-1-1 0,1 1 0,-1 0 1,1 0-1,-1-1 0,1 1 0,-1 0 0,0 0 0,1 0 0,-1 0 0,1 0 0,-1 0 0,0-1 0,1 2 0,-1-1 0,1 0 0,-1 0 0,0 0 0,1 0 0,-1 0 1,1 0-1,-1 0 0,1 1 0,-1-1 0,0 1 0,-1-1-3,1 1 1,-1-1 0,1 1-1,0 0 1,0 0-1,-1-1 1,1 1 0,0 0-1,0 0 1,0 0-1,0 0 1,-2 3-1,-11 11 1,-60 62-1,71-73 0,0 0 1,0 1-1,1-1 1,-1 0-1,1 1 1,0 0-1,1-1 1,-1 1-1,1 0 1,0 0-1,0 0 1,1 0-1,-1 9 1,0-7-3,2-8-5,-1 1-1,0-1 1,0 1-1,0-1 1,0 1-1,0-1 1,0 1-1,-1-1 1,1 1-1,0-1 1,0 1-1,0 0 1,0-1-1,0 1 1,-1-1-1,1 1 1,0-1-1,0 1 1,-1 0-1,1-1 1,0 1-1,-1 0 1,1-1-1,0 1 1,-1 0-1,1-1 1,-1 1-1,1 0 1,0 0-1,-1-1 1,1 1-1,-1 0 1,1 0-1,-1 0 1,1 0-1,-1 0 1,1 0-1,-1 0 1,1 0-1,-1 0 1,1 0-1,-1 0 1,1 0-1,0 0 1,-1 0-1,1 0 1,-1 0-1,1 0 1,-1 0-1,1 1 1,-1-1-1,1 0 1,0 0-1,-1 1 1,1-1-1,-1 0 1,1 1-1,0-1 1,-1 0-1,1 1 1,0-1-1,-1 0 1,1 1-1,0-1 1,0 1-1,0-1 1,-1 1-1,1 0 1,2-10-2,0 1 1,0 0 0,0 0-1,1 0 1,1 1 0,-1-1-1,1 1 1,8-11 0,-9 12-1,33-40-163,15-30-51,-46 71 196,-1 0-1,1 0 1,1 0 0,-1 1-1,0-1 1,1 2 0,0-1-1,0 0 1,0 1 0,1 0-1,8-2 1,-15 4 13,1 1 0,-1 0 0,0 0 1,1 0-1,-1 0 0,0 0 0,1 0 1,-1-1-1,1 1 0,-1 0 0,0 0 0,1 0 1,-1 0-1,1 0 0,-1 0 0,0 0 1,1 1-1,-1-1 0,1 0 0,-1 0 0,0 0 1,1 0-1,-1 0 0,0 1 0,1-1 0,-1 0 1,0 0-1,1 1 0,-1-1 0,0 0 1,0 0-1,1 1 0,-1-1 0,0 0 0,0 1 1,1-1-1,-1 0 0,0 1 0,0-1 1,0 1-1,0-1 0,1 0 0,-1 1 0,1 21 51,-1-15-54,6 62 20,-4-58 3,0 0 0,1-1 0,0 1 0,1 0 0,0-1 0,0 0 0,8 13 0,-7-16 7,-1 1 1,0 0-1,-1 0 0,1 1 1,-2-1-1,1 1 0,-1-1 0,-1 1 1,2 10-1,-3-9-300,0-10 288,0 0 0,0 1 0,1-1 0,-1 0-1,0 0 1,0 0 0,0 0 0,0 1-1,0-1 1,0 0 0,0 0 0,0 0 0,0 0-1,0 1 1,0-1 0,0 0 0,0 0 0,0 0-1,0 0 1,0 1 0,0-1 0,0 0 0,0 0-1,-1 0 1,1 0 0,0 1 0,0-1 0,0 0-1,0 0 1,0 0 0,0 0 0,0 0-1,0 0 1,-1 1 0,1-1 0,0 0 0,0 0-1,0 0 1,0 0 0,-1 0 0,1 0 0,0 0-1,0 0 1,0 0 0,0 0 0,-1 0 0,1 0-1,0 0 1,0 0 0,0 0 0,0 0-1,-1 0 1,1 0 0,0 0 0,0 0 0,0 0-1,0 0 1,-1 0 0,1 0 0,-15 1-4368,-11 4 2869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13DA8-3B3A-4DCA-A325-E71E720F158C}" type="datetimeFigureOut">
              <a:t>25.02.2022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0C103-E65B-4935-A8D5-72B0ABD7248C}"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oshnikov.com/scienceart/creating-generative-art-using-gan-on-azure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a convolutional layer contains small filters that have the same weights for the whole image</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a convolutional layer contains small filters that have the same weights for the whole image</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This is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This is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Pooling layers (such as MaxPooling or AveragePooling) are used to decrease the dimension, usually by a factor of 2</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Pooling layers (such as MaxPooling or AveragePooling) are used to decrease the dimension, usually by a factor of 2</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Flatten is used to reshape spatial tensor into a linear vector</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Flatten is used to reshape spatial tensor into a linear vector</a:t>
            </a: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extLst>
      <p:ext uri="{BB962C8B-B14F-4D97-AF65-F5344CB8AC3E}">
        <p14:creationId xmlns:p14="http://schemas.microsoft.com/office/powerpoint/2010/main" val="271923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extLst>
      <p:ext uri="{BB962C8B-B14F-4D97-AF65-F5344CB8AC3E}">
        <p14:creationId xmlns:p14="http://schemas.microsoft.com/office/powerpoint/2010/main" val="81181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Number of classes in pre-trained network is not important since we are training our own final classifier</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Number of classes in pre-trained network is not important since we are training our own final classifier</a:t>
            </a: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extLst>
      <p:ext uri="{BB962C8B-B14F-4D97-AF65-F5344CB8AC3E}">
        <p14:creationId xmlns:p14="http://schemas.microsoft.com/office/powerpoint/2010/main" val="3498291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Number of classes in pre-trained network is not important since we are training our own final classifier</a:t>
            </a:r>
          </a:p>
        </p:txBody>
      </p:sp>
      <p:sp>
        <p:nvSpPr>
          <p:cNvPr id="4" name="Slide Number Placeholder 3"/>
          <p:cNvSpPr>
            <a:spLocks noGrp="1"/>
          </p:cNvSpPr>
          <p:nvPr>
            <p:ph type="sldNum" sz="quarter" idx="10"/>
          </p:nvPr>
        </p:nvSpPr>
        <p:spPr/>
        <p:txBody>
          <a:bodyPr/>
          <a:lstStyle/>
          <a:p>
            <a:fld id="{6101C5E1-D8E9-464D-A93E-CE21651935A7}" type="slidenum">
              <a:rPr lang="en-US" smtClean="0"/>
              <a:t>37</a:t>
            </a:fld>
            <a:endParaRPr lang="en-US"/>
          </a:p>
        </p:txBody>
      </p:sp>
    </p:spTree>
    <p:extLst>
      <p:ext uri="{BB962C8B-B14F-4D97-AF65-F5344CB8AC3E}">
        <p14:creationId xmlns:p14="http://schemas.microsoft.com/office/powerpoint/2010/main" val="36854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Number of classes in pre-trained network is not important since we are training our own final classifier</a:t>
            </a:r>
          </a:p>
        </p:txBody>
      </p:sp>
      <p:sp>
        <p:nvSpPr>
          <p:cNvPr id="4" name="Slide Number Placeholder 3"/>
          <p:cNvSpPr>
            <a:spLocks noGrp="1"/>
          </p:cNvSpPr>
          <p:nvPr>
            <p:ph type="sldNum" sz="quarter" idx="10"/>
          </p:nvPr>
        </p:nvSpPr>
        <p:spPr/>
        <p:txBody>
          <a:bodyPr/>
          <a:lstStyle/>
          <a:p>
            <a:fld id="{6101C5E1-D8E9-464D-A93E-CE21651935A7}" type="slidenum">
              <a:rPr lang="en-US" smtClean="0"/>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In this module, you have learned how convolutional neural networks work, and how they can capture patterns in 2D images. In fact, CNNs can also be used for finding patterns in 1-dimensional signals (such as sound waves, or time series), and in multi-dimensional structures (for example, events in videos, where some patterns are repeated across frames).</a:t>
            </a:r>
          </a:p>
          <a:p>
            <a:endParaRPr/>
          </a:p>
          <a:p>
            <a:pPr>
              <a:spcBef>
                <a:spcPct val="43750"/>
              </a:spcBef>
              <a:spcAft>
                <a:spcPct val="43750"/>
              </a:spcAft>
            </a:pPr>
            <a:r>
              <a:t>Also, CNNs are simple building blocks for solving more complex computer vision tasks, such as Image Generation. </a:t>
            </a:r>
            <a:r>
              <a:rPr b="1"/>
              <a:t>Generative Adversarial Networks</a:t>
            </a:r>
            <a:r>
              <a:t> can be used to generate images similar to the ones in the given dataset, for example, they can be used to produce </a:t>
            </a:r>
            <a:r>
              <a:rPr>
                <a:hlinkClick r:id="rId3"/>
              </a:rPr>
              <a:t>computer-generated paintings</a:t>
            </a:r>
            <a:r>
              <a:t>. Similarly, CNNs are used for object detection, instance segmentation, etc. Learning how to implement neural networks to solve those problems is the subject of a separate course, and we suggest that you continue your journey of mastering computer vision!</a:t>
            </a:r>
          </a:p>
        </p:txBody>
      </p:sp>
      <p:sp>
        <p:nvSpPr>
          <p:cNvPr id="4" name="Slide Number Placeholder 3"/>
          <p:cNvSpPr>
            <a:spLocks noGrp="1"/>
          </p:cNvSpPr>
          <p:nvPr>
            <p:ph type="sldNum" sz="quarter" idx="10"/>
          </p:nvPr>
        </p:nvSpPr>
        <p:spPr/>
        <p:txBody>
          <a:bodyPr/>
          <a:lstStyle/>
          <a:p>
            <a:fld id="{6101C5E1-D8E9-464D-A93E-CE21651935A7}" type="slidenum">
              <a:rPr lang="en-US" smtClean="0"/>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extLst>
      <p:ext uri="{BB962C8B-B14F-4D97-AF65-F5344CB8AC3E}">
        <p14:creationId xmlns:p14="http://schemas.microsoft.com/office/powerpoint/2010/main" val="374769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20000"/>
          </a:bodyPr>
          <a:lstStyle/>
          <a:p>
            <a:pPr>
              <a:spcBef>
                <a:spcPct val="43750"/>
              </a:spcBef>
              <a:spcAft>
                <a:spcPct val="43750"/>
              </a:spcAft>
            </a:pPr>
            <a:r>
              <a:t>One of the successful branches of artificial intelligence is </a:t>
            </a:r>
            <a:r>
              <a:rPr b="1"/>
              <a:t>computer vision</a:t>
            </a:r>
            <a:r>
              <a:t>, which allows computer to gain some insights from digital images and/or video. </a:t>
            </a:r>
            <a:r>
              <a:rPr b="1"/>
              <a:t>Neural networks</a:t>
            </a:r>
            <a:r>
              <a:t> can be successfully used for computer vision tasks.</a:t>
            </a:r>
          </a:p>
          <a:p>
            <a:endParaRPr/>
          </a:p>
          <a:p>
            <a:pPr>
              <a:spcBef>
                <a:spcPct val="43750"/>
              </a:spcBef>
              <a:spcAft>
                <a:spcPct val="43750"/>
              </a:spcAft>
            </a:pPr>
            <a:r>
              <a:t>Imagine you're developing a system to recognize printed text. You've used some algorithmic approach to align the page and cut out individual characters in the text, and now you need to recognize individual letters. This problem is called </a:t>
            </a:r>
            <a:r>
              <a:rPr b="1"/>
              <a:t>image classification</a:t>
            </a:r>
            <a:r>
              <a:t>, because we need to separate input images into different classes. Other examples of such a problem would be automatically sorting post-cards according to the image, or determining product type in a delivery system from a photograph.</a:t>
            </a:r>
          </a:p>
          <a:p>
            <a:endParaRPr/>
          </a:p>
          <a:p>
            <a:pPr>
              <a:spcBef>
                <a:spcPct val="43750"/>
              </a:spcBef>
              <a:spcAft>
                <a:spcPct val="43750"/>
              </a:spcAft>
            </a:pPr>
            <a:r>
              <a:t>In this module, we'll learn how to train image classification neural network models using </a:t>
            </a:r>
            <a:r>
              <a:rPr b="1"/>
              <a:t>PyTorch</a:t>
            </a:r>
            <a:r>
              <a:t>, one of the most popular Python libraries for building neural networks. We'll start from simplest model - a fully connected dense neural network - and from a simple MNIST dataset of handwritten digits. We'll then learn about </a:t>
            </a:r>
            <a:r>
              <a:rPr b="1"/>
              <a:t>convolutional neural networks</a:t>
            </a:r>
            <a:r>
              <a:t>, which are designed to capture 2D image patterns, and switch to more complex dataset, CIFAR-10. Finally, we'll use </a:t>
            </a:r>
            <a:r>
              <a:rPr b="1"/>
              <a:t>pre-trained networks</a:t>
            </a:r>
            <a:r>
              <a:t> and </a:t>
            </a:r>
            <a:r>
              <a:rPr b="1"/>
              <a:t>transfer learning</a:t>
            </a:r>
            <a:r>
              <a:t> to allow us to train models on relatively small datasets.</a:t>
            </a:r>
          </a:p>
          <a:p>
            <a:endParaRPr/>
          </a:p>
          <a:p>
            <a:pPr>
              <a:spcBef>
                <a:spcPct val="43750"/>
              </a:spcBef>
              <a:spcAft>
                <a:spcPct val="43750"/>
              </a:spcAft>
            </a:pPr>
            <a:r>
              <a:t>By the end of this module, you'll be able to train image classification models on real-world photographs, such as cats and dogs dataset, and develop image classifiers for your own scenarios.</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extLst>
      <p:ext uri="{BB962C8B-B14F-4D97-AF65-F5344CB8AC3E}">
        <p14:creationId xmlns:p14="http://schemas.microsoft.com/office/powerpoint/2010/main" val="1070422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hyperlink" Target="https://aka.ms/learntorch/vision" TargetMode="External"/><Relationship Id="rId4" Type="http://schemas.openxmlformats.org/officeDocument/2006/relationships/hyperlink" Target="https://aka.ms/learntf/visio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aka.ms/cvworksho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customXml" Target="../ink/ink1.xml"/><Relationship Id="rId5" Type="http://schemas.microsoft.com/office/2007/relationships/hdphoto" Target="../media/hdphoto2.wdp"/><Relationship Id="rId4" Type="http://schemas.openxmlformats.org/officeDocument/2006/relationships/image" Target="../media/image47.png"/><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hyperlink" Target="https://docs.microsoft.com/learn/modules/explore-azure-functions/?WT.mc_id=academic-56313-dmitryso"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docs.microsoft.com/learn/modules/intro-natural-language-processing-tensorflow/?WT.mc_id=academic-56313-dmitryso" TargetMode="External"/><Relationship Id="rId5" Type="http://schemas.openxmlformats.org/officeDocument/2006/relationships/hyperlink" Target="https://docs.microsoft.com/learn/modules/intro-natural-language-processing-pytorch/?WT.mc_id=academic-56313-dmitryso" TargetMode="External"/><Relationship Id="rId4" Type="http://schemas.openxmlformats.org/officeDocument/2006/relationships/hyperlink" Target="https://docs.microsoft.com/learn/modules/register-and-deploy-model-with-amls/?WT.mc_id=academic-56313-dmitryso"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hyperlink" Target="http://eazify.net/nnintro"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hyperlink" Target="http://aka.ms/learntf/keras" TargetMode="External"/><Relationship Id="rId4" Type="http://schemas.openxmlformats.org/officeDocument/2006/relationships/hyperlink" Target="http://aka.ms/learntorch/intr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9.xml"/><Relationship Id="rId5" Type="http://schemas.openxmlformats.org/officeDocument/2006/relationships/hyperlink" Target="http://eazify.net/nnintro"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32C3-A4EB-4A3F-998A-6D9AE7FA5717}"/>
              </a:ext>
            </a:extLst>
          </p:cNvPr>
          <p:cNvSpPr>
            <a:spLocks noGrp="1"/>
          </p:cNvSpPr>
          <p:nvPr>
            <p:ph type="title"/>
          </p:nvPr>
        </p:nvSpPr>
        <p:spPr/>
        <p:txBody>
          <a:bodyPr/>
          <a:lstStyle/>
          <a:p>
            <a:r>
              <a:rPr lang="en-US" dirty="0"/>
              <a:t>Neural Network Frameworks</a:t>
            </a:r>
            <a:endParaRPr lang="ru-RU" dirty="0"/>
          </a:p>
        </p:txBody>
      </p:sp>
      <p:sp>
        <p:nvSpPr>
          <p:cNvPr id="3" name="Text Placeholder 2">
            <a:extLst>
              <a:ext uri="{FF2B5EF4-FFF2-40B4-BE49-F238E27FC236}">
                <a16:creationId xmlns:a16="http://schemas.microsoft.com/office/drawing/2014/main" id="{55B72538-CFDF-438C-8099-45E8B91326E7}"/>
              </a:ext>
            </a:extLst>
          </p:cNvPr>
          <p:cNvSpPr>
            <a:spLocks noGrp="1"/>
          </p:cNvSpPr>
          <p:nvPr>
            <p:ph type="body" sz="quarter" idx="10"/>
          </p:nvPr>
        </p:nvSpPr>
        <p:spPr>
          <a:xfrm>
            <a:off x="586390" y="1340768"/>
            <a:ext cx="11018520" cy="1538883"/>
          </a:xfrm>
        </p:spPr>
        <p:txBody>
          <a:bodyPr/>
          <a:lstStyle/>
          <a:p>
            <a:r>
              <a:rPr lang="en-US" dirty="0"/>
              <a:t>Two main things neural network frameworks do:</a:t>
            </a:r>
          </a:p>
          <a:p>
            <a:pPr marL="457200" indent="-457200">
              <a:buFont typeface="Arial" panose="020B0604020202020204" pitchFamily="34" charset="0"/>
              <a:buChar char="•"/>
            </a:pPr>
            <a:r>
              <a:rPr lang="en-US" sz="2000" dirty="0"/>
              <a:t>Operate on Tensors efficiently (using GPU if possible)</a:t>
            </a:r>
          </a:p>
          <a:p>
            <a:pPr marL="457200" indent="-457200">
              <a:buFont typeface="Arial" panose="020B0604020202020204" pitchFamily="34" charset="0"/>
              <a:buChar char="•"/>
            </a:pPr>
            <a:r>
              <a:rPr lang="en-US" sz="2000" dirty="0"/>
              <a:t>Offer automatic differentiation (calculate gradients)</a:t>
            </a:r>
          </a:p>
          <a:p>
            <a:pPr marL="457200" indent="-457200">
              <a:buFont typeface="Arial" panose="020B0604020202020204" pitchFamily="34" charset="0"/>
              <a:buChar char="•"/>
            </a:pPr>
            <a:r>
              <a:rPr lang="en-US" sz="2000" dirty="0"/>
              <a:t>Also: load datasets, transform data, optimization algorithms, built-in network layers, etc.</a:t>
            </a:r>
            <a:endParaRPr lang="ru-RU" sz="2000" dirty="0"/>
          </a:p>
        </p:txBody>
      </p:sp>
      <p:pic>
        <p:nvPicPr>
          <p:cNvPr id="3074" name="Picture 2" descr="Tensorflow">
            <a:extLst>
              <a:ext uri="{FF2B5EF4-FFF2-40B4-BE49-F238E27FC236}">
                <a16:creationId xmlns:a16="http://schemas.microsoft.com/office/drawing/2014/main" id="{794CEDA4-F9EE-47D8-BA90-2A41AFF349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902" y="3343945"/>
            <a:ext cx="3431544" cy="8498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yTorch">
            <a:extLst>
              <a:ext uri="{FF2B5EF4-FFF2-40B4-BE49-F238E27FC236}">
                <a16:creationId xmlns:a16="http://schemas.microsoft.com/office/drawing/2014/main" id="{B940FA87-3E2C-4B02-9687-068A0DB1F9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3573016"/>
            <a:ext cx="2199265" cy="5452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349C5C-24A0-4893-8105-8D048D716388}"/>
              </a:ext>
            </a:extLst>
          </p:cNvPr>
          <p:cNvSpPr txBox="1"/>
          <p:nvPr/>
        </p:nvSpPr>
        <p:spPr>
          <a:xfrm>
            <a:off x="839416" y="4328821"/>
            <a:ext cx="4150334" cy="1477328"/>
          </a:xfrm>
          <a:prstGeom prst="rect">
            <a:avLst/>
          </a:prstGeom>
          <a:noFill/>
        </p:spPr>
        <p:txBody>
          <a:bodyPr wrap="square">
            <a:spAutoFit/>
          </a:bodyPr>
          <a:lstStyle/>
          <a:p>
            <a:pPr marL="285750" indent="-285750">
              <a:buFont typeface="Arial" panose="020B0604020202020204" pitchFamily="34" charset="0"/>
              <a:buChar char="•"/>
            </a:pPr>
            <a:r>
              <a:rPr lang="en-US" dirty="0"/>
              <a:t>First mainstream framework</a:t>
            </a:r>
          </a:p>
          <a:p>
            <a:pPr marL="285750" indent="-285750">
              <a:buFont typeface="Arial" panose="020B0604020202020204" pitchFamily="34" charset="0"/>
              <a:buChar char="•"/>
            </a:pPr>
            <a:r>
              <a:rPr lang="en-US" dirty="0"/>
              <a:t>A lot of code on GitHub / Samples</a:t>
            </a:r>
          </a:p>
          <a:p>
            <a:pPr marL="285750" indent="-285750">
              <a:buFont typeface="Arial" panose="020B0604020202020204" pitchFamily="34" charset="0"/>
              <a:buChar char="•"/>
            </a:pPr>
            <a:r>
              <a:rPr lang="en-US" dirty="0"/>
              <a:t>Includes </a:t>
            </a:r>
            <a:r>
              <a:rPr lang="en-US" dirty="0" err="1"/>
              <a:t>Keras</a:t>
            </a:r>
            <a:r>
              <a:rPr lang="en-US" dirty="0"/>
              <a:t> – “Deep Learning for Humans”</a:t>
            </a:r>
          </a:p>
          <a:p>
            <a:pPr marL="285750" indent="-285750">
              <a:buFont typeface="Arial" panose="020B0604020202020204" pitchFamily="34" charset="0"/>
              <a:buChar char="•"/>
            </a:pPr>
            <a:r>
              <a:rPr lang="en-US" dirty="0"/>
              <a:t>Easier to start with</a:t>
            </a:r>
            <a:endParaRPr lang="ru-RU" dirty="0"/>
          </a:p>
        </p:txBody>
      </p:sp>
      <p:sp>
        <p:nvSpPr>
          <p:cNvPr id="10" name="TextBox 9">
            <a:extLst>
              <a:ext uri="{FF2B5EF4-FFF2-40B4-BE49-F238E27FC236}">
                <a16:creationId xmlns:a16="http://schemas.microsoft.com/office/drawing/2014/main" id="{A3F96B05-D996-447F-9BAD-5C2A211DAB1E}"/>
              </a:ext>
            </a:extLst>
          </p:cNvPr>
          <p:cNvSpPr txBox="1"/>
          <p:nvPr/>
        </p:nvSpPr>
        <p:spPr>
          <a:xfrm>
            <a:off x="6384032" y="4328821"/>
            <a:ext cx="4150334" cy="923330"/>
          </a:xfrm>
          <a:prstGeom prst="rect">
            <a:avLst/>
          </a:prstGeom>
          <a:noFill/>
        </p:spPr>
        <p:txBody>
          <a:bodyPr wrap="square">
            <a:spAutoFit/>
          </a:bodyPr>
          <a:lstStyle/>
          <a:p>
            <a:pPr marL="285750" indent="-285750">
              <a:buFont typeface="Arial" panose="020B0604020202020204" pitchFamily="34" charset="0"/>
              <a:buChar char="•"/>
            </a:pPr>
            <a:r>
              <a:rPr lang="en-US" dirty="0"/>
              <a:t>Quickly gaining popularity</a:t>
            </a:r>
          </a:p>
          <a:p>
            <a:pPr marL="285750" indent="-285750">
              <a:buFont typeface="Arial" panose="020B0604020202020204" pitchFamily="34" charset="0"/>
              <a:buChar char="•"/>
            </a:pPr>
            <a:r>
              <a:rPr lang="en-US" dirty="0"/>
              <a:t>Provides deeper understanding of neural network mechanics</a:t>
            </a:r>
            <a:endParaRPr lang="ru-RU" dirty="0"/>
          </a:p>
        </p:txBody>
      </p:sp>
      <p:pic>
        <p:nvPicPr>
          <p:cNvPr id="3078" name="Picture 6">
            <a:extLst>
              <a:ext uri="{FF2B5EF4-FFF2-40B4-BE49-F238E27FC236}">
                <a16:creationId xmlns:a16="http://schemas.microsoft.com/office/drawing/2014/main" id="{A4413F0C-9E90-4CB0-9902-E2AFD33A80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32" y="5941181"/>
            <a:ext cx="2042592" cy="59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22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500"/>
                                        <p:tgtEl>
                                          <p:spTgt spid="3076"/>
                                        </p:tgtEl>
                                      </p:cBhvr>
                                    </p:animEffect>
                                  </p:childTnLst>
                                </p:cTn>
                              </p:par>
                              <p:par>
                                <p:cTn id="17" presetID="10" presetClass="entr" presetSubtype="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32C3-A4EB-4A3F-998A-6D9AE7FA5717}"/>
              </a:ext>
            </a:extLst>
          </p:cNvPr>
          <p:cNvSpPr>
            <a:spLocks noGrp="1"/>
          </p:cNvSpPr>
          <p:nvPr>
            <p:ph type="title"/>
          </p:nvPr>
        </p:nvSpPr>
        <p:spPr/>
        <p:txBody>
          <a:bodyPr/>
          <a:lstStyle/>
          <a:p>
            <a:r>
              <a:rPr lang="en-US" dirty="0"/>
              <a:t>Let’s Get to Work!</a:t>
            </a:r>
            <a:endParaRPr lang="ru-RU" dirty="0"/>
          </a:p>
        </p:txBody>
      </p:sp>
      <p:pic>
        <p:nvPicPr>
          <p:cNvPr id="3074" name="Picture 2" descr="Tensorflow">
            <a:extLst>
              <a:ext uri="{FF2B5EF4-FFF2-40B4-BE49-F238E27FC236}">
                <a16:creationId xmlns:a16="http://schemas.microsoft.com/office/drawing/2014/main" id="{794CEDA4-F9EE-47D8-BA90-2A41AFF349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747" y="2636912"/>
            <a:ext cx="3431544" cy="8498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yTorch">
            <a:extLst>
              <a:ext uri="{FF2B5EF4-FFF2-40B4-BE49-F238E27FC236}">
                <a16:creationId xmlns:a16="http://schemas.microsoft.com/office/drawing/2014/main" id="{B940FA87-3E2C-4B02-9687-068A0DB1F9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9893" y="2865983"/>
            <a:ext cx="2199265" cy="5452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349C5C-24A0-4893-8105-8D048D716388}"/>
              </a:ext>
            </a:extLst>
          </p:cNvPr>
          <p:cNvSpPr txBox="1"/>
          <p:nvPr/>
        </p:nvSpPr>
        <p:spPr>
          <a:xfrm>
            <a:off x="767408" y="4306542"/>
            <a:ext cx="4150334" cy="461665"/>
          </a:xfrm>
          <a:prstGeom prst="rect">
            <a:avLst/>
          </a:prstGeom>
          <a:noFill/>
        </p:spPr>
        <p:txBody>
          <a:bodyPr wrap="square">
            <a:spAutoFit/>
          </a:bodyPr>
          <a:lstStyle/>
          <a:p>
            <a:r>
              <a:rPr lang="en-US" sz="2400" dirty="0">
                <a:hlinkClick r:id="rId4"/>
              </a:rPr>
              <a:t>https://aka.ms/learntf/vision</a:t>
            </a:r>
            <a:r>
              <a:rPr lang="en-US" sz="2400" dirty="0"/>
              <a:t> </a:t>
            </a:r>
            <a:endParaRPr lang="ru-RU" sz="2400" dirty="0"/>
          </a:p>
        </p:txBody>
      </p:sp>
      <p:sp>
        <p:nvSpPr>
          <p:cNvPr id="11" name="TextBox 10">
            <a:extLst>
              <a:ext uri="{FF2B5EF4-FFF2-40B4-BE49-F238E27FC236}">
                <a16:creationId xmlns:a16="http://schemas.microsoft.com/office/drawing/2014/main" id="{8F21D711-1485-4C7C-BC72-A3A9349517CF}"/>
              </a:ext>
            </a:extLst>
          </p:cNvPr>
          <p:cNvSpPr txBox="1"/>
          <p:nvPr/>
        </p:nvSpPr>
        <p:spPr>
          <a:xfrm>
            <a:off x="5735960" y="4311020"/>
            <a:ext cx="5112568" cy="461665"/>
          </a:xfrm>
          <a:prstGeom prst="rect">
            <a:avLst/>
          </a:prstGeom>
          <a:noFill/>
        </p:spPr>
        <p:txBody>
          <a:bodyPr wrap="square">
            <a:spAutoFit/>
          </a:bodyPr>
          <a:lstStyle/>
          <a:p>
            <a:r>
              <a:rPr lang="en-US" sz="2400" dirty="0">
                <a:hlinkClick r:id="rId5"/>
              </a:rPr>
              <a:t>https://aka.ms/learntorch/vision</a:t>
            </a:r>
            <a:r>
              <a:rPr lang="en-US" sz="2400" dirty="0"/>
              <a:t> </a:t>
            </a:r>
            <a:endParaRPr lang="ru-RU" sz="2400" dirty="0"/>
          </a:p>
        </p:txBody>
      </p:sp>
    </p:spTree>
    <p:extLst>
      <p:ext uri="{BB962C8B-B14F-4D97-AF65-F5344CB8AC3E}">
        <p14:creationId xmlns:p14="http://schemas.microsoft.com/office/powerpoint/2010/main" val="30892317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D779-543F-4EFE-B7BE-E82DADFB649C}"/>
              </a:ext>
            </a:extLst>
          </p:cNvPr>
          <p:cNvSpPr>
            <a:spLocks noGrp="1"/>
          </p:cNvSpPr>
          <p:nvPr>
            <p:ph type="title"/>
          </p:nvPr>
        </p:nvSpPr>
        <p:spPr/>
        <p:txBody>
          <a:bodyPr/>
          <a:lstStyle/>
          <a:p>
            <a:r>
              <a:rPr lang="en-US" dirty="0"/>
              <a:t>Convolutional Neural Networks</a:t>
            </a:r>
            <a:endParaRPr lang="ru-RU" dirty="0"/>
          </a:p>
        </p:txBody>
      </p:sp>
      <p:pic>
        <p:nvPicPr>
          <p:cNvPr id="5" name="Picture 4">
            <a:extLst>
              <a:ext uri="{FF2B5EF4-FFF2-40B4-BE49-F238E27FC236}">
                <a16:creationId xmlns:a16="http://schemas.microsoft.com/office/drawing/2014/main" id="{8590EAFF-53BE-4A86-93E6-7267FEEC8386}"/>
              </a:ext>
            </a:extLst>
          </p:cNvPr>
          <p:cNvPicPr>
            <a:picLocks noChangeAspect="1"/>
          </p:cNvPicPr>
          <p:nvPr/>
        </p:nvPicPr>
        <p:blipFill>
          <a:blip r:embed="rId2"/>
          <a:stretch>
            <a:fillRect/>
          </a:stretch>
        </p:blipFill>
        <p:spPr>
          <a:xfrm>
            <a:off x="791446" y="1484784"/>
            <a:ext cx="3260993" cy="3168352"/>
          </a:xfrm>
          <a:prstGeom prst="rect">
            <a:avLst/>
          </a:prstGeom>
        </p:spPr>
      </p:pic>
      <p:pic>
        <p:nvPicPr>
          <p:cNvPr id="10" name="Picture 9">
            <a:extLst>
              <a:ext uri="{FF2B5EF4-FFF2-40B4-BE49-F238E27FC236}">
                <a16:creationId xmlns:a16="http://schemas.microsoft.com/office/drawing/2014/main" id="{97DC28A0-0954-4020-A4BF-2167D4B32A0A}"/>
              </a:ext>
            </a:extLst>
          </p:cNvPr>
          <p:cNvPicPr>
            <a:picLocks noChangeAspect="1"/>
          </p:cNvPicPr>
          <p:nvPr/>
        </p:nvPicPr>
        <p:blipFill>
          <a:blip r:embed="rId3"/>
          <a:stretch>
            <a:fillRect/>
          </a:stretch>
        </p:blipFill>
        <p:spPr>
          <a:xfrm>
            <a:off x="839416" y="5013177"/>
            <a:ext cx="3225514" cy="1080120"/>
          </a:xfrm>
          <a:prstGeom prst="rect">
            <a:avLst/>
          </a:prstGeom>
        </p:spPr>
      </p:pic>
      <p:pic>
        <p:nvPicPr>
          <p:cNvPr id="12" name="Picture 11">
            <a:extLst>
              <a:ext uri="{FF2B5EF4-FFF2-40B4-BE49-F238E27FC236}">
                <a16:creationId xmlns:a16="http://schemas.microsoft.com/office/drawing/2014/main" id="{57EDCA4F-6842-4C7A-BD55-F32DAA649158}"/>
              </a:ext>
            </a:extLst>
          </p:cNvPr>
          <p:cNvPicPr>
            <a:picLocks noChangeAspect="1"/>
          </p:cNvPicPr>
          <p:nvPr/>
        </p:nvPicPr>
        <p:blipFill>
          <a:blip r:embed="rId4"/>
          <a:stretch>
            <a:fillRect/>
          </a:stretch>
        </p:blipFill>
        <p:spPr>
          <a:xfrm>
            <a:off x="892214" y="1556792"/>
            <a:ext cx="410972" cy="432048"/>
          </a:xfrm>
          <a:prstGeom prst="rect">
            <a:avLst/>
          </a:prstGeom>
        </p:spPr>
      </p:pic>
      <p:sp>
        <p:nvSpPr>
          <p:cNvPr id="13" name="Arrow: Right 12">
            <a:extLst>
              <a:ext uri="{FF2B5EF4-FFF2-40B4-BE49-F238E27FC236}">
                <a16:creationId xmlns:a16="http://schemas.microsoft.com/office/drawing/2014/main" id="{E8762F2E-0383-40B3-A2F2-23CB5EB855E3}"/>
              </a:ext>
            </a:extLst>
          </p:cNvPr>
          <p:cNvSpPr/>
          <p:nvPr/>
        </p:nvSpPr>
        <p:spPr bwMode="auto">
          <a:xfrm>
            <a:off x="1339683" y="1592796"/>
            <a:ext cx="288032" cy="360040"/>
          </a:xfrm>
          <a:prstGeom prst="righ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14" name="Arrow: Right 13">
            <a:extLst>
              <a:ext uri="{FF2B5EF4-FFF2-40B4-BE49-F238E27FC236}">
                <a16:creationId xmlns:a16="http://schemas.microsoft.com/office/drawing/2014/main" id="{9311B2BA-0D8B-4CD3-913C-1E7883BC0D23}"/>
              </a:ext>
            </a:extLst>
          </p:cNvPr>
          <p:cNvSpPr/>
          <p:nvPr/>
        </p:nvSpPr>
        <p:spPr bwMode="auto">
          <a:xfrm rot="5400000">
            <a:off x="979150" y="1988840"/>
            <a:ext cx="288032" cy="360040"/>
          </a:xfrm>
          <a:prstGeom prst="righ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15" name="Arrow: Right 14">
            <a:extLst>
              <a:ext uri="{FF2B5EF4-FFF2-40B4-BE49-F238E27FC236}">
                <a16:creationId xmlns:a16="http://schemas.microsoft.com/office/drawing/2014/main" id="{0257A65D-EE5C-4DF2-B1F2-89742BB3DC7E}"/>
              </a:ext>
            </a:extLst>
          </p:cNvPr>
          <p:cNvSpPr/>
          <p:nvPr/>
        </p:nvSpPr>
        <p:spPr bwMode="auto">
          <a:xfrm>
            <a:off x="4583832" y="2636912"/>
            <a:ext cx="1008112" cy="1008112"/>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4072E931-1320-41B5-9F21-7807C7F1E093}"/>
              </a:ext>
            </a:extLst>
          </p:cNvPr>
          <p:cNvPicPr>
            <a:picLocks noChangeAspect="1"/>
          </p:cNvPicPr>
          <p:nvPr/>
        </p:nvPicPr>
        <p:blipFill>
          <a:blip r:embed="rId5">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5879976" y="1484784"/>
            <a:ext cx="1037589" cy="1008112"/>
          </a:xfrm>
          <a:prstGeom prst="rect">
            <a:avLst/>
          </a:prstGeom>
        </p:spPr>
      </p:pic>
      <p:pic>
        <p:nvPicPr>
          <p:cNvPr id="17" name="Picture 16">
            <a:extLst>
              <a:ext uri="{FF2B5EF4-FFF2-40B4-BE49-F238E27FC236}">
                <a16:creationId xmlns:a16="http://schemas.microsoft.com/office/drawing/2014/main" id="{D5B9D0FE-E5F4-418B-9B81-A52EF73017F3}"/>
              </a:ext>
            </a:extLst>
          </p:cNvPr>
          <p:cNvPicPr>
            <a:picLocks noChangeAspect="1"/>
          </p:cNvPicPr>
          <p:nvPr/>
        </p:nvPicPr>
        <p:blipFill>
          <a:blip r:embed="rId7">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6023992" y="2004075"/>
            <a:ext cx="1037589" cy="1008112"/>
          </a:xfrm>
          <a:prstGeom prst="rect">
            <a:avLst/>
          </a:prstGeom>
        </p:spPr>
      </p:pic>
      <p:pic>
        <p:nvPicPr>
          <p:cNvPr id="18" name="Picture 17">
            <a:extLst>
              <a:ext uri="{FF2B5EF4-FFF2-40B4-BE49-F238E27FC236}">
                <a16:creationId xmlns:a16="http://schemas.microsoft.com/office/drawing/2014/main" id="{A4B85DAE-8A08-4B78-AD42-1B1645D5E2B6}"/>
              </a:ext>
            </a:extLst>
          </p:cNvPr>
          <p:cNvPicPr>
            <a:picLocks noChangeAspect="1"/>
          </p:cNvPicPr>
          <p:nvPr/>
        </p:nvPicPr>
        <p:blipFill>
          <a:blip r:embed="rId8">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5861913" y="2512408"/>
            <a:ext cx="1037589" cy="1008112"/>
          </a:xfrm>
          <a:prstGeom prst="rect">
            <a:avLst/>
          </a:prstGeom>
        </p:spPr>
      </p:pic>
      <p:pic>
        <p:nvPicPr>
          <p:cNvPr id="19" name="Picture 18">
            <a:extLst>
              <a:ext uri="{FF2B5EF4-FFF2-40B4-BE49-F238E27FC236}">
                <a16:creationId xmlns:a16="http://schemas.microsoft.com/office/drawing/2014/main" id="{6FD05860-8539-430D-B67B-0FC24BD74766}"/>
              </a:ext>
            </a:extLst>
          </p:cNvPr>
          <p:cNvPicPr>
            <a:picLocks noChangeAspect="1"/>
          </p:cNvPicPr>
          <p:nvPr/>
        </p:nvPicPr>
        <p:blipFill>
          <a:blip r:embed="rId5">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6023992" y="2985994"/>
            <a:ext cx="1037589" cy="1008112"/>
          </a:xfrm>
          <a:prstGeom prst="rect">
            <a:avLst/>
          </a:prstGeom>
        </p:spPr>
      </p:pic>
      <p:pic>
        <p:nvPicPr>
          <p:cNvPr id="20" name="Picture 19">
            <a:extLst>
              <a:ext uri="{FF2B5EF4-FFF2-40B4-BE49-F238E27FC236}">
                <a16:creationId xmlns:a16="http://schemas.microsoft.com/office/drawing/2014/main" id="{C326C497-2841-40C3-9C96-A88BB7162439}"/>
              </a:ext>
            </a:extLst>
          </p:cNvPr>
          <p:cNvPicPr>
            <a:picLocks noChangeAspect="1"/>
          </p:cNvPicPr>
          <p:nvPr/>
        </p:nvPicPr>
        <p:blipFill>
          <a:blip r:embed="rId8">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5841744" y="3341758"/>
            <a:ext cx="1037589" cy="1008112"/>
          </a:xfrm>
          <a:prstGeom prst="rect">
            <a:avLst/>
          </a:prstGeom>
        </p:spPr>
      </p:pic>
      <p:pic>
        <p:nvPicPr>
          <p:cNvPr id="21" name="Picture 20">
            <a:extLst>
              <a:ext uri="{FF2B5EF4-FFF2-40B4-BE49-F238E27FC236}">
                <a16:creationId xmlns:a16="http://schemas.microsoft.com/office/drawing/2014/main" id="{4B5F3F15-B3AA-40B6-BE7F-26BB4094B15D}"/>
              </a:ext>
            </a:extLst>
          </p:cNvPr>
          <p:cNvPicPr>
            <a:picLocks noChangeAspect="1"/>
          </p:cNvPicPr>
          <p:nvPr/>
        </p:nvPicPr>
        <p:blipFill>
          <a:blip r:embed="rId5">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6023202" y="3667932"/>
            <a:ext cx="1037589" cy="1008112"/>
          </a:xfrm>
          <a:prstGeom prst="rect">
            <a:avLst/>
          </a:prstGeom>
        </p:spPr>
      </p:pic>
      <p:pic>
        <p:nvPicPr>
          <p:cNvPr id="22" name="Picture 21">
            <a:extLst>
              <a:ext uri="{FF2B5EF4-FFF2-40B4-BE49-F238E27FC236}">
                <a16:creationId xmlns:a16="http://schemas.microsoft.com/office/drawing/2014/main" id="{4C5762D0-C874-4B07-BE45-F93A1E05D530}"/>
              </a:ext>
            </a:extLst>
          </p:cNvPr>
          <p:cNvPicPr>
            <a:picLocks noChangeAspect="1"/>
          </p:cNvPicPr>
          <p:nvPr/>
        </p:nvPicPr>
        <p:blipFill>
          <a:blip r:embed="rId7">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5821575" y="3983148"/>
            <a:ext cx="1037589" cy="1008112"/>
          </a:xfrm>
          <a:prstGeom prst="rect">
            <a:avLst/>
          </a:prstGeom>
        </p:spPr>
      </p:pic>
      <p:pic>
        <p:nvPicPr>
          <p:cNvPr id="23" name="Picture 22">
            <a:extLst>
              <a:ext uri="{FF2B5EF4-FFF2-40B4-BE49-F238E27FC236}">
                <a16:creationId xmlns:a16="http://schemas.microsoft.com/office/drawing/2014/main" id="{4CD470AF-C705-402F-B279-7CE1EB14BBEB}"/>
              </a:ext>
            </a:extLst>
          </p:cNvPr>
          <p:cNvPicPr>
            <a:picLocks noChangeAspect="1"/>
          </p:cNvPicPr>
          <p:nvPr/>
        </p:nvPicPr>
        <p:blipFill>
          <a:blip r:embed="rId5">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6059700" y="4330147"/>
            <a:ext cx="1037589" cy="1008112"/>
          </a:xfrm>
          <a:prstGeom prst="rect">
            <a:avLst/>
          </a:prstGeom>
        </p:spPr>
      </p:pic>
      <p:sp>
        <p:nvSpPr>
          <p:cNvPr id="25" name="Rectangle 24">
            <a:extLst>
              <a:ext uri="{FF2B5EF4-FFF2-40B4-BE49-F238E27FC236}">
                <a16:creationId xmlns:a16="http://schemas.microsoft.com/office/drawing/2014/main" id="{9FAA7214-79BC-4C4B-9BB7-C10FBCEE0F0E}"/>
              </a:ext>
            </a:extLst>
          </p:cNvPr>
          <p:cNvSpPr/>
          <p:nvPr/>
        </p:nvSpPr>
        <p:spPr bwMode="auto">
          <a:xfrm rot="5400000">
            <a:off x="7022885" y="3068960"/>
            <a:ext cx="3600400" cy="64807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dirty="0">
                <a:solidFill>
                  <a:srgbClr val="FFFFFF"/>
                </a:solidFill>
                <a:ea typeface="Segoe UI" pitchFamily="34" charset="0"/>
                <a:cs typeface="Segoe UI" pitchFamily="34" charset="0"/>
              </a:rPr>
              <a:t>Classifier</a:t>
            </a:r>
            <a:endParaRPr lang="ru-RU" sz="2000" dirty="0" err="1">
              <a:solidFill>
                <a:srgbClr val="FFFFFF"/>
              </a:solidFill>
              <a:ea typeface="Segoe UI" pitchFamily="34" charset="0"/>
              <a:cs typeface="Segoe UI" pitchFamily="34" charset="0"/>
            </a:endParaRPr>
          </a:p>
        </p:txBody>
      </p:sp>
      <p:sp>
        <p:nvSpPr>
          <p:cNvPr id="26" name="Arrow: Right 25">
            <a:extLst>
              <a:ext uri="{FF2B5EF4-FFF2-40B4-BE49-F238E27FC236}">
                <a16:creationId xmlns:a16="http://schemas.microsoft.com/office/drawing/2014/main" id="{CEC18C38-D00F-43A2-B269-BB272B3318C9}"/>
              </a:ext>
            </a:extLst>
          </p:cNvPr>
          <p:cNvSpPr/>
          <p:nvPr/>
        </p:nvSpPr>
        <p:spPr bwMode="auto">
          <a:xfrm>
            <a:off x="7261153" y="2659820"/>
            <a:ext cx="1008112" cy="1008112"/>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27" name="Arrow: Right 26">
            <a:extLst>
              <a:ext uri="{FF2B5EF4-FFF2-40B4-BE49-F238E27FC236}">
                <a16:creationId xmlns:a16="http://schemas.microsoft.com/office/drawing/2014/main" id="{D479B99F-55C6-4F0C-9407-DD8CD84D44CF}"/>
              </a:ext>
            </a:extLst>
          </p:cNvPr>
          <p:cNvSpPr/>
          <p:nvPr/>
        </p:nvSpPr>
        <p:spPr bwMode="auto">
          <a:xfrm>
            <a:off x="9480376" y="2040888"/>
            <a:ext cx="1008112" cy="271988"/>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28" name="Arrow: Right 27">
            <a:extLst>
              <a:ext uri="{FF2B5EF4-FFF2-40B4-BE49-F238E27FC236}">
                <a16:creationId xmlns:a16="http://schemas.microsoft.com/office/drawing/2014/main" id="{78DADFE5-119C-443C-84CD-8EFF20E4E012}"/>
              </a:ext>
            </a:extLst>
          </p:cNvPr>
          <p:cNvSpPr/>
          <p:nvPr/>
        </p:nvSpPr>
        <p:spPr bwMode="auto">
          <a:xfrm>
            <a:off x="9480376" y="4058159"/>
            <a:ext cx="1008112" cy="271988"/>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29" name="TextBox 28">
            <a:extLst>
              <a:ext uri="{FF2B5EF4-FFF2-40B4-BE49-F238E27FC236}">
                <a16:creationId xmlns:a16="http://schemas.microsoft.com/office/drawing/2014/main" id="{75C983FE-259B-4389-B49E-0A8E02C56D90}"/>
              </a:ext>
            </a:extLst>
          </p:cNvPr>
          <p:cNvSpPr txBox="1"/>
          <p:nvPr/>
        </p:nvSpPr>
        <p:spPr>
          <a:xfrm>
            <a:off x="10728605" y="2014971"/>
            <a:ext cx="375103" cy="307777"/>
          </a:xfrm>
          <a:prstGeom prst="rect">
            <a:avLst/>
          </a:prstGeom>
          <a:noFill/>
        </p:spPr>
        <p:txBody>
          <a:bodyPr wrap="none" lIns="0" tIns="0" rIns="0" bIns="0" rtlCol="0">
            <a:spAutoFit/>
          </a:bodyPr>
          <a:lstStyle/>
          <a:p>
            <a:pPr algn="l"/>
            <a:r>
              <a:rPr lang="en-US" sz="2000" dirty="0"/>
              <a:t>Cat</a:t>
            </a:r>
            <a:endParaRPr lang="ru-RU" sz="2000" dirty="0" err="1"/>
          </a:p>
        </p:txBody>
      </p:sp>
      <p:sp>
        <p:nvSpPr>
          <p:cNvPr id="30" name="TextBox 29">
            <a:extLst>
              <a:ext uri="{FF2B5EF4-FFF2-40B4-BE49-F238E27FC236}">
                <a16:creationId xmlns:a16="http://schemas.microsoft.com/office/drawing/2014/main" id="{F61E7CD2-0820-494A-A2CB-C762A42E3EBA}"/>
              </a:ext>
            </a:extLst>
          </p:cNvPr>
          <p:cNvSpPr txBox="1"/>
          <p:nvPr/>
        </p:nvSpPr>
        <p:spPr>
          <a:xfrm>
            <a:off x="10781299" y="4046846"/>
            <a:ext cx="480901" cy="307777"/>
          </a:xfrm>
          <a:prstGeom prst="rect">
            <a:avLst/>
          </a:prstGeom>
          <a:noFill/>
        </p:spPr>
        <p:txBody>
          <a:bodyPr wrap="none" lIns="0" tIns="0" rIns="0" bIns="0" rtlCol="0">
            <a:spAutoFit/>
          </a:bodyPr>
          <a:lstStyle/>
          <a:p>
            <a:pPr algn="l"/>
            <a:r>
              <a:rPr lang="en-US" sz="2000" dirty="0"/>
              <a:t>Dog</a:t>
            </a:r>
            <a:endParaRPr lang="ru-RU" sz="2000" dirty="0" err="1"/>
          </a:p>
        </p:txBody>
      </p:sp>
    </p:spTree>
    <p:extLst>
      <p:ext uri="{BB962C8B-B14F-4D97-AF65-F5344CB8AC3E}">
        <p14:creationId xmlns:p14="http://schemas.microsoft.com/office/powerpoint/2010/main" val="5010199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434D-94E4-4DEE-9D80-B974DAAFBD57}"/>
              </a:ext>
            </a:extLst>
          </p:cNvPr>
          <p:cNvSpPr>
            <a:spLocks noGrp="1"/>
          </p:cNvSpPr>
          <p:nvPr>
            <p:ph type="title"/>
          </p:nvPr>
        </p:nvSpPr>
        <p:spPr/>
        <p:txBody>
          <a:bodyPr/>
          <a:lstStyle/>
          <a:p>
            <a:r>
              <a:rPr lang="en-US" dirty="0"/>
              <a:t>Pyramid Architecture</a:t>
            </a:r>
            <a:endParaRPr lang="ru-RU" dirty="0"/>
          </a:p>
        </p:txBody>
      </p:sp>
      <p:pic>
        <p:nvPicPr>
          <p:cNvPr id="5" name="Picture 4">
            <a:extLst>
              <a:ext uri="{FF2B5EF4-FFF2-40B4-BE49-F238E27FC236}">
                <a16:creationId xmlns:a16="http://schemas.microsoft.com/office/drawing/2014/main" id="{162B115A-6F70-4A31-ABB2-2CB40149E61F}"/>
              </a:ext>
            </a:extLst>
          </p:cNvPr>
          <p:cNvPicPr>
            <a:picLocks noChangeAspect="1"/>
          </p:cNvPicPr>
          <p:nvPr/>
        </p:nvPicPr>
        <p:blipFill>
          <a:blip r:embed="rId2"/>
          <a:stretch>
            <a:fillRect/>
          </a:stretch>
        </p:blipFill>
        <p:spPr>
          <a:xfrm>
            <a:off x="551384" y="1387797"/>
            <a:ext cx="8915633" cy="5013003"/>
          </a:xfrm>
          <a:prstGeom prst="rect">
            <a:avLst/>
          </a:prstGeom>
        </p:spPr>
      </p:pic>
    </p:spTree>
    <p:extLst>
      <p:ext uri="{BB962C8B-B14F-4D97-AF65-F5344CB8AC3E}">
        <p14:creationId xmlns:p14="http://schemas.microsoft.com/office/powerpoint/2010/main" val="24409008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3D6C-AABF-4948-842F-F39181C6B4C6}"/>
              </a:ext>
            </a:extLst>
          </p:cNvPr>
          <p:cNvSpPr>
            <a:spLocks noGrp="1"/>
          </p:cNvSpPr>
          <p:nvPr>
            <p:ph type="title"/>
          </p:nvPr>
        </p:nvSpPr>
        <p:spPr/>
        <p:txBody>
          <a:bodyPr/>
          <a:lstStyle/>
          <a:p>
            <a:r>
              <a:rPr lang="en-US" dirty="0"/>
              <a:t>Hierarchical Feature Extraction</a:t>
            </a:r>
            <a:endParaRPr lang="ru-RU" dirty="0"/>
          </a:p>
        </p:txBody>
      </p:sp>
      <p:pic>
        <p:nvPicPr>
          <p:cNvPr id="6" name="Picture 5">
            <a:extLst>
              <a:ext uri="{FF2B5EF4-FFF2-40B4-BE49-F238E27FC236}">
                <a16:creationId xmlns:a16="http://schemas.microsoft.com/office/drawing/2014/main" id="{D71957DC-5557-4E30-9F4D-49142B59F963}"/>
              </a:ext>
            </a:extLst>
          </p:cNvPr>
          <p:cNvPicPr>
            <a:picLocks noChangeAspect="1"/>
          </p:cNvPicPr>
          <p:nvPr/>
        </p:nvPicPr>
        <p:blipFill>
          <a:blip r:embed="rId2"/>
          <a:stretch>
            <a:fillRect/>
          </a:stretch>
        </p:blipFill>
        <p:spPr>
          <a:xfrm>
            <a:off x="588263" y="1268760"/>
            <a:ext cx="9634477" cy="5256584"/>
          </a:xfrm>
          <a:prstGeom prst="rect">
            <a:avLst/>
          </a:prstGeom>
        </p:spPr>
      </p:pic>
    </p:spTree>
    <p:extLst>
      <p:ext uri="{BB962C8B-B14F-4D97-AF65-F5344CB8AC3E}">
        <p14:creationId xmlns:p14="http://schemas.microsoft.com/office/powerpoint/2010/main" val="168016511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Project 1: Pet Face Recognition</a:t>
            </a:r>
          </a:p>
        </p:txBody>
      </p:sp>
    </p:spTree>
    <p:extLst>
      <p:ext uri="{BB962C8B-B14F-4D97-AF65-F5344CB8AC3E}">
        <p14:creationId xmlns:p14="http://schemas.microsoft.com/office/powerpoint/2010/main" val="14691515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306D9E-F2A1-4F77-A186-177B9E31ECB3}"/>
              </a:ext>
            </a:extLst>
          </p:cNvPr>
          <p:cNvSpPr>
            <a:spLocks noGrp="1"/>
          </p:cNvSpPr>
          <p:nvPr>
            <p:ph type="title"/>
          </p:nvPr>
        </p:nvSpPr>
        <p:spPr/>
        <p:txBody>
          <a:bodyPr/>
          <a:lstStyle/>
          <a:p>
            <a:r>
              <a:rPr lang="en-US" dirty="0"/>
              <a:t>Project 1: Pet Face Recognition</a:t>
            </a:r>
            <a:endParaRPr lang="ru-RU" dirty="0"/>
          </a:p>
        </p:txBody>
      </p:sp>
      <p:pic>
        <p:nvPicPr>
          <p:cNvPr id="11" name="Picture 10" descr="A collage of a dog&#10;&#10;Description automatically generated">
            <a:extLst>
              <a:ext uri="{FF2B5EF4-FFF2-40B4-BE49-F238E27FC236}">
                <a16:creationId xmlns:a16="http://schemas.microsoft.com/office/drawing/2014/main" id="{52DAD206-62FE-42F0-98D4-30EED882E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63" y="1484784"/>
            <a:ext cx="9209555" cy="4702752"/>
          </a:xfrm>
          <a:prstGeom prst="rect">
            <a:avLst/>
          </a:prstGeom>
        </p:spPr>
      </p:pic>
    </p:spTree>
    <p:extLst>
      <p:ext uri="{BB962C8B-B14F-4D97-AF65-F5344CB8AC3E}">
        <p14:creationId xmlns:p14="http://schemas.microsoft.com/office/powerpoint/2010/main" val="38271079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Get Data</a:t>
            </a:r>
          </a:p>
        </p:txBody>
      </p:sp>
      <p:sp>
        <p:nvSpPr>
          <p:cNvPr id="7" name="TextBox 6">
            <a:extLst>
              <a:ext uri="{FF2B5EF4-FFF2-40B4-BE49-F238E27FC236}">
                <a16:creationId xmlns:a16="http://schemas.microsoft.com/office/drawing/2014/main" id="{E7D986E9-A98F-4D12-AAFD-80EE30C66B6F}"/>
              </a:ext>
            </a:extLst>
          </p:cNvPr>
          <p:cNvSpPr txBox="1"/>
          <p:nvPr/>
        </p:nvSpPr>
        <p:spPr>
          <a:xfrm>
            <a:off x="554002" y="1340768"/>
            <a:ext cx="10870589" cy="830997"/>
          </a:xfrm>
          <a:prstGeom prst="rect">
            <a:avLst/>
          </a:prstGeom>
          <a:noFill/>
        </p:spPr>
        <p:txBody>
          <a:bodyPr wrap="square">
            <a:spAutoFit/>
          </a:bodyPr>
          <a:lstStyle/>
          <a:p>
            <a:r>
              <a:rPr lang="en-US" sz="1600" b="0" dirty="0">
                <a:solidFill>
                  <a:srgbClr val="CD3131"/>
                </a:solidFill>
                <a:effectLst/>
                <a:latin typeface="Fira Code Retina" panose="020B0809050000020004" pitchFamily="49" charset="0"/>
              </a:rPr>
              <a:t>!</a:t>
            </a:r>
            <a:r>
              <a:rPr lang="en-US" sz="1600" b="0" dirty="0" err="1">
                <a:solidFill>
                  <a:srgbClr val="000000"/>
                </a:solidFill>
                <a:effectLst/>
                <a:latin typeface="Fira Code Retina" panose="020B0809050000020004" pitchFamily="49" charset="0"/>
              </a:rPr>
              <a:t>wget</a:t>
            </a:r>
            <a:r>
              <a:rPr lang="en-US" sz="1600" b="0" dirty="0">
                <a:solidFill>
                  <a:srgbClr val="000000"/>
                </a:solidFill>
                <a:effectLst/>
                <a:latin typeface="Fira Code Retina" panose="020B0809050000020004" pitchFamily="49" charset="0"/>
              </a:rPr>
              <a:t> https://mslearntensorflowlp.blob.core.windows.net/data/petfaces.tar.gz</a:t>
            </a:r>
          </a:p>
          <a:p>
            <a:r>
              <a:rPr lang="en-US" sz="1600" b="0" dirty="0">
                <a:solidFill>
                  <a:srgbClr val="CD3131"/>
                </a:solidFill>
                <a:effectLst/>
                <a:latin typeface="Fira Code Retina" panose="020B0809050000020004" pitchFamily="49" charset="0"/>
              </a:rPr>
              <a:t>!</a:t>
            </a:r>
            <a:r>
              <a:rPr lang="en-US" sz="1600" b="0" dirty="0">
                <a:solidFill>
                  <a:srgbClr val="000000"/>
                </a:solidFill>
                <a:effectLst/>
                <a:latin typeface="Fira Code Retina" panose="020B0809050000020004" pitchFamily="49" charset="0"/>
              </a:rPr>
              <a:t>tar </a:t>
            </a:r>
            <a:r>
              <a:rPr lang="en-US" sz="1600" b="0" dirty="0" err="1">
                <a:solidFill>
                  <a:srgbClr val="000000"/>
                </a:solidFill>
                <a:effectLst/>
                <a:latin typeface="Fira Code Retina" panose="020B0809050000020004" pitchFamily="49" charset="0"/>
              </a:rPr>
              <a:t>xfz</a:t>
            </a:r>
            <a:r>
              <a:rPr lang="en-US" sz="1600" b="0" dirty="0">
                <a:solidFill>
                  <a:srgbClr val="000000"/>
                </a:solidFill>
                <a:effectLst/>
                <a:latin typeface="Fira Code Retina" panose="020B0809050000020004" pitchFamily="49" charset="0"/>
              </a:rPr>
              <a:t> petfaces.tar.gz</a:t>
            </a:r>
          </a:p>
          <a:p>
            <a:r>
              <a:rPr lang="en-US" sz="1600" b="0" dirty="0">
                <a:solidFill>
                  <a:srgbClr val="CD3131"/>
                </a:solidFill>
                <a:effectLst/>
                <a:latin typeface="Fira Code Retina" panose="020B0809050000020004" pitchFamily="49" charset="0"/>
              </a:rPr>
              <a:t>!</a:t>
            </a:r>
            <a:r>
              <a:rPr lang="en-US" sz="1600" b="0" dirty="0">
                <a:solidFill>
                  <a:srgbClr val="000000"/>
                </a:solidFill>
                <a:effectLst/>
                <a:latin typeface="Fira Code Retina" panose="020B0809050000020004" pitchFamily="49" charset="0"/>
              </a:rPr>
              <a:t>rm petfaces.tar.gz</a:t>
            </a:r>
          </a:p>
        </p:txBody>
      </p:sp>
      <p:pic>
        <p:nvPicPr>
          <p:cNvPr id="9" name="Picture 8" descr="A collage of a dog&#10;&#10;Description automatically generated">
            <a:extLst>
              <a:ext uri="{FF2B5EF4-FFF2-40B4-BE49-F238E27FC236}">
                <a16:creationId xmlns:a16="http://schemas.microsoft.com/office/drawing/2014/main" id="{218BEF0B-0130-449D-88F5-E042EA54CCAC}"/>
              </a:ext>
            </a:extLst>
          </p:cNvPr>
          <p:cNvPicPr>
            <a:picLocks noChangeAspect="1"/>
          </p:cNvPicPr>
          <p:nvPr/>
        </p:nvPicPr>
        <p:blipFill rotWithShape="1">
          <a:blip r:embed="rId3">
            <a:extLst>
              <a:ext uri="{28A0092B-C50C-407E-A947-70E740481C1C}">
                <a14:useLocalDpi xmlns:a14="http://schemas.microsoft.com/office/drawing/2010/main" val="0"/>
              </a:ext>
            </a:extLst>
          </a:blip>
          <a:srcRect t="32154" b="34159"/>
          <a:stretch/>
        </p:blipFill>
        <p:spPr>
          <a:xfrm>
            <a:off x="1199456" y="2506693"/>
            <a:ext cx="9209555" cy="158417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C5F6-EA6B-4178-84E7-4E9166FE3639}"/>
              </a:ext>
            </a:extLst>
          </p:cNvPr>
          <p:cNvSpPr>
            <a:spLocks noGrp="1"/>
          </p:cNvSpPr>
          <p:nvPr>
            <p:ph type="title"/>
          </p:nvPr>
        </p:nvSpPr>
        <p:spPr/>
        <p:txBody>
          <a:bodyPr/>
          <a:lstStyle/>
          <a:p>
            <a:r>
              <a:rPr lang="en-US" dirty="0"/>
              <a:t>Neural Network Training</a:t>
            </a:r>
            <a:endParaRPr lang="ru-RU" dirty="0"/>
          </a:p>
        </p:txBody>
      </p:sp>
      <p:sp>
        <p:nvSpPr>
          <p:cNvPr id="3" name="Content Placeholder 2">
            <a:extLst>
              <a:ext uri="{FF2B5EF4-FFF2-40B4-BE49-F238E27FC236}">
                <a16:creationId xmlns:a16="http://schemas.microsoft.com/office/drawing/2014/main" id="{A411E3E7-34EF-4D14-BB78-E12FEF4DD015}"/>
              </a:ext>
            </a:extLst>
          </p:cNvPr>
          <p:cNvSpPr>
            <a:spLocks noGrp="1"/>
          </p:cNvSpPr>
          <p:nvPr>
            <p:ph sz="quarter" idx="10"/>
          </p:nvPr>
        </p:nvSpPr>
        <p:spPr>
          <a:xfrm>
            <a:off x="584200" y="1435100"/>
            <a:ext cx="11018838" cy="1760482"/>
          </a:xfrm>
        </p:spPr>
        <p:txBody>
          <a:bodyPr/>
          <a:lstStyle/>
          <a:p>
            <a:r>
              <a:rPr lang="en-US" dirty="0"/>
              <a:t>Load data into tensors</a:t>
            </a:r>
          </a:p>
          <a:p>
            <a:pPr marL="457200" indent="-457200">
              <a:buFont typeface="Arial" panose="020B0604020202020204" pitchFamily="34" charset="0"/>
              <a:buChar char="•"/>
            </a:pPr>
            <a:r>
              <a:rPr lang="en-US" sz="2400" dirty="0"/>
              <a:t>Resize images</a:t>
            </a:r>
          </a:p>
          <a:p>
            <a:pPr marL="457200" indent="-457200">
              <a:buFont typeface="Arial" panose="020B0604020202020204" pitchFamily="34" charset="0"/>
              <a:buChar char="•"/>
            </a:pPr>
            <a:r>
              <a:rPr lang="en-US" sz="2400" dirty="0"/>
              <a:t>Normalize images</a:t>
            </a:r>
          </a:p>
          <a:p>
            <a:pPr marL="457200" indent="-457200">
              <a:buFont typeface="Arial" panose="020B0604020202020204" pitchFamily="34" charset="0"/>
              <a:buChar char="•"/>
            </a:pPr>
            <a:r>
              <a:rPr lang="en-US" sz="2400" dirty="0"/>
              <a:t>Split into batches</a:t>
            </a:r>
            <a:endParaRPr lang="ru-RU" sz="2400" dirty="0"/>
          </a:p>
        </p:txBody>
      </p:sp>
      <p:sp>
        <p:nvSpPr>
          <p:cNvPr id="5" name="TextBox 4">
            <a:extLst>
              <a:ext uri="{FF2B5EF4-FFF2-40B4-BE49-F238E27FC236}">
                <a16:creationId xmlns:a16="http://schemas.microsoft.com/office/drawing/2014/main" id="{7DC9FAD5-577D-460A-B405-9C62433D2F9D}"/>
              </a:ext>
            </a:extLst>
          </p:cNvPr>
          <p:cNvSpPr txBox="1"/>
          <p:nvPr/>
        </p:nvSpPr>
        <p:spPr>
          <a:xfrm>
            <a:off x="6023992" y="1988840"/>
            <a:ext cx="5112568" cy="923330"/>
          </a:xfrm>
          <a:prstGeom prst="rect">
            <a:avLst/>
          </a:prstGeom>
          <a:noFill/>
        </p:spPr>
        <p:txBody>
          <a:bodyPr wrap="square">
            <a:spAutoFit/>
          </a:bodyPr>
          <a:lstStyle/>
          <a:p>
            <a:r>
              <a:rPr lang="en-US" b="0" dirty="0">
                <a:solidFill>
                  <a:srgbClr val="800000"/>
                </a:solidFill>
                <a:effectLst/>
                <a:latin typeface="Fira Code Retina" panose="020B0809050000020004" pitchFamily="49" charset="0"/>
              </a:rPr>
              <a:t>- </a:t>
            </a:r>
            <a:r>
              <a:rPr lang="en-US" b="0" dirty="0" err="1">
                <a:solidFill>
                  <a:srgbClr val="800000"/>
                </a:solidFill>
                <a:effectLst/>
                <a:latin typeface="Fira Code Retina" panose="020B0809050000020004" pitchFamily="49" charset="0"/>
              </a:rPr>
              <a:t>torchvision.datasets.ImageFolder</a:t>
            </a:r>
            <a:endParaRPr lang="en-US" b="0" dirty="0">
              <a:solidFill>
                <a:srgbClr val="800000"/>
              </a:solidFill>
              <a:effectLst/>
              <a:latin typeface="Fira Code Retina" panose="020B0809050000020004" pitchFamily="49" charset="0"/>
            </a:endParaRPr>
          </a:p>
          <a:p>
            <a:r>
              <a:rPr lang="en-US" dirty="0">
                <a:solidFill>
                  <a:srgbClr val="800000"/>
                </a:solidFill>
                <a:latin typeface="Fira Code Retina" panose="020B0809050000020004" pitchFamily="49" charset="0"/>
              </a:rPr>
              <a:t>- </a:t>
            </a:r>
            <a:r>
              <a:rPr lang="en-US" b="0" dirty="0" err="1">
                <a:solidFill>
                  <a:srgbClr val="800000"/>
                </a:solidFill>
                <a:effectLst/>
                <a:latin typeface="Fira Code Retina" panose="020B0809050000020004" pitchFamily="49" charset="0"/>
              </a:rPr>
              <a:t>tf.keras.preprocessing</a:t>
            </a:r>
            <a:r>
              <a:rPr lang="en-US" b="0" dirty="0">
                <a:solidFill>
                  <a:srgbClr val="800000"/>
                </a:solidFill>
                <a:effectLst/>
                <a:latin typeface="Fira Code Retina" panose="020B0809050000020004" pitchFamily="49" charset="0"/>
              </a:rPr>
              <a:t>.</a:t>
            </a:r>
          </a:p>
          <a:p>
            <a:r>
              <a:rPr lang="en-US" dirty="0">
                <a:solidFill>
                  <a:srgbClr val="800000"/>
                </a:solidFill>
                <a:latin typeface="Fira Code Retina" panose="020B0809050000020004" pitchFamily="49" charset="0"/>
              </a:rPr>
              <a:t>  </a:t>
            </a:r>
            <a:r>
              <a:rPr lang="en-US" b="0" dirty="0" err="1">
                <a:solidFill>
                  <a:srgbClr val="800000"/>
                </a:solidFill>
                <a:effectLst/>
                <a:latin typeface="Fira Code Retina" panose="020B0809050000020004" pitchFamily="49" charset="0"/>
              </a:rPr>
              <a:t>image_dataset_from_directory</a:t>
            </a:r>
            <a:endParaRPr lang="en-US" b="0" dirty="0">
              <a:solidFill>
                <a:srgbClr val="000000"/>
              </a:solidFill>
              <a:effectLst/>
              <a:latin typeface="Fira Code Retina" panose="020B0809050000020004" pitchFamily="49" charset="0"/>
            </a:endParaRPr>
          </a:p>
        </p:txBody>
      </p:sp>
      <p:sp>
        <p:nvSpPr>
          <p:cNvPr id="6" name="Content Placeholder 2">
            <a:extLst>
              <a:ext uri="{FF2B5EF4-FFF2-40B4-BE49-F238E27FC236}">
                <a16:creationId xmlns:a16="http://schemas.microsoft.com/office/drawing/2014/main" id="{5710451D-AEDB-4866-8C0D-C483E1397D32}"/>
              </a:ext>
            </a:extLst>
          </p:cNvPr>
          <p:cNvSpPr txBox="1">
            <a:spLocks/>
          </p:cNvSpPr>
          <p:nvPr/>
        </p:nvSpPr>
        <p:spPr>
          <a:xfrm>
            <a:off x="584200" y="3651370"/>
            <a:ext cx="5295776" cy="176048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Run training loop</a:t>
            </a:r>
          </a:p>
          <a:p>
            <a:pPr marL="457200" indent="-457200">
              <a:buFont typeface="Arial" panose="020B0604020202020204" pitchFamily="34" charset="0"/>
              <a:buChar char="•"/>
            </a:pPr>
            <a:r>
              <a:rPr lang="en-US" sz="2400" dirty="0"/>
              <a:t>Train neural network for an epoch</a:t>
            </a:r>
          </a:p>
          <a:p>
            <a:pPr marL="457200" indent="-457200">
              <a:buFont typeface="Arial" panose="020B0604020202020204" pitchFamily="34" charset="0"/>
              <a:buChar char="•"/>
            </a:pPr>
            <a:r>
              <a:rPr lang="en-US" sz="2400" dirty="0"/>
              <a:t>Evaluate on test dataset</a:t>
            </a:r>
          </a:p>
          <a:p>
            <a:pPr marL="457200" indent="-457200">
              <a:buFont typeface="Arial" panose="020B0604020202020204" pitchFamily="34" charset="0"/>
              <a:buChar char="•"/>
            </a:pPr>
            <a:r>
              <a:rPr lang="en-US" sz="2400" dirty="0"/>
              <a:t>Train for several epochs</a:t>
            </a:r>
            <a:endParaRPr lang="ru-RU" sz="2400" dirty="0"/>
          </a:p>
        </p:txBody>
      </p:sp>
      <p:sp>
        <p:nvSpPr>
          <p:cNvPr id="7" name="Content Placeholder 2">
            <a:extLst>
              <a:ext uri="{FF2B5EF4-FFF2-40B4-BE49-F238E27FC236}">
                <a16:creationId xmlns:a16="http://schemas.microsoft.com/office/drawing/2014/main" id="{1EABFDF1-5CC1-42C2-9C7C-BC40622BC72C}"/>
              </a:ext>
            </a:extLst>
          </p:cNvPr>
          <p:cNvSpPr txBox="1">
            <a:spLocks/>
          </p:cNvSpPr>
          <p:nvPr/>
        </p:nvSpPr>
        <p:spPr>
          <a:xfrm>
            <a:off x="6093619" y="4005064"/>
            <a:ext cx="5295776" cy="118186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Feel free to use training code from Learn Module</a:t>
            </a:r>
          </a:p>
          <a:p>
            <a:pPr marL="457200" indent="-457200">
              <a:buFont typeface="Arial" panose="020B0604020202020204" pitchFamily="34" charset="0"/>
              <a:buChar char="•"/>
            </a:pPr>
            <a:r>
              <a:rPr lang="en-US" sz="2400" dirty="0" err="1"/>
              <a:t>Keras</a:t>
            </a:r>
            <a:r>
              <a:rPr lang="en-US" sz="2400" dirty="0"/>
              <a:t>: </a:t>
            </a:r>
            <a:r>
              <a:rPr lang="en-US" sz="1600" b="0" dirty="0" err="1">
                <a:solidFill>
                  <a:srgbClr val="800000"/>
                </a:solidFill>
                <a:effectLst/>
                <a:latin typeface="Fira Code Retina" panose="020B0809050000020004" pitchFamily="49" charset="0"/>
              </a:rPr>
              <a:t>model.compile+model.fit</a:t>
            </a:r>
            <a:endParaRPr lang="en-US" sz="2400" dirty="0"/>
          </a:p>
        </p:txBody>
      </p:sp>
    </p:spTree>
    <p:extLst>
      <p:ext uri="{BB962C8B-B14F-4D97-AF65-F5344CB8AC3E}">
        <p14:creationId xmlns:p14="http://schemas.microsoft.com/office/powerpoint/2010/main" val="1636858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3055-3243-4221-BF5F-65482EBD80CD}"/>
              </a:ext>
            </a:extLst>
          </p:cNvPr>
          <p:cNvSpPr>
            <a:spLocks noGrp="1"/>
          </p:cNvSpPr>
          <p:nvPr>
            <p:ph type="title"/>
          </p:nvPr>
        </p:nvSpPr>
        <p:spPr/>
        <p:txBody>
          <a:bodyPr/>
          <a:lstStyle/>
          <a:p>
            <a:r>
              <a:rPr lang="en-US" dirty="0"/>
              <a:t>Overfitting</a:t>
            </a:r>
            <a:endParaRPr lang="ru-RU" dirty="0"/>
          </a:p>
        </p:txBody>
      </p:sp>
      <p:pic>
        <p:nvPicPr>
          <p:cNvPr id="5" name="Content Placeholder 4" descr="Chart, line chart&#10;&#10;Description automatically generated">
            <a:extLst>
              <a:ext uri="{FF2B5EF4-FFF2-40B4-BE49-F238E27FC236}">
                <a16:creationId xmlns:a16="http://schemas.microsoft.com/office/drawing/2014/main" id="{6D557C3B-6304-4F4F-B267-B1EECFEABE4D}"/>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35360" y="1628800"/>
            <a:ext cx="6768752" cy="4594335"/>
          </a:xfrm>
        </p:spPr>
      </p:pic>
      <p:sp>
        <p:nvSpPr>
          <p:cNvPr id="3" name="TextBox 2">
            <a:extLst>
              <a:ext uri="{FF2B5EF4-FFF2-40B4-BE49-F238E27FC236}">
                <a16:creationId xmlns:a16="http://schemas.microsoft.com/office/drawing/2014/main" id="{C9D54F9A-29BC-4C98-84D2-A2469A066E08}"/>
              </a:ext>
            </a:extLst>
          </p:cNvPr>
          <p:cNvSpPr txBox="1"/>
          <p:nvPr/>
        </p:nvSpPr>
        <p:spPr>
          <a:xfrm>
            <a:off x="8184232" y="2780928"/>
            <a:ext cx="2675412" cy="1477328"/>
          </a:xfrm>
          <a:prstGeom prst="rect">
            <a:avLst/>
          </a:prstGeom>
          <a:noFill/>
        </p:spPr>
        <p:txBody>
          <a:bodyPr wrap="none" lIns="0" tIns="0" rIns="0" bIns="0" rtlCol="0">
            <a:spAutoFit/>
          </a:bodyPr>
          <a:lstStyle/>
          <a:p>
            <a:pPr algn="ctr"/>
            <a:r>
              <a:rPr lang="ru-RU" sz="3200" b="1" dirty="0"/>
              <a:t>50% </a:t>
            </a:r>
            <a:r>
              <a:rPr lang="en-US" sz="3200" b="1" dirty="0"/>
              <a:t>Accuracy</a:t>
            </a:r>
          </a:p>
          <a:p>
            <a:pPr algn="ctr"/>
            <a:endParaRPr lang="en-US" sz="3200" b="1" dirty="0"/>
          </a:p>
          <a:p>
            <a:pPr algn="ctr"/>
            <a:r>
              <a:rPr lang="en-US" sz="3200" b="1" dirty="0"/>
              <a:t>Is it good?</a:t>
            </a:r>
            <a:endParaRPr lang="ru-RU" sz="3200" b="1" dirty="0" err="1"/>
          </a:p>
        </p:txBody>
      </p:sp>
    </p:spTree>
    <p:extLst>
      <p:ext uri="{BB962C8B-B14F-4D97-AF65-F5344CB8AC3E}">
        <p14:creationId xmlns:p14="http://schemas.microsoft.com/office/powerpoint/2010/main" val="17007840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25780"/>
            <a:ext cx="6816725" cy="1107996"/>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dirty="0"/>
              <a:t>Introduction to Deep Learning for Computer Vision</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r>
              <a:rPr lang="en-US" dirty="0">
                <a:hlinkClick r:id="rId3"/>
              </a:rPr>
              <a:t>http://aka.ms/cvworkshop</a:t>
            </a:r>
            <a:r>
              <a:rPr lang="en-US" dirty="0"/>
              <a:t> </a:t>
            </a:r>
            <a:endParaRPr dirty="0"/>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A713-AD91-4AE9-894E-EB033CDAFDD0}"/>
              </a:ext>
            </a:extLst>
          </p:cNvPr>
          <p:cNvSpPr>
            <a:spLocks noGrp="1"/>
          </p:cNvSpPr>
          <p:nvPr>
            <p:ph type="title"/>
          </p:nvPr>
        </p:nvSpPr>
        <p:spPr/>
        <p:txBody>
          <a:bodyPr/>
          <a:lstStyle/>
          <a:p>
            <a:r>
              <a:rPr lang="en-US" dirty="0"/>
              <a:t>[Optional] Top-k Accuracy</a:t>
            </a:r>
            <a:endParaRPr lang="ru-RU" dirty="0"/>
          </a:p>
        </p:txBody>
      </p:sp>
      <p:pic>
        <p:nvPicPr>
          <p:cNvPr id="5" name="Picture 4">
            <a:extLst>
              <a:ext uri="{FF2B5EF4-FFF2-40B4-BE49-F238E27FC236}">
                <a16:creationId xmlns:a16="http://schemas.microsoft.com/office/drawing/2014/main" id="{BDAD5681-C31E-42FC-9874-619FD2A68E72}"/>
              </a:ext>
            </a:extLst>
          </p:cNvPr>
          <p:cNvPicPr>
            <a:picLocks noChangeAspect="1"/>
          </p:cNvPicPr>
          <p:nvPr/>
        </p:nvPicPr>
        <p:blipFill>
          <a:blip r:embed="rId2"/>
          <a:stretch>
            <a:fillRect/>
          </a:stretch>
        </p:blipFill>
        <p:spPr>
          <a:xfrm>
            <a:off x="839416" y="1988774"/>
            <a:ext cx="1886316" cy="2160306"/>
          </a:xfrm>
          <a:prstGeom prst="rect">
            <a:avLst/>
          </a:prstGeom>
        </p:spPr>
      </p:pic>
      <p:sp>
        <p:nvSpPr>
          <p:cNvPr id="6" name="Arrow: Down 5">
            <a:extLst>
              <a:ext uri="{FF2B5EF4-FFF2-40B4-BE49-F238E27FC236}">
                <a16:creationId xmlns:a16="http://schemas.microsoft.com/office/drawing/2014/main" id="{A42ED133-B10E-4044-86D5-06C48C1FFD5F}"/>
              </a:ext>
            </a:extLst>
          </p:cNvPr>
          <p:cNvSpPr/>
          <p:nvPr/>
        </p:nvSpPr>
        <p:spPr bwMode="auto">
          <a:xfrm rot="16200000">
            <a:off x="3656191" y="2683949"/>
            <a:ext cx="648072" cy="553998"/>
          </a:xfrm>
          <a:prstGeom prst="down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7" name="TextBox 6">
            <a:extLst>
              <a:ext uri="{FF2B5EF4-FFF2-40B4-BE49-F238E27FC236}">
                <a16:creationId xmlns:a16="http://schemas.microsoft.com/office/drawing/2014/main" id="{0F6D65BB-CA45-47E0-A23F-70284401BFE6}"/>
              </a:ext>
            </a:extLst>
          </p:cNvPr>
          <p:cNvSpPr txBox="1"/>
          <p:nvPr/>
        </p:nvSpPr>
        <p:spPr>
          <a:xfrm>
            <a:off x="5324891" y="2276872"/>
            <a:ext cx="1542217" cy="1231106"/>
          </a:xfrm>
          <a:prstGeom prst="rect">
            <a:avLst/>
          </a:prstGeom>
          <a:noFill/>
        </p:spPr>
        <p:txBody>
          <a:bodyPr wrap="none" lIns="0" tIns="0" rIns="0" bIns="0" rtlCol="0">
            <a:spAutoFit/>
          </a:bodyPr>
          <a:lstStyle/>
          <a:p>
            <a:pPr algn="l"/>
            <a:r>
              <a:rPr lang="en-US" sz="2000" dirty="0" err="1"/>
              <a:t>cat_Egyptian</a:t>
            </a:r>
            <a:endParaRPr lang="en-US" sz="2000" dirty="0"/>
          </a:p>
          <a:p>
            <a:pPr algn="l"/>
            <a:r>
              <a:rPr lang="en-US" sz="2000" dirty="0" err="1"/>
              <a:t>cat_Maine</a:t>
            </a:r>
            <a:endParaRPr lang="en-US" sz="2000" dirty="0"/>
          </a:p>
          <a:p>
            <a:pPr algn="l"/>
            <a:r>
              <a:rPr lang="en-US" sz="2000" dirty="0" err="1"/>
              <a:t>cat_Siamese</a:t>
            </a:r>
            <a:endParaRPr lang="en-US" sz="2000" dirty="0"/>
          </a:p>
          <a:p>
            <a:pPr algn="l"/>
            <a:r>
              <a:rPr lang="en-US" sz="2000" dirty="0" err="1"/>
              <a:t>dog_Pekinese</a:t>
            </a:r>
            <a:endParaRPr lang="ru-RU" sz="2000" dirty="0" err="1"/>
          </a:p>
        </p:txBody>
      </p:sp>
    </p:spTree>
    <p:extLst>
      <p:ext uri="{BB962C8B-B14F-4D97-AF65-F5344CB8AC3E}">
        <p14:creationId xmlns:p14="http://schemas.microsoft.com/office/powerpoint/2010/main" val="39710247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a convolution layer?</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a:solidFill>
                  <a:srgbClr val="000000"/>
                </a:solidFill>
              </a:rPr>
              <a:t>A special activation function for images</a:t>
            </a:r>
          </a:p>
          <a:p>
            <a:pPr lvl="1" indent="-457200">
              <a:spcAft>
                <a:spcPct val="15000"/>
              </a:spcAft>
              <a:buAutoNum type="alphaUcPeriod"/>
            </a:pPr>
            <a:r>
              <a:rPr sz="2500" dirty="0">
                <a:solidFill>
                  <a:srgbClr val="000000"/>
                </a:solidFill>
              </a:rPr>
              <a:t>An image preprocessing layer that normalizes and prepares image before the dense layer</a:t>
            </a:r>
          </a:p>
          <a:p>
            <a:pPr lvl="1" indent="-457200">
              <a:spcAft>
                <a:spcPct val="15000"/>
              </a:spcAft>
              <a:buAutoNum type="alphaUcPeriod"/>
            </a:pPr>
            <a:r>
              <a:rPr sz="2500" dirty="0">
                <a:solidFill>
                  <a:srgbClr val="000000"/>
                </a:solidFill>
              </a:rPr>
              <a:t>A layer that runs a small windows across the image to extract patterns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a convolution layer?</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 special activation function for images</a:t>
            </a:r>
          </a:p>
          <a:p>
            <a:pPr lvl="1" indent="-457200">
              <a:spcAft>
                <a:spcPct val="15000"/>
              </a:spcAft>
              <a:buAutoNum type="alphaUcPeriod"/>
            </a:pPr>
            <a:r>
              <a:rPr sz="2500">
                <a:solidFill>
                  <a:srgbClr val="000000"/>
                </a:solidFill>
              </a:rPr>
              <a:t>An image preprocessing layer that normalizes and prepares image before the dense layer</a:t>
            </a:r>
          </a:p>
          <a:p>
            <a:pPr lvl="1" indent="-457200">
              <a:spcAft>
                <a:spcPct val="15000"/>
              </a:spcAft>
              <a:buAutoNum type="alphaUcPeriod"/>
            </a:pPr>
            <a:r>
              <a:rPr sz="2500" b="1">
                <a:solidFill>
                  <a:srgbClr val="000000"/>
                </a:solidFill>
                <a:highlight>
                  <a:srgbClr val="F0F788"/>
                </a:highlight>
              </a:rPr>
              <a:t>A layer that runs a small windows across the image to extract patterns</a:t>
            </a:r>
          </a:p>
        </p:txBody>
      </p:sp>
    </p:spTree>
    <p:extLst>
      <p:ext uri="{BB962C8B-B14F-4D97-AF65-F5344CB8AC3E}">
        <p14:creationId xmlns:p14="http://schemas.microsoft.com/office/powerpoint/2010/main" val="22259166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do the number of parameters in a convolutional layer and dense layer correlate?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 convolutional layer contains more parameters</a:t>
            </a:r>
          </a:p>
          <a:p>
            <a:pPr lvl="1" indent="-457200">
              <a:spcAft>
                <a:spcPct val="15000"/>
              </a:spcAft>
              <a:buAutoNum type="alphaUcPeriod"/>
            </a:pPr>
            <a:r>
              <a:rPr sz="2500">
                <a:solidFill>
                  <a:srgbClr val="000000"/>
                </a:solidFill>
              </a:rPr>
              <a:t>A convolutional layer contains less parameters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do the number of parameters in a convolutional layer and dense layer correlate?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 convolutional layer contains more parameters</a:t>
            </a:r>
          </a:p>
          <a:p>
            <a:pPr lvl="1" indent="-457200">
              <a:spcAft>
                <a:spcPct val="15000"/>
              </a:spcAft>
              <a:buAutoNum type="alphaUcPeriod"/>
            </a:pPr>
            <a:r>
              <a:rPr sz="2500" b="1">
                <a:solidFill>
                  <a:srgbClr val="000000"/>
                </a:solidFill>
                <a:highlight>
                  <a:srgbClr val="F0F788"/>
                </a:highlight>
              </a:rPr>
              <a:t>A convolutional layer contains less parameters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If the size of an input </a:t>
            </a:r>
            <a:r>
              <a:rPr lang="en-US" dirty="0"/>
              <a:t>color </a:t>
            </a:r>
            <a:r>
              <a:rPr dirty="0"/>
              <a:t>image is 200x200, what would be the size of the tensor after applying a 5x5 convolutional layer with 16 filters?</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a:solidFill>
                  <a:srgbClr val="000000"/>
                </a:solidFill>
              </a:rPr>
              <a:t>16x196x196</a:t>
            </a:r>
            <a:r>
              <a:rPr lang="en-US" sz="2500" dirty="0">
                <a:solidFill>
                  <a:srgbClr val="000000"/>
                </a:solidFill>
              </a:rPr>
              <a:t> (PT) or 196x196x16 (TF)</a:t>
            </a:r>
            <a:endParaRPr sz="2500" dirty="0">
              <a:solidFill>
                <a:srgbClr val="000000"/>
              </a:solidFill>
            </a:endParaRPr>
          </a:p>
          <a:p>
            <a:pPr lvl="1" indent="-457200">
              <a:spcAft>
                <a:spcPct val="15000"/>
              </a:spcAft>
              <a:buAutoNum type="alphaUcPeriod"/>
            </a:pPr>
            <a:r>
              <a:rPr sz="2500" dirty="0">
                <a:solidFill>
                  <a:srgbClr val="000000"/>
                </a:solidFill>
              </a:rPr>
              <a:t>3x196x196</a:t>
            </a:r>
            <a:r>
              <a:rPr lang="en-US" sz="2500" dirty="0">
                <a:solidFill>
                  <a:srgbClr val="000000"/>
                </a:solidFill>
              </a:rPr>
              <a:t> (PT) or 196x196x3 (TF)</a:t>
            </a:r>
            <a:endParaRPr sz="2500" dirty="0">
              <a:solidFill>
                <a:srgbClr val="000000"/>
              </a:solidFill>
            </a:endParaRPr>
          </a:p>
          <a:p>
            <a:pPr lvl="1" indent="-457200">
              <a:spcAft>
                <a:spcPct val="15000"/>
              </a:spcAft>
              <a:buFontTx/>
              <a:buAutoNum type="alphaUcPeriod"/>
            </a:pPr>
            <a:r>
              <a:rPr sz="2500" dirty="0">
                <a:solidFill>
                  <a:srgbClr val="000000"/>
                </a:solidFill>
              </a:rPr>
              <a:t>16x3x200x200</a:t>
            </a:r>
            <a:r>
              <a:rPr lang="en-US" sz="2500" dirty="0">
                <a:solidFill>
                  <a:srgbClr val="000000"/>
                </a:solidFill>
              </a:rPr>
              <a:t> (PT) or 200x200x16x3 (TF)</a:t>
            </a:r>
            <a:endParaRPr sz="2500" dirty="0">
              <a:solidFill>
                <a:srgbClr val="000000"/>
              </a:solidFill>
            </a:endParaRPr>
          </a:p>
          <a:p>
            <a:pPr lvl="1" indent="-457200">
              <a:spcAft>
                <a:spcPct val="15000"/>
              </a:spcAft>
              <a:buAutoNum type="alphaUcPeriod"/>
            </a:pPr>
            <a:r>
              <a:rPr sz="2500" dirty="0">
                <a:solidFill>
                  <a:srgbClr val="000000"/>
                </a:solidFill>
              </a:rPr>
              <a:t>48x200x200</a:t>
            </a:r>
            <a:r>
              <a:rPr lang="en-US" sz="2500" dirty="0">
                <a:solidFill>
                  <a:srgbClr val="000000"/>
                </a:solidFill>
              </a:rPr>
              <a:t> (PT) or 200x200x48 (TF)</a:t>
            </a:r>
            <a:endParaRPr sz="2500" dirty="0">
              <a:solidFill>
                <a:srgbClr val="00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If the size of </a:t>
            </a:r>
            <a:r>
              <a:rPr lang="en-US" dirty="0"/>
              <a:t>color </a:t>
            </a:r>
            <a:r>
              <a:rPr dirty="0"/>
              <a:t>image is 200x200, what would be the size of the tensor after applying a 5x5 convolutional layer with 16 filters?</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dirty="0">
                <a:solidFill>
                  <a:srgbClr val="000000"/>
                </a:solidFill>
                <a:highlight>
                  <a:srgbClr val="F0F788"/>
                </a:highlight>
              </a:rPr>
              <a:t>16x196x196</a:t>
            </a:r>
            <a:r>
              <a:rPr lang="en-US" sz="2500" b="1" dirty="0">
                <a:solidFill>
                  <a:srgbClr val="000000"/>
                </a:solidFill>
                <a:highlight>
                  <a:srgbClr val="F0F788"/>
                </a:highlight>
              </a:rPr>
              <a:t> (PT) or 196x16x16 (TF)</a:t>
            </a:r>
            <a:endParaRPr sz="2500" b="1" dirty="0">
              <a:solidFill>
                <a:srgbClr val="000000"/>
              </a:solidFill>
              <a:highlight>
                <a:srgbClr val="F0F788"/>
              </a:highlight>
            </a:endParaRPr>
          </a:p>
          <a:p>
            <a:pPr lvl="1" indent="-457200">
              <a:spcAft>
                <a:spcPct val="15000"/>
              </a:spcAft>
              <a:buAutoNum type="alphaUcPeriod"/>
            </a:pPr>
            <a:r>
              <a:rPr lang="en-US" sz="2500" dirty="0">
                <a:solidFill>
                  <a:srgbClr val="000000"/>
                </a:solidFill>
              </a:rPr>
              <a:t>3x196x196 (PT) or 196x196x3 (TF)</a:t>
            </a:r>
          </a:p>
          <a:p>
            <a:pPr lvl="1" indent="-457200">
              <a:spcAft>
                <a:spcPct val="15000"/>
              </a:spcAft>
              <a:buFontTx/>
              <a:buAutoNum type="alphaUcPeriod"/>
            </a:pPr>
            <a:r>
              <a:rPr lang="en-US" sz="2500" dirty="0">
                <a:solidFill>
                  <a:srgbClr val="000000"/>
                </a:solidFill>
              </a:rPr>
              <a:t>16x3x200x200 (PT) or 200x200x16x3 (TF)</a:t>
            </a:r>
          </a:p>
          <a:p>
            <a:pPr lvl="1" indent="-457200">
              <a:spcAft>
                <a:spcPct val="15000"/>
              </a:spcAft>
              <a:buAutoNum type="alphaUcPeriod"/>
            </a:pPr>
            <a:r>
              <a:rPr lang="en-US" sz="2500" dirty="0">
                <a:solidFill>
                  <a:srgbClr val="000000"/>
                </a:solidFill>
              </a:rPr>
              <a:t>48x200x200 (PT) or 200x200x48 (TF)</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Question 4</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layers do we apply to significantly reduce spatial dimension in multi-layered CNN?</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Convolution</a:t>
            </a:r>
          </a:p>
          <a:p>
            <a:pPr lvl="1" indent="-457200">
              <a:spcAft>
                <a:spcPct val="15000"/>
              </a:spcAft>
              <a:buAutoNum type="alphaUcPeriod"/>
            </a:pPr>
            <a:r>
              <a:rPr sz="2500">
                <a:solidFill>
                  <a:srgbClr val="000000"/>
                </a:solidFill>
              </a:rPr>
              <a:t>Flatten</a:t>
            </a:r>
          </a:p>
          <a:p>
            <a:pPr lvl="1" indent="-457200">
              <a:spcAft>
                <a:spcPct val="15000"/>
              </a:spcAft>
              <a:buAutoNum type="alphaUcPeriod"/>
            </a:pPr>
            <a:r>
              <a:rPr sz="2500">
                <a:solidFill>
                  <a:srgbClr val="000000"/>
                </a:solidFill>
              </a:rPr>
              <a:t>MaxPooling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Question 4</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layers do we apply to significantly reduce spatial dimension in multi-layered CNN?</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Convolution</a:t>
            </a:r>
          </a:p>
          <a:p>
            <a:pPr lvl="1" indent="-457200">
              <a:spcAft>
                <a:spcPct val="15000"/>
              </a:spcAft>
              <a:buAutoNum type="alphaUcPeriod"/>
            </a:pPr>
            <a:r>
              <a:rPr sz="2500">
                <a:solidFill>
                  <a:srgbClr val="000000"/>
                </a:solidFill>
              </a:rPr>
              <a:t>Flatten</a:t>
            </a:r>
          </a:p>
          <a:p>
            <a:pPr lvl="1" indent="-457200">
              <a:spcAft>
                <a:spcPct val="15000"/>
              </a:spcAft>
              <a:buAutoNum type="alphaUcPeriod"/>
            </a:pPr>
            <a:r>
              <a:rPr sz="2500" b="1">
                <a:solidFill>
                  <a:srgbClr val="000000"/>
                </a:solidFill>
                <a:highlight>
                  <a:srgbClr val="F0F788"/>
                </a:highlight>
              </a:rPr>
              <a:t>MaxPooling</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and white short coated dog">
            <a:extLst>
              <a:ext uri="{FF2B5EF4-FFF2-40B4-BE49-F238E27FC236}">
                <a16:creationId xmlns:a16="http://schemas.microsoft.com/office/drawing/2014/main" id="{0E1A389B-C826-4391-B09D-9034BE46BC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36" b="12595"/>
          <a:stretch/>
        </p:blipFill>
        <p:spPr bwMode="auto">
          <a:xfrm>
            <a:off x="20" y="-857"/>
            <a:ext cx="12191980" cy="6857990"/>
          </a:xfrm>
          <a:prstGeom prst="rect">
            <a:avLst/>
          </a:prstGeom>
          <a:solidFill>
            <a:srgbClr val="FFFFFF"/>
          </a:solidFill>
        </p:spPr>
      </p:pic>
      <p:sp>
        <p:nvSpPr>
          <p:cNvPr id="8" name="Title 7">
            <a:extLst>
              <a:ext uri="{FF2B5EF4-FFF2-40B4-BE49-F238E27FC236}">
                <a16:creationId xmlns:a16="http://schemas.microsoft.com/office/drawing/2014/main" id="{F3306D9E-F2A1-4F77-A186-177B9E31ECB3}"/>
              </a:ext>
            </a:extLst>
          </p:cNvPr>
          <p:cNvSpPr>
            <a:spLocks noGrp="1"/>
          </p:cNvSpPr>
          <p:nvPr>
            <p:ph type="title"/>
          </p:nvPr>
        </p:nvSpPr>
        <p:spPr>
          <a:xfrm>
            <a:off x="-3" y="0"/>
            <a:ext cx="7104116" cy="6858000"/>
          </a:xfrm>
        </p:spPr>
        <p:txBody>
          <a:bodyPr wrap="square" anchor="t">
            <a:normAutofit/>
          </a:bodyPr>
          <a:lstStyle/>
          <a:p>
            <a:r>
              <a:rPr lang="en-US" dirty="0"/>
              <a:t>Goal</a:t>
            </a:r>
            <a:endParaRPr lang="ru-RU" dirty="0"/>
          </a:p>
        </p:txBody>
      </p:sp>
      <p:sp>
        <p:nvSpPr>
          <p:cNvPr id="14" name="TextBox 13">
            <a:extLst>
              <a:ext uri="{FF2B5EF4-FFF2-40B4-BE49-F238E27FC236}">
                <a16:creationId xmlns:a16="http://schemas.microsoft.com/office/drawing/2014/main" id="{0CCD6B51-CEC9-423D-846D-EE6EAB6E97CB}"/>
              </a:ext>
            </a:extLst>
          </p:cNvPr>
          <p:cNvSpPr txBox="1"/>
          <p:nvPr/>
        </p:nvSpPr>
        <p:spPr>
          <a:xfrm>
            <a:off x="551384" y="2197893"/>
            <a:ext cx="3096344" cy="2462213"/>
          </a:xfrm>
          <a:prstGeom prst="rect">
            <a:avLst/>
          </a:prstGeom>
          <a:noFill/>
        </p:spPr>
        <p:txBody>
          <a:bodyPr wrap="square" lIns="0" tIns="0" rIns="0" bIns="0" rtlCol="0">
            <a:spAutoFit/>
          </a:bodyPr>
          <a:lstStyle/>
          <a:p>
            <a:pPr algn="l"/>
            <a:r>
              <a:rPr lang="en-US" sz="2000" i="1" dirty="0">
                <a:solidFill>
                  <a:schemeClr val="bg2"/>
                </a:solidFill>
              </a:rPr>
              <a:t>Imagine pet care center that receives many breeds of cats and dogs every day. Nurses need to feed them according to their breeds. We will train a model that can be used to recognize breed of a pet.</a:t>
            </a:r>
            <a:endParaRPr lang="ru-RU" sz="2000" i="1" dirty="0" err="1">
              <a:solidFill>
                <a:schemeClr val="bg2"/>
              </a:solidFill>
            </a:endParaRPr>
          </a:p>
        </p:txBody>
      </p:sp>
    </p:spTree>
    <p:extLst>
      <p:ext uri="{BB962C8B-B14F-4D97-AF65-F5344CB8AC3E}">
        <p14:creationId xmlns:p14="http://schemas.microsoft.com/office/powerpoint/2010/main" val="36891675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Question 5</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layer is used between convolutional base of the network and final linear classifier?</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Convolution</a:t>
            </a:r>
          </a:p>
          <a:p>
            <a:pPr lvl="1" indent="-457200">
              <a:spcAft>
                <a:spcPct val="15000"/>
              </a:spcAft>
              <a:buAutoNum type="alphaUcPeriod"/>
            </a:pPr>
            <a:r>
              <a:rPr sz="2500">
                <a:solidFill>
                  <a:srgbClr val="000000"/>
                </a:solidFill>
              </a:rPr>
              <a:t>Flatten</a:t>
            </a:r>
          </a:p>
          <a:p>
            <a:pPr lvl="1" indent="-457200">
              <a:spcAft>
                <a:spcPct val="15000"/>
              </a:spcAft>
              <a:buAutoNum type="alphaUcPeriod"/>
            </a:pPr>
            <a:r>
              <a:rPr sz="2500">
                <a:solidFill>
                  <a:srgbClr val="000000"/>
                </a:solidFill>
              </a:rPr>
              <a:t>MaxPooling</a:t>
            </a:r>
          </a:p>
          <a:p>
            <a:pPr lvl="1" indent="-457200">
              <a:spcAft>
                <a:spcPct val="15000"/>
              </a:spcAft>
              <a:buAutoNum type="alphaUcPeriod"/>
            </a:pPr>
            <a:r>
              <a:rPr sz="2500">
                <a:solidFill>
                  <a:srgbClr val="000000"/>
                </a:solidFill>
              </a:rPr>
              <a:t>Sigmoid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Question 5</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layer is used between convolutional base of the network and final linear classifier?</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Convolution</a:t>
            </a:r>
          </a:p>
          <a:p>
            <a:pPr lvl="1" indent="-457200">
              <a:spcAft>
                <a:spcPct val="15000"/>
              </a:spcAft>
              <a:buAutoNum type="alphaUcPeriod"/>
            </a:pPr>
            <a:r>
              <a:rPr sz="2500" b="1">
                <a:solidFill>
                  <a:srgbClr val="000000"/>
                </a:solidFill>
                <a:highlight>
                  <a:srgbClr val="F0F788"/>
                </a:highlight>
              </a:rPr>
              <a:t>Flatten</a:t>
            </a:r>
          </a:p>
          <a:p>
            <a:pPr lvl="1" indent="-457200">
              <a:spcAft>
                <a:spcPct val="15000"/>
              </a:spcAft>
              <a:buAutoNum type="alphaUcPeriod"/>
            </a:pPr>
            <a:r>
              <a:rPr sz="2500">
                <a:solidFill>
                  <a:srgbClr val="000000"/>
                </a:solidFill>
              </a:rPr>
              <a:t>MaxPooling</a:t>
            </a:r>
          </a:p>
          <a:p>
            <a:pPr lvl="1" indent="-457200">
              <a:spcAft>
                <a:spcPct val="15000"/>
              </a:spcAft>
              <a:buAutoNum type="alphaUcPeriod"/>
            </a:pPr>
            <a:r>
              <a:rPr sz="2500">
                <a:solidFill>
                  <a:srgbClr val="000000"/>
                </a:solidFill>
              </a:rPr>
              <a:t>Sigmoid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95400" y="908720"/>
            <a:ext cx="6882384" cy="498598"/>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Congratulations!</a:t>
            </a:r>
          </a:p>
        </p:txBody>
      </p:sp>
      <p:sp>
        <p:nvSpPr>
          <p:cNvPr id="3" name="TextBox 2">
            <a:extLst>
              <a:ext uri="{FF2B5EF4-FFF2-40B4-BE49-F238E27FC236}">
                <a16:creationId xmlns:a16="http://schemas.microsoft.com/office/drawing/2014/main" id="{A87BBF8D-F633-47F3-A6A3-9F16065C6166}"/>
              </a:ext>
            </a:extLst>
          </p:cNvPr>
          <p:cNvSpPr txBox="1"/>
          <p:nvPr/>
        </p:nvSpPr>
        <p:spPr>
          <a:xfrm>
            <a:off x="767408" y="2132856"/>
            <a:ext cx="5882829" cy="1231106"/>
          </a:xfrm>
          <a:prstGeom prst="rect">
            <a:avLst/>
          </a:prstGeom>
          <a:noFill/>
        </p:spPr>
        <p:txBody>
          <a:bodyPr wrap="none" lIns="0" tIns="0" rIns="0" bIns="0" rtlCol="0">
            <a:spAutoFit/>
          </a:bodyPr>
          <a:lstStyle/>
          <a:p>
            <a:pPr algn="l"/>
            <a:r>
              <a:rPr lang="en-US" sz="2000" dirty="0"/>
              <a:t>You have completed the main part of the workshop!</a:t>
            </a:r>
          </a:p>
          <a:p>
            <a:pPr algn="l"/>
            <a:endParaRPr lang="en-US" sz="2000" dirty="0"/>
          </a:p>
          <a:p>
            <a:pPr algn="l"/>
            <a:endParaRPr lang="en-US" sz="2000" dirty="0"/>
          </a:p>
          <a:p>
            <a:pPr algn="l"/>
            <a:r>
              <a:rPr lang="en-US" sz="2000" i="1" dirty="0"/>
              <a:t>However, if you want to continue… go on!</a:t>
            </a:r>
            <a:endParaRPr lang="ru-RU" sz="2000" i="1" dirty="0" err="1"/>
          </a:p>
        </p:txBody>
      </p:sp>
    </p:spTree>
    <p:extLst>
      <p:ext uri="{BB962C8B-B14F-4D97-AF65-F5344CB8AC3E}">
        <p14:creationId xmlns:p14="http://schemas.microsoft.com/office/powerpoint/2010/main" val="39409097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6882384"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[Optional]</a:t>
            </a:r>
            <a:br>
              <a:rPr lang="en-US" dirty="0"/>
            </a:br>
            <a:r>
              <a:rPr lang="en-US" dirty="0"/>
              <a:t>Project 2: Pet Face Recognition</a:t>
            </a:r>
          </a:p>
        </p:txBody>
      </p:sp>
    </p:spTree>
    <p:extLst>
      <p:ext uri="{BB962C8B-B14F-4D97-AF65-F5344CB8AC3E}">
        <p14:creationId xmlns:p14="http://schemas.microsoft.com/office/powerpoint/2010/main" val="265457134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Oxford Pets IIIT</a:t>
            </a:r>
          </a:p>
        </p:txBody>
      </p:sp>
      <p:pic>
        <p:nvPicPr>
          <p:cNvPr id="8" name="Content Placeholder 7">
            <a:extLst>
              <a:ext uri="{FF2B5EF4-FFF2-40B4-BE49-F238E27FC236}">
                <a16:creationId xmlns:a16="http://schemas.microsoft.com/office/drawing/2014/main" id="{AF607CE3-95AC-49E5-893F-927A992C53DC}"/>
              </a:ext>
            </a:extLst>
          </p:cNvPr>
          <p:cNvPicPr>
            <a:picLocks noGrp="1" noChangeAspect="1"/>
          </p:cNvPicPr>
          <p:nvPr>
            <p:ph sz="quarter" idx="10"/>
          </p:nvPr>
        </p:nvPicPr>
        <p:blipFill>
          <a:blip r:embed="rId3"/>
          <a:stretch>
            <a:fillRect/>
          </a:stretch>
        </p:blipFill>
        <p:spPr>
          <a:xfrm>
            <a:off x="479376" y="1340768"/>
            <a:ext cx="10441160" cy="3840692"/>
          </a:xfrm>
        </p:spPr>
      </p:pic>
      <p:sp>
        <p:nvSpPr>
          <p:cNvPr id="10" name="TextBox 9">
            <a:extLst>
              <a:ext uri="{FF2B5EF4-FFF2-40B4-BE49-F238E27FC236}">
                <a16:creationId xmlns:a16="http://schemas.microsoft.com/office/drawing/2014/main" id="{DB442CA2-B714-44C9-B51D-9D9D5E2406B5}"/>
              </a:ext>
            </a:extLst>
          </p:cNvPr>
          <p:cNvSpPr txBox="1"/>
          <p:nvPr/>
        </p:nvSpPr>
        <p:spPr>
          <a:xfrm>
            <a:off x="588263" y="5445224"/>
            <a:ext cx="10870589" cy="830997"/>
          </a:xfrm>
          <a:prstGeom prst="rect">
            <a:avLst/>
          </a:prstGeom>
          <a:noFill/>
        </p:spPr>
        <p:txBody>
          <a:bodyPr wrap="square">
            <a:spAutoFit/>
          </a:bodyPr>
          <a:lstStyle/>
          <a:p>
            <a:r>
              <a:rPr lang="en-US" sz="1600" b="0" dirty="0">
                <a:solidFill>
                  <a:srgbClr val="CD3131"/>
                </a:solidFill>
                <a:effectLst/>
                <a:latin typeface="Fira Code Retina" panose="020B0809050000020004" pitchFamily="49" charset="0"/>
              </a:rPr>
              <a:t>!</a:t>
            </a:r>
            <a:r>
              <a:rPr lang="en-US" sz="1600" b="0" dirty="0" err="1">
                <a:solidFill>
                  <a:srgbClr val="000000"/>
                </a:solidFill>
                <a:effectLst/>
                <a:latin typeface="Fira Code Retina" panose="020B0809050000020004" pitchFamily="49" charset="0"/>
              </a:rPr>
              <a:t>wget</a:t>
            </a:r>
            <a:r>
              <a:rPr lang="en-US" sz="1600" b="0" dirty="0">
                <a:solidFill>
                  <a:srgbClr val="000000"/>
                </a:solidFill>
                <a:effectLst/>
                <a:latin typeface="Fira Code Retina" panose="020B0809050000020004" pitchFamily="49" charset="0"/>
              </a:rPr>
              <a:t> https://mslearntensorflowlp.blob.core.windows.net/data/oxpets_images.tar.gz</a:t>
            </a:r>
          </a:p>
          <a:p>
            <a:r>
              <a:rPr lang="en-US" sz="1600" b="0" dirty="0">
                <a:solidFill>
                  <a:srgbClr val="CD3131"/>
                </a:solidFill>
                <a:effectLst/>
                <a:latin typeface="Fira Code Retina" panose="020B0809050000020004" pitchFamily="49" charset="0"/>
              </a:rPr>
              <a:t>!</a:t>
            </a:r>
            <a:r>
              <a:rPr lang="en-US" sz="1600" b="0" dirty="0">
                <a:solidFill>
                  <a:srgbClr val="000000"/>
                </a:solidFill>
                <a:effectLst/>
                <a:latin typeface="Fira Code Retina" panose="020B0809050000020004" pitchFamily="49" charset="0"/>
              </a:rPr>
              <a:t>tar </a:t>
            </a:r>
            <a:r>
              <a:rPr lang="en-US" sz="1600" b="0" dirty="0" err="1">
                <a:solidFill>
                  <a:srgbClr val="000000"/>
                </a:solidFill>
                <a:effectLst/>
                <a:latin typeface="Fira Code Retina" panose="020B0809050000020004" pitchFamily="49" charset="0"/>
              </a:rPr>
              <a:t>xfz</a:t>
            </a:r>
            <a:r>
              <a:rPr lang="en-US" sz="1600" b="0" dirty="0">
                <a:solidFill>
                  <a:srgbClr val="000000"/>
                </a:solidFill>
                <a:effectLst/>
                <a:latin typeface="Fira Code Retina" panose="020B0809050000020004" pitchFamily="49" charset="0"/>
              </a:rPr>
              <a:t> oxpets_images.tar.gz</a:t>
            </a:r>
          </a:p>
          <a:p>
            <a:r>
              <a:rPr lang="en-US" sz="1600" b="0" dirty="0">
                <a:solidFill>
                  <a:srgbClr val="CD3131"/>
                </a:solidFill>
                <a:effectLst/>
                <a:latin typeface="Fira Code Retina" panose="020B0809050000020004" pitchFamily="49" charset="0"/>
              </a:rPr>
              <a:t>!</a:t>
            </a:r>
            <a:r>
              <a:rPr lang="en-US" sz="1600" b="0" dirty="0">
                <a:solidFill>
                  <a:srgbClr val="000000"/>
                </a:solidFill>
                <a:effectLst/>
                <a:latin typeface="Fira Code Retina" panose="020B0809050000020004" pitchFamily="49" charset="0"/>
              </a:rPr>
              <a:t>rm oxpets_images.tar.gz</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Transfer Learning</a:t>
            </a:r>
          </a:p>
        </p:txBody>
      </p:sp>
      <p:pic>
        <p:nvPicPr>
          <p:cNvPr id="6" name="Picture 5">
            <a:extLst>
              <a:ext uri="{FF2B5EF4-FFF2-40B4-BE49-F238E27FC236}">
                <a16:creationId xmlns:a16="http://schemas.microsoft.com/office/drawing/2014/main" id="{A66A3E13-9FEC-479A-AC7C-EAB4E595E071}"/>
              </a:ext>
            </a:extLst>
          </p:cNvPr>
          <p:cNvPicPr>
            <a:picLocks noChangeAspect="1"/>
          </p:cNvPicPr>
          <p:nvPr/>
        </p:nvPicPr>
        <p:blipFill>
          <a:blip r:embed="rId3"/>
          <a:stretch>
            <a:fillRect/>
          </a:stretch>
        </p:blipFill>
        <p:spPr>
          <a:xfrm>
            <a:off x="588263" y="2348880"/>
            <a:ext cx="1856751" cy="1800200"/>
          </a:xfrm>
          <a:prstGeom prst="rect">
            <a:avLst/>
          </a:prstGeom>
        </p:spPr>
      </p:pic>
      <p:sp>
        <p:nvSpPr>
          <p:cNvPr id="7" name="Flowchart: Manual Operation 6">
            <a:extLst>
              <a:ext uri="{FF2B5EF4-FFF2-40B4-BE49-F238E27FC236}">
                <a16:creationId xmlns:a16="http://schemas.microsoft.com/office/drawing/2014/main" id="{5FB4724B-3AD3-45F0-998D-B51D11D2C6EC}"/>
              </a:ext>
            </a:extLst>
          </p:cNvPr>
          <p:cNvSpPr/>
          <p:nvPr/>
        </p:nvSpPr>
        <p:spPr bwMode="auto">
          <a:xfrm rot="16200000">
            <a:off x="2866350" y="2705452"/>
            <a:ext cx="1800200" cy="1080120"/>
          </a:xfrm>
          <a:prstGeom prst="flowChartManualOperati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solidFill>
                  <a:srgbClr val="FFFFFF"/>
                </a:solidFill>
                <a:ea typeface="Segoe UI" pitchFamily="34" charset="0"/>
                <a:cs typeface="Segoe UI" pitchFamily="34" charset="0"/>
              </a:rPr>
              <a:t>VGG</a:t>
            </a:r>
            <a:endParaRPr lang="ru-RU" sz="2000" dirty="0" err="1">
              <a:solidFill>
                <a:srgbClr val="FFFFFF"/>
              </a:soli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0F7FFCC7-3400-4B4C-8A20-F3D6BF5B082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rot="5400000">
            <a:off x="4203445" y="3017299"/>
            <a:ext cx="2339752" cy="570867"/>
          </a:xfrm>
          <a:prstGeom prst="rect">
            <a:avLst/>
          </a:prstGeom>
        </p:spPr>
      </p:pic>
      <p:sp>
        <p:nvSpPr>
          <p:cNvPr id="12" name="Rectangle 11">
            <a:extLst>
              <a:ext uri="{FF2B5EF4-FFF2-40B4-BE49-F238E27FC236}">
                <a16:creationId xmlns:a16="http://schemas.microsoft.com/office/drawing/2014/main" id="{0FB7E062-CFED-4ED0-AAC9-83E720724062}"/>
              </a:ext>
            </a:extLst>
          </p:cNvPr>
          <p:cNvSpPr/>
          <p:nvPr/>
        </p:nvSpPr>
        <p:spPr bwMode="auto">
          <a:xfrm rot="5400000">
            <a:off x="5924963" y="2971191"/>
            <a:ext cx="1578977" cy="548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dirty="0">
                <a:solidFill>
                  <a:srgbClr val="FFFFFF"/>
                </a:solidFill>
                <a:ea typeface="Segoe UI" pitchFamily="34" charset="0"/>
                <a:cs typeface="Segoe UI" pitchFamily="34" charset="0"/>
              </a:rPr>
              <a:t>Classifier</a:t>
            </a:r>
            <a:endParaRPr lang="ru-RU" sz="2000" dirty="0" err="1">
              <a:solidFill>
                <a:srgbClr val="FFFFFF"/>
              </a:solidFill>
              <a:ea typeface="Segoe UI" pitchFamily="34" charset="0"/>
              <a:cs typeface="Segoe UI" pitchFamily="34" charset="0"/>
            </a:endParaRPr>
          </a:p>
        </p:txBody>
      </p:sp>
      <p:sp>
        <p:nvSpPr>
          <p:cNvPr id="14" name="Arrow: Right 13">
            <a:extLst>
              <a:ext uri="{FF2B5EF4-FFF2-40B4-BE49-F238E27FC236}">
                <a16:creationId xmlns:a16="http://schemas.microsoft.com/office/drawing/2014/main" id="{5BD738E6-E8E1-4930-8851-5B3145490510}"/>
              </a:ext>
            </a:extLst>
          </p:cNvPr>
          <p:cNvSpPr/>
          <p:nvPr/>
        </p:nvSpPr>
        <p:spPr bwMode="auto">
          <a:xfrm>
            <a:off x="7104112" y="2636912"/>
            <a:ext cx="1008112" cy="271988"/>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16" name="Arrow: Right 15">
            <a:extLst>
              <a:ext uri="{FF2B5EF4-FFF2-40B4-BE49-F238E27FC236}">
                <a16:creationId xmlns:a16="http://schemas.microsoft.com/office/drawing/2014/main" id="{BE12B5B4-55DF-43DA-9BB3-F3D8C88F4D7E}"/>
              </a:ext>
            </a:extLst>
          </p:cNvPr>
          <p:cNvSpPr/>
          <p:nvPr/>
        </p:nvSpPr>
        <p:spPr bwMode="auto">
          <a:xfrm>
            <a:off x="7104112" y="3501008"/>
            <a:ext cx="1008112" cy="271988"/>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18" name="TextBox 17">
            <a:extLst>
              <a:ext uri="{FF2B5EF4-FFF2-40B4-BE49-F238E27FC236}">
                <a16:creationId xmlns:a16="http://schemas.microsoft.com/office/drawing/2014/main" id="{86990D25-10E9-4CCC-8EF3-F35CA911296A}"/>
              </a:ext>
            </a:extLst>
          </p:cNvPr>
          <p:cNvSpPr txBox="1"/>
          <p:nvPr/>
        </p:nvSpPr>
        <p:spPr>
          <a:xfrm>
            <a:off x="8352341" y="2610995"/>
            <a:ext cx="375103" cy="307777"/>
          </a:xfrm>
          <a:prstGeom prst="rect">
            <a:avLst/>
          </a:prstGeom>
          <a:noFill/>
        </p:spPr>
        <p:txBody>
          <a:bodyPr wrap="none" lIns="0" tIns="0" rIns="0" bIns="0" rtlCol="0">
            <a:spAutoFit/>
          </a:bodyPr>
          <a:lstStyle/>
          <a:p>
            <a:pPr algn="l"/>
            <a:r>
              <a:rPr lang="en-US" sz="2000" dirty="0"/>
              <a:t>Cat</a:t>
            </a:r>
            <a:endParaRPr lang="ru-RU" sz="2000" dirty="0" err="1"/>
          </a:p>
        </p:txBody>
      </p:sp>
      <p:sp>
        <p:nvSpPr>
          <p:cNvPr id="20" name="TextBox 19">
            <a:extLst>
              <a:ext uri="{FF2B5EF4-FFF2-40B4-BE49-F238E27FC236}">
                <a16:creationId xmlns:a16="http://schemas.microsoft.com/office/drawing/2014/main" id="{FCFED71D-51CB-473E-BD3F-F39089FECF4F}"/>
              </a:ext>
            </a:extLst>
          </p:cNvPr>
          <p:cNvSpPr txBox="1"/>
          <p:nvPr/>
        </p:nvSpPr>
        <p:spPr>
          <a:xfrm>
            <a:off x="8405035" y="3489695"/>
            <a:ext cx="480901" cy="307777"/>
          </a:xfrm>
          <a:prstGeom prst="rect">
            <a:avLst/>
          </a:prstGeom>
          <a:noFill/>
        </p:spPr>
        <p:txBody>
          <a:bodyPr wrap="none" lIns="0" tIns="0" rIns="0" bIns="0" rtlCol="0">
            <a:spAutoFit/>
          </a:bodyPr>
          <a:lstStyle/>
          <a:p>
            <a:pPr algn="l"/>
            <a:r>
              <a:rPr lang="en-US" sz="2000" dirty="0"/>
              <a:t>Dog</a:t>
            </a:r>
            <a:endParaRPr lang="ru-RU" sz="2000" dirty="0" err="1"/>
          </a:p>
        </p:txBody>
      </p:sp>
      <p:sp>
        <p:nvSpPr>
          <p:cNvPr id="21" name="Arrow: Right 20">
            <a:extLst>
              <a:ext uri="{FF2B5EF4-FFF2-40B4-BE49-F238E27FC236}">
                <a16:creationId xmlns:a16="http://schemas.microsoft.com/office/drawing/2014/main" id="{023ADFFD-4F9E-4BC0-8188-D58FDC4872A3}"/>
              </a:ext>
            </a:extLst>
          </p:cNvPr>
          <p:cNvSpPr/>
          <p:nvPr/>
        </p:nvSpPr>
        <p:spPr bwMode="auto">
          <a:xfrm>
            <a:off x="2518258" y="3067600"/>
            <a:ext cx="615449" cy="470264"/>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22" name="Arrow: Right 21">
            <a:extLst>
              <a:ext uri="{FF2B5EF4-FFF2-40B4-BE49-F238E27FC236}">
                <a16:creationId xmlns:a16="http://schemas.microsoft.com/office/drawing/2014/main" id="{8423EE7E-0466-44A4-B842-D83B7773C9CB}"/>
              </a:ext>
            </a:extLst>
          </p:cNvPr>
          <p:cNvSpPr/>
          <p:nvPr/>
        </p:nvSpPr>
        <p:spPr bwMode="auto">
          <a:xfrm>
            <a:off x="4399192" y="3045492"/>
            <a:ext cx="615449" cy="470264"/>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23" name="Arrow: Right 22">
            <a:extLst>
              <a:ext uri="{FF2B5EF4-FFF2-40B4-BE49-F238E27FC236}">
                <a16:creationId xmlns:a16="http://schemas.microsoft.com/office/drawing/2014/main" id="{9DA53A3C-2453-4B16-8521-DDF9039E99C2}"/>
              </a:ext>
            </a:extLst>
          </p:cNvPr>
          <p:cNvSpPr/>
          <p:nvPr/>
        </p:nvSpPr>
        <p:spPr bwMode="auto">
          <a:xfrm>
            <a:off x="5741718" y="3045492"/>
            <a:ext cx="615449" cy="470264"/>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24" name="TextBox 23">
            <a:extLst>
              <a:ext uri="{FF2B5EF4-FFF2-40B4-BE49-F238E27FC236}">
                <a16:creationId xmlns:a16="http://schemas.microsoft.com/office/drawing/2014/main" id="{A805EA05-EEF2-481E-9B1C-312F6C7E0F05}"/>
              </a:ext>
            </a:extLst>
          </p:cNvPr>
          <p:cNvSpPr txBox="1"/>
          <p:nvPr/>
        </p:nvSpPr>
        <p:spPr>
          <a:xfrm>
            <a:off x="767408" y="4797152"/>
            <a:ext cx="2824299" cy="307777"/>
          </a:xfrm>
          <a:prstGeom prst="rect">
            <a:avLst/>
          </a:prstGeom>
          <a:noFill/>
        </p:spPr>
        <p:txBody>
          <a:bodyPr wrap="none" lIns="0" tIns="0" rIns="0" bIns="0" rtlCol="0">
            <a:spAutoFit/>
          </a:bodyPr>
          <a:lstStyle/>
          <a:p>
            <a:pPr algn="l"/>
            <a:r>
              <a:rPr lang="en-US" sz="2000" dirty="0"/>
              <a:t>Pre-trained on ImageNet</a:t>
            </a:r>
            <a:endParaRPr lang="ru-RU" sz="2000" dirty="0" err="1"/>
          </a:p>
        </p:txBody>
      </p:sp>
      <p:sp>
        <p:nvSpPr>
          <p:cNvPr id="25" name="TextBox 24">
            <a:extLst>
              <a:ext uri="{FF2B5EF4-FFF2-40B4-BE49-F238E27FC236}">
                <a16:creationId xmlns:a16="http://schemas.microsoft.com/office/drawing/2014/main" id="{E4AB3B76-D66C-468F-ACC0-610AB9ED2B0A}"/>
              </a:ext>
            </a:extLst>
          </p:cNvPr>
          <p:cNvSpPr txBox="1"/>
          <p:nvPr/>
        </p:nvSpPr>
        <p:spPr>
          <a:xfrm>
            <a:off x="5633243" y="4756940"/>
            <a:ext cx="1613775" cy="307777"/>
          </a:xfrm>
          <a:prstGeom prst="rect">
            <a:avLst/>
          </a:prstGeom>
          <a:noFill/>
        </p:spPr>
        <p:txBody>
          <a:bodyPr wrap="none" lIns="0" tIns="0" rIns="0" bIns="0" rtlCol="0">
            <a:spAutoFit/>
          </a:bodyPr>
          <a:lstStyle/>
          <a:p>
            <a:pPr algn="l"/>
            <a:r>
              <a:rPr lang="en-US" sz="2000" dirty="0"/>
              <a:t>Feature vector</a:t>
            </a:r>
            <a:endParaRPr lang="ru-RU" sz="2000" dirty="0" err="1"/>
          </a:p>
        </p:txBody>
      </p:sp>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F144B15C-EB33-4C0D-A8B0-6B6FC8D36BD4}"/>
                  </a:ext>
                </a:extLst>
              </p14:cNvPr>
              <p14:cNvContentPartPr/>
              <p14:nvPr/>
            </p14:nvContentPartPr>
            <p14:xfrm>
              <a:off x="3703111" y="4038410"/>
              <a:ext cx="467640" cy="1010520"/>
            </p14:xfrm>
          </p:contentPart>
        </mc:Choice>
        <mc:Fallback>
          <p:pic>
            <p:nvPicPr>
              <p:cNvPr id="26" name="Ink 25">
                <a:extLst>
                  <a:ext uri="{FF2B5EF4-FFF2-40B4-BE49-F238E27FC236}">
                    <a16:creationId xmlns:a16="http://schemas.microsoft.com/office/drawing/2014/main" id="{F144B15C-EB33-4C0D-A8B0-6B6FC8D36BD4}"/>
                  </a:ext>
                </a:extLst>
              </p:cNvPr>
              <p:cNvPicPr/>
              <p:nvPr/>
            </p:nvPicPr>
            <p:blipFill>
              <a:blip r:embed="rId7"/>
              <a:stretch>
                <a:fillRect/>
              </a:stretch>
            </p:blipFill>
            <p:spPr>
              <a:xfrm>
                <a:off x="3685111" y="4020770"/>
                <a:ext cx="503280" cy="104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Ink 27">
                <a:extLst>
                  <a:ext uri="{FF2B5EF4-FFF2-40B4-BE49-F238E27FC236}">
                    <a16:creationId xmlns:a16="http://schemas.microsoft.com/office/drawing/2014/main" id="{BB1B1C25-1ED4-4BE1-A640-8235E5FC52FE}"/>
                  </a:ext>
                </a:extLst>
              </p14:cNvPr>
              <p14:cNvContentPartPr/>
              <p14:nvPr/>
            </p14:nvContentPartPr>
            <p14:xfrm>
              <a:off x="5211151" y="4497770"/>
              <a:ext cx="294480" cy="371520"/>
            </p14:xfrm>
          </p:contentPart>
        </mc:Choice>
        <mc:Fallback>
          <p:pic>
            <p:nvPicPr>
              <p:cNvPr id="28" name="Ink 27">
                <a:extLst>
                  <a:ext uri="{FF2B5EF4-FFF2-40B4-BE49-F238E27FC236}">
                    <a16:creationId xmlns:a16="http://schemas.microsoft.com/office/drawing/2014/main" id="{BB1B1C25-1ED4-4BE1-A640-8235E5FC52FE}"/>
                  </a:ext>
                </a:extLst>
              </p:cNvPr>
              <p:cNvPicPr/>
              <p:nvPr/>
            </p:nvPicPr>
            <p:blipFill>
              <a:blip r:embed="rId9"/>
              <a:stretch>
                <a:fillRect/>
              </a:stretch>
            </p:blipFill>
            <p:spPr>
              <a:xfrm>
                <a:off x="5193511" y="4479770"/>
                <a:ext cx="330120" cy="407160"/>
              </a:xfrm>
              <a:prstGeom prst="rect">
                <a:avLst/>
              </a:prstGeom>
            </p:spPr>
          </p:pic>
        </mc:Fallback>
      </mc:AlternateContent>
    </p:spTree>
    <p:extLst>
      <p:ext uri="{BB962C8B-B14F-4D97-AF65-F5344CB8AC3E}">
        <p14:creationId xmlns:p14="http://schemas.microsoft.com/office/powerpoint/2010/main" val="144342703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For transfer learning, we are using a VGG-16 network pre-trained on 1000 classes. What is the number of classes we can have in our network?</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Any</a:t>
            </a:r>
          </a:p>
          <a:p>
            <a:pPr lvl="1" indent="-457200">
              <a:spcAft>
                <a:spcPct val="15000"/>
              </a:spcAft>
              <a:buAutoNum type="alphaUcPeriod"/>
            </a:pPr>
            <a:r>
              <a:rPr sz="2500">
                <a:solidFill>
                  <a:srgbClr val="000000"/>
                </a:solidFill>
              </a:rPr>
              <a:t>1000</a:t>
            </a:r>
          </a:p>
          <a:p>
            <a:pPr lvl="1" indent="-457200">
              <a:spcAft>
                <a:spcPct val="15000"/>
              </a:spcAft>
              <a:buAutoNum type="alphaUcPeriod"/>
            </a:pPr>
            <a:r>
              <a:rPr sz="2500">
                <a:solidFill>
                  <a:srgbClr val="000000"/>
                </a:solidFill>
              </a:rPr>
              <a:t>2</a:t>
            </a:r>
          </a:p>
          <a:p>
            <a:pPr lvl="1" indent="-457200">
              <a:spcAft>
                <a:spcPct val="15000"/>
              </a:spcAft>
              <a:buAutoNum type="alphaUcPeriod"/>
            </a:pPr>
            <a:r>
              <a:rPr sz="2500">
                <a:solidFill>
                  <a:srgbClr val="000000"/>
                </a:solidFill>
              </a:rPr>
              <a:t>less than 1000</a:t>
            </a:r>
          </a:p>
        </p:txBody>
      </p:sp>
    </p:spTree>
    <p:extLst>
      <p:ext uri="{BB962C8B-B14F-4D97-AF65-F5344CB8AC3E}">
        <p14:creationId xmlns:p14="http://schemas.microsoft.com/office/powerpoint/2010/main" val="22068252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For transfer learning, we are using a VGG-16 network pre-trained on 1000 classes. What is the number of classes we can have in our network?</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Any</a:t>
            </a:r>
          </a:p>
          <a:p>
            <a:pPr lvl="1" indent="-457200">
              <a:spcAft>
                <a:spcPct val="15000"/>
              </a:spcAft>
              <a:buAutoNum type="alphaUcPeriod"/>
            </a:pPr>
            <a:r>
              <a:rPr sz="2500">
                <a:solidFill>
                  <a:srgbClr val="000000"/>
                </a:solidFill>
              </a:rPr>
              <a:t>1000</a:t>
            </a:r>
          </a:p>
          <a:p>
            <a:pPr lvl="1" indent="-457200">
              <a:spcAft>
                <a:spcPct val="15000"/>
              </a:spcAft>
              <a:buAutoNum type="alphaUcPeriod"/>
            </a:pPr>
            <a:r>
              <a:rPr sz="2500">
                <a:solidFill>
                  <a:srgbClr val="000000"/>
                </a:solidFill>
              </a:rPr>
              <a:t>2</a:t>
            </a:r>
          </a:p>
          <a:p>
            <a:pPr lvl="1" indent="-457200">
              <a:spcAft>
                <a:spcPct val="15000"/>
              </a:spcAft>
              <a:buAutoNum type="alphaUcPeriod"/>
            </a:pPr>
            <a:r>
              <a:rPr sz="2500">
                <a:solidFill>
                  <a:srgbClr val="000000"/>
                </a:solidFill>
              </a:rPr>
              <a:t>less than 1000</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6882384"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Summary</a:t>
            </a:r>
            <a:br>
              <a:rPr lang="en-US" dirty="0"/>
            </a:br>
            <a:r>
              <a:rPr lang="en-US" dirty="0"/>
              <a:t>and Further Steps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1"/>
            <a:ext cx="7253288" cy="2708434"/>
          </a:xfrm>
        </p:spPr>
        <p:txBody>
          <a:bodyPr anchor="t"/>
          <a:lstStyle>
            <a:lvl1pPr marL="231775" indent="-231775">
              <a:spcAft>
                <a:spcPts val="600"/>
              </a:spcAft>
              <a:buFont typeface="Wingdings" panose="05000000000000000000" pitchFamily="2" charset="2"/>
              <a:buChar char=""/>
              <a:defRPr/>
            </a:lvl1pPr>
          </a:lstStyle>
          <a:p>
            <a:pPr lvl="1"/>
            <a:r>
              <a:rPr lang="en-US" dirty="0"/>
              <a:t>Learn about neural networks in general</a:t>
            </a:r>
          </a:p>
          <a:p>
            <a:pPr lvl="1"/>
            <a:r>
              <a:rPr dirty="0"/>
              <a:t>Learn about computer vision tasks most commonly solved with neural networks</a:t>
            </a:r>
          </a:p>
          <a:p>
            <a:pPr lvl="1"/>
            <a:r>
              <a:rPr dirty="0"/>
              <a:t>Understand how Convolutional Neural Networks (CNNs) work</a:t>
            </a:r>
          </a:p>
          <a:p>
            <a:pPr lvl="1"/>
            <a:r>
              <a:rPr dirty="0"/>
              <a:t>Train a neural network to recognize </a:t>
            </a:r>
            <a:r>
              <a:rPr lang="en-US" dirty="0"/>
              <a:t>pets breeds from faces</a:t>
            </a:r>
            <a:endParaRPr dirty="0"/>
          </a:p>
          <a:p>
            <a:pPr lvl="1"/>
            <a:r>
              <a:rPr lang="en-US" dirty="0"/>
              <a:t>OPTIONAL: Train a neural network to recognize breeds from original photos using Transfer Learning</a:t>
            </a:r>
            <a:endParaRPr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Wow!</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We have learnt how to classify arbitrary breeds of cats and dogs with ~85% accuracy (~96% top-3) from 37 classes!</a:t>
            </a:r>
            <a:endParaRPr dirty="0"/>
          </a:p>
        </p:txBody>
      </p:sp>
      <p:sp>
        <p:nvSpPr>
          <p:cNvPr id="4" name="Title">
            <a:extLst>
              <a:ext uri="{FF2B5EF4-FFF2-40B4-BE49-F238E27FC236}">
                <a16:creationId xmlns:a16="http://schemas.microsoft.com/office/drawing/2014/main" id="{917A3CEB-B404-4282-A717-54B7650A6B57}"/>
              </a:ext>
            </a:extLst>
          </p:cNvPr>
          <p:cNvSpPr txBox="1">
            <a:spLocks/>
          </p:cNvSpPr>
          <p:nvPr/>
        </p:nvSpPr>
        <p:spPr>
          <a:xfrm>
            <a:off x="587621" y="2757763"/>
            <a:ext cx="11018520" cy="54864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Next:</a:t>
            </a:r>
          </a:p>
        </p:txBody>
      </p:sp>
      <p:sp>
        <p:nvSpPr>
          <p:cNvPr id="5" name="Subtitle">
            <a:extLst>
              <a:ext uri="{FF2B5EF4-FFF2-40B4-BE49-F238E27FC236}">
                <a16:creationId xmlns:a16="http://schemas.microsoft.com/office/drawing/2014/main" id="{7A016B8B-F4D5-418E-9845-7D43CAE4D159}"/>
              </a:ext>
            </a:extLst>
          </p:cNvPr>
          <p:cNvSpPr txBox="1">
            <a:spLocks/>
          </p:cNvSpPr>
          <p:nvPr/>
        </p:nvSpPr>
        <p:spPr>
          <a:xfrm>
            <a:off x="584200" y="3409050"/>
            <a:ext cx="11018838" cy="306545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Learn how to deploy the model on </a:t>
            </a:r>
            <a:r>
              <a:rPr lang="en-US" dirty="0">
                <a:hlinkClick r:id="rId3"/>
              </a:rPr>
              <a:t>Azure Functions</a:t>
            </a:r>
            <a:r>
              <a:rPr lang="en-US" dirty="0"/>
              <a:t> or </a:t>
            </a:r>
            <a:r>
              <a:rPr lang="en-US" dirty="0">
                <a:hlinkClick r:id="rId4"/>
              </a:rPr>
              <a:t>Azure ML Cluster</a:t>
            </a:r>
            <a:endParaRPr lang="en-US" dirty="0"/>
          </a:p>
          <a:p>
            <a:pPr marL="457200" indent="-457200">
              <a:buFont typeface="Arial" panose="020B0604020202020204" pitchFamily="34" charset="0"/>
              <a:buChar char="•"/>
            </a:pPr>
            <a:r>
              <a:rPr lang="en-US" dirty="0"/>
              <a:t>Create complete mobile application that can recognize breeds of cats/dogs:</a:t>
            </a:r>
          </a:p>
          <a:p>
            <a:pPr marL="914400" lvl="1" indent="-457200">
              <a:buFont typeface="Arial" panose="020B0604020202020204" pitchFamily="34" charset="0"/>
              <a:buChar char="•"/>
            </a:pPr>
            <a:r>
              <a:rPr lang="en-US" dirty="0"/>
              <a:t>Using Mobile-Net and local inference</a:t>
            </a:r>
          </a:p>
          <a:p>
            <a:pPr marL="914400" lvl="1" indent="-457200">
              <a:buFont typeface="Arial" panose="020B0604020202020204" pitchFamily="34" charset="0"/>
              <a:buChar char="•"/>
            </a:pPr>
            <a:r>
              <a:rPr lang="en-US" dirty="0"/>
              <a:t>Using model deployed on Azure</a:t>
            </a:r>
          </a:p>
          <a:p>
            <a:pPr marL="457200" indent="-457200">
              <a:buFont typeface="Arial" panose="020B0604020202020204" pitchFamily="34" charset="0"/>
              <a:buChar char="•"/>
            </a:pPr>
            <a:r>
              <a:rPr lang="en-US" dirty="0"/>
              <a:t>Learn how to deal with text in </a:t>
            </a:r>
            <a:r>
              <a:rPr lang="en-US" dirty="0" err="1">
                <a:hlinkClick r:id="rId5"/>
              </a:rPr>
              <a:t>PyTorch</a:t>
            </a:r>
            <a:r>
              <a:rPr lang="en-US" dirty="0"/>
              <a:t> or </a:t>
            </a:r>
            <a:r>
              <a:rPr lang="en-US" dirty="0">
                <a:hlinkClick r:id="rId6"/>
              </a:rPr>
              <a:t>TensorFlow</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1969770"/>
          </a:xfrm>
        </p:spPr>
        <p:txBody>
          <a:bodyPr anchor="t"/>
          <a:lstStyle>
            <a:lvl1pPr marL="231775" indent="-231775">
              <a:spcAft>
                <a:spcPts val="600"/>
              </a:spcAft>
              <a:buFont typeface="Wingdings" panose="05000000000000000000" pitchFamily="2" charset="2"/>
              <a:buChar char=""/>
              <a:defRPr/>
            </a:lvl1pPr>
          </a:lstStyle>
          <a:p>
            <a:pPr lvl="1"/>
            <a:r>
              <a:rPr dirty="0"/>
              <a:t>Basic knowledge of Python and Jupyter Notebooks</a:t>
            </a:r>
          </a:p>
          <a:p>
            <a:pPr lvl="1"/>
            <a:r>
              <a:rPr lang="en-US" dirty="0"/>
              <a:t>Some f</a:t>
            </a:r>
            <a:r>
              <a:rPr dirty="0"/>
              <a:t>amiliarity with </a:t>
            </a:r>
            <a:r>
              <a:rPr dirty="0" err="1"/>
              <a:t>PyTorch</a:t>
            </a:r>
            <a:r>
              <a:rPr lang="en-US" dirty="0"/>
              <a:t>/TensorFlow</a:t>
            </a:r>
            <a:r>
              <a:rPr dirty="0"/>
              <a:t> framework, including tensors, basics of back propagation and building models</a:t>
            </a:r>
          </a:p>
          <a:p>
            <a:pPr lvl="1"/>
            <a:r>
              <a:rPr dirty="0"/>
              <a:t>Understanding machine learning concepts, such as classification, train/test dataset, accuracy, etc.</a:t>
            </a:r>
          </a:p>
        </p:txBody>
      </p:sp>
      <p:sp>
        <p:nvSpPr>
          <p:cNvPr id="4" name="Title">
            <a:extLst>
              <a:ext uri="{FF2B5EF4-FFF2-40B4-BE49-F238E27FC236}">
                <a16:creationId xmlns:a16="http://schemas.microsoft.com/office/drawing/2014/main" id="{AB57E91E-853B-4D1C-8412-AF44E0AA67AF}"/>
              </a:ext>
            </a:extLst>
          </p:cNvPr>
          <p:cNvSpPr txBox="1">
            <a:spLocks/>
          </p:cNvSpPr>
          <p:nvPr/>
        </p:nvSpPr>
        <p:spPr>
          <a:xfrm>
            <a:off x="585215" y="4653136"/>
            <a:ext cx="3182027" cy="54864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To Learn:</a:t>
            </a:r>
          </a:p>
        </p:txBody>
      </p:sp>
      <p:sp>
        <p:nvSpPr>
          <p:cNvPr id="5" name="Subtitle">
            <a:extLst>
              <a:ext uri="{FF2B5EF4-FFF2-40B4-BE49-F238E27FC236}">
                <a16:creationId xmlns:a16="http://schemas.microsoft.com/office/drawing/2014/main" id="{C78D0BFB-1090-4E0C-887D-CD7841C5029C}"/>
              </a:ext>
            </a:extLst>
          </p:cNvPr>
          <p:cNvSpPr txBox="1">
            <a:spLocks/>
          </p:cNvSpPr>
          <p:nvPr/>
        </p:nvSpPr>
        <p:spPr>
          <a:xfrm>
            <a:off x="4330630" y="4797152"/>
            <a:ext cx="7253288" cy="1046440"/>
          </a:xfrm>
          <a:prstGeom prst="rect">
            <a:avLst/>
          </a:prstGeom>
        </p:spPr>
        <p:txBody>
          <a:bodyPr vert="horz" wrap="square" lIns="0" tIns="0" rIns="0" bIns="0" rtlCol="0" anchor="t">
            <a:spAutoFit/>
          </a:bodyPr>
          <a:lstStyle>
            <a:lvl1pPr marL="231775" marR="0" indent="-231775" algn="l" defTabSz="932742" rtl="0" eaLnBrk="1" fontAlgn="auto" latinLnBrk="0" hangingPunct="1">
              <a:lnSpc>
                <a:spcPct val="100000"/>
              </a:lnSpc>
              <a:spcBef>
                <a:spcPct val="20000"/>
              </a:spcBef>
              <a:spcAft>
                <a:spcPts val="60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Read: </a:t>
            </a:r>
            <a:r>
              <a:rPr lang="en-US" dirty="0">
                <a:hlinkClick r:id="rId3"/>
              </a:rPr>
              <a:t>http://eazify.net/nnintro</a:t>
            </a:r>
            <a:r>
              <a:rPr lang="en-US" dirty="0"/>
              <a:t> </a:t>
            </a:r>
          </a:p>
          <a:p>
            <a:pPr lvl="1"/>
            <a:r>
              <a:rPr lang="en-US" dirty="0"/>
              <a:t>Introduction to </a:t>
            </a:r>
            <a:r>
              <a:rPr lang="en-US" dirty="0" err="1"/>
              <a:t>PyTorch</a:t>
            </a:r>
            <a:r>
              <a:rPr lang="en-US" dirty="0"/>
              <a:t>: </a:t>
            </a:r>
            <a:r>
              <a:rPr lang="en-US" dirty="0">
                <a:hlinkClick r:id="rId4"/>
              </a:rPr>
              <a:t>http://aka.ms/learntorch/intro</a:t>
            </a:r>
            <a:r>
              <a:rPr lang="en-US" dirty="0"/>
              <a:t> </a:t>
            </a:r>
          </a:p>
          <a:p>
            <a:pPr lvl="1"/>
            <a:r>
              <a:rPr lang="en-US" dirty="0"/>
              <a:t>Introduction to TensorFlow: </a:t>
            </a:r>
            <a:r>
              <a:rPr lang="en-US" dirty="0">
                <a:hlinkClick r:id="rId5"/>
              </a:rPr>
              <a:t>http://aka.ms/learntf/keras</a:t>
            </a:r>
            <a:r>
              <a:rPr lang="en-US" dirty="0"/>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Introduction to Neural Networks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0EDE04B4-E401-44BC-8957-5FEFF033AD59}"/>
              </a:ext>
            </a:extLst>
          </p:cNvPr>
          <p:cNvSpPr>
            <a:spLocks noGrp="1"/>
          </p:cNvSpPr>
          <p:nvPr>
            <p:ph type="title"/>
          </p:nvPr>
        </p:nvSpPr>
        <p:spPr>
          <a:xfrm>
            <a:off x="588263" y="457200"/>
            <a:ext cx="11018520" cy="553998"/>
          </a:xfrm>
        </p:spPr>
        <p:txBody>
          <a:bodyPr/>
          <a:lstStyle/>
          <a:p>
            <a:r>
              <a:rPr lang="en-US" dirty="0"/>
              <a:t>Neural Networks are inspired by our Brain</a:t>
            </a:r>
          </a:p>
        </p:txBody>
      </p:sp>
      <p:sp>
        <p:nvSpPr>
          <p:cNvPr id="75" name="Text Placeholder 2">
            <a:extLst>
              <a:ext uri="{FF2B5EF4-FFF2-40B4-BE49-F238E27FC236}">
                <a16:creationId xmlns:a16="http://schemas.microsoft.com/office/drawing/2014/main" id="{2E813692-79CD-48EC-B89E-4944B102F4F5}"/>
              </a:ext>
            </a:extLst>
          </p:cNvPr>
          <p:cNvSpPr>
            <a:spLocks noGrp="1"/>
          </p:cNvSpPr>
          <p:nvPr>
            <p:ph type="body" sz="quarter" idx="16"/>
          </p:nvPr>
        </p:nvSpPr>
        <p:spPr>
          <a:xfrm>
            <a:off x="584199" y="5689600"/>
            <a:ext cx="5367528" cy="276999"/>
          </a:xfrm>
        </p:spPr>
        <p:txBody>
          <a:bodyPr/>
          <a:lstStyle/>
          <a:p>
            <a:r>
              <a:rPr lang="en-US" dirty="0"/>
              <a:t>Real Neuron</a:t>
            </a:r>
          </a:p>
        </p:txBody>
      </p:sp>
      <p:pic>
        <p:nvPicPr>
          <p:cNvPr id="2050" name="Picture 2" descr="Model of a Neuron">
            <a:extLst>
              <a:ext uri="{FF2B5EF4-FFF2-40B4-BE49-F238E27FC236}">
                <a16:creationId xmlns:a16="http://schemas.microsoft.com/office/drawing/2014/main" id="{BA428BA2-2D98-444E-BBDC-1F7543EDA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8" r="5608"/>
          <a:stretch/>
        </p:blipFill>
        <p:spPr bwMode="auto">
          <a:xfrm>
            <a:off x="582612" y="2025650"/>
            <a:ext cx="5367528" cy="3474720"/>
          </a:xfrm>
          <a:prstGeom prst="rect">
            <a:avLst/>
          </a:prstGeom>
          <a:solidFill>
            <a:srgbClr val="FFFFFF"/>
          </a:solidFill>
        </p:spPr>
      </p:pic>
      <p:sp>
        <p:nvSpPr>
          <p:cNvPr id="77" name="Text Placeholder 4">
            <a:extLst>
              <a:ext uri="{FF2B5EF4-FFF2-40B4-BE49-F238E27FC236}">
                <a16:creationId xmlns:a16="http://schemas.microsoft.com/office/drawing/2014/main" id="{CA36875E-44A8-4893-8863-B0726A7384B9}"/>
              </a:ext>
            </a:extLst>
          </p:cNvPr>
          <p:cNvSpPr>
            <a:spLocks noGrp="1"/>
          </p:cNvSpPr>
          <p:nvPr>
            <p:ph type="body" sz="quarter" idx="18"/>
          </p:nvPr>
        </p:nvSpPr>
        <p:spPr>
          <a:xfrm>
            <a:off x="6241860" y="5689600"/>
            <a:ext cx="5367528" cy="276999"/>
          </a:xfrm>
        </p:spPr>
        <p:txBody>
          <a:bodyPr/>
          <a:lstStyle/>
          <a:p>
            <a:r>
              <a:rPr lang="en-US" dirty="0"/>
              <a:t>Artificial Neuron</a:t>
            </a:r>
          </a:p>
        </p:txBody>
      </p:sp>
      <p:pic>
        <p:nvPicPr>
          <p:cNvPr id="2052" name="Picture 4" descr="Model of a Neuron">
            <a:extLst>
              <a:ext uri="{FF2B5EF4-FFF2-40B4-BE49-F238E27FC236}">
                <a16:creationId xmlns:a16="http://schemas.microsoft.com/office/drawing/2014/main" id="{C9016712-C896-4285-9803-9E517F7D96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7" r="5" b="5"/>
          <a:stretch/>
        </p:blipFill>
        <p:spPr bwMode="auto">
          <a:xfrm>
            <a:off x="6239255" y="2025650"/>
            <a:ext cx="5367528" cy="3474720"/>
          </a:xfrm>
          <a:prstGeom prst="rect">
            <a:avLst/>
          </a:prstGeom>
          <a:solidFill>
            <a:srgbClr val="FFFFFF"/>
          </a:solidFill>
        </p:spPr>
      </p:pic>
      <p:pic>
        <p:nvPicPr>
          <p:cNvPr id="6" name="Picture 5">
            <a:extLst>
              <a:ext uri="{FF2B5EF4-FFF2-40B4-BE49-F238E27FC236}">
                <a16:creationId xmlns:a16="http://schemas.microsoft.com/office/drawing/2014/main" id="{87118F44-2363-47B2-B39C-6D62457FBE25}"/>
              </a:ext>
            </a:extLst>
          </p:cNvPr>
          <p:cNvPicPr>
            <a:picLocks noChangeAspect="1"/>
          </p:cNvPicPr>
          <p:nvPr/>
        </p:nvPicPr>
        <p:blipFill>
          <a:blip r:embed="rId4"/>
          <a:stretch>
            <a:fillRect/>
          </a:stretch>
        </p:blipFill>
        <p:spPr>
          <a:xfrm>
            <a:off x="8904312" y="1556792"/>
            <a:ext cx="2512173" cy="1016832"/>
          </a:xfrm>
          <a:prstGeom prst="rect">
            <a:avLst/>
          </a:prstGeom>
        </p:spPr>
      </p:pic>
      <p:sp>
        <p:nvSpPr>
          <p:cNvPr id="9" name="TextBox 8">
            <a:extLst>
              <a:ext uri="{FF2B5EF4-FFF2-40B4-BE49-F238E27FC236}">
                <a16:creationId xmlns:a16="http://schemas.microsoft.com/office/drawing/2014/main" id="{D66909D2-86B1-4472-8EF2-889A458E92B8}"/>
              </a:ext>
            </a:extLst>
          </p:cNvPr>
          <p:cNvSpPr txBox="1"/>
          <p:nvPr/>
        </p:nvSpPr>
        <p:spPr>
          <a:xfrm>
            <a:off x="551384" y="1071128"/>
            <a:ext cx="6762134" cy="369332"/>
          </a:xfrm>
          <a:prstGeom prst="rect">
            <a:avLst/>
          </a:prstGeom>
          <a:noFill/>
        </p:spPr>
        <p:txBody>
          <a:bodyPr wrap="square">
            <a:spAutoFit/>
          </a:bodyPr>
          <a:lstStyle/>
          <a:p>
            <a:r>
              <a:rPr lang="en-US" dirty="0">
                <a:hlinkClick r:id="rId5"/>
              </a:rPr>
              <a:t>http://eazify.net/nnintro</a:t>
            </a:r>
            <a:endParaRPr lang="ru-RU" dirty="0"/>
          </a:p>
        </p:txBody>
      </p:sp>
    </p:spTree>
    <p:extLst>
      <p:ext uri="{BB962C8B-B14F-4D97-AF65-F5344CB8AC3E}">
        <p14:creationId xmlns:p14="http://schemas.microsoft.com/office/powerpoint/2010/main" val="30664916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A0ED816-845A-48D5-8495-E894127940CC}"/>
                  </a:ext>
                </a:extLst>
              </p:cNvPr>
              <p:cNvSpPr txBox="1"/>
              <p:nvPr/>
            </p:nvSpPr>
            <p:spPr>
              <a:xfrm>
                <a:off x="6142432" y="4762118"/>
                <a:ext cx="710643" cy="69153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ru-RU" sz="2000" i="1" smtClean="0">
                              <a:latin typeface="Cambria Math" panose="02040503050406030204" pitchFamily="18" charset="0"/>
                            </a:rPr>
                          </m:ctrlPr>
                        </m:dPr>
                        <m:e>
                          <m:f>
                            <m:fPr>
                              <m:type m:val="noBar"/>
                              <m:ctrlPr>
                                <a:rPr lang="ru-RU"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21</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den>
                          </m:f>
                        </m:e>
                      </m:d>
                    </m:oMath>
                  </m:oMathPara>
                </a14:m>
                <a:endParaRPr lang="ru-RU" sz="2000" dirty="0" err="1"/>
              </a:p>
            </p:txBody>
          </p:sp>
        </mc:Choice>
        <mc:Fallback xmlns="">
          <p:sp>
            <p:nvSpPr>
              <p:cNvPr id="51" name="TextBox 50">
                <a:extLst>
                  <a:ext uri="{FF2B5EF4-FFF2-40B4-BE49-F238E27FC236}">
                    <a16:creationId xmlns:a16="http://schemas.microsoft.com/office/drawing/2014/main" id="{FA0ED816-845A-48D5-8495-E894127940CC}"/>
                  </a:ext>
                </a:extLst>
              </p:cNvPr>
              <p:cNvSpPr txBox="1">
                <a:spLocks noRot="1" noChangeAspect="1" noMove="1" noResize="1" noEditPoints="1" noAdjustHandles="1" noChangeArrowheads="1" noChangeShapeType="1" noTextEdit="1"/>
              </p:cNvSpPr>
              <p:nvPr/>
            </p:nvSpPr>
            <p:spPr>
              <a:xfrm>
                <a:off x="6142432" y="4762118"/>
                <a:ext cx="710643" cy="691536"/>
              </a:xfrm>
              <a:prstGeom prst="rect">
                <a:avLst/>
              </a:prstGeom>
              <a:blipFill>
                <a:blip r:embed="rId2"/>
                <a:stretch>
                  <a:fillRect/>
                </a:stretch>
              </a:blipFill>
            </p:spPr>
            <p:txBody>
              <a:bodyPr/>
              <a:lstStyle/>
              <a:p>
                <a:r>
                  <a:rPr lang="ru-RU">
                    <a:noFill/>
                  </a:rPr>
                  <a:t> </a:t>
                </a:r>
              </a:p>
            </p:txBody>
          </p:sp>
        </mc:Fallback>
      </mc:AlternateContent>
      <p:sp>
        <p:nvSpPr>
          <p:cNvPr id="52" name="Rectangle 51">
            <a:extLst>
              <a:ext uri="{FF2B5EF4-FFF2-40B4-BE49-F238E27FC236}">
                <a16:creationId xmlns:a16="http://schemas.microsoft.com/office/drawing/2014/main" id="{742D37C2-5750-4D6F-9AF1-2C3B56B92360}"/>
              </a:ext>
            </a:extLst>
          </p:cNvPr>
          <p:cNvSpPr/>
          <p:nvPr/>
        </p:nvSpPr>
        <p:spPr bwMode="auto">
          <a:xfrm>
            <a:off x="6035363" y="5099660"/>
            <a:ext cx="576064" cy="6915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7" name="Title 6">
            <a:extLst>
              <a:ext uri="{FF2B5EF4-FFF2-40B4-BE49-F238E27FC236}">
                <a16:creationId xmlns:a16="http://schemas.microsoft.com/office/drawing/2014/main" id="{95F0D3A9-4E4B-444E-84A4-76D892EF30FC}"/>
              </a:ext>
            </a:extLst>
          </p:cNvPr>
          <p:cNvSpPr>
            <a:spLocks noGrp="1"/>
          </p:cNvSpPr>
          <p:nvPr>
            <p:ph type="title"/>
          </p:nvPr>
        </p:nvSpPr>
        <p:spPr/>
        <p:txBody>
          <a:bodyPr/>
          <a:lstStyle/>
          <a:p>
            <a:r>
              <a:rPr lang="en-US" dirty="0"/>
              <a:t>Tensors</a:t>
            </a:r>
            <a:endParaRPr lang="ru-RU" dirty="0"/>
          </a:p>
        </p:txBody>
      </p:sp>
      <p:sp>
        <p:nvSpPr>
          <p:cNvPr id="9" name="Oval 8">
            <a:extLst>
              <a:ext uri="{FF2B5EF4-FFF2-40B4-BE49-F238E27FC236}">
                <a16:creationId xmlns:a16="http://schemas.microsoft.com/office/drawing/2014/main" id="{B4A5FF6F-F065-4AEB-9E27-E53AC547427D}"/>
              </a:ext>
            </a:extLst>
          </p:cNvPr>
          <p:cNvSpPr/>
          <p:nvPr/>
        </p:nvSpPr>
        <p:spPr bwMode="auto">
          <a:xfrm>
            <a:off x="2495600" y="2276872"/>
            <a:ext cx="864096" cy="86409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10" name="Oval 9">
            <a:extLst>
              <a:ext uri="{FF2B5EF4-FFF2-40B4-BE49-F238E27FC236}">
                <a16:creationId xmlns:a16="http://schemas.microsoft.com/office/drawing/2014/main" id="{A6333B99-AA5F-4D33-9815-5B288609AA2F}"/>
              </a:ext>
            </a:extLst>
          </p:cNvPr>
          <p:cNvSpPr/>
          <p:nvPr/>
        </p:nvSpPr>
        <p:spPr bwMode="auto">
          <a:xfrm>
            <a:off x="2495600" y="3429000"/>
            <a:ext cx="864096" cy="86409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cxnSp>
        <p:nvCxnSpPr>
          <p:cNvPr id="12" name="Straight Arrow Connector 11">
            <a:extLst>
              <a:ext uri="{FF2B5EF4-FFF2-40B4-BE49-F238E27FC236}">
                <a16:creationId xmlns:a16="http://schemas.microsoft.com/office/drawing/2014/main" id="{3C857CA7-D06C-4705-BFCC-8149C3DF4BBA}"/>
              </a:ext>
            </a:extLst>
          </p:cNvPr>
          <p:cNvCxnSpPr>
            <a:cxnSpLocks/>
            <a:stCxn id="9" idx="6"/>
          </p:cNvCxnSpPr>
          <p:nvPr/>
        </p:nvCxnSpPr>
        <p:spPr>
          <a:xfrm>
            <a:off x="3359696" y="2708920"/>
            <a:ext cx="108012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3317C7-541E-468B-B647-CF19C4F14A93}"/>
              </a:ext>
            </a:extLst>
          </p:cNvPr>
          <p:cNvCxnSpPr>
            <a:cxnSpLocks/>
          </p:cNvCxnSpPr>
          <p:nvPr/>
        </p:nvCxnSpPr>
        <p:spPr>
          <a:xfrm>
            <a:off x="3359696" y="3861048"/>
            <a:ext cx="108012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12A60A-0DC3-4E73-B0D7-058E2C2EDBF6}"/>
              </a:ext>
            </a:extLst>
          </p:cNvPr>
          <p:cNvCxnSpPr>
            <a:cxnSpLocks/>
            <a:endCxn id="9" idx="2"/>
          </p:cNvCxnSpPr>
          <p:nvPr/>
        </p:nvCxnSpPr>
        <p:spPr>
          <a:xfrm>
            <a:off x="1271464" y="1988840"/>
            <a:ext cx="1224136" cy="72008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0622C22-BEEF-48EB-9554-473DDAF457FE}"/>
              </a:ext>
            </a:extLst>
          </p:cNvPr>
          <p:cNvSpPr txBox="1"/>
          <p:nvPr/>
        </p:nvSpPr>
        <p:spPr>
          <a:xfrm>
            <a:off x="695400" y="1758541"/>
            <a:ext cx="339837" cy="430887"/>
          </a:xfrm>
          <a:prstGeom prst="rect">
            <a:avLst/>
          </a:prstGeom>
          <a:noFill/>
        </p:spPr>
        <p:txBody>
          <a:bodyPr wrap="none" lIns="0" tIns="0" rIns="0" bIns="0" rtlCol="0">
            <a:spAutoFit/>
          </a:bodyPr>
          <a:lstStyle/>
          <a:p>
            <a:pPr algn="l"/>
            <a:r>
              <a:rPr lang="en-US" sz="2800" dirty="0"/>
              <a:t>X</a:t>
            </a:r>
            <a:r>
              <a:rPr lang="en-US" sz="2800" baseline="-25000" dirty="0"/>
              <a:t>1</a:t>
            </a:r>
            <a:endParaRPr lang="ru-RU" sz="2800" baseline="-25000" dirty="0" err="1"/>
          </a:p>
        </p:txBody>
      </p:sp>
      <p:sp>
        <p:nvSpPr>
          <p:cNvPr id="19" name="TextBox 18">
            <a:extLst>
              <a:ext uri="{FF2B5EF4-FFF2-40B4-BE49-F238E27FC236}">
                <a16:creationId xmlns:a16="http://schemas.microsoft.com/office/drawing/2014/main" id="{CBD19EC6-3FA3-445E-B85F-7EDB2EA15437}"/>
              </a:ext>
            </a:extLst>
          </p:cNvPr>
          <p:cNvSpPr txBox="1"/>
          <p:nvPr/>
        </p:nvSpPr>
        <p:spPr>
          <a:xfrm>
            <a:off x="695399" y="3107983"/>
            <a:ext cx="339837" cy="430887"/>
          </a:xfrm>
          <a:prstGeom prst="rect">
            <a:avLst/>
          </a:prstGeom>
          <a:noFill/>
        </p:spPr>
        <p:txBody>
          <a:bodyPr wrap="none" lIns="0" tIns="0" rIns="0" bIns="0" rtlCol="0">
            <a:spAutoFit/>
          </a:bodyPr>
          <a:lstStyle/>
          <a:p>
            <a:pPr algn="l"/>
            <a:r>
              <a:rPr lang="en-US" sz="2800" dirty="0"/>
              <a:t>X</a:t>
            </a:r>
            <a:r>
              <a:rPr lang="en-US" sz="2800" baseline="-25000" dirty="0"/>
              <a:t>2</a:t>
            </a:r>
            <a:endParaRPr lang="ru-RU" sz="2800" baseline="-25000" dirty="0" err="1"/>
          </a:p>
        </p:txBody>
      </p:sp>
      <p:sp>
        <p:nvSpPr>
          <p:cNvPr id="20" name="TextBox 19">
            <a:extLst>
              <a:ext uri="{FF2B5EF4-FFF2-40B4-BE49-F238E27FC236}">
                <a16:creationId xmlns:a16="http://schemas.microsoft.com/office/drawing/2014/main" id="{33F3976B-521A-4EC4-A4A7-9D3C6D9B85C9}"/>
              </a:ext>
            </a:extLst>
          </p:cNvPr>
          <p:cNvSpPr txBox="1"/>
          <p:nvPr/>
        </p:nvSpPr>
        <p:spPr>
          <a:xfrm>
            <a:off x="695398" y="4457425"/>
            <a:ext cx="339837" cy="430887"/>
          </a:xfrm>
          <a:prstGeom prst="rect">
            <a:avLst/>
          </a:prstGeom>
          <a:noFill/>
        </p:spPr>
        <p:txBody>
          <a:bodyPr wrap="none" lIns="0" tIns="0" rIns="0" bIns="0" rtlCol="0">
            <a:spAutoFit/>
          </a:bodyPr>
          <a:lstStyle/>
          <a:p>
            <a:pPr algn="l"/>
            <a:r>
              <a:rPr lang="en-US" sz="2800" dirty="0"/>
              <a:t>X</a:t>
            </a:r>
            <a:r>
              <a:rPr lang="en-US" sz="2800" baseline="-25000" dirty="0"/>
              <a:t>3</a:t>
            </a:r>
            <a:endParaRPr lang="ru-RU" sz="2800" baseline="-25000" dirty="0" err="1"/>
          </a:p>
        </p:txBody>
      </p:sp>
      <p:cxnSp>
        <p:nvCxnSpPr>
          <p:cNvPr id="21" name="Straight Arrow Connector 20">
            <a:extLst>
              <a:ext uri="{FF2B5EF4-FFF2-40B4-BE49-F238E27FC236}">
                <a16:creationId xmlns:a16="http://schemas.microsoft.com/office/drawing/2014/main" id="{31F14A01-CB0E-439C-BD6F-57AB5540DBC4}"/>
              </a:ext>
            </a:extLst>
          </p:cNvPr>
          <p:cNvCxnSpPr>
            <a:cxnSpLocks/>
            <a:endCxn id="10" idx="2"/>
          </p:cNvCxnSpPr>
          <p:nvPr/>
        </p:nvCxnSpPr>
        <p:spPr>
          <a:xfrm>
            <a:off x="1271464" y="2009209"/>
            <a:ext cx="1224136" cy="1851839"/>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4382E2-7845-46C8-9D7A-51960F72B260}"/>
              </a:ext>
            </a:extLst>
          </p:cNvPr>
          <p:cNvCxnSpPr>
            <a:cxnSpLocks/>
            <a:endCxn id="9" idx="2"/>
          </p:cNvCxnSpPr>
          <p:nvPr/>
        </p:nvCxnSpPr>
        <p:spPr>
          <a:xfrm flipV="1">
            <a:off x="1199456" y="2708920"/>
            <a:ext cx="1296144" cy="614506"/>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C3BACD-0E07-4A7C-BFD7-5240C7A811EB}"/>
              </a:ext>
            </a:extLst>
          </p:cNvPr>
          <p:cNvCxnSpPr>
            <a:cxnSpLocks/>
            <a:endCxn id="10" idx="2"/>
          </p:cNvCxnSpPr>
          <p:nvPr/>
        </p:nvCxnSpPr>
        <p:spPr>
          <a:xfrm>
            <a:off x="1199456" y="3323426"/>
            <a:ext cx="1296144" cy="537622"/>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C9D842B-33E7-4DB2-9831-27DA8C670310}"/>
              </a:ext>
            </a:extLst>
          </p:cNvPr>
          <p:cNvCxnSpPr>
            <a:cxnSpLocks/>
            <a:endCxn id="10" idx="2"/>
          </p:cNvCxnSpPr>
          <p:nvPr/>
        </p:nvCxnSpPr>
        <p:spPr>
          <a:xfrm flipV="1">
            <a:off x="1199456" y="3861048"/>
            <a:ext cx="1296144" cy="81182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8A4472C-3E01-4119-B3F9-F71DB1BE89F4}"/>
              </a:ext>
            </a:extLst>
          </p:cNvPr>
          <p:cNvCxnSpPr>
            <a:cxnSpLocks/>
            <a:endCxn id="9" idx="2"/>
          </p:cNvCxnSpPr>
          <p:nvPr/>
        </p:nvCxnSpPr>
        <p:spPr>
          <a:xfrm flipV="1">
            <a:off x="1199455" y="2708920"/>
            <a:ext cx="1296145" cy="1963948"/>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1BBB2C8-E004-4C55-9E0C-09948A35A77B}"/>
              </a:ext>
            </a:extLst>
          </p:cNvPr>
          <p:cNvSpPr txBox="1"/>
          <p:nvPr/>
        </p:nvSpPr>
        <p:spPr>
          <a:xfrm>
            <a:off x="4566108" y="2493476"/>
            <a:ext cx="333425" cy="430887"/>
          </a:xfrm>
          <a:prstGeom prst="rect">
            <a:avLst/>
          </a:prstGeom>
          <a:noFill/>
        </p:spPr>
        <p:txBody>
          <a:bodyPr wrap="none" lIns="0" tIns="0" rIns="0" bIns="0" rtlCol="0">
            <a:spAutoFit/>
          </a:bodyPr>
          <a:lstStyle/>
          <a:p>
            <a:pPr algn="l"/>
            <a:r>
              <a:rPr lang="en-US" sz="2800" dirty="0"/>
              <a:t>Z</a:t>
            </a:r>
            <a:r>
              <a:rPr lang="en-US" sz="2800" baseline="-25000" dirty="0"/>
              <a:t>1</a:t>
            </a:r>
            <a:endParaRPr lang="ru-RU" sz="2800" baseline="-25000" dirty="0" err="1"/>
          </a:p>
        </p:txBody>
      </p:sp>
      <p:sp>
        <p:nvSpPr>
          <p:cNvPr id="38" name="TextBox 37">
            <a:extLst>
              <a:ext uri="{FF2B5EF4-FFF2-40B4-BE49-F238E27FC236}">
                <a16:creationId xmlns:a16="http://schemas.microsoft.com/office/drawing/2014/main" id="{BA7E85C7-283B-4EB2-8446-5823F240F041}"/>
              </a:ext>
            </a:extLst>
          </p:cNvPr>
          <p:cNvSpPr txBox="1"/>
          <p:nvPr/>
        </p:nvSpPr>
        <p:spPr>
          <a:xfrm>
            <a:off x="4571064" y="3625531"/>
            <a:ext cx="333425" cy="430887"/>
          </a:xfrm>
          <a:prstGeom prst="rect">
            <a:avLst/>
          </a:prstGeom>
          <a:noFill/>
        </p:spPr>
        <p:txBody>
          <a:bodyPr wrap="none" lIns="0" tIns="0" rIns="0" bIns="0" rtlCol="0">
            <a:spAutoFit/>
          </a:bodyPr>
          <a:lstStyle/>
          <a:p>
            <a:pPr algn="l"/>
            <a:r>
              <a:rPr lang="en-US" sz="2800" dirty="0"/>
              <a:t>Z</a:t>
            </a:r>
            <a:r>
              <a:rPr lang="en-US" sz="2800" baseline="-25000" dirty="0"/>
              <a:t>2</a:t>
            </a:r>
            <a:endParaRPr lang="ru-RU" sz="2800" baseline="-25000" dirty="0" err="1"/>
          </a:p>
        </p:txBody>
      </p:sp>
      <p:sp>
        <p:nvSpPr>
          <p:cNvPr id="39" name="TextBox 38">
            <a:extLst>
              <a:ext uri="{FF2B5EF4-FFF2-40B4-BE49-F238E27FC236}">
                <a16:creationId xmlns:a16="http://schemas.microsoft.com/office/drawing/2014/main" id="{21E2C085-F53A-45FB-B336-5715D1F2F2AF}"/>
              </a:ext>
            </a:extLst>
          </p:cNvPr>
          <p:cNvSpPr txBox="1"/>
          <p:nvPr/>
        </p:nvSpPr>
        <p:spPr>
          <a:xfrm>
            <a:off x="1788922" y="1966795"/>
            <a:ext cx="371897" cy="307777"/>
          </a:xfrm>
          <a:prstGeom prst="rect">
            <a:avLst/>
          </a:prstGeom>
          <a:noFill/>
        </p:spPr>
        <p:txBody>
          <a:bodyPr wrap="none" lIns="0" tIns="0" rIns="0" bIns="0" rtlCol="0">
            <a:spAutoFit/>
          </a:bodyPr>
          <a:lstStyle/>
          <a:p>
            <a:pPr algn="l"/>
            <a:r>
              <a:rPr lang="en-US" sz="2000" dirty="0"/>
              <a:t>w</a:t>
            </a:r>
            <a:r>
              <a:rPr lang="en-US" sz="2000" baseline="-25000" dirty="0"/>
              <a:t>11</a:t>
            </a:r>
            <a:endParaRPr lang="ru-RU" sz="2000" baseline="-25000" dirty="0" err="1"/>
          </a:p>
        </p:txBody>
      </p:sp>
      <p:sp>
        <p:nvSpPr>
          <p:cNvPr id="40" name="TextBox 39">
            <a:extLst>
              <a:ext uri="{FF2B5EF4-FFF2-40B4-BE49-F238E27FC236}">
                <a16:creationId xmlns:a16="http://schemas.microsoft.com/office/drawing/2014/main" id="{F99B4F36-2B1C-4A06-89E7-9BD5C0187748}"/>
              </a:ext>
            </a:extLst>
          </p:cNvPr>
          <p:cNvSpPr txBox="1"/>
          <p:nvPr/>
        </p:nvSpPr>
        <p:spPr>
          <a:xfrm>
            <a:off x="1691655" y="2348880"/>
            <a:ext cx="371897" cy="307777"/>
          </a:xfrm>
          <a:prstGeom prst="rect">
            <a:avLst/>
          </a:prstGeom>
          <a:noFill/>
        </p:spPr>
        <p:txBody>
          <a:bodyPr wrap="none" lIns="0" tIns="0" rIns="0" bIns="0" rtlCol="0">
            <a:spAutoFit/>
          </a:bodyPr>
          <a:lstStyle/>
          <a:p>
            <a:pPr algn="l"/>
            <a:r>
              <a:rPr lang="en-US" sz="2000" dirty="0"/>
              <a:t>w</a:t>
            </a:r>
            <a:r>
              <a:rPr lang="en-US" sz="2000" baseline="-25000" dirty="0"/>
              <a:t>12</a:t>
            </a:r>
            <a:endParaRPr lang="ru-RU" sz="2000" baseline="-25000" dirty="0" err="1"/>
          </a:p>
        </p:txBody>
      </p:sp>
      <p:sp>
        <p:nvSpPr>
          <p:cNvPr id="41" name="TextBox 40">
            <a:extLst>
              <a:ext uri="{FF2B5EF4-FFF2-40B4-BE49-F238E27FC236}">
                <a16:creationId xmlns:a16="http://schemas.microsoft.com/office/drawing/2014/main" id="{10E3A36B-A9CE-4E90-BA6F-2EDC45AE4F8D}"/>
              </a:ext>
            </a:extLst>
          </p:cNvPr>
          <p:cNvSpPr txBox="1"/>
          <p:nvPr/>
        </p:nvSpPr>
        <p:spPr>
          <a:xfrm>
            <a:off x="1172955" y="3840992"/>
            <a:ext cx="371897" cy="307777"/>
          </a:xfrm>
          <a:prstGeom prst="rect">
            <a:avLst/>
          </a:prstGeom>
          <a:noFill/>
        </p:spPr>
        <p:txBody>
          <a:bodyPr wrap="none" lIns="0" tIns="0" rIns="0" bIns="0" rtlCol="0">
            <a:spAutoFit/>
          </a:bodyPr>
          <a:lstStyle/>
          <a:p>
            <a:pPr algn="l"/>
            <a:r>
              <a:rPr lang="en-US" sz="2000" dirty="0"/>
              <a:t>w</a:t>
            </a:r>
            <a:r>
              <a:rPr lang="en-US" sz="2000" baseline="-25000" dirty="0"/>
              <a:t>31</a:t>
            </a:r>
            <a:endParaRPr lang="ru-RU" sz="2000" baseline="-25000" dirty="0" err="1"/>
          </a:p>
        </p:txBody>
      </p:sp>
      <p:sp>
        <p:nvSpPr>
          <p:cNvPr id="42" name="TextBox 41">
            <a:extLst>
              <a:ext uri="{FF2B5EF4-FFF2-40B4-BE49-F238E27FC236}">
                <a16:creationId xmlns:a16="http://schemas.microsoft.com/office/drawing/2014/main" id="{B239D6B8-89AF-44F5-9D12-C83E9D0BDD30}"/>
              </a:ext>
            </a:extLst>
          </p:cNvPr>
          <p:cNvSpPr txBox="1"/>
          <p:nvPr/>
        </p:nvSpPr>
        <p:spPr>
          <a:xfrm>
            <a:off x="1847527" y="4179954"/>
            <a:ext cx="371897" cy="307777"/>
          </a:xfrm>
          <a:prstGeom prst="rect">
            <a:avLst/>
          </a:prstGeom>
          <a:noFill/>
        </p:spPr>
        <p:txBody>
          <a:bodyPr wrap="none" lIns="0" tIns="0" rIns="0" bIns="0" rtlCol="0">
            <a:spAutoFit/>
          </a:bodyPr>
          <a:lstStyle/>
          <a:p>
            <a:pPr algn="l"/>
            <a:r>
              <a:rPr lang="en-US" sz="2000" dirty="0"/>
              <a:t>w</a:t>
            </a:r>
            <a:r>
              <a:rPr lang="en-US" sz="2000" baseline="-25000" dirty="0"/>
              <a:t>32</a:t>
            </a:r>
            <a:endParaRPr lang="ru-RU" sz="2000" baseline="-25000" dirty="0" err="1"/>
          </a:p>
        </p:txBody>
      </p:sp>
      <p:sp>
        <p:nvSpPr>
          <p:cNvPr id="43" name="TextBox 42">
            <a:extLst>
              <a:ext uri="{FF2B5EF4-FFF2-40B4-BE49-F238E27FC236}">
                <a16:creationId xmlns:a16="http://schemas.microsoft.com/office/drawing/2014/main" id="{EC2FDDA4-3580-433C-9874-08C337C9A591}"/>
              </a:ext>
            </a:extLst>
          </p:cNvPr>
          <p:cNvSpPr txBox="1"/>
          <p:nvPr/>
        </p:nvSpPr>
        <p:spPr>
          <a:xfrm>
            <a:off x="1514571" y="3189593"/>
            <a:ext cx="371897" cy="307777"/>
          </a:xfrm>
          <a:prstGeom prst="rect">
            <a:avLst/>
          </a:prstGeom>
          <a:noFill/>
        </p:spPr>
        <p:txBody>
          <a:bodyPr wrap="none" lIns="0" tIns="0" rIns="0" bIns="0" rtlCol="0">
            <a:spAutoFit/>
          </a:bodyPr>
          <a:lstStyle/>
          <a:p>
            <a:pPr algn="l"/>
            <a:r>
              <a:rPr lang="en-US" sz="2000" dirty="0"/>
              <a:t>w</a:t>
            </a:r>
            <a:r>
              <a:rPr lang="en-US" sz="2000" baseline="-25000" dirty="0"/>
              <a:t>22</a:t>
            </a:r>
            <a:endParaRPr lang="ru-RU" sz="2000" baseline="-25000" dirty="0" err="1"/>
          </a:p>
        </p:txBody>
      </p:sp>
      <p:sp>
        <p:nvSpPr>
          <p:cNvPr id="44" name="TextBox 43">
            <a:extLst>
              <a:ext uri="{FF2B5EF4-FFF2-40B4-BE49-F238E27FC236}">
                <a16:creationId xmlns:a16="http://schemas.microsoft.com/office/drawing/2014/main" id="{6F0FA305-EC9C-4EC9-96DC-158EB0E5917E}"/>
              </a:ext>
            </a:extLst>
          </p:cNvPr>
          <p:cNvSpPr txBox="1"/>
          <p:nvPr/>
        </p:nvSpPr>
        <p:spPr>
          <a:xfrm>
            <a:off x="1361868" y="2726572"/>
            <a:ext cx="371897" cy="307777"/>
          </a:xfrm>
          <a:prstGeom prst="rect">
            <a:avLst/>
          </a:prstGeom>
          <a:noFill/>
        </p:spPr>
        <p:txBody>
          <a:bodyPr wrap="none" lIns="0" tIns="0" rIns="0" bIns="0" rtlCol="0">
            <a:spAutoFit/>
          </a:bodyPr>
          <a:lstStyle/>
          <a:p>
            <a:pPr algn="l"/>
            <a:r>
              <a:rPr lang="en-US" sz="2000" dirty="0"/>
              <a:t>w</a:t>
            </a:r>
            <a:r>
              <a:rPr lang="en-US" sz="2000" baseline="-25000" dirty="0"/>
              <a:t>21</a:t>
            </a:r>
            <a:endParaRPr lang="ru-RU" sz="2000" baseline="-25000" dirty="0" err="1"/>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0805A90-5E0C-4B32-962A-0767022D7933}"/>
                  </a:ext>
                </a:extLst>
              </p:cNvPr>
              <p:cNvSpPr txBox="1"/>
              <p:nvPr/>
            </p:nvSpPr>
            <p:spPr>
              <a:xfrm>
                <a:off x="6168008" y="1129834"/>
                <a:ext cx="4502195" cy="81464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ru-RU" sz="2000" i="1" smtClean="0">
                              <a:latin typeface="Cambria Math" panose="02040503050406030204" pitchFamily="18" charset="0"/>
                            </a:rPr>
                          </m:ctrlPr>
                        </m:dPr>
                        <m:e>
                          <m:f>
                            <m:fPr>
                              <m:type m:val="noBar"/>
                              <m:ctrlPr>
                                <a:rPr lang="ru-RU"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1</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2</m:t>
                                  </m:r>
                                </m:sub>
                              </m:sSub>
                            </m:den>
                          </m:f>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𝑤</m:t>
                                    </m:r>
                                  </m:e>
                                  <m:sub>
                                    <m:r>
                                      <m:rPr>
                                        <m:brk m:alnAt="7"/>
                                      </m:rPr>
                                      <a:rPr lang="en-US" sz="2000" b="0" i="1" smtClean="0">
                                        <a:latin typeface="Cambria Math" panose="02040503050406030204" pitchFamily="18" charset="0"/>
                                      </a:rPr>
                                      <m:t>1</m:t>
                                    </m:r>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13</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23</m:t>
                                    </m:r>
                                  </m:sub>
                                </m:sSub>
                              </m:e>
                            </m:mr>
                          </m:m>
                        </m:e>
                      </m:d>
                      <m:d>
                        <m:dPr>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e>
                          </m:eqAr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type m:val="noBa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den>
                          </m:f>
                        </m:e>
                      </m:d>
                    </m:oMath>
                  </m:oMathPara>
                </a14:m>
                <a:endParaRPr lang="ru-RU" sz="2000" dirty="0" err="1"/>
              </a:p>
            </p:txBody>
          </p:sp>
        </mc:Choice>
        <mc:Fallback xmlns="">
          <p:sp>
            <p:nvSpPr>
              <p:cNvPr id="45" name="TextBox 44">
                <a:extLst>
                  <a:ext uri="{FF2B5EF4-FFF2-40B4-BE49-F238E27FC236}">
                    <a16:creationId xmlns:a16="http://schemas.microsoft.com/office/drawing/2014/main" id="{20805A90-5E0C-4B32-962A-0767022D7933}"/>
                  </a:ext>
                </a:extLst>
              </p:cNvPr>
              <p:cNvSpPr txBox="1">
                <a:spLocks noRot="1" noChangeAspect="1" noMove="1" noResize="1" noEditPoints="1" noAdjustHandles="1" noChangeArrowheads="1" noChangeShapeType="1" noTextEdit="1"/>
              </p:cNvSpPr>
              <p:nvPr/>
            </p:nvSpPr>
            <p:spPr>
              <a:xfrm>
                <a:off x="6168008" y="1129834"/>
                <a:ext cx="4502195" cy="814647"/>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A52FA46-E6B1-40CF-9A85-F47C39E24D59}"/>
                  </a:ext>
                </a:extLst>
              </p:cNvPr>
              <p:cNvSpPr txBox="1"/>
              <p:nvPr/>
            </p:nvSpPr>
            <p:spPr>
              <a:xfrm>
                <a:off x="7806822" y="2289954"/>
                <a:ext cx="1370696"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𝑊𝑥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m:oMathPara>
                </a14:m>
                <a:endParaRPr lang="ru-RU" sz="2000" dirty="0" err="1"/>
              </a:p>
            </p:txBody>
          </p:sp>
        </mc:Choice>
        <mc:Fallback xmlns="">
          <p:sp>
            <p:nvSpPr>
              <p:cNvPr id="46" name="TextBox 45">
                <a:extLst>
                  <a:ext uri="{FF2B5EF4-FFF2-40B4-BE49-F238E27FC236}">
                    <a16:creationId xmlns:a16="http://schemas.microsoft.com/office/drawing/2014/main" id="{8A52FA46-E6B1-40CF-9A85-F47C39E24D59}"/>
                  </a:ext>
                </a:extLst>
              </p:cNvPr>
              <p:cNvSpPr txBox="1">
                <a:spLocks noRot="1" noChangeAspect="1" noMove="1" noResize="1" noEditPoints="1" noAdjustHandles="1" noChangeArrowheads="1" noChangeShapeType="1" noTextEdit="1"/>
              </p:cNvSpPr>
              <p:nvPr/>
            </p:nvSpPr>
            <p:spPr>
              <a:xfrm>
                <a:off x="7806822" y="2289954"/>
                <a:ext cx="1370696" cy="307777"/>
              </a:xfrm>
              <a:prstGeom prst="rect">
                <a:avLst/>
              </a:prstGeom>
              <a:blipFill>
                <a:blip r:embed="rId4"/>
                <a:stretch>
                  <a:fillRect l="-1786" r="-4018" b="-12000"/>
                </a:stretch>
              </a:blipFill>
            </p:spPr>
            <p:txBody>
              <a:bodyPr/>
              <a:lstStyle/>
              <a:p>
                <a:r>
                  <a:rPr lang="ru-RU">
                    <a:noFill/>
                  </a:rPr>
                  <a:t> </a:t>
                </a:r>
              </a:p>
            </p:txBody>
          </p:sp>
        </mc:Fallback>
      </mc:AlternateContent>
      <p:sp>
        <p:nvSpPr>
          <p:cNvPr id="47" name="TextBox 46">
            <a:extLst>
              <a:ext uri="{FF2B5EF4-FFF2-40B4-BE49-F238E27FC236}">
                <a16:creationId xmlns:a16="http://schemas.microsoft.com/office/drawing/2014/main" id="{F6755FA9-4EA9-4602-8A8C-9BFDC4E2E7EF}"/>
              </a:ext>
            </a:extLst>
          </p:cNvPr>
          <p:cNvSpPr txBox="1"/>
          <p:nvPr/>
        </p:nvSpPr>
        <p:spPr>
          <a:xfrm>
            <a:off x="6426455" y="2976374"/>
            <a:ext cx="4356962" cy="307777"/>
          </a:xfrm>
          <a:prstGeom prst="rect">
            <a:avLst/>
          </a:prstGeom>
          <a:noFill/>
        </p:spPr>
        <p:txBody>
          <a:bodyPr wrap="none" lIns="0" tIns="0" rIns="0" bIns="0" rtlCol="0">
            <a:spAutoFit/>
          </a:bodyPr>
          <a:lstStyle/>
          <a:p>
            <a:pPr algn="l"/>
            <a:r>
              <a:rPr lang="en-US" sz="2000" dirty="0"/>
              <a:t>Sizes: Z – 2x1, W – 2x3, X - 3x1, b – 2x1</a:t>
            </a:r>
            <a:endParaRPr lang="ru-RU" sz="2000" dirty="0" err="1"/>
          </a:p>
        </p:txBody>
      </p:sp>
      <p:sp>
        <p:nvSpPr>
          <p:cNvPr id="48" name="TextBox 47">
            <a:extLst>
              <a:ext uri="{FF2B5EF4-FFF2-40B4-BE49-F238E27FC236}">
                <a16:creationId xmlns:a16="http://schemas.microsoft.com/office/drawing/2014/main" id="{33AB42A2-1972-4D2D-9CD0-A3373BBF96C4}"/>
              </a:ext>
            </a:extLst>
          </p:cNvPr>
          <p:cNvSpPr txBox="1"/>
          <p:nvPr/>
        </p:nvSpPr>
        <p:spPr>
          <a:xfrm>
            <a:off x="6365818" y="3829259"/>
            <a:ext cx="4106573" cy="307777"/>
          </a:xfrm>
          <a:prstGeom prst="rect">
            <a:avLst/>
          </a:prstGeom>
          <a:noFill/>
        </p:spPr>
        <p:txBody>
          <a:bodyPr wrap="none" lIns="0" tIns="0" rIns="0" bIns="0" rtlCol="0">
            <a:spAutoFit/>
          </a:bodyPr>
          <a:lstStyle/>
          <a:p>
            <a:pPr algn="l"/>
            <a:r>
              <a:rPr lang="en-US" sz="2000" b="1" dirty="0"/>
              <a:t>Computing in minibatches (bs=9):</a:t>
            </a:r>
            <a:endParaRPr lang="ru-RU" sz="2000" b="1" dirty="0" err="1"/>
          </a:p>
        </p:txBody>
      </p:sp>
      <p:sp>
        <p:nvSpPr>
          <p:cNvPr id="49" name="TextBox 48">
            <a:extLst>
              <a:ext uri="{FF2B5EF4-FFF2-40B4-BE49-F238E27FC236}">
                <a16:creationId xmlns:a16="http://schemas.microsoft.com/office/drawing/2014/main" id="{1E449428-8472-4278-955B-ED364BDC9FE9}"/>
              </a:ext>
            </a:extLst>
          </p:cNvPr>
          <p:cNvSpPr txBox="1"/>
          <p:nvPr/>
        </p:nvSpPr>
        <p:spPr>
          <a:xfrm>
            <a:off x="6107371" y="6088620"/>
            <a:ext cx="4908395" cy="307777"/>
          </a:xfrm>
          <a:prstGeom prst="rect">
            <a:avLst/>
          </a:prstGeom>
          <a:noFill/>
        </p:spPr>
        <p:txBody>
          <a:bodyPr wrap="none" lIns="0" tIns="0" rIns="0" bIns="0" rtlCol="0">
            <a:spAutoFit/>
          </a:bodyPr>
          <a:lstStyle/>
          <a:p>
            <a:pPr algn="l"/>
            <a:r>
              <a:rPr lang="en-US" sz="2000" dirty="0"/>
              <a:t>Sizes: Z – 9x2x1, W – 2x3, X – 9x3x1, b – 2x1</a:t>
            </a:r>
            <a:endParaRPr lang="ru-RU" sz="2000" dirty="0" err="1"/>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CF64CCB-D862-4A8C-B259-AA43183023B6}"/>
                  </a:ext>
                </a:extLst>
              </p:cNvPr>
              <p:cNvSpPr txBox="1"/>
              <p:nvPr/>
            </p:nvSpPr>
            <p:spPr>
              <a:xfrm>
                <a:off x="5963355" y="5039759"/>
                <a:ext cx="4714239" cy="81464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ru-RU" sz="2000" i="1" smtClean="0">
                              <a:latin typeface="Cambria Math" panose="02040503050406030204" pitchFamily="18" charset="0"/>
                            </a:rPr>
                          </m:ctrlPr>
                        </m:dPr>
                        <m:e>
                          <m:f>
                            <m:fPr>
                              <m:type m:val="noBar"/>
                              <m:ctrlPr>
                                <a:rPr lang="ru-RU"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11</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12</m:t>
                                  </m:r>
                                </m:sub>
                              </m:sSub>
                            </m:den>
                          </m:f>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𝑤</m:t>
                                    </m:r>
                                  </m:e>
                                  <m:sub>
                                    <m:r>
                                      <m:rPr>
                                        <m:brk m:alnAt="7"/>
                                      </m:rPr>
                                      <a:rPr lang="en-US" sz="2000" b="0" i="1" smtClean="0">
                                        <a:latin typeface="Cambria Math" panose="02040503050406030204" pitchFamily="18" charset="0"/>
                                      </a:rPr>
                                      <m:t>1</m:t>
                                    </m:r>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13</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23</m:t>
                                    </m:r>
                                  </m:sub>
                                </m:sSub>
                              </m:e>
                            </m:mr>
                          </m:m>
                        </m:e>
                      </m:d>
                      <m:d>
                        <m:dPr>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e>
                          </m:eqAr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type m:val="noBa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den>
                          </m:f>
                        </m:e>
                      </m:d>
                    </m:oMath>
                  </m:oMathPara>
                </a14:m>
                <a:endParaRPr lang="ru-RU" sz="2000" dirty="0" err="1"/>
              </a:p>
            </p:txBody>
          </p:sp>
        </mc:Choice>
        <mc:Fallback xmlns="">
          <p:sp>
            <p:nvSpPr>
              <p:cNvPr id="50" name="TextBox 49">
                <a:extLst>
                  <a:ext uri="{FF2B5EF4-FFF2-40B4-BE49-F238E27FC236}">
                    <a16:creationId xmlns:a16="http://schemas.microsoft.com/office/drawing/2014/main" id="{4CF64CCB-D862-4A8C-B259-AA43183023B6}"/>
                  </a:ext>
                </a:extLst>
              </p:cNvPr>
              <p:cNvSpPr txBox="1">
                <a:spLocks noRot="1" noChangeAspect="1" noMove="1" noResize="1" noEditPoints="1" noAdjustHandles="1" noChangeArrowheads="1" noChangeShapeType="1" noTextEdit="1"/>
              </p:cNvSpPr>
              <p:nvPr/>
            </p:nvSpPr>
            <p:spPr>
              <a:xfrm>
                <a:off x="5963355" y="5039759"/>
                <a:ext cx="4714239" cy="81464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B562EF4-CAD3-4C62-8B66-258280E770B8}"/>
                  </a:ext>
                </a:extLst>
              </p:cNvPr>
              <p:cNvSpPr txBox="1"/>
              <p:nvPr/>
            </p:nvSpPr>
            <p:spPr>
              <a:xfrm>
                <a:off x="6560002" y="4209403"/>
                <a:ext cx="704231" cy="69153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ru-RU" sz="2000" i="1" smtClean="0">
                              <a:latin typeface="Cambria Math" panose="02040503050406030204" pitchFamily="18" charset="0"/>
                            </a:rPr>
                          </m:ctrlPr>
                        </m:dPr>
                        <m:e>
                          <m:f>
                            <m:fPr>
                              <m:type m:val="noBar"/>
                              <m:ctrlPr>
                                <a:rPr lang="ru-RU"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91</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92</m:t>
                                  </m:r>
                                </m:sub>
                              </m:sSub>
                            </m:den>
                          </m:f>
                        </m:e>
                      </m:d>
                    </m:oMath>
                  </m:oMathPara>
                </a14:m>
                <a:endParaRPr lang="ru-RU" sz="2000" dirty="0" err="1"/>
              </a:p>
            </p:txBody>
          </p:sp>
        </mc:Choice>
        <mc:Fallback xmlns="">
          <p:sp>
            <p:nvSpPr>
              <p:cNvPr id="53" name="TextBox 52">
                <a:extLst>
                  <a:ext uri="{FF2B5EF4-FFF2-40B4-BE49-F238E27FC236}">
                    <a16:creationId xmlns:a16="http://schemas.microsoft.com/office/drawing/2014/main" id="{AB562EF4-CAD3-4C62-8B66-258280E770B8}"/>
                  </a:ext>
                </a:extLst>
              </p:cNvPr>
              <p:cNvSpPr txBox="1">
                <a:spLocks noRot="1" noChangeAspect="1" noMove="1" noResize="1" noEditPoints="1" noAdjustHandles="1" noChangeArrowheads="1" noChangeShapeType="1" noTextEdit="1"/>
              </p:cNvSpPr>
              <p:nvPr/>
            </p:nvSpPr>
            <p:spPr>
              <a:xfrm>
                <a:off x="6560002" y="4209403"/>
                <a:ext cx="704231" cy="691536"/>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422189D-0438-4CB7-BDFA-E3FDF8263DB5}"/>
                  </a:ext>
                </a:extLst>
              </p:cNvPr>
              <p:cNvSpPr txBox="1"/>
              <p:nvPr/>
            </p:nvSpPr>
            <p:spPr>
              <a:xfrm>
                <a:off x="9317470" y="4189590"/>
                <a:ext cx="739177" cy="81464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91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92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93</m:t>
                                  </m:r>
                                </m:sub>
                              </m:sSub>
                            </m:e>
                          </m:eqArr>
                        </m:e>
                      </m:d>
                    </m:oMath>
                  </m:oMathPara>
                </a14:m>
                <a:endParaRPr lang="ru-RU" sz="2000" dirty="0" err="1"/>
              </a:p>
            </p:txBody>
          </p:sp>
        </mc:Choice>
        <mc:Fallback xmlns="">
          <p:sp>
            <p:nvSpPr>
              <p:cNvPr id="54" name="TextBox 53">
                <a:extLst>
                  <a:ext uri="{FF2B5EF4-FFF2-40B4-BE49-F238E27FC236}">
                    <a16:creationId xmlns:a16="http://schemas.microsoft.com/office/drawing/2014/main" id="{5422189D-0438-4CB7-BDFA-E3FDF8263DB5}"/>
                  </a:ext>
                </a:extLst>
              </p:cNvPr>
              <p:cNvSpPr txBox="1">
                <a:spLocks noRot="1" noChangeAspect="1" noMove="1" noResize="1" noEditPoints="1" noAdjustHandles="1" noChangeArrowheads="1" noChangeShapeType="1" noTextEdit="1"/>
              </p:cNvSpPr>
              <p:nvPr/>
            </p:nvSpPr>
            <p:spPr>
              <a:xfrm>
                <a:off x="9317470" y="4189590"/>
                <a:ext cx="739177" cy="814647"/>
              </a:xfrm>
              <a:prstGeom prst="rect">
                <a:avLst/>
              </a:prstGeom>
              <a:blipFill>
                <a:blip r:embed="rId7"/>
                <a:stretch>
                  <a:fillRect/>
                </a:stretch>
              </a:blipFill>
            </p:spPr>
            <p:txBody>
              <a:bodyPr/>
              <a:lstStyle/>
              <a:p>
                <a:r>
                  <a:rPr lang="ru-RU">
                    <a:noFill/>
                  </a:rPr>
                  <a:t> </a:t>
                </a:r>
              </a:p>
            </p:txBody>
          </p:sp>
        </mc:Fallback>
      </mc:AlternateContent>
      <p:sp>
        <p:nvSpPr>
          <p:cNvPr id="55" name="TextBox 54">
            <a:extLst>
              <a:ext uri="{FF2B5EF4-FFF2-40B4-BE49-F238E27FC236}">
                <a16:creationId xmlns:a16="http://schemas.microsoft.com/office/drawing/2014/main" id="{16BB87F8-7A02-406A-B831-2253FF512F53}"/>
              </a:ext>
            </a:extLst>
          </p:cNvPr>
          <p:cNvSpPr txBox="1"/>
          <p:nvPr/>
        </p:nvSpPr>
        <p:spPr>
          <a:xfrm rot="18707156">
            <a:off x="6346353" y="4437045"/>
            <a:ext cx="187552" cy="307777"/>
          </a:xfrm>
          <a:prstGeom prst="rect">
            <a:avLst/>
          </a:prstGeom>
          <a:noFill/>
        </p:spPr>
        <p:txBody>
          <a:bodyPr wrap="none" lIns="0" tIns="0" rIns="0" bIns="0" rtlCol="0">
            <a:spAutoFit/>
          </a:bodyPr>
          <a:lstStyle/>
          <a:p>
            <a:pPr algn="l"/>
            <a:r>
              <a:rPr lang="en-US" sz="2000" dirty="0"/>
              <a:t>…</a:t>
            </a:r>
            <a:endParaRPr lang="ru-RU" sz="2000" dirty="0" err="1"/>
          </a:p>
        </p:txBody>
      </p:sp>
      <p:sp>
        <p:nvSpPr>
          <p:cNvPr id="56" name="TextBox 55">
            <a:extLst>
              <a:ext uri="{FF2B5EF4-FFF2-40B4-BE49-F238E27FC236}">
                <a16:creationId xmlns:a16="http://schemas.microsoft.com/office/drawing/2014/main" id="{1FB95704-9D2D-429C-8228-2D5D66D84A6A}"/>
              </a:ext>
            </a:extLst>
          </p:cNvPr>
          <p:cNvSpPr txBox="1"/>
          <p:nvPr/>
        </p:nvSpPr>
        <p:spPr>
          <a:xfrm rot="18707156">
            <a:off x="9145849" y="4669599"/>
            <a:ext cx="187552" cy="307777"/>
          </a:xfrm>
          <a:prstGeom prst="rect">
            <a:avLst/>
          </a:prstGeom>
          <a:noFill/>
        </p:spPr>
        <p:txBody>
          <a:bodyPr wrap="none" lIns="0" tIns="0" rIns="0" bIns="0" rtlCol="0">
            <a:spAutoFit/>
          </a:bodyPr>
          <a:lstStyle/>
          <a:p>
            <a:pPr algn="l"/>
            <a:r>
              <a:rPr lang="en-US" sz="2000" dirty="0"/>
              <a:t>…</a:t>
            </a:r>
            <a:endParaRPr lang="ru-RU" sz="2000" dirty="0" err="1"/>
          </a:p>
        </p:txBody>
      </p:sp>
    </p:spTree>
    <p:extLst>
      <p:ext uri="{BB962C8B-B14F-4D97-AF65-F5344CB8AC3E}">
        <p14:creationId xmlns:p14="http://schemas.microsoft.com/office/powerpoint/2010/main" val="2937122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P spid="48" grpId="0"/>
      <p:bldP spid="49" grpId="0"/>
      <p:bldP spid="50"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F0D3A9-4E4B-444E-84A4-76D892EF30FC}"/>
              </a:ext>
            </a:extLst>
          </p:cNvPr>
          <p:cNvSpPr>
            <a:spLocks noGrp="1"/>
          </p:cNvSpPr>
          <p:nvPr>
            <p:ph type="title"/>
          </p:nvPr>
        </p:nvSpPr>
        <p:spPr/>
        <p:txBody>
          <a:bodyPr/>
          <a:lstStyle/>
          <a:p>
            <a:r>
              <a:rPr lang="en-US" dirty="0" err="1"/>
              <a:t>Softmax</a:t>
            </a:r>
            <a:r>
              <a:rPr lang="en-US" dirty="0"/>
              <a:t> and Loss</a:t>
            </a:r>
            <a:endParaRPr lang="ru-RU" dirty="0"/>
          </a:p>
        </p:txBody>
      </p:sp>
      <p:sp>
        <p:nvSpPr>
          <p:cNvPr id="9" name="Oval 8">
            <a:extLst>
              <a:ext uri="{FF2B5EF4-FFF2-40B4-BE49-F238E27FC236}">
                <a16:creationId xmlns:a16="http://schemas.microsoft.com/office/drawing/2014/main" id="{B4A5FF6F-F065-4AEB-9E27-E53AC547427D}"/>
              </a:ext>
            </a:extLst>
          </p:cNvPr>
          <p:cNvSpPr/>
          <p:nvPr/>
        </p:nvSpPr>
        <p:spPr bwMode="auto">
          <a:xfrm>
            <a:off x="2893185" y="3050464"/>
            <a:ext cx="864096" cy="86409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10" name="Oval 9">
            <a:extLst>
              <a:ext uri="{FF2B5EF4-FFF2-40B4-BE49-F238E27FC236}">
                <a16:creationId xmlns:a16="http://schemas.microsoft.com/office/drawing/2014/main" id="{A6333B99-AA5F-4D33-9815-5B288609AA2F}"/>
              </a:ext>
            </a:extLst>
          </p:cNvPr>
          <p:cNvSpPr/>
          <p:nvPr/>
        </p:nvSpPr>
        <p:spPr bwMode="auto">
          <a:xfrm>
            <a:off x="2893185" y="4202592"/>
            <a:ext cx="864096" cy="86409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cxnSp>
        <p:nvCxnSpPr>
          <p:cNvPr id="12" name="Straight Arrow Connector 11">
            <a:extLst>
              <a:ext uri="{FF2B5EF4-FFF2-40B4-BE49-F238E27FC236}">
                <a16:creationId xmlns:a16="http://schemas.microsoft.com/office/drawing/2014/main" id="{3C857CA7-D06C-4705-BFCC-8149C3DF4BBA}"/>
              </a:ext>
            </a:extLst>
          </p:cNvPr>
          <p:cNvCxnSpPr>
            <a:cxnSpLocks/>
            <a:stCxn id="9" idx="6"/>
          </p:cNvCxnSpPr>
          <p:nvPr/>
        </p:nvCxnSpPr>
        <p:spPr>
          <a:xfrm>
            <a:off x="3757281" y="3482512"/>
            <a:ext cx="108012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3317C7-541E-468B-B647-CF19C4F14A93}"/>
              </a:ext>
            </a:extLst>
          </p:cNvPr>
          <p:cNvCxnSpPr>
            <a:cxnSpLocks/>
          </p:cNvCxnSpPr>
          <p:nvPr/>
        </p:nvCxnSpPr>
        <p:spPr>
          <a:xfrm>
            <a:off x="3757281" y="4634640"/>
            <a:ext cx="108012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12A60A-0DC3-4E73-B0D7-058E2C2EDBF6}"/>
              </a:ext>
            </a:extLst>
          </p:cNvPr>
          <p:cNvCxnSpPr>
            <a:cxnSpLocks/>
            <a:endCxn id="9" idx="2"/>
          </p:cNvCxnSpPr>
          <p:nvPr/>
        </p:nvCxnSpPr>
        <p:spPr>
          <a:xfrm>
            <a:off x="1669049" y="2762432"/>
            <a:ext cx="1224136" cy="72008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0622C22-BEEF-48EB-9554-473DDAF457FE}"/>
              </a:ext>
            </a:extLst>
          </p:cNvPr>
          <p:cNvSpPr txBox="1"/>
          <p:nvPr/>
        </p:nvSpPr>
        <p:spPr>
          <a:xfrm>
            <a:off x="1092985" y="2532133"/>
            <a:ext cx="339837" cy="430887"/>
          </a:xfrm>
          <a:prstGeom prst="rect">
            <a:avLst/>
          </a:prstGeom>
          <a:noFill/>
        </p:spPr>
        <p:txBody>
          <a:bodyPr wrap="none" lIns="0" tIns="0" rIns="0" bIns="0" rtlCol="0">
            <a:spAutoFit/>
          </a:bodyPr>
          <a:lstStyle/>
          <a:p>
            <a:pPr algn="l"/>
            <a:r>
              <a:rPr lang="en-US" sz="2800" dirty="0"/>
              <a:t>X</a:t>
            </a:r>
            <a:r>
              <a:rPr lang="en-US" sz="2800" baseline="-25000" dirty="0"/>
              <a:t>1</a:t>
            </a:r>
            <a:endParaRPr lang="ru-RU" sz="2800" baseline="-25000" dirty="0" err="1"/>
          </a:p>
        </p:txBody>
      </p:sp>
      <p:sp>
        <p:nvSpPr>
          <p:cNvPr id="19" name="TextBox 18">
            <a:extLst>
              <a:ext uri="{FF2B5EF4-FFF2-40B4-BE49-F238E27FC236}">
                <a16:creationId xmlns:a16="http://schemas.microsoft.com/office/drawing/2014/main" id="{CBD19EC6-3FA3-445E-B85F-7EDB2EA15437}"/>
              </a:ext>
            </a:extLst>
          </p:cNvPr>
          <p:cNvSpPr txBox="1"/>
          <p:nvPr/>
        </p:nvSpPr>
        <p:spPr>
          <a:xfrm>
            <a:off x="1092984" y="3881575"/>
            <a:ext cx="339837" cy="430887"/>
          </a:xfrm>
          <a:prstGeom prst="rect">
            <a:avLst/>
          </a:prstGeom>
          <a:noFill/>
        </p:spPr>
        <p:txBody>
          <a:bodyPr wrap="none" lIns="0" tIns="0" rIns="0" bIns="0" rtlCol="0">
            <a:spAutoFit/>
          </a:bodyPr>
          <a:lstStyle/>
          <a:p>
            <a:pPr algn="l"/>
            <a:r>
              <a:rPr lang="en-US" sz="2800" dirty="0"/>
              <a:t>X</a:t>
            </a:r>
            <a:r>
              <a:rPr lang="en-US" sz="2800" baseline="-25000" dirty="0"/>
              <a:t>2</a:t>
            </a:r>
            <a:endParaRPr lang="ru-RU" sz="2800" baseline="-25000" dirty="0" err="1"/>
          </a:p>
        </p:txBody>
      </p:sp>
      <p:sp>
        <p:nvSpPr>
          <p:cNvPr id="20" name="TextBox 19">
            <a:extLst>
              <a:ext uri="{FF2B5EF4-FFF2-40B4-BE49-F238E27FC236}">
                <a16:creationId xmlns:a16="http://schemas.microsoft.com/office/drawing/2014/main" id="{33F3976B-521A-4EC4-A4A7-9D3C6D9B85C9}"/>
              </a:ext>
            </a:extLst>
          </p:cNvPr>
          <p:cNvSpPr txBox="1"/>
          <p:nvPr/>
        </p:nvSpPr>
        <p:spPr>
          <a:xfrm>
            <a:off x="1092983" y="5231017"/>
            <a:ext cx="339837" cy="430887"/>
          </a:xfrm>
          <a:prstGeom prst="rect">
            <a:avLst/>
          </a:prstGeom>
          <a:noFill/>
        </p:spPr>
        <p:txBody>
          <a:bodyPr wrap="none" lIns="0" tIns="0" rIns="0" bIns="0" rtlCol="0">
            <a:spAutoFit/>
          </a:bodyPr>
          <a:lstStyle/>
          <a:p>
            <a:pPr algn="l"/>
            <a:r>
              <a:rPr lang="en-US" sz="2800" dirty="0"/>
              <a:t>X</a:t>
            </a:r>
            <a:r>
              <a:rPr lang="en-US" sz="2800" baseline="-25000" dirty="0"/>
              <a:t>3</a:t>
            </a:r>
            <a:endParaRPr lang="ru-RU" sz="2800" baseline="-25000" dirty="0" err="1"/>
          </a:p>
        </p:txBody>
      </p:sp>
      <p:cxnSp>
        <p:nvCxnSpPr>
          <p:cNvPr id="21" name="Straight Arrow Connector 20">
            <a:extLst>
              <a:ext uri="{FF2B5EF4-FFF2-40B4-BE49-F238E27FC236}">
                <a16:creationId xmlns:a16="http://schemas.microsoft.com/office/drawing/2014/main" id="{31F14A01-CB0E-439C-BD6F-57AB5540DBC4}"/>
              </a:ext>
            </a:extLst>
          </p:cNvPr>
          <p:cNvCxnSpPr>
            <a:cxnSpLocks/>
            <a:endCxn id="10" idx="2"/>
          </p:cNvCxnSpPr>
          <p:nvPr/>
        </p:nvCxnSpPr>
        <p:spPr>
          <a:xfrm>
            <a:off x="1669049" y="2782801"/>
            <a:ext cx="1224136" cy="1851839"/>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4382E2-7845-46C8-9D7A-51960F72B260}"/>
              </a:ext>
            </a:extLst>
          </p:cNvPr>
          <p:cNvCxnSpPr>
            <a:cxnSpLocks/>
            <a:endCxn id="9" idx="2"/>
          </p:cNvCxnSpPr>
          <p:nvPr/>
        </p:nvCxnSpPr>
        <p:spPr>
          <a:xfrm flipV="1">
            <a:off x="1597041" y="3482512"/>
            <a:ext cx="1296144" cy="614506"/>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C3BACD-0E07-4A7C-BFD7-5240C7A811EB}"/>
              </a:ext>
            </a:extLst>
          </p:cNvPr>
          <p:cNvCxnSpPr>
            <a:cxnSpLocks/>
            <a:endCxn id="10" idx="2"/>
          </p:cNvCxnSpPr>
          <p:nvPr/>
        </p:nvCxnSpPr>
        <p:spPr>
          <a:xfrm>
            <a:off x="1597041" y="4097018"/>
            <a:ext cx="1296144" cy="537622"/>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C9D842B-33E7-4DB2-9831-27DA8C670310}"/>
              </a:ext>
            </a:extLst>
          </p:cNvPr>
          <p:cNvCxnSpPr>
            <a:cxnSpLocks/>
            <a:endCxn id="10" idx="2"/>
          </p:cNvCxnSpPr>
          <p:nvPr/>
        </p:nvCxnSpPr>
        <p:spPr>
          <a:xfrm flipV="1">
            <a:off x="1597041" y="4634640"/>
            <a:ext cx="1296144" cy="81182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8A4472C-3E01-4119-B3F9-F71DB1BE89F4}"/>
              </a:ext>
            </a:extLst>
          </p:cNvPr>
          <p:cNvCxnSpPr>
            <a:cxnSpLocks/>
            <a:endCxn id="9" idx="2"/>
          </p:cNvCxnSpPr>
          <p:nvPr/>
        </p:nvCxnSpPr>
        <p:spPr>
          <a:xfrm flipV="1">
            <a:off x="1597040" y="3482512"/>
            <a:ext cx="1296145" cy="1963948"/>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1BBB2C8-E004-4C55-9E0C-09948A35A77B}"/>
              </a:ext>
            </a:extLst>
          </p:cNvPr>
          <p:cNvSpPr txBox="1"/>
          <p:nvPr/>
        </p:nvSpPr>
        <p:spPr>
          <a:xfrm>
            <a:off x="4199700" y="3007209"/>
            <a:ext cx="333425" cy="430887"/>
          </a:xfrm>
          <a:prstGeom prst="rect">
            <a:avLst/>
          </a:prstGeom>
          <a:noFill/>
        </p:spPr>
        <p:txBody>
          <a:bodyPr wrap="none" lIns="0" tIns="0" rIns="0" bIns="0" rtlCol="0">
            <a:spAutoFit/>
          </a:bodyPr>
          <a:lstStyle/>
          <a:p>
            <a:pPr algn="l"/>
            <a:r>
              <a:rPr lang="en-US" sz="2800" dirty="0"/>
              <a:t>Z</a:t>
            </a:r>
            <a:r>
              <a:rPr lang="en-US" sz="2800" baseline="-25000" dirty="0"/>
              <a:t>1</a:t>
            </a:r>
            <a:endParaRPr lang="ru-RU" sz="2800" baseline="-25000" dirty="0" err="1"/>
          </a:p>
        </p:txBody>
      </p:sp>
      <p:sp>
        <p:nvSpPr>
          <p:cNvPr id="38" name="TextBox 37">
            <a:extLst>
              <a:ext uri="{FF2B5EF4-FFF2-40B4-BE49-F238E27FC236}">
                <a16:creationId xmlns:a16="http://schemas.microsoft.com/office/drawing/2014/main" id="{BA7E85C7-283B-4EB2-8446-5823F240F041}"/>
              </a:ext>
            </a:extLst>
          </p:cNvPr>
          <p:cNvSpPr txBox="1"/>
          <p:nvPr/>
        </p:nvSpPr>
        <p:spPr>
          <a:xfrm>
            <a:off x="4199700" y="4114922"/>
            <a:ext cx="333425" cy="430887"/>
          </a:xfrm>
          <a:prstGeom prst="rect">
            <a:avLst/>
          </a:prstGeom>
          <a:noFill/>
        </p:spPr>
        <p:txBody>
          <a:bodyPr wrap="none" lIns="0" tIns="0" rIns="0" bIns="0" rtlCol="0">
            <a:spAutoFit/>
          </a:bodyPr>
          <a:lstStyle/>
          <a:p>
            <a:pPr algn="l"/>
            <a:r>
              <a:rPr lang="en-US" sz="2800" dirty="0"/>
              <a:t>Z</a:t>
            </a:r>
            <a:r>
              <a:rPr lang="en-US" sz="2800" baseline="-25000" dirty="0"/>
              <a:t>2</a:t>
            </a:r>
            <a:endParaRPr lang="ru-RU" sz="2800" baseline="-25000" dirty="0" err="1"/>
          </a:p>
        </p:txBody>
      </p:sp>
      <p:sp>
        <p:nvSpPr>
          <p:cNvPr id="39" name="TextBox 38">
            <a:extLst>
              <a:ext uri="{FF2B5EF4-FFF2-40B4-BE49-F238E27FC236}">
                <a16:creationId xmlns:a16="http://schemas.microsoft.com/office/drawing/2014/main" id="{21E2C085-F53A-45FB-B336-5715D1F2F2AF}"/>
              </a:ext>
            </a:extLst>
          </p:cNvPr>
          <p:cNvSpPr txBox="1"/>
          <p:nvPr/>
        </p:nvSpPr>
        <p:spPr>
          <a:xfrm>
            <a:off x="2186507" y="2740387"/>
            <a:ext cx="371897" cy="307777"/>
          </a:xfrm>
          <a:prstGeom prst="rect">
            <a:avLst/>
          </a:prstGeom>
          <a:noFill/>
        </p:spPr>
        <p:txBody>
          <a:bodyPr wrap="none" lIns="0" tIns="0" rIns="0" bIns="0" rtlCol="0">
            <a:spAutoFit/>
          </a:bodyPr>
          <a:lstStyle/>
          <a:p>
            <a:pPr algn="l"/>
            <a:r>
              <a:rPr lang="en-US" sz="2000" dirty="0"/>
              <a:t>w</a:t>
            </a:r>
            <a:r>
              <a:rPr lang="en-US" sz="2000" baseline="-25000" dirty="0"/>
              <a:t>11</a:t>
            </a:r>
            <a:endParaRPr lang="ru-RU" sz="2000" baseline="-25000" dirty="0" err="1"/>
          </a:p>
        </p:txBody>
      </p:sp>
      <p:sp>
        <p:nvSpPr>
          <p:cNvPr id="40" name="TextBox 39">
            <a:extLst>
              <a:ext uri="{FF2B5EF4-FFF2-40B4-BE49-F238E27FC236}">
                <a16:creationId xmlns:a16="http://schemas.microsoft.com/office/drawing/2014/main" id="{F99B4F36-2B1C-4A06-89E7-9BD5C0187748}"/>
              </a:ext>
            </a:extLst>
          </p:cNvPr>
          <p:cNvSpPr txBox="1"/>
          <p:nvPr/>
        </p:nvSpPr>
        <p:spPr>
          <a:xfrm>
            <a:off x="2089240" y="3122472"/>
            <a:ext cx="371897" cy="307777"/>
          </a:xfrm>
          <a:prstGeom prst="rect">
            <a:avLst/>
          </a:prstGeom>
          <a:noFill/>
        </p:spPr>
        <p:txBody>
          <a:bodyPr wrap="none" lIns="0" tIns="0" rIns="0" bIns="0" rtlCol="0">
            <a:spAutoFit/>
          </a:bodyPr>
          <a:lstStyle/>
          <a:p>
            <a:pPr algn="l"/>
            <a:r>
              <a:rPr lang="en-US" sz="2000" dirty="0"/>
              <a:t>w</a:t>
            </a:r>
            <a:r>
              <a:rPr lang="en-US" sz="2000" baseline="-25000" dirty="0"/>
              <a:t>12</a:t>
            </a:r>
            <a:endParaRPr lang="ru-RU" sz="2000" baseline="-25000" dirty="0" err="1"/>
          </a:p>
        </p:txBody>
      </p:sp>
      <p:sp>
        <p:nvSpPr>
          <p:cNvPr id="41" name="TextBox 40">
            <a:extLst>
              <a:ext uri="{FF2B5EF4-FFF2-40B4-BE49-F238E27FC236}">
                <a16:creationId xmlns:a16="http://schemas.microsoft.com/office/drawing/2014/main" id="{10E3A36B-A9CE-4E90-BA6F-2EDC45AE4F8D}"/>
              </a:ext>
            </a:extLst>
          </p:cNvPr>
          <p:cNvSpPr txBox="1"/>
          <p:nvPr/>
        </p:nvSpPr>
        <p:spPr>
          <a:xfrm>
            <a:off x="1570540" y="4614584"/>
            <a:ext cx="371897" cy="307777"/>
          </a:xfrm>
          <a:prstGeom prst="rect">
            <a:avLst/>
          </a:prstGeom>
          <a:noFill/>
        </p:spPr>
        <p:txBody>
          <a:bodyPr wrap="none" lIns="0" tIns="0" rIns="0" bIns="0" rtlCol="0">
            <a:spAutoFit/>
          </a:bodyPr>
          <a:lstStyle/>
          <a:p>
            <a:pPr algn="l"/>
            <a:r>
              <a:rPr lang="en-US" sz="2000" dirty="0"/>
              <a:t>w</a:t>
            </a:r>
            <a:r>
              <a:rPr lang="en-US" sz="2000" baseline="-25000" dirty="0"/>
              <a:t>31</a:t>
            </a:r>
            <a:endParaRPr lang="ru-RU" sz="2000" baseline="-25000" dirty="0" err="1"/>
          </a:p>
        </p:txBody>
      </p:sp>
      <p:sp>
        <p:nvSpPr>
          <p:cNvPr id="42" name="TextBox 41">
            <a:extLst>
              <a:ext uri="{FF2B5EF4-FFF2-40B4-BE49-F238E27FC236}">
                <a16:creationId xmlns:a16="http://schemas.microsoft.com/office/drawing/2014/main" id="{B239D6B8-89AF-44F5-9D12-C83E9D0BDD30}"/>
              </a:ext>
            </a:extLst>
          </p:cNvPr>
          <p:cNvSpPr txBox="1"/>
          <p:nvPr/>
        </p:nvSpPr>
        <p:spPr>
          <a:xfrm>
            <a:off x="2245112" y="4953546"/>
            <a:ext cx="371897" cy="307777"/>
          </a:xfrm>
          <a:prstGeom prst="rect">
            <a:avLst/>
          </a:prstGeom>
          <a:noFill/>
        </p:spPr>
        <p:txBody>
          <a:bodyPr wrap="none" lIns="0" tIns="0" rIns="0" bIns="0" rtlCol="0">
            <a:spAutoFit/>
          </a:bodyPr>
          <a:lstStyle/>
          <a:p>
            <a:pPr algn="l"/>
            <a:r>
              <a:rPr lang="en-US" sz="2000" dirty="0"/>
              <a:t>w</a:t>
            </a:r>
            <a:r>
              <a:rPr lang="en-US" sz="2000" baseline="-25000" dirty="0"/>
              <a:t>32</a:t>
            </a:r>
            <a:endParaRPr lang="ru-RU" sz="2000" baseline="-25000" dirty="0" err="1"/>
          </a:p>
        </p:txBody>
      </p:sp>
      <p:sp>
        <p:nvSpPr>
          <p:cNvPr id="43" name="TextBox 42">
            <a:extLst>
              <a:ext uri="{FF2B5EF4-FFF2-40B4-BE49-F238E27FC236}">
                <a16:creationId xmlns:a16="http://schemas.microsoft.com/office/drawing/2014/main" id="{EC2FDDA4-3580-433C-9874-08C337C9A591}"/>
              </a:ext>
            </a:extLst>
          </p:cNvPr>
          <p:cNvSpPr txBox="1"/>
          <p:nvPr/>
        </p:nvSpPr>
        <p:spPr>
          <a:xfrm>
            <a:off x="1912156" y="3963185"/>
            <a:ext cx="371897" cy="307777"/>
          </a:xfrm>
          <a:prstGeom prst="rect">
            <a:avLst/>
          </a:prstGeom>
          <a:noFill/>
        </p:spPr>
        <p:txBody>
          <a:bodyPr wrap="none" lIns="0" tIns="0" rIns="0" bIns="0" rtlCol="0">
            <a:spAutoFit/>
          </a:bodyPr>
          <a:lstStyle/>
          <a:p>
            <a:pPr algn="l"/>
            <a:r>
              <a:rPr lang="en-US" sz="2000" dirty="0"/>
              <a:t>w</a:t>
            </a:r>
            <a:r>
              <a:rPr lang="en-US" sz="2000" baseline="-25000" dirty="0"/>
              <a:t>22</a:t>
            </a:r>
            <a:endParaRPr lang="ru-RU" sz="2000" baseline="-25000" dirty="0" err="1"/>
          </a:p>
        </p:txBody>
      </p:sp>
      <p:sp>
        <p:nvSpPr>
          <p:cNvPr id="44" name="TextBox 43">
            <a:extLst>
              <a:ext uri="{FF2B5EF4-FFF2-40B4-BE49-F238E27FC236}">
                <a16:creationId xmlns:a16="http://schemas.microsoft.com/office/drawing/2014/main" id="{6F0FA305-EC9C-4EC9-96DC-158EB0E5917E}"/>
              </a:ext>
            </a:extLst>
          </p:cNvPr>
          <p:cNvSpPr txBox="1"/>
          <p:nvPr/>
        </p:nvSpPr>
        <p:spPr>
          <a:xfrm>
            <a:off x="1759453" y="3500164"/>
            <a:ext cx="371897" cy="307777"/>
          </a:xfrm>
          <a:prstGeom prst="rect">
            <a:avLst/>
          </a:prstGeom>
          <a:noFill/>
        </p:spPr>
        <p:txBody>
          <a:bodyPr wrap="none" lIns="0" tIns="0" rIns="0" bIns="0" rtlCol="0">
            <a:spAutoFit/>
          </a:bodyPr>
          <a:lstStyle/>
          <a:p>
            <a:pPr algn="l"/>
            <a:r>
              <a:rPr lang="en-US" sz="2000" dirty="0"/>
              <a:t>w</a:t>
            </a:r>
            <a:r>
              <a:rPr lang="en-US" sz="2000" baseline="-25000" dirty="0"/>
              <a:t>21</a:t>
            </a:r>
            <a:endParaRPr lang="ru-RU" sz="2000" baseline="-25000" dirty="0" err="1"/>
          </a:p>
        </p:txBody>
      </p:sp>
      <p:sp>
        <p:nvSpPr>
          <p:cNvPr id="2" name="Rectangle 1">
            <a:extLst>
              <a:ext uri="{FF2B5EF4-FFF2-40B4-BE49-F238E27FC236}">
                <a16:creationId xmlns:a16="http://schemas.microsoft.com/office/drawing/2014/main" id="{9C6E7874-20ED-4C77-B727-A7F208E304DD}"/>
              </a:ext>
            </a:extLst>
          </p:cNvPr>
          <p:cNvSpPr/>
          <p:nvPr/>
        </p:nvSpPr>
        <p:spPr bwMode="auto">
          <a:xfrm rot="5400000">
            <a:off x="4192561" y="3636660"/>
            <a:ext cx="2174516" cy="86409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err="1">
                <a:solidFill>
                  <a:srgbClr val="FFFFFF"/>
                </a:solidFill>
                <a:ea typeface="Segoe UI" pitchFamily="34" charset="0"/>
                <a:cs typeface="Segoe UI" pitchFamily="34" charset="0"/>
              </a:rPr>
              <a:t>Softmax</a:t>
            </a:r>
            <a:endParaRPr lang="ru-RU" sz="2000" dirty="0" err="1">
              <a:solidFill>
                <a:srgbClr val="FFFFFF"/>
              </a:solidFill>
              <a:ea typeface="Segoe UI" pitchFamily="34" charset="0"/>
              <a:cs typeface="Segoe UI" pitchFamily="34" charset="0"/>
            </a:endParaRPr>
          </a:p>
        </p:txBody>
      </p:sp>
      <p:cxnSp>
        <p:nvCxnSpPr>
          <p:cNvPr id="57" name="Straight Arrow Connector 56">
            <a:extLst>
              <a:ext uri="{FF2B5EF4-FFF2-40B4-BE49-F238E27FC236}">
                <a16:creationId xmlns:a16="http://schemas.microsoft.com/office/drawing/2014/main" id="{CBA66E61-0535-4F24-B442-1C95F09F5FFF}"/>
              </a:ext>
            </a:extLst>
          </p:cNvPr>
          <p:cNvCxnSpPr>
            <a:cxnSpLocks/>
          </p:cNvCxnSpPr>
          <p:nvPr/>
        </p:nvCxnSpPr>
        <p:spPr>
          <a:xfrm>
            <a:off x="5701497" y="3520003"/>
            <a:ext cx="108012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0699EF8-DC56-4585-BB8F-A7FB22EFF732}"/>
              </a:ext>
            </a:extLst>
          </p:cNvPr>
          <p:cNvCxnSpPr>
            <a:cxnSpLocks/>
          </p:cNvCxnSpPr>
          <p:nvPr/>
        </p:nvCxnSpPr>
        <p:spPr>
          <a:xfrm>
            <a:off x="5701497" y="4672131"/>
            <a:ext cx="1080120"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7DCB692-3C60-4865-B87F-39281DC9F558}"/>
              </a:ext>
            </a:extLst>
          </p:cNvPr>
          <p:cNvSpPr txBox="1"/>
          <p:nvPr/>
        </p:nvSpPr>
        <p:spPr>
          <a:xfrm>
            <a:off x="6143916" y="3044700"/>
            <a:ext cx="328616" cy="430887"/>
          </a:xfrm>
          <a:prstGeom prst="rect">
            <a:avLst/>
          </a:prstGeom>
          <a:noFill/>
        </p:spPr>
        <p:txBody>
          <a:bodyPr wrap="none" lIns="0" tIns="0" rIns="0" bIns="0" rtlCol="0">
            <a:spAutoFit/>
          </a:bodyPr>
          <a:lstStyle/>
          <a:p>
            <a:pPr algn="l"/>
            <a:r>
              <a:rPr lang="en-US" sz="2800" dirty="0"/>
              <a:t>P</a:t>
            </a:r>
            <a:r>
              <a:rPr lang="en-US" sz="2800" baseline="-25000" dirty="0"/>
              <a:t>1</a:t>
            </a:r>
            <a:endParaRPr lang="ru-RU" sz="2800" baseline="-25000" dirty="0" err="1"/>
          </a:p>
        </p:txBody>
      </p:sp>
      <p:sp>
        <p:nvSpPr>
          <p:cNvPr id="60" name="TextBox 59">
            <a:extLst>
              <a:ext uri="{FF2B5EF4-FFF2-40B4-BE49-F238E27FC236}">
                <a16:creationId xmlns:a16="http://schemas.microsoft.com/office/drawing/2014/main" id="{0759C391-A74E-495A-8C67-F81B6F522E2A}"/>
              </a:ext>
            </a:extLst>
          </p:cNvPr>
          <p:cNvSpPr txBox="1"/>
          <p:nvPr/>
        </p:nvSpPr>
        <p:spPr>
          <a:xfrm>
            <a:off x="6143916" y="4152413"/>
            <a:ext cx="328616" cy="430887"/>
          </a:xfrm>
          <a:prstGeom prst="rect">
            <a:avLst/>
          </a:prstGeom>
          <a:noFill/>
        </p:spPr>
        <p:txBody>
          <a:bodyPr wrap="none" lIns="0" tIns="0" rIns="0" bIns="0" rtlCol="0">
            <a:spAutoFit/>
          </a:bodyPr>
          <a:lstStyle/>
          <a:p>
            <a:pPr algn="l"/>
            <a:r>
              <a:rPr lang="en-US" sz="2800" dirty="0"/>
              <a:t>P</a:t>
            </a:r>
            <a:r>
              <a:rPr lang="en-US" sz="2800" baseline="-25000" dirty="0"/>
              <a:t>2</a:t>
            </a:r>
            <a:endParaRPr lang="ru-RU" sz="2800" baseline="-25000" dirty="0" err="1"/>
          </a:p>
        </p:txBody>
      </p:sp>
      <p:sp>
        <p:nvSpPr>
          <p:cNvPr id="61" name="Rectangle 60">
            <a:extLst>
              <a:ext uri="{FF2B5EF4-FFF2-40B4-BE49-F238E27FC236}">
                <a16:creationId xmlns:a16="http://schemas.microsoft.com/office/drawing/2014/main" id="{51E5F881-101E-485B-B29A-358B485BD816}"/>
              </a:ext>
            </a:extLst>
          </p:cNvPr>
          <p:cNvSpPr/>
          <p:nvPr/>
        </p:nvSpPr>
        <p:spPr bwMode="auto">
          <a:xfrm rot="5400000">
            <a:off x="6147147" y="3668015"/>
            <a:ext cx="2174516" cy="86409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solidFill>
                  <a:srgbClr val="FFFFFF"/>
                </a:solidFill>
                <a:ea typeface="Segoe UI" pitchFamily="34" charset="0"/>
                <a:cs typeface="Segoe UI" pitchFamily="34" charset="0"/>
              </a:rPr>
              <a:t>Loss</a:t>
            </a:r>
            <a:endParaRPr lang="ru-RU" sz="2000" dirty="0" err="1">
              <a:solidFill>
                <a:srgbClr val="FFFFFF"/>
              </a:solidFill>
              <a:ea typeface="Segoe UI" pitchFamily="34" charset="0"/>
              <a:cs typeface="Segoe UI" pitchFamily="34" charset="0"/>
            </a:endParaRPr>
          </a:p>
        </p:txBody>
      </p:sp>
      <p:cxnSp>
        <p:nvCxnSpPr>
          <p:cNvPr id="62" name="Straight Arrow Connector 61">
            <a:extLst>
              <a:ext uri="{FF2B5EF4-FFF2-40B4-BE49-F238E27FC236}">
                <a16:creationId xmlns:a16="http://schemas.microsoft.com/office/drawing/2014/main" id="{6AB37B3D-B31A-4EC2-9FC1-59F450F7B4DC}"/>
              </a:ext>
            </a:extLst>
          </p:cNvPr>
          <p:cNvCxnSpPr>
            <a:cxnSpLocks/>
          </p:cNvCxnSpPr>
          <p:nvPr/>
        </p:nvCxnSpPr>
        <p:spPr>
          <a:xfrm flipH="1">
            <a:off x="7615186" y="3526028"/>
            <a:ext cx="966632"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C11E071-5586-4190-8D6A-C20E8855D51C}"/>
              </a:ext>
            </a:extLst>
          </p:cNvPr>
          <p:cNvCxnSpPr>
            <a:cxnSpLocks/>
          </p:cNvCxnSpPr>
          <p:nvPr/>
        </p:nvCxnSpPr>
        <p:spPr>
          <a:xfrm flipH="1">
            <a:off x="7666454" y="4673731"/>
            <a:ext cx="915364"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8DE7394-6C22-429A-8937-E9332FF0CE58}"/>
              </a:ext>
            </a:extLst>
          </p:cNvPr>
          <p:cNvSpPr txBox="1"/>
          <p:nvPr/>
        </p:nvSpPr>
        <p:spPr>
          <a:xfrm>
            <a:off x="8869849" y="3311483"/>
            <a:ext cx="327013" cy="430887"/>
          </a:xfrm>
          <a:prstGeom prst="rect">
            <a:avLst/>
          </a:prstGeom>
          <a:noFill/>
        </p:spPr>
        <p:txBody>
          <a:bodyPr wrap="none" lIns="0" tIns="0" rIns="0" bIns="0" rtlCol="0">
            <a:spAutoFit/>
          </a:bodyPr>
          <a:lstStyle/>
          <a:p>
            <a:pPr algn="l"/>
            <a:r>
              <a:rPr lang="en-US" sz="2800" dirty="0"/>
              <a:t>Y</a:t>
            </a:r>
            <a:r>
              <a:rPr lang="en-US" sz="2800" baseline="-25000" dirty="0"/>
              <a:t>1</a:t>
            </a:r>
            <a:endParaRPr lang="ru-RU" sz="2800" baseline="-25000" dirty="0" err="1"/>
          </a:p>
        </p:txBody>
      </p:sp>
      <p:sp>
        <p:nvSpPr>
          <p:cNvPr id="65" name="TextBox 64">
            <a:extLst>
              <a:ext uri="{FF2B5EF4-FFF2-40B4-BE49-F238E27FC236}">
                <a16:creationId xmlns:a16="http://schemas.microsoft.com/office/drawing/2014/main" id="{131A9D90-D053-4EAC-AE32-3B84DD207CFB}"/>
              </a:ext>
            </a:extLst>
          </p:cNvPr>
          <p:cNvSpPr txBox="1"/>
          <p:nvPr/>
        </p:nvSpPr>
        <p:spPr>
          <a:xfrm>
            <a:off x="8869849" y="4419196"/>
            <a:ext cx="333425" cy="430887"/>
          </a:xfrm>
          <a:prstGeom prst="rect">
            <a:avLst/>
          </a:prstGeom>
          <a:noFill/>
        </p:spPr>
        <p:txBody>
          <a:bodyPr wrap="none" lIns="0" tIns="0" rIns="0" bIns="0" rtlCol="0">
            <a:spAutoFit/>
          </a:bodyPr>
          <a:lstStyle/>
          <a:p>
            <a:pPr algn="l"/>
            <a:r>
              <a:rPr lang="en-US" sz="2800" dirty="0"/>
              <a:t>Y</a:t>
            </a:r>
            <a:r>
              <a:rPr lang="en-US" sz="2800" baseline="-25000" dirty="0"/>
              <a:t>2</a:t>
            </a:r>
            <a:endParaRPr lang="ru-RU" sz="2800" baseline="-25000" dirty="0" err="1"/>
          </a:p>
        </p:txBody>
      </p:sp>
      <p:sp>
        <p:nvSpPr>
          <p:cNvPr id="8" name="TextBox 7">
            <a:extLst>
              <a:ext uri="{FF2B5EF4-FFF2-40B4-BE49-F238E27FC236}">
                <a16:creationId xmlns:a16="http://schemas.microsoft.com/office/drawing/2014/main" id="{38B1A08C-5880-4CE5-9FB6-1EC675ABBF80}"/>
              </a:ext>
            </a:extLst>
          </p:cNvPr>
          <p:cNvSpPr txBox="1"/>
          <p:nvPr/>
        </p:nvSpPr>
        <p:spPr>
          <a:xfrm>
            <a:off x="591923" y="5956610"/>
            <a:ext cx="1369157" cy="307777"/>
          </a:xfrm>
          <a:prstGeom prst="rect">
            <a:avLst/>
          </a:prstGeom>
          <a:noFill/>
        </p:spPr>
        <p:txBody>
          <a:bodyPr wrap="none" lIns="0" tIns="0" rIns="0" bIns="0" rtlCol="0">
            <a:spAutoFit/>
          </a:bodyPr>
          <a:lstStyle/>
          <a:p>
            <a:pPr algn="l"/>
            <a:r>
              <a:rPr lang="en-US" sz="2000" dirty="0"/>
              <a:t>Input values</a:t>
            </a:r>
            <a:endParaRPr lang="ru-RU" sz="2000" dirty="0" err="1"/>
          </a:p>
        </p:txBody>
      </p:sp>
      <p:sp>
        <p:nvSpPr>
          <p:cNvPr id="66" name="TextBox 65">
            <a:extLst>
              <a:ext uri="{FF2B5EF4-FFF2-40B4-BE49-F238E27FC236}">
                <a16:creationId xmlns:a16="http://schemas.microsoft.com/office/drawing/2014/main" id="{5C20FF85-4611-47F7-A838-9C2F08CE7031}"/>
              </a:ext>
            </a:extLst>
          </p:cNvPr>
          <p:cNvSpPr txBox="1"/>
          <p:nvPr/>
        </p:nvSpPr>
        <p:spPr>
          <a:xfrm>
            <a:off x="8522990" y="5455608"/>
            <a:ext cx="1020729" cy="615553"/>
          </a:xfrm>
          <a:prstGeom prst="rect">
            <a:avLst/>
          </a:prstGeom>
          <a:noFill/>
        </p:spPr>
        <p:txBody>
          <a:bodyPr wrap="none" lIns="0" tIns="0" rIns="0" bIns="0" rtlCol="0">
            <a:spAutoFit/>
          </a:bodyPr>
          <a:lstStyle/>
          <a:p>
            <a:pPr algn="ctr"/>
            <a:r>
              <a:rPr lang="en-US" sz="2000" dirty="0"/>
              <a:t>Expected</a:t>
            </a:r>
            <a:br>
              <a:rPr lang="en-US" sz="2000" dirty="0"/>
            </a:br>
            <a:r>
              <a:rPr lang="en-US" sz="2000" dirty="0"/>
              <a:t>output</a:t>
            </a:r>
            <a:endParaRPr lang="ru-RU" sz="2000" dirty="0" err="1"/>
          </a:p>
        </p:txBody>
      </p:sp>
      <p:sp>
        <p:nvSpPr>
          <p:cNvPr id="67" name="TextBox 66">
            <a:extLst>
              <a:ext uri="{FF2B5EF4-FFF2-40B4-BE49-F238E27FC236}">
                <a16:creationId xmlns:a16="http://schemas.microsoft.com/office/drawing/2014/main" id="{396E11C7-5CE3-4D8D-9B8F-657B56A7474D}"/>
              </a:ext>
            </a:extLst>
          </p:cNvPr>
          <p:cNvSpPr txBox="1"/>
          <p:nvPr/>
        </p:nvSpPr>
        <p:spPr>
          <a:xfrm>
            <a:off x="3869957" y="5446460"/>
            <a:ext cx="967444" cy="615553"/>
          </a:xfrm>
          <a:prstGeom prst="rect">
            <a:avLst/>
          </a:prstGeom>
          <a:noFill/>
        </p:spPr>
        <p:txBody>
          <a:bodyPr wrap="none" lIns="0" tIns="0" rIns="0" bIns="0" rtlCol="0">
            <a:spAutoFit/>
          </a:bodyPr>
          <a:lstStyle/>
          <a:p>
            <a:pPr algn="ctr"/>
            <a:r>
              <a:rPr lang="en-US" sz="2000" dirty="0"/>
              <a:t>Network</a:t>
            </a:r>
            <a:br>
              <a:rPr lang="en-US" sz="2000" dirty="0"/>
            </a:br>
            <a:r>
              <a:rPr lang="en-US" sz="2000" dirty="0"/>
              <a:t>output</a:t>
            </a:r>
            <a:endParaRPr lang="ru-RU" sz="2000" dirty="0" err="1"/>
          </a:p>
        </p:txBody>
      </p:sp>
      <p:sp>
        <p:nvSpPr>
          <p:cNvPr id="68" name="TextBox 67">
            <a:extLst>
              <a:ext uri="{FF2B5EF4-FFF2-40B4-BE49-F238E27FC236}">
                <a16:creationId xmlns:a16="http://schemas.microsoft.com/office/drawing/2014/main" id="{2333986E-DED1-421E-9F26-12747126CDF7}"/>
              </a:ext>
            </a:extLst>
          </p:cNvPr>
          <p:cNvSpPr txBox="1"/>
          <p:nvPr/>
        </p:nvSpPr>
        <p:spPr>
          <a:xfrm>
            <a:off x="5613514" y="5455608"/>
            <a:ext cx="1389419" cy="307777"/>
          </a:xfrm>
          <a:prstGeom prst="rect">
            <a:avLst/>
          </a:prstGeom>
          <a:noFill/>
        </p:spPr>
        <p:txBody>
          <a:bodyPr wrap="none" lIns="0" tIns="0" rIns="0" bIns="0" rtlCol="0">
            <a:spAutoFit/>
          </a:bodyPr>
          <a:lstStyle/>
          <a:p>
            <a:pPr algn="l"/>
            <a:r>
              <a:rPr lang="en-US" sz="2000" dirty="0"/>
              <a:t>Probabilities</a:t>
            </a:r>
            <a:endParaRPr lang="ru-RU" sz="2000" dirty="0" err="1"/>
          </a:p>
        </p:txBody>
      </p:sp>
      <p:cxnSp>
        <p:nvCxnSpPr>
          <p:cNvPr id="69" name="Straight Arrow Connector 68">
            <a:extLst>
              <a:ext uri="{FF2B5EF4-FFF2-40B4-BE49-F238E27FC236}">
                <a16:creationId xmlns:a16="http://schemas.microsoft.com/office/drawing/2014/main" id="{7BC63156-2371-40A2-AF23-A4B74538B0D8}"/>
              </a:ext>
            </a:extLst>
          </p:cNvPr>
          <p:cNvCxnSpPr>
            <a:cxnSpLocks/>
          </p:cNvCxnSpPr>
          <p:nvPr/>
        </p:nvCxnSpPr>
        <p:spPr>
          <a:xfrm flipV="1">
            <a:off x="7234405" y="2537910"/>
            <a:ext cx="0" cy="489781"/>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25FEC82-CC26-4BCB-93E1-5ED31044B59A}"/>
              </a:ext>
            </a:extLst>
          </p:cNvPr>
          <p:cNvCxnSpPr>
            <a:cxnSpLocks/>
          </p:cNvCxnSpPr>
          <p:nvPr/>
        </p:nvCxnSpPr>
        <p:spPr>
          <a:xfrm>
            <a:off x="7234405" y="2532133"/>
            <a:ext cx="2715564" cy="0"/>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40AF9022-3C28-47E3-85C6-E66488545AE6}"/>
              </a:ext>
            </a:extLst>
          </p:cNvPr>
          <p:cNvSpPr txBox="1"/>
          <p:nvPr/>
        </p:nvSpPr>
        <p:spPr>
          <a:xfrm>
            <a:off x="10165993" y="2371517"/>
            <a:ext cx="488916" cy="307777"/>
          </a:xfrm>
          <a:prstGeom prst="rect">
            <a:avLst/>
          </a:prstGeom>
          <a:noFill/>
        </p:spPr>
        <p:txBody>
          <a:bodyPr wrap="none" lIns="0" tIns="0" rIns="0" bIns="0" rtlCol="0">
            <a:spAutoFit/>
          </a:bodyPr>
          <a:lstStyle/>
          <a:p>
            <a:pPr algn="l"/>
            <a:r>
              <a:rPr lang="en-US" sz="2000" dirty="0"/>
              <a:t>Loss</a:t>
            </a:r>
            <a:endParaRPr lang="ru-RU" sz="2000" dirty="0" err="1"/>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535C858-C3D3-45A1-89A8-9EF07548311F}"/>
                  </a:ext>
                </a:extLst>
              </p:cNvPr>
              <p:cNvSpPr txBox="1"/>
              <p:nvPr/>
            </p:nvSpPr>
            <p:spPr>
              <a:xfrm>
                <a:off x="5521314" y="1126402"/>
                <a:ext cx="5819221"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𝐿</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𝑏</m:t>
                          </m:r>
                        </m:e>
                      </m:d>
                      <m:r>
                        <a:rPr lang="en-US" sz="2000" b="0" i="1" smtClean="0">
                          <a:latin typeface="Cambria Math" panose="02040503050406030204" pitchFamily="18" charset="0"/>
                        </a:rPr>
                        <m:t>=</m:t>
                      </m:r>
                      <m:r>
                        <m:rPr>
                          <m:sty m:val="p"/>
                        </m:rPr>
                        <a:rPr lang="en-US" sz="2000" b="0" i="0" smtClean="0">
                          <a:latin typeface="Cambria Math" panose="02040503050406030204" pitchFamily="18" charset="0"/>
                        </a:rPr>
                        <m:t>CrossEntropy</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Softmax</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𝑤𝑥</m:t>
                              </m:r>
                              <m:r>
                                <a:rPr lang="en-US" sz="2000" b="0" i="1" smtClean="0">
                                  <a:latin typeface="Cambria Math" panose="02040503050406030204" pitchFamily="18" charset="0"/>
                                </a:rPr>
                                <m:t>+</m:t>
                              </m:r>
                              <m:r>
                                <a:rPr lang="en-US" sz="2000" b="0" i="1" smtClean="0">
                                  <a:latin typeface="Cambria Math" panose="02040503050406030204" pitchFamily="18" charset="0"/>
                                </a:rPr>
                                <m:t>𝑏</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r>
                        <m:rPr>
                          <m:sty m:val="p"/>
                        </m:rPr>
                        <a:rPr lang="en-US" sz="2000" b="0" i="0" smtClean="0">
                          <a:latin typeface="Cambria Math" panose="02040503050406030204" pitchFamily="18" charset="0"/>
                        </a:rPr>
                        <m:t>min</m:t>
                      </m:r>
                    </m:oMath>
                  </m:oMathPara>
                </a14:m>
                <a:endParaRPr lang="ru-RU" sz="2000" dirty="0" err="1"/>
              </a:p>
            </p:txBody>
          </p:sp>
        </mc:Choice>
        <mc:Fallback xmlns="">
          <p:sp>
            <p:nvSpPr>
              <p:cNvPr id="22" name="TextBox 21">
                <a:extLst>
                  <a:ext uri="{FF2B5EF4-FFF2-40B4-BE49-F238E27FC236}">
                    <a16:creationId xmlns:a16="http://schemas.microsoft.com/office/drawing/2014/main" id="{D535C858-C3D3-45A1-89A8-9EF07548311F}"/>
                  </a:ext>
                </a:extLst>
              </p:cNvPr>
              <p:cNvSpPr txBox="1">
                <a:spLocks noRot="1" noChangeAspect="1" noMove="1" noResize="1" noEditPoints="1" noAdjustHandles="1" noChangeArrowheads="1" noChangeShapeType="1" noTextEdit="1"/>
              </p:cNvSpPr>
              <p:nvPr/>
            </p:nvSpPr>
            <p:spPr>
              <a:xfrm>
                <a:off x="5521314" y="1126402"/>
                <a:ext cx="5819221" cy="307777"/>
              </a:xfrm>
              <a:prstGeom prst="rect">
                <a:avLst/>
              </a:prstGeom>
              <a:blipFill>
                <a:blip r:embed="rId2"/>
                <a:stretch>
                  <a:fillRect l="-524" r="-524" b="-38000"/>
                </a:stretch>
              </a:blipFill>
            </p:spPr>
            <p:txBody>
              <a:bodyPr/>
              <a:lstStyle/>
              <a:p>
                <a:r>
                  <a:rPr lang="ru-RU">
                    <a:noFill/>
                  </a:rPr>
                  <a:t> </a:t>
                </a:r>
              </a:p>
            </p:txBody>
          </p:sp>
        </mc:Fallback>
      </mc:AlternateContent>
      <p:sp>
        <p:nvSpPr>
          <p:cNvPr id="24" name="Rectangle 23">
            <a:extLst>
              <a:ext uri="{FF2B5EF4-FFF2-40B4-BE49-F238E27FC236}">
                <a16:creationId xmlns:a16="http://schemas.microsoft.com/office/drawing/2014/main" id="{20FB512C-5845-4188-AF7F-D95FC9F481CD}"/>
              </a:ext>
            </a:extLst>
          </p:cNvPr>
          <p:cNvSpPr/>
          <p:nvPr/>
        </p:nvSpPr>
        <p:spPr bwMode="auto">
          <a:xfrm>
            <a:off x="821667" y="2474401"/>
            <a:ext cx="825153" cy="3312368"/>
          </a:xfrm>
          <a:prstGeom prst="rect">
            <a:avLst/>
          </a:prstGeom>
          <a:noFill/>
          <a:ln w="19050">
            <a:solidFill>
              <a:schemeClr val="tx1">
                <a:lumMod val="50000"/>
                <a:lumOff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72" name="Rectangle 71">
            <a:extLst>
              <a:ext uri="{FF2B5EF4-FFF2-40B4-BE49-F238E27FC236}">
                <a16:creationId xmlns:a16="http://schemas.microsoft.com/office/drawing/2014/main" id="{954CF3E4-115B-4089-B7B4-C49CC6D13586}"/>
              </a:ext>
            </a:extLst>
          </p:cNvPr>
          <p:cNvSpPr/>
          <p:nvPr/>
        </p:nvSpPr>
        <p:spPr bwMode="auto">
          <a:xfrm>
            <a:off x="3983673" y="2782800"/>
            <a:ext cx="772503" cy="2170746"/>
          </a:xfrm>
          <a:prstGeom prst="rect">
            <a:avLst/>
          </a:prstGeom>
          <a:noFill/>
          <a:ln w="19050">
            <a:solidFill>
              <a:schemeClr val="tx1">
                <a:lumMod val="50000"/>
                <a:lumOff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73" name="Rectangle 72">
            <a:extLst>
              <a:ext uri="{FF2B5EF4-FFF2-40B4-BE49-F238E27FC236}">
                <a16:creationId xmlns:a16="http://schemas.microsoft.com/office/drawing/2014/main" id="{9FEDC0F0-04F2-4F7D-B728-BD6AE6C47C5E}"/>
              </a:ext>
            </a:extLst>
          </p:cNvPr>
          <p:cNvSpPr/>
          <p:nvPr/>
        </p:nvSpPr>
        <p:spPr bwMode="auto">
          <a:xfrm>
            <a:off x="5999899" y="2796202"/>
            <a:ext cx="618539" cy="2170746"/>
          </a:xfrm>
          <a:prstGeom prst="rect">
            <a:avLst/>
          </a:prstGeom>
          <a:noFill/>
          <a:ln w="19050">
            <a:solidFill>
              <a:schemeClr val="tx1">
                <a:lumMod val="50000"/>
                <a:lumOff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74" name="Rectangle 73">
            <a:extLst>
              <a:ext uri="{FF2B5EF4-FFF2-40B4-BE49-F238E27FC236}">
                <a16:creationId xmlns:a16="http://schemas.microsoft.com/office/drawing/2014/main" id="{B93E2DA4-9025-4B2E-9560-94A908FB148E}"/>
              </a:ext>
            </a:extLst>
          </p:cNvPr>
          <p:cNvSpPr/>
          <p:nvPr/>
        </p:nvSpPr>
        <p:spPr bwMode="auto">
          <a:xfrm>
            <a:off x="8726327" y="3044699"/>
            <a:ext cx="618539" cy="1907811"/>
          </a:xfrm>
          <a:prstGeom prst="rect">
            <a:avLst/>
          </a:prstGeom>
          <a:noFill/>
          <a:ln w="19050">
            <a:solidFill>
              <a:schemeClr val="tx1">
                <a:lumMod val="50000"/>
                <a:lumOff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3540C3-4350-4E2F-A9AE-1926F27C3943}"/>
                  </a:ext>
                </a:extLst>
              </p:cNvPr>
              <p:cNvSpPr txBox="1"/>
              <p:nvPr/>
            </p:nvSpPr>
            <p:spPr>
              <a:xfrm>
                <a:off x="5613825" y="1532504"/>
                <a:ext cx="2530949" cy="585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𝑊</m:t>
                          </m:r>
                        </m:e>
                        <m:sup>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𝑊</m:t>
                          </m:r>
                        </m:e>
                        <m:sup>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sup>
                      </m:sSup>
                      <m:r>
                        <a:rPr lang="en-US" sz="2000" b="0" i="0" smtClean="0">
                          <a:latin typeface="Cambria Math" panose="02040503050406030204" pitchFamily="18" charset="0"/>
                        </a:rPr>
                        <m:t>−</m:t>
                      </m:r>
                      <m:r>
                        <a:rPr lang="en-US" sz="2000" b="0" i="1" smtClean="0">
                          <a:latin typeface="Cambria Math" panose="02040503050406030204" pitchFamily="18" charset="0"/>
                        </a:rPr>
                        <m:t>𝜂</m:t>
                      </m:r>
                      <m:f>
                        <m:fPr>
                          <m:ctrlPr>
                            <a:rPr lang="en-US" sz="2000" b="0" i="1" smtClean="0">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𝐿</m:t>
                          </m:r>
                        </m:num>
                        <m:den>
                          <m:r>
                            <a:rPr lang="en-US" sz="2000" b="0" i="1" smtClean="0">
                              <a:latin typeface="Cambria Math" panose="02040503050406030204" pitchFamily="18" charset="0"/>
                            </a:rPr>
                            <m:t>𝜕</m:t>
                          </m:r>
                          <m:r>
                            <a:rPr lang="en-US" sz="2000" b="0" i="1" smtClean="0">
                              <a:latin typeface="Cambria Math" panose="02040503050406030204" pitchFamily="18" charset="0"/>
                            </a:rPr>
                            <m:t>𝑊</m:t>
                          </m:r>
                        </m:den>
                      </m:f>
                    </m:oMath>
                  </m:oMathPara>
                </a14:m>
                <a:endParaRPr lang="ru-RU" sz="2000" dirty="0" err="1"/>
              </a:p>
            </p:txBody>
          </p:sp>
        </mc:Choice>
        <mc:Fallback xmlns="">
          <p:sp>
            <p:nvSpPr>
              <p:cNvPr id="25" name="TextBox 24">
                <a:extLst>
                  <a:ext uri="{FF2B5EF4-FFF2-40B4-BE49-F238E27FC236}">
                    <a16:creationId xmlns:a16="http://schemas.microsoft.com/office/drawing/2014/main" id="{F73540C3-4350-4E2F-A9AE-1926F27C3943}"/>
                  </a:ext>
                </a:extLst>
              </p:cNvPr>
              <p:cNvSpPr txBox="1">
                <a:spLocks noRot="1" noChangeAspect="1" noMove="1" noResize="1" noEditPoints="1" noAdjustHandles="1" noChangeArrowheads="1" noChangeShapeType="1" noTextEdit="1"/>
              </p:cNvSpPr>
              <p:nvPr/>
            </p:nvSpPr>
            <p:spPr>
              <a:xfrm>
                <a:off x="5613825" y="1532504"/>
                <a:ext cx="2530949" cy="585225"/>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00C79DB-B13F-41CB-BA53-2DCCF4DFFB9F}"/>
                  </a:ext>
                </a:extLst>
              </p:cNvPr>
              <p:cNvSpPr txBox="1"/>
              <p:nvPr/>
            </p:nvSpPr>
            <p:spPr>
              <a:xfrm>
                <a:off x="8617364" y="1551095"/>
                <a:ext cx="2037545" cy="585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𝑖</m:t>
                          </m:r>
                        </m:sup>
                      </m:sSup>
                      <m:r>
                        <a:rPr lang="en-US" sz="2000" b="0" i="0" smtClean="0">
                          <a:latin typeface="Cambria Math" panose="02040503050406030204" pitchFamily="18" charset="0"/>
                        </a:rPr>
                        <m:t>−</m:t>
                      </m:r>
                      <m:r>
                        <a:rPr lang="en-US" sz="2000" b="0" i="1" smtClean="0">
                          <a:latin typeface="Cambria Math" panose="02040503050406030204" pitchFamily="18" charset="0"/>
                        </a:rPr>
                        <m:t>𝜂</m:t>
                      </m:r>
                      <m:f>
                        <m:fPr>
                          <m:ctrlPr>
                            <a:rPr lang="en-US" sz="2000" b="0" i="1" smtClean="0">
                              <a:latin typeface="Cambria Math" panose="02040503050406030204" pitchFamily="18" charset="0"/>
                            </a:rPr>
                          </m:ctrlPr>
                        </m:fPr>
                        <m:num>
                          <m:r>
                            <a:rPr lang="en-US" sz="2000" i="1">
                              <a:latin typeface="Cambria Math" panose="02040503050406030204" pitchFamily="18" charset="0"/>
                            </a:rPr>
                            <m:t>𝜕</m:t>
                          </m:r>
                          <m:r>
                            <a:rPr lang="en-US" sz="2000" i="1" smtClean="0">
                              <a:latin typeface="Cambria Math" panose="02040503050406030204" pitchFamily="18" charset="0"/>
                            </a:rPr>
                            <m:t>𝐿</m:t>
                          </m:r>
                        </m:num>
                        <m:den>
                          <m:r>
                            <a:rPr lang="en-US" sz="2000" b="0" i="1" smtClean="0">
                              <a:latin typeface="Cambria Math" panose="02040503050406030204" pitchFamily="18" charset="0"/>
                            </a:rPr>
                            <m:t>𝜕</m:t>
                          </m:r>
                          <m:r>
                            <a:rPr lang="en-US" sz="2000" b="0" i="1" smtClean="0">
                              <a:latin typeface="Cambria Math" panose="02040503050406030204" pitchFamily="18" charset="0"/>
                            </a:rPr>
                            <m:t>𝑏</m:t>
                          </m:r>
                        </m:den>
                      </m:f>
                    </m:oMath>
                  </m:oMathPara>
                </a14:m>
                <a:endParaRPr lang="ru-RU" sz="2000" dirty="0" err="1"/>
              </a:p>
            </p:txBody>
          </p:sp>
        </mc:Choice>
        <mc:Fallback xmlns="">
          <p:sp>
            <p:nvSpPr>
              <p:cNvPr id="75" name="TextBox 74">
                <a:extLst>
                  <a:ext uri="{FF2B5EF4-FFF2-40B4-BE49-F238E27FC236}">
                    <a16:creationId xmlns:a16="http://schemas.microsoft.com/office/drawing/2014/main" id="{E00C79DB-B13F-41CB-BA53-2DCCF4DFFB9F}"/>
                  </a:ext>
                </a:extLst>
              </p:cNvPr>
              <p:cNvSpPr txBox="1">
                <a:spLocks noRot="1" noChangeAspect="1" noMove="1" noResize="1" noEditPoints="1" noAdjustHandles="1" noChangeArrowheads="1" noChangeShapeType="1" noTextEdit="1"/>
              </p:cNvSpPr>
              <p:nvPr/>
            </p:nvSpPr>
            <p:spPr>
              <a:xfrm>
                <a:off x="8617364" y="1551095"/>
                <a:ext cx="2037545" cy="585225"/>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75879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ntr" presetSubtype="0" fill="hold"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fade">
                                      <p:cBhvr>
                                        <p:cTn id="8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 grpId="0"/>
      <p:bldP spid="60" grpId="0"/>
      <p:bldP spid="61" grpId="0" animBg="1"/>
      <p:bldP spid="64" grpId="0"/>
      <p:bldP spid="65" grpId="0"/>
      <p:bldP spid="8" grpId="0"/>
      <p:bldP spid="66" grpId="0"/>
      <p:bldP spid="67" grpId="0"/>
      <p:bldP spid="68" grpId="0"/>
      <p:bldP spid="71" grpId="0"/>
      <p:bldP spid="22" grpId="0"/>
      <p:bldP spid="24" grpId="0" animBg="1"/>
      <p:bldP spid="72" grpId="0" animBg="1"/>
      <p:bldP spid="73" grpId="0" animBg="1"/>
      <p:bldP spid="74" grpId="0" animBg="1"/>
      <p:bldP spid="25" grpId="0"/>
      <p:bldP spid="7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5.0.13"/>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11311</TotalTime>
  <Words>1868</Words>
  <Application>Microsoft Office PowerPoint</Application>
  <PresentationFormat>Widescreen</PresentationFormat>
  <Paragraphs>268</Paragraphs>
  <Slides>41</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Cambria Math</vt:lpstr>
      <vt:lpstr>Consolas</vt:lpstr>
      <vt:lpstr>Fira Code Retina</vt:lpstr>
      <vt:lpstr>Segoe UI</vt:lpstr>
      <vt:lpstr>Segoe UI Semibold</vt:lpstr>
      <vt:lpstr>Wingdings</vt:lpstr>
      <vt:lpstr>Microsoft_Learn_White_Template</vt:lpstr>
      <vt:lpstr>PowerPoint Presentation</vt:lpstr>
      <vt:lpstr>Introduction to Deep Learning for Computer Vision</vt:lpstr>
      <vt:lpstr>Goal</vt:lpstr>
      <vt:lpstr>Learning objectives</vt:lpstr>
      <vt:lpstr>Prerequisites</vt:lpstr>
      <vt:lpstr>Introduction to Neural Networks</vt:lpstr>
      <vt:lpstr>Neural Networks are inspired by our Brain</vt:lpstr>
      <vt:lpstr>Tensors</vt:lpstr>
      <vt:lpstr>Softmax and Loss</vt:lpstr>
      <vt:lpstr>Neural Network Frameworks</vt:lpstr>
      <vt:lpstr>Let’s Get to Work!</vt:lpstr>
      <vt:lpstr>Convolutional Neural Networks</vt:lpstr>
      <vt:lpstr>Pyramid Architecture</vt:lpstr>
      <vt:lpstr>Hierarchical Feature Extraction</vt:lpstr>
      <vt:lpstr>Project 1: Pet Face Recognition</vt:lpstr>
      <vt:lpstr>Project 1: Pet Face Recognition</vt:lpstr>
      <vt:lpstr>Get Data</vt:lpstr>
      <vt:lpstr>Neural Network Training</vt:lpstr>
      <vt:lpstr>Overfitting</vt:lpstr>
      <vt:lpstr>[Optional] Top-k Accuracy</vt:lpstr>
      <vt:lpstr>Knowledge check</vt:lpstr>
      <vt:lpstr>Question 1</vt:lpstr>
      <vt:lpstr>Question 1</vt:lpstr>
      <vt:lpstr>Question 2</vt:lpstr>
      <vt:lpstr>Question 2</vt:lpstr>
      <vt:lpstr>Question 3</vt:lpstr>
      <vt:lpstr>Question 3</vt:lpstr>
      <vt:lpstr>Question 4</vt:lpstr>
      <vt:lpstr>Question 4</vt:lpstr>
      <vt:lpstr>Question 5</vt:lpstr>
      <vt:lpstr>Question 5</vt:lpstr>
      <vt:lpstr>Congratulations!</vt:lpstr>
      <vt:lpstr>[Optional] Project 2: Pet Face Recognition</vt:lpstr>
      <vt:lpstr>Oxford Pets IIIT</vt:lpstr>
      <vt:lpstr>Transfer Learning</vt:lpstr>
      <vt:lpstr>Knowledge check</vt:lpstr>
      <vt:lpstr>Question 1</vt:lpstr>
      <vt:lpstr>Question 1</vt:lpstr>
      <vt:lpstr>Summary and Further Steps</vt:lpstr>
      <vt:lpstr>Wow!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Dmitry Soshnikov</cp:lastModifiedBy>
  <cp:revision>16</cp:revision>
  <cp:lastPrinted>2022-02-15T12:24:15Z</cp:lastPrinted>
  <dcterms:created xsi:type="dcterms:W3CDTF">2022-02-15T12:24:15Z</dcterms:created>
  <dcterms:modified xsi:type="dcterms:W3CDTF">2022-02-25T17:49:04Z</dcterms:modified>
</cp:coreProperties>
</file>