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141" r:id="rId1"/>
  </p:sldMasterIdLst>
  <p:notesMasterIdLst>
    <p:notesMasterId r:id="rId42"/>
  </p:notesMasterIdLst>
  <p:sldIdLst>
    <p:sldId id="258" r:id="rId2"/>
    <p:sldId id="260" r:id="rId3"/>
    <p:sldId id="262" r:id="rId4"/>
    <p:sldId id="264" r:id="rId5"/>
    <p:sldId id="266" r:id="rId6"/>
    <p:sldId id="270" r:id="rId7"/>
    <p:sldId id="272" r:id="rId8"/>
    <p:sldId id="274" r:id="rId9"/>
    <p:sldId id="276" r:id="rId10"/>
    <p:sldId id="278" r:id="rId11"/>
    <p:sldId id="280" r:id="rId12"/>
    <p:sldId id="282" r:id="rId13"/>
    <p:sldId id="284" r:id="rId14"/>
    <p:sldId id="336" r:id="rId15"/>
    <p:sldId id="337" r:id="rId16"/>
    <p:sldId id="286" r:id="rId17"/>
    <p:sldId id="288" r:id="rId18"/>
    <p:sldId id="290" r:id="rId19"/>
    <p:sldId id="292" r:id="rId20"/>
    <p:sldId id="294" r:id="rId21"/>
    <p:sldId id="296" r:id="rId22"/>
    <p:sldId id="298" r:id="rId23"/>
    <p:sldId id="300" r:id="rId24"/>
    <p:sldId id="302" r:id="rId25"/>
    <p:sldId id="304" r:id="rId26"/>
    <p:sldId id="306" r:id="rId27"/>
    <p:sldId id="308" r:id="rId28"/>
    <p:sldId id="312" r:id="rId29"/>
    <p:sldId id="314" r:id="rId30"/>
    <p:sldId id="316" r:id="rId31"/>
    <p:sldId id="318" r:id="rId32"/>
    <p:sldId id="320" r:id="rId33"/>
    <p:sldId id="322" r:id="rId34"/>
    <p:sldId id="324" r:id="rId35"/>
    <p:sldId id="326" r:id="rId36"/>
    <p:sldId id="328" r:id="rId37"/>
    <p:sldId id="330" r:id="rId38"/>
    <p:sldId id="338" r:id="rId39"/>
    <p:sldId id="332" r:id="rId40"/>
    <p:sldId id="334" r:id="rId41"/>
  </p:sldIdLst>
  <p:sldSz cx="12192000" cy="6858000"/>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D5F859-0067-4B9A-8418-DF5904CE0763}">
          <p14:sldIdLst>
            <p14:sldId id="258"/>
            <p14:sldId id="260"/>
            <p14:sldId id="262"/>
            <p14:sldId id="264"/>
            <p14:sldId id="266"/>
            <p14:sldId id="270"/>
            <p14:sldId id="272"/>
            <p14:sldId id="274"/>
            <p14:sldId id="276"/>
            <p14:sldId id="278"/>
            <p14:sldId id="280"/>
            <p14:sldId id="282"/>
            <p14:sldId id="284"/>
            <p14:sldId id="336"/>
            <p14:sldId id="337"/>
            <p14:sldId id="286"/>
            <p14:sldId id="288"/>
            <p14:sldId id="290"/>
            <p14:sldId id="292"/>
            <p14:sldId id="294"/>
            <p14:sldId id="296"/>
            <p14:sldId id="298"/>
            <p14:sldId id="300"/>
            <p14:sldId id="302"/>
            <p14:sldId id="304"/>
            <p14:sldId id="306"/>
            <p14:sldId id="308"/>
            <p14:sldId id="312"/>
            <p14:sldId id="314"/>
            <p14:sldId id="316"/>
            <p14:sldId id="318"/>
            <p14:sldId id="320"/>
            <p14:sldId id="322"/>
            <p14:sldId id="324"/>
            <p14:sldId id="326"/>
            <p14:sldId id="328"/>
            <p14:sldId id="330"/>
            <p14:sldId id="338"/>
            <p14:sldId id="332"/>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p:restoredTop sz="74626" autoAdjust="0"/>
  </p:normalViewPr>
  <p:slideViewPr>
    <p:cSldViewPr>
      <p:cViewPr varScale="1">
        <p:scale>
          <a:sx n="94" d="100"/>
          <a:sy n="94" d="100"/>
        </p:scale>
        <p:origin x="1792" y="184"/>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Tim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1486C-203B-4D90-9029-B231351849C3}" type="datetimeFigureOut">
              <a:t>2/17/22</a:t>
            </a:fld>
            <a:endParaRPr/>
          </a:p>
        </p:txBody>
      </p:sp>
      <p:sp>
        <p:nvSpPr>
          <p:cNvPr id="4" name="SlideImage 3"/>
          <p:cNvSpPr>
            <a:spLocks noGrp="1" noRot="1" noChangeAspect="1"/>
          </p:cNvSpPr>
          <p:nvPr>
            <p:ph type="sldImg" idx="2"/>
          </p:nvPr>
        </p:nvSpPr>
        <p:spPr>
          <a:xfrm>
            <a:off x="1371600" y="1143000"/>
            <a:ext cx="4114800" cy="3086100"/>
          </a:xfrm>
          <a:prstGeom prst="rect">
            <a:avLst/>
          </a:prstGeom>
          <a:noFill/>
          <a:ln w="12700">
            <a:solidFill>
              <a:prstClr val="black"/>
            </a:solidFill>
          </a:ln>
        </p:spPr>
      </p:sp>
      <p:sp>
        <p:nvSpPr>
          <p:cNvPr id="5" name="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sz="1200"/>
            </a:defPPr>
          </a:lstStyle>
          <a:p>
            <a:r>
              <a:t>First Level</a:t>
            </a:r>
          </a:p>
          <a:p>
            <a:pPr lvl="1"/>
            <a:r>
              <a:t>Second Level</a:t>
            </a:r>
          </a:p>
          <a:p>
            <a:pPr lvl="2"/>
            <a:r>
              <a:t>Third level</a:t>
            </a:r>
          </a:p>
          <a:p>
            <a:pPr lvl="3"/>
            <a:r>
              <a:t>Fourth level</a:t>
            </a:r>
          </a:p>
          <a:p>
            <a:pPr lvl="4"/>
            <a:r>
              <a:t>Fifth level</a:t>
            </a:r>
          </a:p>
        </p:txBody>
      </p:sp>
      <p:sp>
        <p:nvSpPr>
          <p:cNvPr id="6" name="Foo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Numb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F4803A-382A-4D47-B113-E76B079AB0DB}" type="slidenum">
              <a:rPr smtClean="0"/>
              <a:t>‹#›</a:t>
            </a:fld>
            <a:endParaRPr/>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file:////azure/cognitive-services%3fazure-portal=true&amp;WT.mc_id=python-11210-chrhar"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s://azure.microsoft.com/free/students?WT.mc_id=python-11210-chrhar&amp;azure-portal=true" TargetMode="External"/><Relationship Id="rId4" Type="http://schemas.openxmlformats.org/officeDocument/2006/relationships/hyperlink" Target="https://azure.microsoft.com/free/?WT.mc_id=python-11210-chrha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github.com/theskumar/python-dotenv?azure-portal=true"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github.com?azure-portal=true" TargetMode="External"/><Relationship Id="rId4" Type="http://schemas.openxmlformats.org/officeDocument/2006/relationships/hyperlink" Target="https://git-scm.com/docs/gitignore?azure-portal=true"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file:////azure/cognitive-services%3fazure-portal=true&amp;WT.mc_id=python-11210-chrha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file:////azure/cognitive-services/translator%3fazure-portal=true&amp;WT.mc_id=python-11210-chrhar"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dirty="0"/>
              <a:t>Link to published module on Learn: https://docs.microsoft.com/en-us/learn/modules/learn-pr/student-evangelism/python-flask-build-ai-web-app/ </a:t>
            </a:r>
          </a:p>
        </p:txBody>
      </p:sp>
      <p:sp>
        <p:nvSpPr>
          <p:cNvPr id="4" name="Slide Number Placeholder 3"/>
          <p:cNvSpPr>
            <a:spLocks noGrp="1"/>
          </p:cNvSpPr>
          <p:nvPr>
            <p:ph type="sldNum" sz="quarter" idx="10"/>
          </p:nvPr>
        </p:nvSpPr>
        <p:spPr/>
        <p:txBody>
          <a:bodyPr/>
          <a:lstStyle/>
          <a:p>
            <a:fld id="{6101C5E1-D8E9-464D-A93E-CE21651935A7}" type="slidenum">
              <a:rPr lang="en-US" smtClean="0"/>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Flask is an open-source web "micro-framework". When the creators use the term "micro-framework", they mean that the framework will perform the required tasks of a web framework, but that it doesn't include advanced features, or other specific requirements that your application must follow to work correctly. This approach allows Flask to be extremely flexible, and perfect for use as a front end to existing back ends or APIs - like Cognitive Services!</a:t>
            </a:r>
          </a:p>
          <a:p>
            <a:endParaRPr/>
          </a:p>
          <a:p>
            <a:pPr>
              <a:spcBef>
                <a:spcPct val="43750"/>
              </a:spcBef>
              <a:spcAft>
                <a:spcPct val="43750"/>
              </a:spcAft>
            </a:pPr>
            <a:r>
              <a:t>When creating a web application with any framework, there are a couple of core concepts we need to understand - routing, methods, and templating. Let's explore these concepts before we write our code.</a:t>
            </a:r>
          </a:p>
        </p:txBody>
      </p:sp>
      <p:sp>
        <p:nvSpPr>
          <p:cNvPr id="4" name="Slide Number Placeholder 3"/>
          <p:cNvSpPr>
            <a:spLocks noGrp="1"/>
          </p:cNvSpPr>
          <p:nvPr>
            <p:ph type="sldNum" sz="quarter" idx="10"/>
          </p:nvPr>
        </p:nvSpPr>
        <p:spPr/>
        <p:txBody>
          <a:bodyPr/>
          <a:lstStyle/>
          <a:p>
            <a:fld id="{6101C5E1-D8E9-464D-A93E-CE21651935A7}" type="slidenum">
              <a:rPr lang="en-US" smtClean="0"/>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0000" lnSpcReduction="20000"/>
          </a:bodyPr>
          <a:lstStyle/>
          <a:p>
            <a:pPr>
              <a:spcBef>
                <a:spcPct val="43750"/>
              </a:spcBef>
              <a:spcAft>
                <a:spcPct val="43750"/>
              </a:spcAft>
            </a:pPr>
            <a:r>
              <a:rPr lang="en-US" dirty="0"/>
              <a:t>When you create a mobile task, you frequently have buttons which a user can select or tap to indicate a desired action. When they tap the button a method is called in your app to perform the task. The same thing holds true with web apps. Only instead of buttons, the server uses what are referred to as routes. Routes are indicated by a URL.</a:t>
            </a:r>
          </a:p>
          <a:p>
            <a:pPr>
              <a:spcBef>
                <a:spcPct val="43750"/>
              </a:spcBef>
              <a:spcAft>
                <a:spcPct val="43750"/>
              </a:spcAft>
            </a:pPr>
            <a:endParaRPr lang="en-US" dirty="0"/>
          </a:p>
          <a:p>
            <a:pPr>
              <a:spcBef>
                <a:spcPct val="43750"/>
              </a:spcBef>
              <a:spcAft>
                <a:spcPct val="43750"/>
              </a:spcAft>
            </a:pPr>
            <a:r>
              <a:rPr dirty="0"/>
              <a:t>When a user uses a web application, they indicate what they want to do, or the information they're seeking, by browsing to different uniform resource locators (or URLs). They might type out an address directly (say https://adventure-works.com), or select a link, or a button that includes the appropriate URL. On an e-commerce site you might have URLs that look like the following:</a:t>
            </a:r>
          </a:p>
          <a:p>
            <a:endParaRPr dirty="0"/>
          </a:p>
          <a:p>
            <a:r>
              <a:rPr dirty="0"/>
              <a:t>https://adventure-works.com/ for the main page</a:t>
            </a:r>
          </a:p>
          <a:p>
            <a:endParaRPr dirty="0"/>
          </a:p>
          <a:p>
            <a:r>
              <a:rPr dirty="0"/>
              <a:t>https://adventure-works.com/products/widget for details on a Widget</a:t>
            </a:r>
          </a:p>
          <a:p>
            <a:endParaRPr dirty="0"/>
          </a:p>
          <a:p>
            <a:r>
              <a:rPr dirty="0"/>
              <a:t>https://adventure-works.com/cart/buy to complete a purchase</a:t>
            </a:r>
          </a:p>
          <a:p>
            <a:endParaRPr dirty="0"/>
          </a:p>
          <a:p>
            <a:pPr>
              <a:spcBef>
                <a:spcPct val="43750"/>
              </a:spcBef>
              <a:spcAft>
                <a:spcPct val="43750"/>
              </a:spcAft>
            </a:pPr>
            <a:r>
              <a:rPr dirty="0"/>
              <a:t>As a developer, we actually don't need to worry about the first part of the URL, or the domain (</a:t>
            </a:r>
            <a:r>
              <a:rPr b="1" dirty="0"/>
              <a:t>adventure-works.com</a:t>
            </a:r>
            <a:r>
              <a:rPr dirty="0"/>
              <a:t> in our example). Our application is put into action based on whatever comes after the domain name, starting with the </a:t>
            </a:r>
            <a:r>
              <a:rPr b="1" dirty="0"/>
              <a:t>/</a:t>
            </a:r>
            <a:r>
              <a:rPr dirty="0"/>
              <a:t>. The portion after the domain name is what's known as a </a:t>
            </a:r>
            <a:r>
              <a:rPr b="1" dirty="0"/>
              <a:t>route</a:t>
            </a:r>
            <a:r>
              <a:rPr dirty="0"/>
              <a:t>.</a:t>
            </a:r>
          </a:p>
          <a:p>
            <a:endParaRPr dirty="0"/>
          </a:p>
          <a:p>
            <a:pPr>
              <a:spcBef>
                <a:spcPct val="43750"/>
              </a:spcBef>
              <a:spcAft>
                <a:spcPct val="43750"/>
              </a:spcAft>
            </a:pPr>
            <a:r>
              <a:rPr dirty="0"/>
              <a:t>A </a:t>
            </a:r>
            <a:r>
              <a:rPr b="1" dirty="0"/>
              <a:t>route</a:t>
            </a:r>
            <a:r>
              <a:rPr dirty="0"/>
              <a:t> is a path to an action. Similar to tapping on a button in a mobile app, a route indicates the action the user wants to perform. We'll register different routes in our web application to respond to the various requests our application supports.</a:t>
            </a:r>
          </a:p>
          <a:p>
            <a:endParaRPr dirty="0"/>
          </a:p>
          <a:p>
            <a:pPr>
              <a:spcBef>
                <a:spcPct val="43750"/>
              </a:spcBef>
              <a:spcAft>
                <a:spcPct val="43750"/>
              </a:spcAft>
            </a:pPr>
            <a:r>
              <a:rPr dirty="0"/>
              <a:t>In our application, we indicate how we want to respond to a particular route request by providing a function. A route is a map to a function. When we think about writing code in general, this concept is relatively natural. When we want to perform a particular action, we call a function. Our users will do the exact same thing! They'll just do it a little differently, by accessing a route.</a:t>
            </a:r>
          </a:p>
        </p:txBody>
      </p:sp>
      <p:sp>
        <p:nvSpPr>
          <p:cNvPr id="4" name="Slide Number Placeholder 3"/>
          <p:cNvSpPr>
            <a:spLocks noGrp="1"/>
          </p:cNvSpPr>
          <p:nvPr>
            <p:ph type="sldNum" sz="quarter" idx="10"/>
          </p:nvPr>
        </p:nvSpPr>
        <p:spPr/>
        <p:txBody>
          <a:bodyPr/>
          <a:lstStyle/>
          <a:p>
            <a:fld id="{6101C5E1-D8E9-464D-A93E-CE21651935A7}" type="slidenum">
              <a:rPr lang="en-US" smtClean="0"/>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77500" lnSpcReduction="20000"/>
          </a:bodyPr>
          <a:lstStyle/>
          <a:p>
            <a:pPr>
              <a:spcBef>
                <a:spcPct val="43750"/>
              </a:spcBef>
              <a:spcAft>
                <a:spcPct val="43750"/>
              </a:spcAft>
            </a:pPr>
            <a:r>
              <a:rPr dirty="0"/>
              <a:t>Routes can be accessed in many ways, through what are known as methods or verbs (the two terms mean the same thing and can be used interchangeably). How the route is accessed provides additional context about the state of the user request and what action the user wants to perform.</a:t>
            </a:r>
          </a:p>
          <a:p>
            <a:endParaRPr dirty="0"/>
          </a:p>
          <a:p>
            <a:pPr>
              <a:spcBef>
                <a:spcPct val="43750"/>
              </a:spcBef>
              <a:spcAft>
                <a:spcPct val="43750"/>
              </a:spcAft>
            </a:pPr>
            <a:r>
              <a:rPr dirty="0"/>
              <a:t>There are many methods available when creating a web application, but the two most common (and the only two we'll focus on) are </a:t>
            </a:r>
            <a:r>
              <a:rPr b="1" dirty="0"/>
              <a:t>GET</a:t>
            </a:r>
            <a:r>
              <a:rPr dirty="0"/>
              <a:t> and </a:t>
            </a:r>
            <a:r>
              <a:rPr b="1" dirty="0"/>
              <a:t>POST</a:t>
            </a:r>
            <a:r>
              <a:rPr dirty="0"/>
              <a:t>. </a:t>
            </a:r>
            <a:r>
              <a:rPr b="1" dirty="0"/>
              <a:t>GET</a:t>
            </a:r>
            <a:r>
              <a:rPr dirty="0"/>
              <a:t> typically indicates that the user is requesting information, while </a:t>
            </a:r>
            <a:r>
              <a:rPr b="1" dirty="0"/>
              <a:t>POST</a:t>
            </a:r>
            <a:r>
              <a:rPr dirty="0"/>
              <a:t> indicates that the user needs to send us something </a:t>
            </a:r>
            <a:r>
              <a:rPr b="1" dirty="0"/>
              <a:t>and</a:t>
            </a:r>
            <a:r>
              <a:rPr dirty="0"/>
              <a:t> receive a response.</a:t>
            </a:r>
          </a:p>
          <a:p>
            <a:endParaRPr dirty="0"/>
          </a:p>
          <a:p>
            <a:pPr>
              <a:spcBef>
                <a:spcPct val="43750"/>
              </a:spcBef>
              <a:spcAft>
                <a:spcPct val="43750"/>
              </a:spcAft>
            </a:pPr>
            <a:r>
              <a:rPr dirty="0"/>
              <a:t>[!NOTE] Regardless of the verb used, information can </a:t>
            </a:r>
            <a:r>
              <a:rPr b="1" dirty="0"/>
              <a:t>always</a:t>
            </a:r>
            <a:r>
              <a:rPr dirty="0"/>
              <a:t> be returned to the user.</a:t>
            </a:r>
          </a:p>
          <a:p>
            <a:endParaRPr dirty="0"/>
          </a:p>
          <a:p>
            <a:pPr>
              <a:spcBef>
                <a:spcPct val="43750"/>
              </a:spcBef>
              <a:spcAft>
                <a:spcPct val="43750"/>
              </a:spcAft>
            </a:pPr>
            <a:r>
              <a:rPr dirty="0"/>
              <a:t>A common application flow that uses </a:t>
            </a:r>
            <a:r>
              <a:rPr b="1" dirty="0"/>
              <a:t>GET</a:t>
            </a:r>
            <a:r>
              <a:rPr dirty="0"/>
              <a:t> and </a:t>
            </a:r>
            <a:r>
              <a:rPr b="1" dirty="0"/>
              <a:t>POST</a:t>
            </a:r>
            <a:r>
              <a:rPr dirty="0"/>
              <a:t> revolves around using a form. Let's say we create an application where the user wants to register for a mailing list:</a:t>
            </a:r>
          </a:p>
          <a:p>
            <a:endParaRPr dirty="0"/>
          </a:p>
          <a:p>
            <a:r>
              <a:rPr dirty="0"/>
              <a:t>The user accesses the sign-up form via </a:t>
            </a:r>
            <a:r>
              <a:rPr b="1" dirty="0"/>
              <a:t>GET</a:t>
            </a:r>
          </a:p>
          <a:p>
            <a:endParaRPr b="1" dirty="0"/>
          </a:p>
          <a:p>
            <a:r>
              <a:rPr dirty="0"/>
              <a:t>The user completes the form and selects the submit button</a:t>
            </a:r>
          </a:p>
          <a:p>
            <a:endParaRPr dirty="0"/>
          </a:p>
          <a:p>
            <a:r>
              <a:rPr dirty="0"/>
              <a:t>The information from the form is sent back to the server by using </a:t>
            </a:r>
            <a:r>
              <a:rPr b="1" dirty="0"/>
              <a:t>POST</a:t>
            </a:r>
          </a:p>
          <a:p>
            <a:endParaRPr b="1" dirty="0"/>
          </a:p>
          <a:p>
            <a:r>
              <a:rPr dirty="0"/>
              <a:t>A "success" message is returned to the user</a:t>
            </a:r>
          </a:p>
          <a:p>
            <a:endParaRPr dirty="0"/>
          </a:p>
          <a:p>
            <a:pPr>
              <a:spcBef>
                <a:spcPct val="43750"/>
              </a:spcBef>
              <a:spcAft>
                <a:spcPct val="43750"/>
              </a:spcAft>
            </a:pPr>
            <a:r>
              <a:rPr dirty="0"/>
              <a:t>As you might suspect, the user doesn't directly indicate the verb they want to use, it is controlled by the application. Generally speaking, if the user navigates to a URL directly, by typing it in or by selecting a link, they access the page by using </a:t>
            </a:r>
            <a:r>
              <a:rPr b="1" dirty="0"/>
              <a:t>GET</a:t>
            </a:r>
            <a:r>
              <a:rPr dirty="0"/>
              <a:t>. When they select a button for a form, they typically send the information via </a:t>
            </a:r>
            <a:r>
              <a:rPr b="1" dirty="0"/>
              <a:t>POST</a:t>
            </a:r>
            <a:r>
              <a:rPr dirty="0"/>
              <a:t>.</a:t>
            </a:r>
          </a:p>
          <a:p>
            <a:endParaRPr lang="en-US" dirty="0"/>
          </a:p>
          <a:p>
            <a:r>
              <a:rPr dirty="0"/>
              <a:t>We're keeping this conversation relatively high level, because a full discussion of methods is beyond the scope of this module.</a:t>
            </a:r>
          </a:p>
        </p:txBody>
      </p:sp>
      <p:sp>
        <p:nvSpPr>
          <p:cNvPr id="4" name="Slide Number Placeholder 3"/>
          <p:cNvSpPr>
            <a:spLocks noGrp="1"/>
          </p:cNvSpPr>
          <p:nvPr>
            <p:ph type="sldNum" sz="quarter" idx="10"/>
          </p:nvPr>
        </p:nvSpPr>
        <p:spPr/>
        <p:txBody>
          <a:bodyPr/>
          <a:lstStyle/>
          <a:p>
            <a:fld id="{6101C5E1-D8E9-464D-A93E-CE21651935A7}" type="slidenum">
              <a:rPr lang="en-US" smtClean="0"/>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 user completing a form to send a server information typically involves 4 steps.</a:t>
            </a:r>
          </a:p>
          <a:p>
            <a:r>
              <a:rPr lang="en-US" dirty="0"/>
              <a:t>1. The user navigates to the page with the form, say http://adventure-works.com/contact, via GET</a:t>
            </a:r>
          </a:p>
          <a:p>
            <a:r>
              <a:rPr lang="en-US" dirty="0"/>
              <a:t>2. The server sends the HTML page with the form to the user</a:t>
            </a:r>
          </a:p>
          <a:p>
            <a:r>
              <a:rPr lang="en-US" dirty="0"/>
              <a:t>3. The user completes the form and selects the </a:t>
            </a:r>
            <a:r>
              <a:rPr lang="en-US" b="1" dirty="0"/>
              <a:t>submit</a:t>
            </a:r>
            <a:r>
              <a:rPr lang="en-US" b="0" dirty="0"/>
              <a:t> button. The browser sends the information to the server via POST</a:t>
            </a:r>
          </a:p>
          <a:p>
            <a:r>
              <a:rPr lang="en-US" b="0" dirty="0"/>
              <a:t>4. The server processes the information in the form, and sends an HTML response to the user</a:t>
            </a:r>
            <a:endParaRPr lang="en-US" dirty="0"/>
          </a:p>
        </p:txBody>
      </p:sp>
      <p:sp>
        <p:nvSpPr>
          <p:cNvPr id="4" name="Slide Number Placeholder 3"/>
          <p:cNvSpPr>
            <a:spLocks noGrp="1"/>
          </p:cNvSpPr>
          <p:nvPr>
            <p:ph type="sldNum" sz="quarter" idx="5"/>
          </p:nvPr>
        </p:nvSpPr>
        <p:spPr/>
        <p:txBody>
          <a:bodyPr/>
          <a:lstStyle/>
          <a:p>
            <a:fld id="{56F4803A-382A-4D47-B113-E76B079AB0DB}" type="slidenum">
              <a:rPr lang="en-US" smtClean="0"/>
              <a:t>14</a:t>
            </a:fld>
            <a:endParaRPr lang="en-US"/>
          </a:p>
        </p:txBody>
      </p:sp>
    </p:spTree>
    <p:extLst>
      <p:ext uri="{BB962C8B-B14F-4D97-AF65-F5344CB8AC3E}">
        <p14:creationId xmlns:p14="http://schemas.microsoft.com/office/powerpoint/2010/main" val="4010302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Here's a snippet of the code from the final project. Notice the two different routes being created using the same path of '/'. One uses GET, which will send the form to the user. The other uses POST, which will process the data and generate a result.</a:t>
            </a:r>
          </a:p>
        </p:txBody>
      </p:sp>
      <p:sp>
        <p:nvSpPr>
          <p:cNvPr id="4" name="Slide Number Placeholder 3"/>
          <p:cNvSpPr>
            <a:spLocks noGrp="1"/>
          </p:cNvSpPr>
          <p:nvPr>
            <p:ph type="sldNum" sz="quarter" idx="5"/>
          </p:nvPr>
        </p:nvSpPr>
        <p:spPr/>
        <p:txBody>
          <a:bodyPr/>
          <a:lstStyle/>
          <a:p>
            <a:fld id="{56F4803A-382A-4D47-B113-E76B079AB0DB}" type="slidenum">
              <a:rPr lang="en-US" smtClean="0"/>
              <a:t>15</a:t>
            </a:fld>
            <a:endParaRPr lang="en-US"/>
          </a:p>
        </p:txBody>
      </p:sp>
    </p:spTree>
    <p:extLst>
      <p:ext uri="{BB962C8B-B14F-4D97-AF65-F5344CB8AC3E}">
        <p14:creationId xmlns:p14="http://schemas.microsoft.com/office/powerpoint/2010/main" val="851290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Hypertext Markup Language, or HTML, is the language used to structure the information displayed on a browser, while Cascading Style Sheets, or CSS, is used to manage the style and layout. When creating an application, most of the HTML will be static, meaning it won't change. However, to make our pages dynamic we need to be able to programmatically put information into an HTML page. Nearly every web framework supports this requirement through templates.</a:t>
            </a:r>
          </a:p>
          <a:p>
            <a:endParaRPr dirty="0"/>
          </a:p>
          <a:p>
            <a:pPr>
              <a:spcBef>
                <a:spcPct val="43750"/>
              </a:spcBef>
              <a:spcAft>
                <a:spcPct val="43750"/>
              </a:spcAft>
            </a:pPr>
            <a:r>
              <a:rPr dirty="0"/>
              <a:t>A template allows you to write the core HTML (or a template) and indicate placeholders for the dynamic information. Probably the most common syntax for placeholders is {{ }}. Jinja, the templating engine for Flask, uses this syntax.</a:t>
            </a:r>
          </a:p>
          <a:p>
            <a:endParaRPr dirty="0"/>
          </a:p>
          <a:p>
            <a:r>
              <a:rPr dirty="0"/>
              <a:t>&lt;h1&gt;Welcome, {{ name }}&lt;/h1&gt; </a:t>
            </a:r>
          </a:p>
          <a:p>
            <a:endParaRPr dirty="0"/>
          </a:p>
          <a:p>
            <a:pPr>
              <a:spcBef>
                <a:spcPct val="43750"/>
              </a:spcBef>
              <a:spcAft>
                <a:spcPct val="43750"/>
              </a:spcAft>
            </a:pPr>
            <a:r>
              <a:rPr dirty="0"/>
              <a:t>In the preceding example, we have our HTML of h1 (a header), with the text we want to display. The {{ name }} indicates that we want to display a variable named name right after </a:t>
            </a:r>
            <a:r>
              <a:rPr b="1" dirty="0"/>
              <a:t>Welcome</a:t>
            </a:r>
            <a:r>
              <a:rPr dirty="0"/>
              <a:t>. By using this syntax we can write our HTML with our existing skills, and inject the dynamic information as needed.</a:t>
            </a:r>
          </a:p>
        </p:txBody>
      </p:sp>
      <p:sp>
        <p:nvSpPr>
          <p:cNvPr id="4" name="Slide Number Placeholder 3"/>
          <p:cNvSpPr>
            <a:spLocks noGrp="1"/>
          </p:cNvSpPr>
          <p:nvPr>
            <p:ph type="sldNum" sz="quarter" idx="10"/>
          </p:nvPr>
        </p:nvSpPr>
        <p:spPr/>
        <p:txBody>
          <a:bodyPr/>
          <a:lstStyle/>
          <a:p>
            <a:fld id="{6101C5E1-D8E9-464D-A93E-CE21651935A7}" type="slidenum">
              <a:rPr lang="en-US" smtClean="0"/>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Flask is a framework for building Python web apps.</a:t>
            </a:r>
          </a:p>
        </p:txBody>
      </p:sp>
      <p:sp>
        <p:nvSpPr>
          <p:cNvPr id="4" name="Slide Number Placeholder 3"/>
          <p:cNvSpPr>
            <a:spLocks noGrp="1"/>
          </p:cNvSpPr>
          <p:nvPr>
            <p:ph type="sldNum" sz="quarter" idx="10"/>
          </p:nvPr>
        </p:nvSpPr>
        <p:spPr/>
        <p:txBody>
          <a:bodyPr/>
          <a:lstStyle/>
          <a:p>
            <a:fld id="{6101C5E1-D8E9-464D-A93E-CE21651935A7}" type="slidenum">
              <a:rPr lang="en-US" smtClean="0"/>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Flask is a framework for building Python web apps.</a:t>
            </a:r>
          </a:p>
        </p:txBody>
      </p:sp>
      <p:sp>
        <p:nvSpPr>
          <p:cNvPr id="4" name="Slide Number Placeholder 3"/>
          <p:cNvSpPr>
            <a:spLocks noGrp="1"/>
          </p:cNvSpPr>
          <p:nvPr>
            <p:ph type="sldNum" sz="quarter" idx="10"/>
          </p:nvPr>
        </p:nvSpPr>
        <p:spPr/>
        <p:txBody>
          <a:bodyPr/>
          <a:lstStyle/>
          <a:p>
            <a:fld id="{6101C5E1-D8E9-464D-A93E-CE21651935A7}" type="slidenum">
              <a:rPr lang="en-US" smtClean="0"/>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https://docs.microsoft.com/en-us/learn/modules/learn-pr/student-evangelism/python-flask-build-ai-web-app/3-exercise-create-app </a:t>
            </a:r>
          </a:p>
        </p:txBody>
      </p:sp>
      <p:sp>
        <p:nvSpPr>
          <p:cNvPr id="4" name="Slide Number Placeholder 3"/>
          <p:cNvSpPr>
            <a:spLocks noGrp="1"/>
          </p:cNvSpPr>
          <p:nvPr>
            <p:ph type="sldNum" sz="quarter" idx="10"/>
          </p:nvPr>
        </p:nvSpPr>
        <p:spPr/>
        <p:txBody>
          <a:bodyPr/>
          <a:lstStyle/>
          <a:p>
            <a:fld id="{6101C5E1-D8E9-464D-A93E-CE21651935A7}" type="slidenum">
              <a:rPr lang="en-US" smtClean="0"/>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https://docs.microsoft.com/en-us/learn/modules/learn-pr/student-evangelism/python-flask-build-ai-web-app/3-exercise-create-app</a:t>
            </a:r>
          </a:p>
        </p:txBody>
      </p:sp>
      <p:sp>
        <p:nvSpPr>
          <p:cNvPr id="4" name="Slide Number Placeholder 3"/>
          <p:cNvSpPr>
            <a:spLocks noGrp="1"/>
          </p:cNvSpPr>
          <p:nvPr>
            <p:ph type="sldNum" sz="quarter" idx="10"/>
          </p:nvPr>
        </p:nvSpPr>
        <p:spPr/>
        <p:txBody>
          <a:bodyPr/>
          <a:lstStyle/>
          <a:p>
            <a:fld id="{6101C5E1-D8E9-464D-A93E-CE21651935A7}" type="slidenum">
              <a:rPr lang="en-US" smtClean="0"/>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Port 5000 is the default port number that Flask uses to service HTTP requests.</a:t>
            </a:r>
          </a:p>
        </p:txBody>
      </p:sp>
      <p:sp>
        <p:nvSpPr>
          <p:cNvPr id="4" name="Slide Number Placeholder 3"/>
          <p:cNvSpPr>
            <a:spLocks noGrp="1"/>
          </p:cNvSpPr>
          <p:nvPr>
            <p:ph type="sldNum" sz="quarter" idx="10"/>
          </p:nvPr>
        </p:nvSpPr>
        <p:spPr/>
        <p:txBody>
          <a:bodyPr/>
          <a:lstStyle/>
          <a:p>
            <a:fld id="{6101C5E1-D8E9-464D-A93E-CE21651935A7}" type="slidenum">
              <a:rPr lang="en-US" smtClean="0"/>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Port 5000 is the default port number that Flask uses to service HTTP requests.</a:t>
            </a:r>
          </a:p>
        </p:txBody>
      </p:sp>
      <p:sp>
        <p:nvSpPr>
          <p:cNvPr id="4" name="Slide Number Placeholder 3"/>
          <p:cNvSpPr>
            <a:spLocks noGrp="1"/>
          </p:cNvSpPr>
          <p:nvPr>
            <p:ph type="sldNum" sz="quarter" idx="10"/>
          </p:nvPr>
        </p:nvSpPr>
        <p:spPr/>
        <p:txBody>
          <a:bodyPr/>
          <a:lstStyle/>
          <a:p>
            <a:fld id="{6101C5E1-D8E9-464D-A93E-CE21651935A7}" type="slidenum">
              <a:rPr lang="en-US" smtClean="0"/>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By default, HTML files served up by Flask must be located in a subdirectory named **templates**.</a:t>
            </a:r>
          </a:p>
        </p:txBody>
      </p:sp>
      <p:sp>
        <p:nvSpPr>
          <p:cNvPr id="4" name="Slide Number Placeholder 3"/>
          <p:cNvSpPr>
            <a:spLocks noGrp="1"/>
          </p:cNvSpPr>
          <p:nvPr>
            <p:ph type="sldNum" sz="quarter" idx="10"/>
          </p:nvPr>
        </p:nvSpPr>
        <p:spPr/>
        <p:txBody>
          <a:bodyPr/>
          <a:lstStyle/>
          <a:p>
            <a:fld id="{6101C5E1-D8E9-464D-A93E-CE21651935A7}" type="slidenum">
              <a:rPr lang="en-US" smtClean="0"/>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By default, HTML files served up by Flask must be located in a subdirectory named **templates**.</a:t>
            </a:r>
          </a:p>
        </p:txBody>
      </p:sp>
      <p:sp>
        <p:nvSpPr>
          <p:cNvPr id="4" name="Slide Number Placeholder 3"/>
          <p:cNvSpPr>
            <a:spLocks noGrp="1"/>
          </p:cNvSpPr>
          <p:nvPr>
            <p:ph type="sldNum" sz="quarter" idx="10"/>
          </p:nvPr>
        </p:nvSpPr>
        <p:spPr/>
        <p:txBody>
          <a:bodyPr/>
          <a:lstStyle/>
          <a:p>
            <a:fld id="{6101C5E1-D8E9-464D-A93E-CE21651935A7}" type="slidenum">
              <a:rPr lang="en-US" smtClean="0"/>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2500" lnSpcReduction="20000"/>
          </a:bodyPr>
          <a:lstStyle/>
          <a:p>
            <a:pPr>
              <a:spcBef>
                <a:spcPct val="43750"/>
              </a:spcBef>
              <a:spcAft>
                <a:spcPct val="43750"/>
              </a:spcAft>
            </a:pPr>
            <a:r>
              <a:rPr lang="en-US" dirty="0"/>
              <a:t>While solutions using machine learning or artificial intelligence have become increasingly common, they can still be difficult to create from scratch. Fortunately, there are many solutions already built, which we can access like we would any application programming interface (API). This approach allows us to focus on our code, rather than complex modeling.</a:t>
            </a:r>
          </a:p>
          <a:p>
            <a:endParaRPr lang="en-US" dirty="0"/>
          </a:p>
          <a:p>
            <a:pPr>
              <a:spcBef>
                <a:spcPct val="43750"/>
              </a:spcBef>
              <a:spcAft>
                <a:spcPct val="43750"/>
              </a:spcAft>
            </a:pPr>
            <a:r>
              <a:rPr lang="en-US" dirty="0"/>
              <a:t>Azure provides a set of offerings called </a:t>
            </a:r>
            <a:r>
              <a:rPr lang="en-US" dirty="0">
                <a:hlinkClick r:id="rId3"/>
              </a:rPr>
              <a:t>Cognitive Services</a:t>
            </a:r>
            <a:r>
              <a:rPr lang="en-US" dirty="0"/>
              <a:t>, which include services for computer vision, speech to text and text to speech, and text translation. You can access any of these services via software developer kits (SDKs), or by calling them in the same way you'd call any other HTTP endpoint.</a:t>
            </a:r>
          </a:p>
          <a:p>
            <a:endParaRPr lang="en-US" dirty="0"/>
          </a:p>
          <a:p>
            <a:pPr>
              <a:spcBef>
                <a:spcPct val="43750"/>
              </a:spcBef>
              <a:spcAft>
                <a:spcPct val="43750"/>
              </a:spcAft>
            </a:pPr>
            <a:r>
              <a:rPr lang="en-US" dirty="0"/>
              <a:t>To use Cognitive Services, you'll need an Azure account. If you're new to Azure, you can </a:t>
            </a:r>
            <a:r>
              <a:rPr lang="en-US" dirty="0">
                <a:hlinkClick r:id="rId4"/>
              </a:rPr>
              <a:t>sign-up for free</a:t>
            </a:r>
            <a:r>
              <a:rPr lang="en-US" dirty="0"/>
              <a:t>, which will include $200 free credit for the first 30 days. If you're a student, you can </a:t>
            </a:r>
            <a:r>
              <a:rPr lang="en-US" dirty="0">
                <a:hlinkClick r:id="rId5"/>
              </a:rPr>
              <a:t>enroll for Azure for Students</a:t>
            </a:r>
            <a:r>
              <a:rPr lang="en-US" dirty="0"/>
              <a:t>, which includes $100 to use across 12 months, and a host of other free services.</a:t>
            </a:r>
          </a:p>
          <a:p>
            <a:pPr>
              <a:spcBef>
                <a:spcPct val="43750"/>
              </a:spcBef>
              <a:spcAft>
                <a:spcPct val="43750"/>
              </a:spcAft>
            </a:pPr>
            <a:endParaRPr lang="en-US" dirty="0"/>
          </a:p>
          <a:p>
            <a:pPr>
              <a:spcBef>
                <a:spcPct val="43750"/>
              </a:spcBef>
              <a:spcAft>
                <a:spcPct val="43750"/>
              </a:spcAft>
            </a:pPr>
            <a:r>
              <a:rPr dirty="0"/>
              <a:t>Translator service, part of Cognitive Services, will translate to and from dozens of languages. It can automatically detect the source language, and can translate to multiple target languages in one call. You call Translator service in the same way you would call any other HTTP endpoint. In Python, you typically do this by using the </a:t>
            </a:r>
            <a:r>
              <a:rPr b="1" dirty="0"/>
              <a:t>requests</a:t>
            </a:r>
            <a:r>
              <a:rPr dirty="0"/>
              <a:t> library, which is what we'll use when we return to our code.</a:t>
            </a:r>
          </a:p>
        </p:txBody>
      </p:sp>
      <p:sp>
        <p:nvSpPr>
          <p:cNvPr id="4" name="Slide Number Placeholder 3"/>
          <p:cNvSpPr>
            <a:spLocks noGrp="1"/>
          </p:cNvSpPr>
          <p:nvPr>
            <p:ph type="sldNum" sz="quarter" idx="10"/>
          </p:nvPr>
        </p:nvSpPr>
        <p:spPr/>
        <p:txBody>
          <a:bodyPr/>
          <a:lstStyle/>
          <a:p>
            <a:fld id="{6101C5E1-D8E9-464D-A93E-CE21651935A7}" type="slidenum">
              <a:rPr lang="en-US" smtClean="0"/>
              <a:t>28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rPr dirty="0"/>
              <a:t>To call Translator service (or any other Cognitive Service), we'll need a key. This key will be used whenever we access the service. The key is similar to a password. Anyone who has access to the key can call the service, and if we were using a paid version they could run up a large bill!</a:t>
            </a:r>
          </a:p>
          <a:p>
            <a:endParaRPr dirty="0"/>
          </a:p>
          <a:p>
            <a:pPr>
              <a:spcBef>
                <a:spcPct val="43750"/>
              </a:spcBef>
              <a:spcAft>
                <a:spcPct val="43750"/>
              </a:spcAft>
            </a:pPr>
            <a:r>
              <a:rPr dirty="0"/>
              <a:t>One great solution for protecting the key when doing development work is to use a library called </a:t>
            </a:r>
            <a:r>
              <a:rPr dirty="0">
                <a:hlinkClick r:id="rId3"/>
              </a:rPr>
              <a:t>python-</a:t>
            </a:r>
            <a:r>
              <a:rPr dirty="0" err="1">
                <a:hlinkClick r:id="rId3"/>
              </a:rPr>
              <a:t>dotenv</a:t>
            </a:r>
            <a:r>
              <a:rPr dirty="0"/>
              <a:t>, commonly called </a:t>
            </a:r>
            <a:r>
              <a:rPr dirty="0" err="1"/>
              <a:t>dotenv</a:t>
            </a:r>
            <a:r>
              <a:rPr dirty="0"/>
              <a:t>. When using </a:t>
            </a:r>
            <a:r>
              <a:rPr dirty="0" err="1"/>
              <a:t>dotenv</a:t>
            </a:r>
            <a:r>
              <a:rPr dirty="0"/>
              <a:t>, we create a file named </a:t>
            </a:r>
            <a:r>
              <a:rPr b="1" dirty="0"/>
              <a:t>.env</a:t>
            </a:r>
            <a:r>
              <a:rPr dirty="0"/>
              <a:t>, which contains any </a:t>
            </a:r>
            <a:r>
              <a:rPr i="1" dirty="0"/>
              <a:t>key/value</a:t>
            </a:r>
            <a:r>
              <a:rPr dirty="0"/>
              <a:t> pairs we don't want as part of our source code. We'll ensure that the file is listed in our </a:t>
            </a:r>
            <a:r>
              <a:rPr dirty="0" err="1">
                <a:hlinkClick r:id="rId4"/>
              </a:rPr>
              <a:t>gitignore</a:t>
            </a:r>
            <a:r>
              <a:rPr dirty="0"/>
              <a:t> file when we push our code to </a:t>
            </a:r>
            <a:r>
              <a:rPr dirty="0">
                <a:hlinkClick r:id="rId5"/>
              </a:rPr>
              <a:t>GitHub</a:t>
            </a:r>
            <a:r>
              <a:rPr dirty="0"/>
              <a:t>, so that we don't accidentally publish it for the world to see.</a:t>
            </a:r>
          </a:p>
        </p:txBody>
      </p:sp>
      <p:sp>
        <p:nvSpPr>
          <p:cNvPr id="4" name="Slide Number Placeholder 3"/>
          <p:cNvSpPr>
            <a:spLocks noGrp="1"/>
          </p:cNvSpPr>
          <p:nvPr>
            <p:ph type="sldNum" sz="quarter" idx="10"/>
          </p:nvPr>
        </p:nvSpPr>
        <p:spPr/>
        <p:txBody>
          <a:bodyPr/>
          <a:lstStyle/>
          <a:p>
            <a:fld id="{6101C5E1-D8E9-464D-A93E-CE21651935A7}" type="slidenum">
              <a:rPr lang="en-US" smtClean="0"/>
              <a:t>29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https://docs.microsoft.com/en-us/learn/modules/learn-pr/student-evangelism/python-flask-build-ai-web-app/5-exercise-create-translator-service </a:t>
            </a:r>
          </a:p>
        </p:txBody>
      </p:sp>
      <p:sp>
        <p:nvSpPr>
          <p:cNvPr id="4" name="Slide Number Placeholder 3"/>
          <p:cNvSpPr>
            <a:spLocks noGrp="1"/>
          </p:cNvSpPr>
          <p:nvPr>
            <p:ph type="sldNum" sz="quarter" idx="10"/>
          </p:nvPr>
        </p:nvSpPr>
        <p:spPr/>
        <p:txBody>
          <a:bodyPr/>
          <a:lstStyle/>
          <a:p>
            <a:fld id="{6101C5E1-D8E9-464D-A93E-CE21651935A7}" type="slidenum">
              <a:rPr lang="en-US" smtClean="0"/>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https://docs.microsoft.com/en-us/learn/modules/learn-pr/student-evangelism/python-flask-build-ai-web-app/5-exercise-create-translator-service</a:t>
            </a:r>
          </a:p>
        </p:txBody>
      </p:sp>
      <p:sp>
        <p:nvSpPr>
          <p:cNvPr id="4" name="Slide Number Placeholder 3"/>
          <p:cNvSpPr>
            <a:spLocks noGrp="1"/>
          </p:cNvSpPr>
          <p:nvPr>
            <p:ph type="sldNum" sz="quarter" idx="10"/>
          </p:nvPr>
        </p:nvSpPr>
        <p:spPr/>
        <p:txBody>
          <a:bodyPr/>
          <a:lstStyle/>
          <a:p>
            <a:fld id="{6101C5E1-D8E9-464D-A93E-CE21651935A7}" type="slidenum">
              <a:rPr lang="en-US" smtClean="0"/>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https://docs.microsoft.com/en-us/learn/modules/learn-pr/student-evangelism/python-flask-build-ai-web-app/6-exercise-call-translator </a:t>
            </a:r>
          </a:p>
        </p:txBody>
      </p:sp>
      <p:sp>
        <p:nvSpPr>
          <p:cNvPr id="4" name="Slide Number Placeholder 3"/>
          <p:cNvSpPr>
            <a:spLocks noGrp="1"/>
          </p:cNvSpPr>
          <p:nvPr>
            <p:ph type="sldNum" sz="quarter" idx="10"/>
          </p:nvPr>
        </p:nvSpPr>
        <p:spPr/>
        <p:txBody>
          <a:bodyPr/>
          <a:lstStyle/>
          <a:p>
            <a:fld id="{6101C5E1-D8E9-464D-A93E-CE21651935A7}" type="slidenum">
              <a:rPr lang="en-US" smtClean="0"/>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https://docs.microsoft.com/en-us/learn/modules/learn-pr/student-evangelism/python-flask-build-ai-web-app/6-exercise-call-translator</a:t>
            </a:r>
          </a:p>
        </p:txBody>
      </p:sp>
      <p:sp>
        <p:nvSpPr>
          <p:cNvPr id="4" name="Slide Number Placeholder 3"/>
          <p:cNvSpPr>
            <a:spLocks noGrp="1"/>
          </p:cNvSpPr>
          <p:nvPr>
            <p:ph type="sldNum" sz="quarter" idx="10"/>
          </p:nvPr>
        </p:nvSpPr>
        <p:spPr/>
        <p:txBody>
          <a:bodyPr/>
          <a:lstStyle/>
          <a:p>
            <a:fld id="{6101C5E1-D8E9-464D-A93E-CE21651935A7}" type="slidenum">
              <a:rPr lang="en-US" smtClean="0"/>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Ocp-Apim-Subscription-Key is the name of the HTTP header that carries API keys in calls to Azure Cognitive Services.</a:t>
            </a:r>
          </a:p>
        </p:txBody>
      </p:sp>
      <p:sp>
        <p:nvSpPr>
          <p:cNvPr id="4" name="Slide Number Placeholder 3"/>
          <p:cNvSpPr>
            <a:spLocks noGrp="1"/>
          </p:cNvSpPr>
          <p:nvPr>
            <p:ph type="sldNum" sz="quarter" idx="10"/>
          </p:nvPr>
        </p:nvSpPr>
        <p:spPr/>
        <p:txBody>
          <a:bodyPr/>
          <a:lstStyle/>
          <a:p>
            <a:fld id="{6101C5E1-D8E9-464D-A93E-CE21651935A7}" type="slidenum">
              <a:rPr lang="en-US" smtClean="0"/>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Explanation: Correct! Ocp-Apim-Subscription-Key is the name of the HTTP header that carries API keys in calls to Azure Cognitive Services.</a:t>
            </a:r>
          </a:p>
        </p:txBody>
      </p:sp>
      <p:sp>
        <p:nvSpPr>
          <p:cNvPr id="4" name="Slide Number Placeholder 3"/>
          <p:cNvSpPr>
            <a:spLocks noGrp="1"/>
          </p:cNvSpPr>
          <p:nvPr>
            <p:ph type="sldNum" sz="quarter" idx="10"/>
          </p:nvPr>
        </p:nvSpPr>
        <p:spPr/>
        <p:txBody>
          <a:bodyPr/>
          <a:lstStyle/>
          <a:p>
            <a:fld id="{6101C5E1-D8E9-464D-A93E-CE21651935A7}" type="slidenum">
              <a:rPr lang="en-US" smtClean="0"/>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37</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ct val="43750"/>
              </a:spcBef>
              <a:spcAft>
                <a:spcPct val="43750"/>
              </a:spcAft>
            </a:pPr>
            <a:r>
              <a:t>In this module, you learned the core concepts of building websites in Python by using the Flask framework. Typically, the core of a Flask application is </a:t>
            </a:r>
            <a:r>
              <a:rPr b="1"/>
              <a:t>app.py</a:t>
            </a:r>
            <a:r>
              <a:t>, and the code calls Flask functions such as render_template(). You also learned how to programmatically inject content into HTML templates by using Jinja, and how to use @app.route() to connect functions in your code to routes that the application supports.</a:t>
            </a:r>
          </a:p>
          <a:p>
            <a:endParaRPr/>
          </a:p>
          <a:p>
            <a:pPr>
              <a:spcBef>
                <a:spcPct val="43750"/>
              </a:spcBef>
              <a:spcAft>
                <a:spcPct val="43750"/>
              </a:spcAft>
            </a:pPr>
            <a:r>
              <a:t>Also, you discovered that you can use Azure Cognitive Services to build intelligent applications infused with AI. By using the Translator service, you were able to translate text by using a few lines of code rather than by creating your own machine learning model. Combined with other services in Cognitive Services, these APIs make it possible to write apps that you could have only dreamed about a few years ago.</a:t>
            </a:r>
          </a:p>
        </p:txBody>
      </p:sp>
      <p:sp>
        <p:nvSpPr>
          <p:cNvPr id="4" name="Slide Number Placeholder 3"/>
          <p:cNvSpPr>
            <a:spLocks noGrp="1"/>
          </p:cNvSpPr>
          <p:nvPr>
            <p:ph type="sldNum" sz="quarter" idx="10"/>
          </p:nvPr>
        </p:nvSpPr>
        <p:spPr/>
        <p:txBody>
          <a:bodyPr/>
          <a:lstStyle/>
          <a:p>
            <a:fld id="{6101C5E1-D8E9-464D-A93E-CE21651935A7}" type="slidenum">
              <a:rPr lang="en-US" smtClean="0"/>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fontScale="95000" lnSpcReduction="10000"/>
          </a:bodyPr>
          <a:lstStyle/>
          <a:p>
            <a:pPr>
              <a:spcBef>
                <a:spcPct val="43750"/>
              </a:spcBef>
              <a:spcAft>
                <a:spcPct val="43750"/>
              </a:spcAft>
            </a:pPr>
            <a:r>
              <a:rPr dirty="0"/>
              <a:t>Creating a web application with artificial intelligence (AI) doesn't need to involve a lot of code or creating services from scratch. Let's imagine we wanted to create a website that can translate text for the user.</a:t>
            </a:r>
          </a:p>
          <a:p>
            <a:endParaRPr dirty="0"/>
          </a:p>
          <a:p>
            <a:pPr>
              <a:spcBef>
                <a:spcPct val="43750"/>
              </a:spcBef>
              <a:spcAft>
                <a:spcPct val="43750"/>
              </a:spcAft>
            </a:pPr>
            <a:r>
              <a:rPr dirty="0"/>
              <a:t>For the front end, we want something that will allow us to integrate our services without having to jump through a lot of hoops. A framework like Flask is a perfect choice. Flask is described by its creators as a "micro-framework", meaning it provides the core services required, such as routing and templating, but otherwise allows you to use whatever backend services your application needs. It's also lightweight, making it quick to set up and deploy. We don't need a database or anything fancy. We just need a framework to create our UI, and be able to call the back-end service.</a:t>
            </a:r>
          </a:p>
          <a:p>
            <a:endParaRPr dirty="0"/>
          </a:p>
          <a:p>
            <a:pPr>
              <a:spcBef>
                <a:spcPct val="43750"/>
              </a:spcBef>
              <a:spcAft>
                <a:spcPct val="43750"/>
              </a:spcAft>
            </a:pPr>
            <a:r>
              <a:rPr dirty="0"/>
              <a:t>For the back end, rather than creating a machine learning model on your own, you can use a collection of AI services (known as </a:t>
            </a:r>
            <a:r>
              <a:rPr dirty="0">
                <a:hlinkClick r:id="rId3"/>
              </a:rPr>
              <a:t>Azure Cognitive Service</a:t>
            </a:r>
            <a:r>
              <a:rPr dirty="0"/>
              <a:t>). These services can either be accessed via an SDK or an HTTP call. We can use the </a:t>
            </a:r>
            <a:r>
              <a:rPr dirty="0">
                <a:hlinkClick r:id="rId4"/>
              </a:rPr>
              <a:t>Translator service</a:t>
            </a:r>
            <a:r>
              <a:rPr dirty="0"/>
              <a:t> to meet our primary goal of translating text.</a:t>
            </a:r>
          </a:p>
          <a:p>
            <a:endParaRPr dirty="0"/>
          </a:p>
          <a:p>
            <a:pPr>
              <a:spcBef>
                <a:spcPct val="43750"/>
              </a:spcBef>
              <a:spcAft>
                <a:spcPct val="43750"/>
              </a:spcAft>
            </a:pPr>
            <a:r>
              <a:rPr dirty="0"/>
              <a:t>In this module, we're going to explore Flask and the Translator service. We'll see how we can create a web application to translate text into various languages.</a:t>
            </a:r>
          </a:p>
        </p:txBody>
      </p:sp>
      <p:sp>
        <p:nvSpPr>
          <p:cNvPr id="4" name="Slide Number Placeholder 3"/>
          <p:cNvSpPr>
            <a:spLocks noGrp="1"/>
          </p:cNvSpPr>
          <p:nvPr>
            <p:ph type="sldNum" sz="quarter" idx="10"/>
          </p:nvPr>
        </p:nvSpPr>
        <p:spPr/>
        <p:txBody>
          <a:bodyPr/>
          <a:lstStyle/>
          <a:p>
            <a:fld id="{6101C5E1-D8E9-464D-A93E-CE21651935A7}"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t>Link to published module on Learn: https://docs.microsoft.com/en-us/learn/modules/learn-pr/student-evangelism/python-flask-build-ai-web-app/1-exercise-set-up-environment </a:t>
            </a:r>
          </a:p>
        </p:txBody>
      </p:sp>
      <p:sp>
        <p:nvSpPr>
          <p:cNvPr id="4" name="Slide Number Placeholder 3"/>
          <p:cNvSpPr>
            <a:spLocks noGrp="1"/>
          </p:cNvSpPr>
          <p:nvPr>
            <p:ph type="sldNum" sz="quarter" idx="10"/>
          </p:nvPr>
        </p:nvSpPr>
        <p:spPr/>
        <p:txBody>
          <a:bodyPr/>
          <a:lstStyle/>
          <a:p>
            <a:fld id="{6101C5E1-D8E9-464D-A93E-CE21651935A7}" type="slidenum">
              <a:rPr lang="en-US" smtClean="0"/>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dirty="0"/>
              <a:t>Walk the attendees through the setup process. They should hopefully already have VS Code and Python installed on their systems.</a:t>
            </a:r>
          </a:p>
          <a:p>
            <a:endParaRPr lang="en-US" dirty="0"/>
          </a:p>
          <a:p>
            <a:r>
              <a:rPr dirty="0"/>
              <a:t>https://docs.microsoft.com/en-us/learn/modules/learn-pr/student-evangelism/python-flask-build-ai-web-app/1-exercise-set-up-environment</a:t>
            </a:r>
          </a:p>
        </p:txBody>
      </p:sp>
      <p:sp>
        <p:nvSpPr>
          <p:cNvPr id="4" name="Slide Number Placeholder 3"/>
          <p:cNvSpPr>
            <a:spLocks noGrp="1"/>
          </p:cNvSpPr>
          <p:nvPr>
            <p:ph type="sldNum" sz="quarter" idx="10"/>
          </p:nvPr>
        </p:nvSpPr>
        <p:spPr/>
        <p:txBody>
          <a:bodyPr/>
          <a:lstStyle/>
          <a:p>
            <a:fld id="{6101C5E1-D8E9-464D-A93E-CE21651935A7}" type="slidenum">
              <a:rPr lang="en-US" smtClean="0"/>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a:p>
        </p:txBody>
      </p:sp>
      <p:sp>
        <p:nvSpPr>
          <p:cNvPr id="4" name="Slide Number Placeholder 3"/>
          <p:cNvSpPr>
            <a:spLocks noGrp="1"/>
          </p:cNvSpPr>
          <p:nvPr>
            <p:ph type="sldNum" sz="quarter" idx="10"/>
          </p:nvPr>
        </p:nvSpPr>
        <p:spPr/>
        <p:txBody>
          <a:bodyPr/>
          <a:lstStyle/>
          <a:p>
            <a:fld id="{6101C5E1-D8E9-464D-A93E-CE21651935A7}"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6077021-9464-44F6-B827-5358FF42B1A1}"/>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94518" y="613556"/>
            <a:ext cx="1366440" cy="292608"/>
          </a:xfrm>
          <a:prstGeom prst="rect">
            <a:avLst/>
          </a:prstGeom>
        </p:spPr>
      </p:pic>
      <p:sp>
        <p:nvSpPr>
          <p:cNvPr id="12" name="Text Placeholder 4">
            <a:extLst>
              <a:ext uri="{FF2B5EF4-FFF2-40B4-BE49-F238E27FC236}">
                <a16:creationId xmlns:a16="http://schemas.microsoft.com/office/drawing/2014/main" id="{5AF0652F-7102-4C27-A256-1E62A5FF6BFC}"/>
              </a:ext>
            </a:extLst>
          </p:cNvPr>
          <p:cNvSpPr txBox="1"/>
          <p:nvPr userDrawn="1"/>
        </p:nvSpPr>
        <p:spPr>
          <a:xfrm>
            <a:off x="568960" y="6259684"/>
            <a:ext cx="4163498" cy="307777"/>
          </a:xfrm>
          <a:prstGeom prst="rect">
            <a:avLst/>
          </a:prstGeom>
          <a:noFill/>
        </p:spPr>
        <p:txBody>
          <a:bodyPr wrap="square" lIns="0" tIns="0" rIns="0" bIns="0">
            <a:spAutoFit/>
          </a:bodyPr>
          <a:lstStyle>
            <a:defPPr>
              <a:defRPr lang="en-US"/>
            </a:defPPr>
            <a:lvl1pPr marL="0" marR="0" indent="0" algn="l" defTabSz="932742" rtl="0" eaLnBrk="1" fontAlgn="auto" latinLnBrk="0" hangingPunct="1">
              <a:lnSpc>
                <a:spcPct val="100000"/>
              </a:lnSpc>
              <a:spcBef>
                <a:spcPct val="0"/>
              </a:spcBef>
              <a:spcAft>
                <a:spcPct val="0"/>
              </a:spcAft>
              <a:buClrTx/>
              <a:buSzPct val="90000"/>
              <a:buFont typeface="Wingdings" panose="05000000000000000000" pitchFamily="2" charset="2"/>
              <a:buNone/>
              <a:defRPr sz="2400" kern="1200" spc="0" baseline="0">
                <a:solidFill>
                  <a:srgbClr val="0078D4"/>
                </a:solidFill>
                <a:latin typeface="+mj-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a:t>Microsoft.com/Learn</a:t>
            </a:r>
          </a:p>
        </p:txBody>
      </p:sp>
    </p:spTree>
    <p:extLst>
      <p:ext uri="{BB962C8B-B14F-4D97-AF65-F5344CB8AC3E}">
        <p14:creationId xmlns:p14="http://schemas.microsoft.com/office/powerpoint/2010/main" val="3758363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Subtitle"/>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3373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Block1">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Block2">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5720065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5" userDrawn="1">
          <p15:clr>
            <a:srgbClr val="5ACBF0"/>
          </p15:clr>
        </p15:guide>
        <p15:guide id="4" pos="3660">
          <p15:clr>
            <a:srgbClr val="5ACBF0"/>
          </p15:clr>
        </p15:guide>
        <p15:guide id="5" pos="402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defRPr sz="1600" b="0"/>
            </a:lvl3pPr>
            <a:lvl4pPr marL="652462" indent="0">
              <a:buFont typeface="Wingdings" panose="05000000000000000000" pitchFamily="2" charset="2"/>
              <a:buNone/>
              <a:defRPr sz="1400" b="0"/>
            </a:lvl4pPr>
            <a:lvl5pPr marL="854075" indent="0">
              <a:buFont typeface="Wingdings" panose="05000000000000000000" pitchFamily="2" charset="2"/>
              <a:buNone/>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367971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3" userDrawn="1">
          <p15:clr>
            <a:srgbClr val="5ACBF0"/>
          </p15:clr>
        </p15:guide>
        <p15:guide id="4" pos="3656">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66750" indent="-152400">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ct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a:lvl1pPr>
            <a:lvl2pPr marL="342900" indent="-171450">
              <a:defRPr lang="en-US"/>
            </a:lvl2pPr>
            <a:lvl3pPr marL="514350" indent="-171450">
              <a:defRPr lang="en-US"/>
            </a:lvl3pPr>
            <a:lvl4pPr marL="685800" indent="-136525">
              <a:defRPr lang="en-US"/>
            </a:lvl4pPr>
            <a:lvl5pPr marL="793750" indent="-120650">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23141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userDrawn="1">
          <p15:clr>
            <a:srgbClr val="5ACBF0"/>
          </p15:clr>
        </p15:guide>
        <p15:guide id="4" pos="3656">
          <p15:clr>
            <a:srgbClr val="5ACBF0"/>
          </p15:clr>
        </p15:guide>
        <p15:guide id="5" pos="4024">
          <p15:clr>
            <a:srgbClr val="5ACBF0"/>
          </p15:clr>
        </p15:guide>
        <p15:guide id="7" orient="horz" pos="905"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a:lvl1pPr>
            <a:lvl2pPr marL="322263" indent="-150813">
              <a:defRPr lang="en-US" sz="1800"/>
            </a:lvl2pPr>
            <a:lvl3pPr marL="466725" indent="-138113">
              <a:defRPr lang="en-US"/>
            </a:lvl3pPr>
            <a:lvl4pPr marL="595313" indent="-128588">
              <a:defRPr lang="en-US"/>
            </a:lvl4pPr>
            <a:lvl5pPr marL="731838" indent="-1222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738664"/>
          </a:xfrm>
        </p:spPr>
        <p:txBody>
          <a:bodyPr anchor="t"/>
          <a:lstStyle>
            <a:lvl1pPr marL="0" indent="0">
              <a:spcBef>
                <a:spcPct val="0"/>
              </a:spcBef>
              <a:buNone/>
              <a:defRPr sz="24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a:lvl1pPr>
            <a:lvl2pPr marL="398463" indent="-169863">
              <a:defRPr lang="en-US" sz="1800"/>
            </a:lvl2pPr>
            <a:lvl3pPr marL="555625" indent="-157163">
              <a:defRPr lang="en-US"/>
            </a:lvl3pPr>
            <a:lvl4pPr marL="685800" indent="-136525">
              <a:defRPr lang="en-US"/>
            </a:lvl4pPr>
            <a:lvl5pPr marL="800100" indent="-111125">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494949"/>
      </p:ext>
    </p:extLst>
  </p:cSld>
  <p:clrMapOvr>
    <a:masterClrMapping/>
  </p:clrMapOvr>
  <p:transition>
    <p:fade/>
  </p:transition>
  <p:extLst>
    <p:ext uri="{DCECCB84-F9BA-43D5-87BE-67443E8EF086}">
      <p15:sldGuideLst xmlns:p15="http://schemas.microsoft.com/office/powerpoint/2012/main">
        <p15:guide id="3" orient="horz" pos="1506" userDrawn="1">
          <p15:clr>
            <a:srgbClr val="5ACBF0"/>
          </p15:clr>
        </p15:guide>
        <p15:guide id="4" orient="horz" pos="906" userDrawn="1">
          <p15:clr>
            <a:srgbClr val="5ACBF0"/>
          </p15:clr>
        </p15:guide>
        <p15:guide id="5" orient="horz" pos="288">
          <p15:clr>
            <a:srgbClr val="5ACBF0"/>
          </p15:clr>
        </p15:guide>
        <p15:guide id="6" pos="2430" userDrawn="1">
          <p15:clr>
            <a:srgbClr val="5ACBF0"/>
          </p15:clr>
        </p15:guide>
        <p15:guide id="7" pos="2811" userDrawn="1">
          <p15:clr>
            <a:srgbClr val="5ACBF0"/>
          </p15:clr>
        </p15:guide>
        <p15:guide id="8" pos="4871" userDrawn="1">
          <p15:clr>
            <a:srgbClr val="5ACBF0"/>
          </p15:clr>
        </p15:guide>
        <p15:guide id="9" pos="5251" userDrawn="1">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ur Column Bullet with Subhead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ct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a:lvl1pPr>
            <a:lvl2pPr marL="285750" indent="-125413">
              <a:defRPr lang="en-US" sz="1600"/>
            </a:lvl2pPr>
            <a:lvl3pPr marL="438150" indent="-133350">
              <a:defRPr lang="en-US"/>
            </a:lvl3pPr>
            <a:lvl4pPr marL="566738" indent="-114300">
              <a:defRPr lang="en-US"/>
            </a:lvl4pPr>
            <a:lvl5pPr marL="685800" indent="-109538">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6703242"/>
      </p:ext>
    </p:extLst>
  </p:cSld>
  <p:clrMapOvr>
    <a:masterClrMapping/>
  </p:clrMapOvr>
  <p:transition>
    <p:fade/>
  </p:transition>
  <p:extLst>
    <p:ext uri="{DCECCB84-F9BA-43D5-87BE-67443E8EF086}">
      <p15:sldGuideLst xmlns:p15="http://schemas.microsoft.com/office/powerpoint/2012/main">
        <p15:guide id="4" orient="horz" pos="906" userDrawn="1">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0798454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2875002"/>
            <a:ext cx="4160521"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77670644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userDrawn="1">
          <p15:clr>
            <a:srgbClr val="5ACBF0"/>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1" pos="3336" userDrawn="1">
          <p15:clr>
            <a:srgbClr val="FBAE40"/>
          </p15:clr>
        </p15:guide>
        <p15:guide id="32" orient="horz" pos="2160" userDrawn="1">
          <p15:clr>
            <a:srgbClr val="5ACBF0"/>
          </p15:clr>
        </p15:guide>
        <p15:guide id="33" pos="2994"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itchFamily="34" charset="0"/>
              </a:defRPr>
            </a:lvl1pPr>
          </a:lstStyle>
          <a:p>
            <a:r>
              <a:rPr lang="en-US"/>
              <a:t>Click to edit Master title style</a:t>
            </a:r>
          </a:p>
        </p:txBody>
      </p:sp>
    </p:spTree>
    <p:extLst>
      <p:ext uri="{BB962C8B-B14F-4D97-AF65-F5344CB8AC3E}">
        <p14:creationId xmlns:p14="http://schemas.microsoft.com/office/powerpoint/2010/main" val="32438585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948112344"/>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layout_2">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2F454218-0D46-4351-BBBB-D82416BE5B22}"/>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4" name="Image" descr="Image">
            <a:extLst>
              <a:ext uri="{FF2B5EF4-FFF2-40B4-BE49-F238E27FC236}">
                <a16:creationId xmlns:a16="http://schemas.microsoft.com/office/drawing/2014/main" id="{639BE83B-0B32-4FF7-946B-BAF64DA16D80}"/>
              </a:ext>
            </a:extLst>
          </p:cNvPr>
          <p:cNvPicPr>
            <a:picLocks noChangeAspect="1"/>
          </p:cNvPicPr>
          <p:nvPr userDrawn="1"/>
        </p:nvPicPr>
        <p:blipFill>
          <a:blip r:embed="rId3"/>
          <a:stretch>
            <a:fillRect/>
          </a:stretch>
        </p:blipFill>
        <p:spPr>
          <a:xfrm>
            <a:off x="0" y="702520"/>
            <a:ext cx="12190286" cy="6155481"/>
          </a:xfrm>
          <a:prstGeom prst="rect">
            <a:avLst/>
          </a:prstGeom>
          <a:ln w="12700">
            <a:miter lim="400000"/>
          </a:ln>
        </p:spPr>
      </p:pic>
      <p:sp>
        <p:nvSpPr>
          <p:cNvPr id="9" name="Title"/>
          <p:cNvSpPr>
            <a:spLocks noGrp="1"/>
          </p:cNvSpPr>
          <p:nvPr>
            <p:ph type="title" hasCustomPrompt="1"/>
          </p:nvPr>
        </p:nvSpPr>
        <p:spPr>
          <a:xfrm>
            <a:off x="584200" y="2979778"/>
            <a:ext cx="6883400" cy="553998"/>
          </a:xfrm>
          <a:noFill/>
        </p:spPr>
        <p:txBody>
          <a:bodyPr wrap="square" lIns="0" tIns="0" rIns="0" bIns="0" anchor="b" anchorCtr="0">
            <a:spAutoFit/>
          </a:bodyPr>
          <a:lstStyle>
            <a:lvl1pPr>
              <a:defRPr sz="3600" spc="-50" baseline="0">
                <a:solidFill>
                  <a:schemeClr val="tx1"/>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83400"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Speaker name or subtitle text</a:t>
            </a:r>
          </a:p>
        </p:txBody>
      </p:sp>
      <p:pic>
        <p:nvPicPr>
          <p:cNvPr id="2" name="MS logo white - EMF" descr="Microsoft logo white text version">
            <a:extLst>
              <a:ext uri="{FF2B5EF4-FFF2-40B4-BE49-F238E27FC236}">
                <a16:creationId xmlns:a16="http://schemas.microsoft.com/office/drawing/2014/main" id="{FBA90332-A7D9-4353-82A5-431FF1E924E8}"/>
              </a:ext>
            </a:extLst>
          </p:cNvPr>
          <p:cNvPicPr>
            <a:picLocks noChangeAspect="1"/>
          </p:cNvPicPr>
          <p:nvPr userDrawn="1"/>
        </p:nvPicPr>
        <p:blipFill>
          <a:blip r:embed="rId4"/>
          <a:stretch>
            <a:fillRect/>
          </a:stretch>
        </p:blipFill>
        <p:spPr bwMode="invGray">
          <a:xfrm>
            <a:off x="584200" y="585788"/>
            <a:ext cx="1366245" cy="292608"/>
          </a:xfrm>
          <a:prstGeom prst="rect">
            <a:avLst/>
          </a:prstGeom>
        </p:spPr>
      </p:pic>
    </p:spTree>
    <p:extLst>
      <p:ext uri="{BB962C8B-B14F-4D97-AF65-F5344CB8AC3E}">
        <p14:creationId xmlns:p14="http://schemas.microsoft.com/office/powerpoint/2010/main" val="41335442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4704">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706997545"/>
      </p:ext>
    </p:extLst>
  </p:cSld>
  <p:clrMapOvr>
    <a:masterClrMapping/>
  </p:clrMapOvr>
  <p:transition>
    <p:fade/>
  </p:transition>
  <p:extLst>
    <p:ext uri="{DCECCB84-F9BA-43D5-87BE-67443E8EF086}">
      <p15:sldGuideLst xmlns:p15="http://schemas.microsoft.com/office/powerpoint/2012/main">
        <p15:guide id="2" pos="3360" userDrawn="1">
          <p15:clr>
            <a:srgbClr val="5ACBF0"/>
          </p15:clr>
        </p15:guide>
        <p15:guide id="6" orient="horz" pos="904">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5115159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530179"/>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userDrawn="1">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103120" rIns="0" anchor="t" anchorCtr="0">
            <a:noAutofit/>
          </a:bodyPr>
          <a:lstStyle>
            <a:lvl1pPr marL="0" indent="0" algn="ctr">
              <a:lnSpc>
                <a:spcPct val="100000"/>
              </a:lnSpc>
              <a:buNone/>
              <a:defRPr sz="14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356279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861443602"/>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60340208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20116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gradFill>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09686687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390838193"/>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1725136582"/>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64605948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t_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9D6EAAE-2A71-408A-8C51-EF1E9D307914}"/>
              </a:ext>
            </a:extLst>
          </p:cNvPr>
          <p:cNvGrpSpPr/>
          <p:nvPr userDrawn="1"/>
        </p:nvGrpSpPr>
        <p:grpSpPr>
          <a:xfrm>
            <a:off x="6087122" y="-1213311"/>
            <a:ext cx="7693173" cy="7844717"/>
            <a:chOff x="6087122" y="-1213311"/>
            <a:chExt cx="7693173" cy="7844717"/>
          </a:xfrm>
        </p:grpSpPr>
        <p:sp>
          <p:nvSpPr>
            <p:cNvPr id="4" name="Oval 3">
              <a:extLst>
                <a:ext uri="{FF2B5EF4-FFF2-40B4-BE49-F238E27FC236}">
                  <a16:creationId xmlns:a16="http://schemas.microsoft.com/office/drawing/2014/main" id="{71E56648-704C-49AF-AEEA-FF59CA7FDE38}"/>
                </a:ext>
              </a:extLst>
            </p:cNvPr>
            <p:cNvSpPr/>
            <p:nvPr/>
          </p:nvSpPr>
          <p:spPr bwMode="auto">
            <a:xfrm>
              <a:off x="6087122" y="-1213311"/>
              <a:ext cx="7693173" cy="7693173"/>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 name="Right Triangle 4">
              <a:extLst>
                <a:ext uri="{FF2B5EF4-FFF2-40B4-BE49-F238E27FC236}">
                  <a16:creationId xmlns:a16="http://schemas.microsoft.com/office/drawing/2014/main" id="{88C99755-B631-4A7C-86CD-3BB602C43A1D}"/>
                </a:ext>
              </a:extLst>
            </p:cNvPr>
            <p:cNvSpPr/>
            <p:nvPr/>
          </p:nvSpPr>
          <p:spPr bwMode="auto">
            <a:xfrm rot="7795696">
              <a:off x="6213653" y="4453472"/>
              <a:ext cx="2177934" cy="2177934"/>
            </a:xfrm>
            <a:prstGeom prst="rtTriangl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C60457C0-410E-4BB1-B48D-5E30D004A18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3970" r="26639"/>
          <a:stretch>
            <a:fillRect/>
          </a:stretch>
        </p:blipFill>
        <p:spPr>
          <a:xfrm>
            <a:off x="7086600" y="1142322"/>
            <a:ext cx="4811713" cy="3409758"/>
          </a:xfrm>
          <a:prstGeom prst="rect">
            <a:avLst/>
          </a:prstGeom>
        </p:spPr>
      </p:pic>
      <p:sp>
        <p:nvSpPr>
          <p:cNvPr id="9" name="TextBox 8">
            <a:extLst>
              <a:ext uri="{FF2B5EF4-FFF2-40B4-BE49-F238E27FC236}">
                <a16:creationId xmlns:a16="http://schemas.microsoft.com/office/drawing/2014/main" id="{9EDA60A6-6501-49F5-AFA0-2F4D5841F163}"/>
              </a:ext>
            </a:extLst>
          </p:cNvPr>
          <p:cNvSpPr txBox="1"/>
          <p:nvPr userDrawn="1"/>
        </p:nvSpPr>
        <p:spPr>
          <a:xfrm>
            <a:off x="584460" y="2768462"/>
            <a:ext cx="3595280" cy="553998"/>
          </a:xfrm>
          <a:prstGeom prst="rect">
            <a:avLst/>
          </a:prstGeom>
          <a:noFill/>
        </p:spPr>
        <p:txBody>
          <a:bodyPr wrap="none" lIns="0" tIns="0" rIns="0" bIns="0" rtlCol="0">
            <a:spAutoFit/>
          </a:bodyPr>
          <a:lstStyle>
            <a:defPPr>
              <a:defRPr lang="en-US"/>
            </a:defPPr>
          </a:lstStyle>
          <a:p>
            <a:pPr algn="l"/>
            <a:r>
              <a:rPr lang="en-US" sz="3600">
                <a:latin typeface="+mj-lt"/>
              </a:rPr>
              <a:t>Live &amp; interactive</a:t>
            </a:r>
          </a:p>
        </p:txBody>
      </p:sp>
      <p:sp>
        <p:nvSpPr>
          <p:cNvPr id="10" name="TextBox 9">
            <a:extLst>
              <a:ext uri="{FF2B5EF4-FFF2-40B4-BE49-F238E27FC236}">
                <a16:creationId xmlns:a16="http://schemas.microsoft.com/office/drawing/2014/main" id="{099D6C6E-22A3-429F-A1F2-3A2CE31B3A94}"/>
              </a:ext>
            </a:extLst>
          </p:cNvPr>
          <p:cNvSpPr txBox="1"/>
          <p:nvPr userDrawn="1"/>
        </p:nvSpPr>
        <p:spPr>
          <a:xfrm>
            <a:off x="584460" y="3492501"/>
            <a:ext cx="5130540" cy="861774"/>
          </a:xfrm>
          <a:prstGeom prst="rect">
            <a:avLst/>
          </a:prstGeom>
          <a:noFill/>
        </p:spPr>
        <p:txBody>
          <a:bodyPr wrap="square" lIns="0" tIns="0" rIns="0" bIns="0" rtlCol="0">
            <a:spAutoFit/>
          </a:bodyPr>
          <a:lstStyle>
            <a:defPPr>
              <a:defRPr lang="en-US"/>
            </a:defPPr>
          </a:lstStyle>
          <a:p>
            <a:pPr marL="0" marR="0" lvl="0" indent="0" algn="l" defTabSz="914400" rtl="0" eaLnBrk="1" fontAlgn="auto" latinLnBrk="0" hangingPunct="1">
              <a:lnSpc>
                <a:spcPct val="100000"/>
              </a:lnSpc>
              <a:spcBef>
                <a:spcPct val="0"/>
              </a:spcBef>
              <a:spcAft>
                <a:spcPct val="0"/>
              </a:spcAft>
              <a:buClrTx/>
              <a:buSzTx/>
              <a:buFontTx/>
              <a:buNone/>
              <a:defRPr/>
            </a:pPr>
            <a:r>
              <a:rPr lang="en-US" sz="2800"/>
              <a:t>Say “hi” and ask questions in the chat</a:t>
            </a:r>
            <a:endParaRPr lang="en-US" sz="2800" b="1"/>
          </a:p>
        </p:txBody>
      </p:sp>
    </p:spTree>
    <p:extLst>
      <p:ext uri="{BB962C8B-B14F-4D97-AF65-F5344CB8AC3E}">
        <p14:creationId xmlns:p14="http://schemas.microsoft.com/office/powerpoint/2010/main" val="3634608756"/>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842252135"/>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ct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47435705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198120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1756631" y="4984745"/>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5054125" y="23844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829556"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8127050"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902481"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927612341"/>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1" userDrawn="1">
          <p15:clr>
            <a:srgbClr val="5ACBF0"/>
          </p15:clr>
        </p15:guide>
        <p15:guide id="3" pos="3840" userDrawn="1">
          <p15:clr>
            <a:srgbClr val="5ACBF0"/>
          </p15:clr>
        </p15:guide>
        <p15:guide id="4" pos="1904" userDrawn="1">
          <p15:clr>
            <a:srgbClr val="5ACBF0"/>
          </p15:clr>
        </p15:guide>
        <p15:guide id="5" pos="5775" userDrawn="1">
          <p15:clr>
            <a:srgbClr val="5ACBF0"/>
          </p15:clr>
        </p15:guide>
        <p15:guide id="6" pos="1104" userDrawn="1">
          <p15:clr>
            <a:srgbClr val="5ACBF0"/>
          </p15:clr>
        </p15:guide>
        <p15:guide id="7" pos="2705" userDrawn="1">
          <p15:clr>
            <a:srgbClr val="5ACBF0"/>
          </p15:clr>
        </p15:guide>
        <p15:guide id="8" pos="3043" userDrawn="1">
          <p15:clr>
            <a:srgbClr val="5ACBF0"/>
          </p15:clr>
        </p15:guide>
        <p15:guide id="9" pos="4642" userDrawn="1">
          <p15:clr>
            <a:srgbClr val="5ACBF0"/>
          </p15:clr>
        </p15:guide>
        <p15:guide id="10" pos="4980" userDrawn="1">
          <p15:clr>
            <a:srgbClr val="5ACBF0"/>
          </p15:clr>
        </p15:guide>
        <p15:guide id="11" pos="6576" userDrawn="1">
          <p15:clr>
            <a:srgbClr val="5ACBF0"/>
          </p15:clr>
        </p15:guide>
        <p15:guide id="12" orient="horz" pos="1502" userDrawn="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20700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828296"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2612"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64623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27985" y="4984746"/>
            <a:ext cx="2532888" cy="1284291"/>
          </a:xfrm>
        </p:spPr>
        <p:txBody>
          <a:bodyPr/>
          <a:lstStyle>
            <a:lvl1pPr marL="0" indent="0" algn="ctr">
              <a:spcBef>
                <a:spcPct val="0"/>
              </a:spcBef>
              <a:buNone/>
              <a:defRPr sz="24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462013"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252243"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301069" y="2387125"/>
            <a:ext cx="2083750" cy="208375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076500" y="4984746"/>
            <a:ext cx="2532888" cy="1284290"/>
          </a:xfrm>
        </p:spPr>
        <p:txBody>
          <a:bodyPr/>
          <a:lstStyle>
            <a:lvl1pPr marL="0" indent="0" algn="ctr">
              <a:spcBef>
                <a:spcPct val="0"/>
              </a:spcBef>
              <a:buNone/>
              <a:defRPr sz="24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27129497"/>
      </p:ext>
    </p:extLst>
  </p:cSld>
  <p:clrMapOvr>
    <a:masterClrMapping/>
  </p:clrMapOvr>
  <p:transition>
    <p:fade/>
  </p:transition>
  <p:extLst>
    <p:ext uri="{DCECCB84-F9BA-43D5-87BE-67443E8EF086}">
      <p15:sldGuideLst xmlns:p15="http://schemas.microsoft.com/office/powerpoint/2012/main">
        <p15:guide id="1" orient="horz" pos="751" userDrawn="1">
          <p15:clr>
            <a:srgbClr val="FBAE40"/>
          </p15:clr>
        </p15:guide>
        <p15:guide id="2" orient="horz" pos="3138" userDrawn="1">
          <p15:clr>
            <a:srgbClr val="5ACBF0"/>
          </p15:clr>
        </p15:guide>
        <p15:guide id="3" pos="3937" userDrawn="1">
          <p15:clr>
            <a:srgbClr val="5ACBF0"/>
          </p15:clr>
        </p15:guide>
        <p15:guide id="4" pos="1961" userDrawn="1">
          <p15:clr>
            <a:srgbClr val="5ACBF0"/>
          </p15:clr>
        </p15:guide>
        <p15:guide id="5" pos="5717" userDrawn="1">
          <p15:clr>
            <a:srgbClr val="5ACBF0"/>
          </p15:clr>
        </p15:guide>
        <p15:guide id="6" pos="5534" userDrawn="1">
          <p15:clr>
            <a:srgbClr val="5ACBF0"/>
          </p15:clr>
        </p15:guide>
        <p15:guide id="7" pos="3760" userDrawn="1">
          <p15:clr>
            <a:srgbClr val="5ACBF0"/>
          </p15:clr>
        </p15:guide>
        <p15:guide id="8" pos="2162" userDrawn="1">
          <p15:clr>
            <a:srgbClr val="5ACBF0"/>
          </p15:clr>
        </p15:guide>
        <p15:guide id="10" pos="2955" userDrawn="1">
          <p15:clr>
            <a:srgbClr val="5ACBF0"/>
          </p15:clr>
        </p15:guide>
        <p15:guide id="11" pos="4727" userDrawn="1">
          <p15:clr>
            <a:srgbClr val="5ACBF0"/>
          </p15:clr>
        </p15:guide>
        <p15:guide id="12" pos="6515" userDrawn="1">
          <p15:clr>
            <a:srgbClr val="5ACBF0"/>
          </p15:clr>
        </p15:guide>
        <p15:guide id="13" pos="1176" userDrawn="1">
          <p15:clr>
            <a:srgbClr val="5ACBF0"/>
          </p15:clr>
        </p15:guide>
        <p15:guide id="14" orient="horz" pos="1504" userDrawn="1">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ulleted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Subtitle">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430887"/>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930117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3211969"/>
            <a:ext cx="6667500" cy="430887"/>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flipH="1">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408484795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de_layout_fullscreen">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Filename">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gradFill>
        </p:spPr>
        <p:txBody>
          <a:bodyPr vert="horz" wrap="square" lIns="585216" tIns="91440" rIns="0" bIns="91440" rtlCol="0">
            <a:spAutoFit/>
          </a:bodyPr>
          <a:lstStyle>
            <a:lvl1pPr marL="0" indent="0">
              <a:buNone/>
              <a:defRPr lang="en-US" sz="1999">
                <a:solidFill>
                  <a:srgbClr val="FFFFFF"/>
                </a:solidFill>
                <a:latin typeface="+mj-lt"/>
              </a:defRPr>
            </a:lvl1pPr>
          </a:lstStyle>
          <a:p>
            <a:pPr marL="0" lvl="0" indent="0">
              <a:buNone/>
            </a:pPr>
            <a:r>
              <a:rPr lang="en-US"/>
              <a:t>Click to enter title</a:t>
            </a:r>
          </a:p>
        </p:txBody>
      </p:sp>
      <p:sp>
        <p:nvSpPr>
          <p:cNvPr id="5" name="CodeBlock"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209074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s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8" name="CodeBlock">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87848084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de_layout">
    <p:bg>
      <p:bgRef idx="1001">
        <a:schemeClr val="bg2"/>
      </p:bgRef>
    </p:bg>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2335384"/>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553998"/>
          </a:xfrm>
        </p:spPr>
        <p:txBody>
          <a:bodyPr/>
          <a:lstStyle>
            <a:lvl1pPr>
              <a:defRPr>
                <a:solidFill>
                  <a:schemeClr val="tx1"/>
                </a:solidFill>
              </a:defRPr>
            </a:lvl1pPr>
          </a:lstStyle>
          <a:p>
            <a:r>
              <a:rPr lang="en-US"/>
              <a:t>Click to edit Master title style</a:t>
            </a:r>
          </a:p>
        </p:txBody>
      </p:sp>
      <p:sp>
        <p:nvSpPr>
          <p:cNvPr id="17" name="Filename">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Subtitle">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ct val="0"/>
              </a:spcAft>
              <a:buNone/>
              <a:defRPr sz="2400">
                <a:solidFill>
                  <a:schemeClr val="tx1"/>
                </a:solidFill>
                <a:latin typeface="+mn-lt"/>
                <a:cs typeface="Segoe UI" pitchFamily="34" charset="0"/>
              </a:defRPr>
            </a:lvl1pPr>
            <a:lvl2pPr marL="228531" indent="0">
              <a:buNone/>
              <a:defRPr sz="240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232572230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layout">
    <p:bg>
      <p:bgRef idx="1001">
        <a:schemeClr val="bg1"/>
      </p:bgRef>
    </p:bg>
    <p:spTree>
      <p:nvGrpSpPr>
        <p:cNvPr id="1" name=""/>
        <p:cNvGrpSpPr/>
        <p:nvPr/>
      </p:nvGrpSpPr>
      <p:grpSpPr>
        <a:xfrm>
          <a:off x="0" y="0"/>
          <a:ext cx="0" cy="0"/>
          <a:chOff x="0" y="0"/>
          <a:chExt cx="0" cy="0"/>
        </a:xfrm>
      </p:grpSpPr>
      <p:sp>
        <p:nvSpPr>
          <p:cNvPr id="2" name="Speaker1Info">
            <a:extLst>
              <a:ext uri="{FF2B5EF4-FFF2-40B4-BE49-F238E27FC236}">
                <a16:creationId xmlns:a16="http://schemas.microsoft.com/office/drawing/2014/main" id="{F498D001-187F-4EAE-90FC-DC4275E1A08F}"/>
              </a:ext>
            </a:extLst>
          </p:cNvPr>
          <p:cNvSpPr/>
          <p:nvPr userDrawn="1"/>
        </p:nvSpPr>
        <p:spPr bwMode="auto">
          <a:xfrm>
            <a:off x="7658100" y="0"/>
            <a:ext cx="45339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9" name="Title"/>
          <p:cNvSpPr>
            <a:spLocks noGrp="1"/>
          </p:cNvSpPr>
          <p:nvPr>
            <p:ph type="title" hasCustomPrompt="1"/>
          </p:nvPr>
        </p:nvSpPr>
        <p:spPr>
          <a:xfrm>
            <a:off x="584200" y="2979778"/>
            <a:ext cx="6816725" cy="553998"/>
          </a:xfrm>
          <a:noFill/>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Presentation title </a:t>
            </a:r>
          </a:p>
        </p:txBody>
      </p:sp>
      <p:sp>
        <p:nvSpPr>
          <p:cNvPr id="5" name="Subtitle"/>
          <p:cNvSpPr>
            <a:spLocks noGrp="1"/>
          </p:cNvSpPr>
          <p:nvPr>
            <p:ph type="body" sz="quarter" idx="12" hasCustomPrompt="1"/>
          </p:nvPr>
        </p:nvSpPr>
        <p:spPr>
          <a:xfrm>
            <a:off x="584200" y="3962400"/>
            <a:ext cx="6816725" cy="338554"/>
          </a:xfrm>
          <a:noFill/>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pPr lvl="0"/>
            <a:r>
              <a:rPr lang="en-US"/>
              <a:t>Learn aka.ms link</a:t>
            </a:r>
          </a:p>
        </p:txBody>
      </p:sp>
      <p:pic>
        <p:nvPicPr>
          <p:cNvPr id="19" name="MS logo gray - EMF" descr="Microsoft logo, gray text version">
            <a:extLst>
              <a:ext uri="{FF2B5EF4-FFF2-40B4-BE49-F238E27FC236}">
                <a16:creationId xmlns:a16="http://schemas.microsoft.com/office/drawing/2014/main" id="{7F1BE732-7F13-4D46-B4C5-EFF69612E7A6}"/>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pic>
        <p:nvPicPr>
          <p:cNvPr id="7" name="Speaker1Image" descr="User with solid fill">
            <a:extLst>
              <a:ext uri="{FF2B5EF4-FFF2-40B4-BE49-F238E27FC236}">
                <a16:creationId xmlns:a16="http://schemas.microsoft.com/office/drawing/2014/main" id="{6BE938B3-690D-4123-87AC-BA9C561DE2BA}"/>
              </a:ext>
            </a:extLst>
          </p:cNvPr>
          <p:cNvPicPr>
            <a:picLocks noChangeAspect="1" noChangeArrowheads="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bwMode="auto">
          <a:xfrm>
            <a:off x="6857011" y="3460378"/>
            <a:ext cx="1386760" cy="1386760"/>
          </a:xfrm>
          <a:prstGeom prst="ellipse">
            <a:avLst/>
          </a:prstGeom>
          <a:noFill/>
          <a:extLst>
            <a:ext uri="{909E8E84-426E-40DD-AFC4-6F175D3DCCD1}">
              <a14:hiddenFill xmlns:a14="http://schemas.microsoft.com/office/drawing/2010/main">
                <a:solidFill>
                  <a:srgbClr val="FFFFFF"/>
                </a:solidFill>
              </a14:hiddenFill>
            </a:ext>
          </a:extLst>
        </p:spPr>
      </p:pic>
      <p:sp>
        <p:nvSpPr>
          <p:cNvPr id="4" name="Speaker1Name">
            <a:extLst>
              <a:ext uri="{FF2B5EF4-FFF2-40B4-BE49-F238E27FC236}">
                <a16:creationId xmlns:a16="http://schemas.microsoft.com/office/drawing/2014/main" id="{B9BDA508-165C-459F-80D1-8426C896BC34}"/>
              </a:ext>
            </a:extLst>
          </p:cNvPr>
          <p:cNvSpPr>
            <a:spLocks noGrp="1"/>
          </p:cNvSpPr>
          <p:nvPr>
            <p:ph type="body" sz="quarter" idx="13" hasCustomPrompt="1"/>
          </p:nvPr>
        </p:nvSpPr>
        <p:spPr>
          <a:xfrm>
            <a:off x="8469313" y="3491580"/>
            <a:ext cx="3646487" cy="430887"/>
          </a:xfrm>
        </p:spPr>
        <p:txBody>
          <a:bodyPr/>
          <a:lstStyle>
            <a:lvl1pPr marL="0" indent="0">
              <a:buNone/>
              <a:defRPr b="1">
                <a:solidFill>
                  <a:schemeClr val="bg1"/>
                </a:solidFill>
              </a:defRPr>
            </a:lvl1pPr>
          </a:lstStyle>
          <a:p>
            <a:pPr lvl="0"/>
            <a:r>
              <a:rPr lang="en-US"/>
              <a:t>Speaker Name</a:t>
            </a:r>
          </a:p>
        </p:txBody>
      </p:sp>
      <p:sp>
        <p:nvSpPr>
          <p:cNvPr id="16" name="Text Placeholder 15">
            <a:extLst>
              <a:ext uri="{FF2B5EF4-FFF2-40B4-BE49-F238E27FC236}">
                <a16:creationId xmlns:a16="http://schemas.microsoft.com/office/drawing/2014/main" id="{D3C5774C-1BBD-4462-B195-178177946726}"/>
              </a:ext>
            </a:extLst>
          </p:cNvPr>
          <p:cNvSpPr>
            <a:spLocks noGrp="1"/>
          </p:cNvSpPr>
          <p:nvPr>
            <p:ph type="body" sz="quarter" idx="15" hasCustomPrompt="1"/>
          </p:nvPr>
        </p:nvSpPr>
        <p:spPr>
          <a:xfrm>
            <a:off x="8469313" y="4038600"/>
            <a:ext cx="3646487" cy="941796"/>
          </a:xfrm>
        </p:spPr>
        <p:txBody>
          <a:bodyPr/>
          <a:lstStyle>
            <a:lvl1pPr marL="0" indent="0">
              <a:buNone/>
              <a:defRPr sz="1800"/>
            </a:lvl1pPr>
          </a:lstStyle>
          <a:p>
            <a:r>
              <a:rPr lang="en-US" sz="1800">
                <a:solidFill>
                  <a:schemeClr val="bg1"/>
                </a:solidFill>
              </a:rPr>
              <a:t>Title</a:t>
            </a:r>
          </a:p>
          <a:p>
            <a:r>
              <a:rPr lang="en-US" sz="1800">
                <a:solidFill>
                  <a:schemeClr val="bg1"/>
                </a:solidFill>
              </a:rPr>
              <a:t>Company</a:t>
            </a:r>
          </a:p>
          <a:p>
            <a:r>
              <a:rPr lang="en-US" sz="1800">
                <a:solidFill>
                  <a:schemeClr val="bg1"/>
                </a:solidFill>
              </a:rPr>
              <a:t>Social Info</a:t>
            </a:r>
            <a:endParaRPr lang="en-US" sz="2800">
              <a:solidFill>
                <a:schemeClr val="bg1"/>
              </a:solidFill>
            </a:endParaRPr>
          </a:p>
        </p:txBody>
      </p:sp>
    </p:spTree>
    <p:extLst>
      <p:ext uri="{BB962C8B-B14F-4D97-AF65-F5344CB8AC3E}">
        <p14:creationId xmlns:p14="http://schemas.microsoft.com/office/powerpoint/2010/main" val="2519655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_layout_right">
    <p:bg>
      <p:bgRef idx="1001">
        <a:schemeClr val="bg2"/>
      </p:bgRef>
    </p:bg>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151143803"/>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Filename">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CodeBlock"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Subtitle">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ct val="0"/>
              </a:spcAft>
              <a:buNone/>
              <a:defRPr sz="2400" b="0" i="0" baseline="0">
                <a:solidFill>
                  <a:schemeClr val="tx1"/>
                </a:solidFill>
                <a:latin typeface="Segoe UI" panose="020B0502040204020203" pitchFamily="34" charset="0"/>
                <a:cs typeface="Segoe UI"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59189714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xercise_layout">
    <p:bg>
      <p:bgPr>
        <a:solidFill>
          <a:srgbClr val="243A5E"/>
        </a:solidFill>
        <a:effectLst/>
      </p:bgPr>
    </p:bg>
    <p:spTree>
      <p:nvGrpSpPr>
        <p:cNvPr id="1" name=""/>
        <p:cNvGrpSpPr/>
        <p:nvPr/>
      </p:nvGrpSpPr>
      <p:grpSpPr>
        <a:xfrm>
          <a:off x="0" y="0"/>
          <a:ext cx="0" cy="0"/>
          <a:chOff x="0" y="0"/>
          <a:chExt cx="0" cy="0"/>
        </a:xfrm>
      </p:grpSpPr>
      <p:pic>
        <p:nvPicPr>
          <p:cNvPr id="3" name="Image" descr="Image">
            <a:extLst>
              <a:ext uri="{FF2B5EF4-FFF2-40B4-BE49-F238E27FC236}">
                <a16:creationId xmlns:a16="http://schemas.microsoft.com/office/drawing/2014/main" id="{9B76177D-2EF6-4521-94A2-23E08BF9F9D3}"/>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7" name="Image" descr="Image">
            <a:extLst>
              <a:ext uri="{FF2B5EF4-FFF2-40B4-BE49-F238E27FC236}">
                <a16:creationId xmlns:a16="http://schemas.microsoft.com/office/drawing/2014/main" id="{9C455890-8289-4143-86AB-7615AE5D2F0C}"/>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3223"/>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5" name="Subtitle"/>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Speaker name or subtitle</a:t>
            </a:r>
          </a:p>
        </p:txBody>
      </p:sp>
    </p:spTree>
    <p:extLst>
      <p:ext uri="{BB962C8B-B14F-4D97-AF65-F5344CB8AC3E}">
        <p14:creationId xmlns:p14="http://schemas.microsoft.com/office/powerpoint/2010/main" val="879986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0">
          <p15:clr>
            <a:srgbClr val="5ACBF0"/>
          </p15:clr>
        </p15:guide>
        <p15:guide id="4" orient="horz" pos="2505">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_layout">
    <p:bg>
      <p:bgPr>
        <a:solidFill>
          <a:srgbClr val="243A5E"/>
        </a:solidFill>
        <a:effectLst/>
      </p:bgPr>
    </p:bg>
    <p:spTree>
      <p:nvGrpSpPr>
        <p:cNvPr id="1" name=""/>
        <p:cNvGrpSpPr/>
        <p:nvPr/>
      </p:nvGrpSpPr>
      <p:grpSpPr>
        <a:xfrm>
          <a:off x="0" y="0"/>
          <a:ext cx="0" cy="0"/>
          <a:chOff x="0" y="0"/>
          <a:chExt cx="0" cy="0"/>
        </a:xfrm>
      </p:grpSpPr>
      <p:pic>
        <p:nvPicPr>
          <p:cNvPr id="4" name="Image" descr="Image">
            <a:extLst>
              <a:ext uri="{FF2B5EF4-FFF2-40B4-BE49-F238E27FC236}">
                <a16:creationId xmlns:a16="http://schemas.microsoft.com/office/drawing/2014/main" id="{B9A523E9-3540-4A3B-ADB7-14250A07DF15}"/>
              </a:ext>
            </a:extLst>
          </p:cNvPr>
          <p:cNvPicPr>
            <a:picLocks noChangeAspect="1"/>
          </p:cNvPicPr>
          <p:nvPr userDrawn="1"/>
        </p:nvPicPr>
        <p:blipFill>
          <a:blip r:embed="rId2"/>
          <a:stretch>
            <a:fillRect/>
          </a:stretch>
        </p:blipFill>
        <p:spPr>
          <a:xfrm>
            <a:off x="1" y="0"/>
            <a:ext cx="12192000" cy="6858000"/>
          </a:xfrm>
          <a:prstGeom prst="rect">
            <a:avLst/>
          </a:prstGeom>
          <a:ln w="12700">
            <a:miter lim="400000"/>
          </a:ln>
        </p:spPr>
      </p:pic>
      <p:pic>
        <p:nvPicPr>
          <p:cNvPr id="6" name="Image" descr="Image">
            <a:extLst>
              <a:ext uri="{FF2B5EF4-FFF2-40B4-BE49-F238E27FC236}">
                <a16:creationId xmlns:a16="http://schemas.microsoft.com/office/drawing/2014/main" id="{F0EEB245-734B-42B2-842F-C99AEF438844}"/>
              </a:ext>
            </a:extLst>
          </p:cNvPr>
          <p:cNvPicPr>
            <a:picLocks noChangeAspect="1"/>
          </p:cNvPicPr>
          <p:nvPr userDrawn="1"/>
        </p:nvPicPr>
        <p:blipFill>
          <a:blip r:embed="rId3"/>
          <a:stretch>
            <a:fillRect/>
          </a:stretch>
        </p:blipFill>
        <p:spPr>
          <a:xfrm>
            <a:off x="1714" y="702519"/>
            <a:ext cx="12190286" cy="6155481"/>
          </a:xfrm>
          <a:prstGeom prst="rect">
            <a:avLst/>
          </a:prstGeom>
          <a:ln w="12700">
            <a:miter lim="400000"/>
          </a:ln>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1451156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278299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7056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 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913305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_layout">
    <p:bg>
      <p:bgPr>
        <a:solidFill>
          <a:srgbClr val="243A5E"/>
        </a:solidFill>
        <a:effectLst/>
      </p:bgPr>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defPPr>
              <a:defRPr lang="en-US"/>
            </a:defP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anose="020B0502040204020203"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anose="020B0502040204020203"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_section_layout">
    <p:bg>
      <p:bgPr>
        <a:solidFill>
          <a:srgbClr val="243A5E"/>
        </a:solidFill>
        <a:effectLst/>
      </p:bgPr>
    </p:bg>
    <p:spTree>
      <p:nvGrpSpPr>
        <p:cNvPr id="1" name=""/>
        <p:cNvGrpSpPr/>
        <p:nvPr/>
      </p:nvGrpSpPr>
      <p:grpSpPr>
        <a:xfrm>
          <a:off x="0" y="0"/>
          <a:ext cx="0" cy="0"/>
          <a:chOff x="0" y="0"/>
          <a:chExt cx="0" cy="0"/>
        </a:xfrm>
      </p:grpSpPr>
      <p:pic>
        <p:nvPicPr>
          <p:cNvPr id="4" name="Picture 3" descr="A picture containing transport&#10;&#10;Description automatically generated">
            <a:extLst>
              <a:ext uri="{FF2B5EF4-FFF2-40B4-BE49-F238E27FC236}">
                <a16:creationId xmlns:a16="http://schemas.microsoft.com/office/drawing/2014/main" id="{3AC39EE1-2DE9-407D-931F-492E078EBC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cNvSpPr>
            <a:spLocks noGrp="1"/>
          </p:cNvSpPr>
          <p:nvPr>
            <p:ph type="title" hasCustomPrompt="1"/>
          </p:nvPr>
        </p:nvSpPr>
        <p:spPr>
          <a:xfrm>
            <a:off x="585216" y="3035808"/>
            <a:ext cx="68823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Demo Title</a:t>
            </a:r>
          </a:p>
        </p:txBody>
      </p:sp>
      <p:sp>
        <p:nvSpPr>
          <p:cNvPr id="10" name="Subtitle">
            <a:extLst>
              <a:ext uri="{FF2B5EF4-FFF2-40B4-BE49-F238E27FC236}">
                <a16:creationId xmlns:a16="http://schemas.microsoft.com/office/drawing/2014/main" id="{A6610C49-F85C-443C-8CB5-962228F05B0C}"/>
              </a:ext>
            </a:extLst>
          </p:cNvPr>
          <p:cNvSpPr>
            <a:spLocks noGrp="1"/>
          </p:cNvSpPr>
          <p:nvPr>
            <p:ph type="body" sz="quarter" idx="12" hasCustomPrompt="1"/>
          </p:nvPr>
        </p:nvSpPr>
        <p:spPr>
          <a:xfrm>
            <a:off x="585216" y="3977319"/>
            <a:ext cx="6882384" cy="338554"/>
          </a:xfrm>
          <a:noFill/>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pPr lvl="0"/>
            <a:r>
              <a:rPr lang="en-US"/>
              <a:t>Demo name or subtitle</a:t>
            </a:r>
          </a:p>
        </p:txBody>
      </p:sp>
    </p:spTree>
    <p:extLst>
      <p:ext uri="{BB962C8B-B14F-4D97-AF65-F5344CB8AC3E}">
        <p14:creationId xmlns:p14="http://schemas.microsoft.com/office/powerpoint/2010/main" val="40773046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spd="med">
        <p:fade/>
      </p:transition>
    </mc:Fallback>
  </mc:AlternateContent>
  <p:extLst>
    <p:ext uri="{DCECCB84-F9BA-43D5-87BE-67443E8EF086}">
      <p15:sldGuideLst xmlns:p15="http://schemas.microsoft.com/office/powerpoint/2012/main">
        <p15:guide id="1" orient="horz" pos="2160">
          <p15:clr>
            <a:srgbClr val="FBAE40"/>
          </p15:clr>
        </p15:guide>
        <p15:guide id="2" pos="4704">
          <p15:clr>
            <a:srgbClr val="5ACBF0"/>
          </p15:clr>
        </p15:guide>
        <p15:guide id="3" orient="horz" pos="191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mo_detail_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340BAD-F134-4A9B-BB47-F01A0DB9BE57}"/>
              </a:ext>
            </a:extLst>
          </p:cNvPr>
          <p:cNvSpPr/>
          <p:nvPr userDrawn="1"/>
        </p:nvSpPr>
        <p:spPr bwMode="auto">
          <a:xfrm>
            <a:off x="2382" y="0"/>
            <a:ext cx="5255418" cy="6858000"/>
          </a:xfrm>
          <a:prstGeom prst="rect">
            <a:avLst/>
          </a:prstGeom>
          <a:solidFill>
            <a:srgbClr val="3B2E5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21810C2D-16D7-47FA-A61C-A4EB9BF61001}"/>
              </a:ext>
            </a:extLst>
          </p:cNvPr>
          <p:cNvSpPr>
            <a:spLocks noGrp="1"/>
          </p:cNvSpPr>
          <p:nvPr>
            <p:ph type="title"/>
          </p:nvPr>
        </p:nvSpPr>
        <p:spPr>
          <a:xfrm>
            <a:off x="533400" y="2198854"/>
            <a:ext cx="4495800" cy="553998"/>
          </a:xfrm>
        </p:spPr>
        <p:txBody>
          <a:bodyPr anchor="t"/>
          <a:lstStyle>
            <a:lvl1pPr>
              <a:defRPr>
                <a:solidFill>
                  <a:schemeClr val="bg1"/>
                </a:solidFill>
              </a:defRPr>
            </a:lvl1pPr>
          </a:lstStyle>
          <a:p>
            <a:endParaRPr lang="en-US">
              <a:solidFill>
                <a:schemeClr val="bg1"/>
              </a:solidFill>
            </a:endParaRPr>
          </a:p>
        </p:txBody>
      </p:sp>
      <p:sp>
        <p:nvSpPr>
          <p:cNvPr id="17" name="Text Placeholder 16">
            <a:extLst>
              <a:ext uri="{FF2B5EF4-FFF2-40B4-BE49-F238E27FC236}">
                <a16:creationId xmlns:a16="http://schemas.microsoft.com/office/drawing/2014/main" id="{707FDD9E-BDE7-4C2D-A8A0-63646D892E18}"/>
              </a:ext>
            </a:extLst>
          </p:cNvPr>
          <p:cNvSpPr>
            <a:spLocks noGrp="1"/>
          </p:cNvSpPr>
          <p:nvPr>
            <p:ph type="body" sz="quarter" idx="10"/>
          </p:nvPr>
        </p:nvSpPr>
        <p:spPr>
          <a:xfrm>
            <a:off x="533400" y="2971800"/>
            <a:ext cx="4495800" cy="430887"/>
          </a:xfrm>
        </p:spPr>
        <p:txBody>
          <a:bodyPr/>
          <a:lstStyle>
            <a:lvl1pPr marL="0" indent="0">
              <a:buNone/>
              <a:defRPr>
                <a:solidFill>
                  <a:schemeClr val="bg1"/>
                </a:solidFill>
              </a:defRPr>
            </a:lvl1pPr>
          </a:lstStyle>
          <a:p>
            <a:pPr lvl="0"/>
            <a:endParaRPr lang="en-US"/>
          </a:p>
        </p:txBody>
      </p:sp>
    </p:spTree>
    <p:extLst>
      <p:ext uri="{BB962C8B-B14F-4D97-AF65-F5344CB8AC3E}">
        <p14:creationId xmlns:p14="http://schemas.microsoft.com/office/powerpoint/2010/main" val="353296100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nowledge_check_section_layout">
    <p:spTree>
      <p:nvGrpSpPr>
        <p:cNvPr id="1" name=""/>
        <p:cNvGrpSpPr/>
        <p:nvPr/>
      </p:nvGrpSpPr>
      <p:grpSpPr>
        <a:xfrm>
          <a:off x="0" y="0"/>
          <a:ext cx="0" cy="0"/>
          <a:chOff x="0" y="0"/>
          <a:chExt cx="0" cy="0"/>
        </a:xfrm>
      </p:grpSpPr>
      <p:pic>
        <p:nvPicPr>
          <p:cNvPr id="5" name="ChatBoxImage">
            <a:extLst>
              <a:ext uri="{FF2B5EF4-FFF2-40B4-BE49-F238E27FC236}">
                <a16:creationId xmlns:a16="http://schemas.microsoft.com/office/drawing/2014/main" id="{F9183572-D201-47EC-8DED-791CEAE76B7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0" y="838200"/>
            <a:ext cx="3200400" cy="3200400"/>
          </a:xfrm>
          <a:prstGeom prst="rect">
            <a:avLst/>
          </a:prstGeom>
        </p:spPr>
      </p:pic>
      <p:sp>
        <p:nvSpPr>
          <p:cNvPr id="6" name="TextBox 5">
            <a:extLst>
              <a:ext uri="{FF2B5EF4-FFF2-40B4-BE49-F238E27FC236}">
                <a16:creationId xmlns:a16="http://schemas.microsoft.com/office/drawing/2014/main" id="{B571010C-9A5C-4E43-89EF-84A2A0A01A9F}"/>
              </a:ext>
            </a:extLst>
          </p:cNvPr>
          <p:cNvSpPr txBox="1"/>
          <p:nvPr userDrawn="1"/>
        </p:nvSpPr>
        <p:spPr>
          <a:xfrm>
            <a:off x="3943350" y="4495800"/>
            <a:ext cx="7505700" cy="1200329"/>
          </a:xfrm>
          <a:prstGeom prst="rect">
            <a:avLst/>
          </a:prstGeom>
          <a:noFill/>
        </p:spPr>
        <p:txBody>
          <a:bodyPr wrap="square">
            <a:spAutoFit/>
          </a:bodyPr>
          <a:lstStyle>
            <a:defPPr>
              <a:defRPr lang="en-US"/>
            </a:defPPr>
          </a:lstStyle>
          <a:p>
            <a:r>
              <a:rPr lang="en-US" sz="3600"/>
              <a:t>Go to </a:t>
            </a:r>
            <a:r>
              <a:rPr lang="en-US" sz="3600" b="1"/>
              <a:t>https://aka.ms/LearnLiveTV</a:t>
            </a:r>
            <a:r>
              <a:rPr lang="en-US" sz="3600"/>
              <a:t> and test your knowledge in the chat</a:t>
            </a:r>
          </a:p>
        </p:txBody>
      </p:sp>
      <p:sp>
        <p:nvSpPr>
          <p:cNvPr id="10" name="AccentColorRectangle">
            <a:extLst>
              <a:ext uri="{FF2B5EF4-FFF2-40B4-BE49-F238E27FC236}">
                <a16:creationId xmlns:a16="http://schemas.microsoft.com/office/drawing/2014/main" id="{52664854-1B0D-4232-802B-B36181A55C3F}"/>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11" name="Title">
            <a:extLst>
              <a:ext uri="{FF2B5EF4-FFF2-40B4-BE49-F238E27FC236}">
                <a16:creationId xmlns:a16="http://schemas.microsoft.com/office/drawing/2014/main" id="{890AFEDC-4C8C-4AFC-834C-CF37AA80AA22}"/>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spTree>
    <p:extLst>
      <p:ext uri="{BB962C8B-B14F-4D97-AF65-F5344CB8AC3E}">
        <p14:creationId xmlns:p14="http://schemas.microsoft.com/office/powerpoint/2010/main" val="291728272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nowledge_check_detail_layout">
    <p:spTree>
      <p:nvGrpSpPr>
        <p:cNvPr id="1" name=""/>
        <p:cNvGrpSpPr/>
        <p:nvPr/>
      </p:nvGrpSpPr>
      <p:grpSpPr>
        <a:xfrm>
          <a:off x="0" y="0"/>
          <a:ext cx="0" cy="0"/>
          <a:chOff x="0" y="0"/>
          <a:chExt cx="0" cy="0"/>
        </a:xfrm>
      </p:grpSpPr>
      <p:sp>
        <p:nvSpPr>
          <p:cNvPr id="3" name="AccentColorRectangle">
            <a:extLst>
              <a:ext uri="{FF2B5EF4-FFF2-40B4-BE49-F238E27FC236}">
                <a16:creationId xmlns:a16="http://schemas.microsoft.com/office/drawing/2014/main" id="{731EFB4D-24A2-4B2B-B31D-FF5E52AF8BB4}"/>
              </a:ext>
            </a:extLst>
          </p:cNvPr>
          <p:cNvSpPr/>
          <p:nvPr userDrawn="1"/>
        </p:nvSpPr>
        <p:spPr bwMode="auto">
          <a:xfrm>
            <a:off x="2382" y="0"/>
            <a:ext cx="3410743" cy="6858000"/>
          </a:xfrm>
          <a:prstGeom prst="rect">
            <a:avLst/>
          </a:prstGeom>
          <a:solidFill>
            <a:srgbClr val="274B47"/>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algn="l" defTabSz="932472" fontAlgn="base">
              <a:spcBef>
                <a:spcPct val="0"/>
              </a:spcBef>
              <a:spcAft>
                <a:spcPct val="0"/>
              </a:spcAft>
            </a:pPr>
            <a:endParaRPr lang="en-US" sz="2000">
              <a:solidFill>
                <a:srgbClr val="3B2E58"/>
              </a:solidFill>
              <a:ea typeface="Segoe UI" pitchFamily="34" charset="0"/>
              <a:cs typeface="Segoe UI" pitchFamily="34" charset="0"/>
            </a:endParaRPr>
          </a:p>
        </p:txBody>
      </p:sp>
      <p:sp>
        <p:nvSpPr>
          <p:cNvPr id="4" name="Title">
            <a:extLst>
              <a:ext uri="{FF2B5EF4-FFF2-40B4-BE49-F238E27FC236}">
                <a16:creationId xmlns:a16="http://schemas.microsoft.com/office/drawing/2014/main" id="{E0AC777C-D0A3-41EC-AB34-341DF18CB1A7}"/>
              </a:ext>
            </a:extLst>
          </p:cNvPr>
          <p:cNvSpPr>
            <a:spLocks noGrp="1"/>
          </p:cNvSpPr>
          <p:nvPr>
            <p:ph type="title"/>
          </p:nvPr>
        </p:nvSpPr>
        <p:spPr>
          <a:xfrm>
            <a:off x="551313" y="2875002"/>
            <a:ext cx="2312879" cy="1544598"/>
          </a:xfrm>
        </p:spPr>
        <p:txBody>
          <a:bodyPr anchor="t"/>
          <a:lstStyle>
            <a:lvl1pPr>
              <a:defRPr>
                <a:solidFill>
                  <a:schemeClr val="tx1"/>
                </a:solidFill>
              </a:defRPr>
            </a:lvl1pPr>
          </a:lstStyle>
          <a:p>
            <a:endParaRPr lang="en-US">
              <a:solidFill>
                <a:schemeClr val="bg1"/>
              </a:solidFill>
            </a:endParaRPr>
          </a:p>
        </p:txBody>
      </p:sp>
      <p:pic>
        <p:nvPicPr>
          <p:cNvPr id="5" name="ChatBoxImage">
            <a:extLst>
              <a:ext uri="{FF2B5EF4-FFF2-40B4-BE49-F238E27FC236}">
                <a16:creationId xmlns:a16="http://schemas.microsoft.com/office/drawing/2014/main" id="{BEE6D82F-2F19-496C-8008-678B3B149A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86087" y="457200"/>
            <a:ext cx="854075" cy="854075"/>
          </a:xfrm>
          <a:prstGeom prst="rect">
            <a:avLst/>
          </a:prstGeom>
        </p:spPr>
      </p:pic>
      <p:sp>
        <p:nvSpPr>
          <p:cNvPr id="9" name="Question">
            <a:extLst>
              <a:ext uri="{FF2B5EF4-FFF2-40B4-BE49-F238E27FC236}">
                <a16:creationId xmlns:a16="http://schemas.microsoft.com/office/drawing/2014/main" id="{2BAB9BCF-0325-470B-83FF-0A91BFDB0133}"/>
              </a:ext>
            </a:extLst>
          </p:cNvPr>
          <p:cNvSpPr>
            <a:spLocks noGrp="1"/>
          </p:cNvSpPr>
          <p:nvPr>
            <p:ph type="body" sz="quarter" idx="10" hasCustomPrompt="1"/>
          </p:nvPr>
        </p:nvSpPr>
        <p:spPr>
          <a:xfrm>
            <a:off x="4114800" y="457200"/>
            <a:ext cx="7718425" cy="430887"/>
          </a:xfrm>
        </p:spPr>
        <p:txBody>
          <a:bodyPr/>
          <a:lstStyle>
            <a:lvl1pPr marL="0" indent="0">
              <a:buNone/>
              <a:defRPr>
                <a:latin typeface="+mj-lt"/>
              </a:defRPr>
            </a:lvl1pPr>
          </a:lstStyle>
          <a:p>
            <a:pPr lvl="0"/>
            <a:r>
              <a:rPr lang="en-US"/>
              <a:t>Question</a:t>
            </a:r>
          </a:p>
        </p:txBody>
      </p:sp>
      <p:sp>
        <p:nvSpPr>
          <p:cNvPr id="11" name="New shape">
            <a:extLst>
              <a:ext uri="{FF2B5EF4-FFF2-40B4-BE49-F238E27FC236}">
                <a16:creationId xmlns:a16="http://schemas.microsoft.com/office/drawing/2014/main" id="{A6F005E6-79F3-4EE9-AA92-1A88113E407B}"/>
              </a:ext>
            </a:extLst>
          </p:cNvPr>
          <p:cNvSpPr>
            <a:spLocks noGrp="1"/>
          </p:cNvSpPr>
          <p:nvPr>
            <p:ph type="body" sz="quarter" idx="11" hasCustomPrompt="1"/>
          </p:nvPr>
        </p:nvSpPr>
        <p:spPr>
          <a:xfrm>
            <a:off x="4096512" y="1755648"/>
            <a:ext cx="7772400" cy="4949952"/>
          </a:xfrm>
        </p:spPr>
        <p:txBody>
          <a:bodyPr/>
          <a:lstStyle>
            <a:lvl1pPr marL="0" indent="0">
              <a:buNone/>
              <a:defRPr/>
            </a:lvl1pPr>
          </a:lstStyle>
          <a:p>
            <a:pPr lvl="0"/>
            <a:r>
              <a:rPr lang="en-US"/>
              <a:t>Answer choices</a:t>
            </a:r>
          </a:p>
        </p:txBody>
      </p:sp>
    </p:spTree>
    <p:extLst>
      <p:ext uri="{BB962C8B-B14F-4D97-AF65-F5344CB8AC3E}">
        <p14:creationId xmlns:p14="http://schemas.microsoft.com/office/powerpoint/2010/main" val="321831288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161274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3232991965"/>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pPr marL="0" marR="0" lvl="0" indent="0" algn="l" defTabSz="932742" fontAlgn="auto">
              <a:lnSpc>
                <a:spcPct val="100000"/>
              </a:lnSpc>
              <a:spcBef>
                <a:spcPct val="0"/>
              </a:spcBef>
              <a:spcAft>
                <a:spcPct val="0"/>
              </a:spcAft>
              <a:buSzTx/>
              <a:buNone/>
              <a:def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defRPr>
            </a:pPr>
            <a:r>
              <a:rPr kumimoji="0" lang="en-US" sz="3600" b="0" i="0" u="none" strike="noStrike" cap="none" spc="-50" normalizeH="0" baseline="0" noProof="0">
                <a:ln w="3175" cap="flat" cmpd="sng" algn="ctr">
                  <a:noFill/>
                  <a:prstDash val="solid"/>
                  <a:round/>
                  <a:headEnd type="none" w="med" len="med"/>
                  <a:tailEnd type="none" w="med" len="med"/>
                </a:ln>
                <a:solidFill>
                  <a:srgbClr val="000000"/>
                </a:solidFill>
                <a:uLnTx/>
                <a:uFillTx/>
                <a:latin typeface="+mj-lt"/>
                <a:ea typeface="+mn-ea"/>
                <a:cs typeface="Segoe UI" pitchFamily="34" charset="0"/>
                <a:sym typeface="Wingdings" charset="2"/>
              </a:rPr>
              <a:t>Click to edit Master title style</a:t>
            </a:r>
            <a:endParaRPr lang="en-US"/>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marL="228600" marR="0" lvl="0" indent="-228600" algn="l" defTabSz="932742" fontAlgn="auto">
              <a:lnSpc>
                <a:spcPct val="100000"/>
              </a:lnSpc>
              <a:spcBef>
                <a:spcPct val="20000"/>
              </a:spcBef>
              <a:spcAft>
                <a:spcPct val="0"/>
              </a:spcAft>
              <a:buSzPct val="90000"/>
              <a:buChar char=""/>
              <a:defRPr kumimoji="0"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defRPr>
            </a:pPr>
            <a:r>
              <a:rPr kumimoji="0" lang="en-US" sz="28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Segoe UI" pitchFamily="34" charset="0"/>
                <a:sym typeface="Wingdings" charset="2"/>
              </a:rPr>
              <a:t>Click to edit Master text styles</a:t>
            </a:r>
          </a:p>
          <a:p>
            <a:pPr marL="457200" marR="0" lvl="1" indent="-228600" algn="l" defTabSz="932742" fontAlgn="auto">
              <a:lnSpc>
                <a:spcPct val="100000"/>
              </a:lnSpc>
              <a:spcBef>
                <a:spcPct val="20000"/>
              </a:spcBef>
              <a:spcAft>
                <a:spcPct val="0"/>
              </a:spcAft>
              <a:buSzPct val="90000"/>
              <a:buChar char=""/>
              <a:defRPr kumimoji="0"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20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Second level</a:t>
            </a:r>
          </a:p>
          <a:p>
            <a:pPr marL="657225" marR="0" lvl="2" indent="-200025" algn="l" defTabSz="932742" fontAlgn="auto">
              <a:lnSpc>
                <a:spcPct val="100000"/>
              </a:lnSpc>
              <a:spcBef>
                <a:spcPct val="20000"/>
              </a:spcBef>
              <a:spcAft>
                <a:spcPct val="0"/>
              </a:spcAft>
              <a:buSzPct val="90000"/>
              <a:buChar char=""/>
              <a:defRPr kumimoji="0"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6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Third level</a:t>
            </a:r>
          </a:p>
          <a:p>
            <a:pPr marL="842963" marR="0" lvl="3" indent="-1809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Fourth level</a:t>
            </a:r>
          </a:p>
          <a:p>
            <a:pPr marL="1023938" marR="0" lvl="4" indent="-168275" algn="l" defTabSz="932742" fontAlgn="auto">
              <a:lnSpc>
                <a:spcPct val="100000"/>
              </a:lnSpc>
              <a:spcBef>
                <a:spcPct val="20000"/>
              </a:spcBef>
              <a:spcAft>
                <a:spcPct val="0"/>
              </a:spcAft>
              <a:buSzPct val="90000"/>
              <a:buChar char=""/>
              <a:defRPr kumimoji="0"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defRPr>
            </a:pPr>
            <a:r>
              <a:rPr kumimoji="0" lang="en-US" sz="1400" b="0" i="0" u="none" strike="noStrike" cap="none" spc="0" normalizeH="0" baseline="0" noProof="0">
                <a:ln w="9525" cap="flat" cmpd="sng" algn="ctr">
                  <a:noFill/>
                  <a:prstDash val="solid"/>
                  <a:round/>
                  <a:headEnd type="none" w="med" len="med"/>
                  <a:tailEnd type="none" w="med" len="med"/>
                </a:ln>
                <a:solidFill>
                  <a:srgbClr val="000000"/>
                </a:solidFill>
                <a:uLnTx/>
                <a:uFillTx/>
                <a:latin typeface="+mn-lt"/>
                <a:ea typeface="+mn-ea"/>
                <a:cs typeface="+mn-cs"/>
                <a:sym typeface="Wingdings" charset="2"/>
              </a:rPr>
              <a:t>Fifth level</a:t>
            </a:r>
            <a:endParaRPr lang="en-US"/>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flipH="1">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flipH="1">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flipH="1">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flipH="1">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flipH="1">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flipH="1">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flipH="1">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flipH="1">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flipH="1">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flipH="1">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stStyle>
          <a:p>
            <a:pPr marL="0" algn="ctr" defTabSz="932472" fontAlgn="base">
              <a:lnSpc>
                <a:spcPct val="90000"/>
              </a:lnSpc>
              <a:spcBef>
                <a:spcPct val="0"/>
              </a:spcBef>
              <a:spcAft>
                <a:spcPct val="0"/>
              </a:spcAft>
              <a:buNone/>
              <a:defRPr kumimoji="0" sz="1765" b="0" i="0" normalizeH="0" noProof="0">
                <a:solidFill>
                  <a:srgbClr val="000000"/>
                </a:solidFill>
                <a:uLnTx/>
                <a:uFillTx/>
                <a:latin typeface="Segoe UI"/>
                <a:ea typeface="Arial" pitchFamily="34" charset="0"/>
                <a:cs typeface="Arial" pitchFamily="34" charset="0"/>
              </a:defRPr>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a:blip r:embed="rId50"/>
          <a:srcRect l="762"/>
          <a:stretch>
            <a:fillRect/>
          </a:stretch>
        </p:blipFill>
        <p:spPr>
          <a:xfrm rot="5400000">
            <a:off x="9509760" y="2843773"/>
            <a:ext cx="6858000" cy="1170455"/>
          </a:xfrm>
          <a:prstGeom prst="rect">
            <a:avLst/>
          </a:prstGeom>
        </p:spPr>
      </p:pic>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3660" r:id="rId1"/>
    <p:sldLayoutId id="2147484996" r:id="rId2"/>
    <p:sldLayoutId id="2147484997" r:id="rId3"/>
    <p:sldLayoutId id="2147485096" r:id="rId4"/>
    <p:sldLayoutId id="2147485097" r:id="rId5"/>
    <p:sldLayoutId id="2147485098" r:id="rId6"/>
    <p:sldLayoutId id="2147485099" r:id="rId7"/>
    <p:sldLayoutId id="2147485100" r:id="rId8"/>
    <p:sldLayoutId id="2147485101" r:id="rId9"/>
    <p:sldLayoutId id="2147485102" r:id="rId10"/>
    <p:sldLayoutId id="2147485103" r:id="rId11"/>
    <p:sldLayoutId id="2147485104" r:id="rId12"/>
    <p:sldLayoutId id="2147485105" r:id="rId13"/>
    <p:sldLayoutId id="2147485106" r:id="rId14"/>
    <p:sldLayoutId id="2147485107" r:id="rId15"/>
    <p:sldLayoutId id="2147485108" r:id="rId16"/>
    <p:sldLayoutId id="2147485109" r:id="rId17"/>
    <p:sldLayoutId id="2147485110" r:id="rId18"/>
    <p:sldLayoutId id="2147485111" r:id="rId19"/>
    <p:sldLayoutId id="2147485112" r:id="rId20"/>
    <p:sldLayoutId id="2147485113" r:id="rId21"/>
    <p:sldLayoutId id="2147485114" r:id="rId22"/>
    <p:sldLayoutId id="2147485115" r:id="rId23"/>
    <p:sldLayoutId id="2147485116" r:id="rId24"/>
    <p:sldLayoutId id="2147485117" r:id="rId25"/>
    <p:sldLayoutId id="2147485118" r:id="rId26"/>
    <p:sldLayoutId id="2147485119" r:id="rId27"/>
    <p:sldLayoutId id="2147485120" r:id="rId28"/>
    <p:sldLayoutId id="2147485121" r:id="rId29"/>
    <p:sldLayoutId id="2147485122" r:id="rId30"/>
    <p:sldLayoutId id="2147485123" r:id="rId31"/>
    <p:sldLayoutId id="2147485124" r:id="rId32"/>
    <p:sldLayoutId id="2147485125" r:id="rId33"/>
    <p:sldLayoutId id="2147485126" r:id="rId34"/>
    <p:sldLayoutId id="2147485127" r:id="rId35"/>
    <p:sldLayoutId id="2147485128" r:id="rId36"/>
    <p:sldLayoutId id="2147485129" r:id="rId37"/>
    <p:sldLayoutId id="2147485130" r:id="rId38"/>
    <p:sldLayoutId id="2147485131" r:id="rId39"/>
    <p:sldLayoutId id="2147485132" r:id="rId40"/>
    <p:sldLayoutId id="2147485133" r:id="rId41"/>
    <p:sldLayoutId id="2147485134" r:id="rId42"/>
    <p:sldLayoutId id="2147485135" r:id="rId43"/>
    <p:sldLayoutId id="2147485136" r:id="rId44"/>
    <p:sldLayoutId id="2147485137" r:id="rId45"/>
    <p:sldLayoutId id="2147485138" r:id="rId46"/>
    <p:sldLayoutId id="2147485139" r:id="rId47"/>
    <p:sldLayoutId id="2147485140" r:id="rId48"/>
  </p:sldLayoutIdLst>
  <p:transition>
    <p:fade/>
  </p:transition>
  <p:txStyles>
    <p:titleStyle>
      <a:lvl1pPr algn="l" defTabSz="932742" rtl="0" eaLnBrk="1" latinLnBrk="0" hangingPunct="1">
        <a:lnSpc>
          <a:spcPct val="100000"/>
        </a:lnSpc>
        <a:spcBef>
          <a:spcPct val="0"/>
        </a:spcBef>
        <a:buNone/>
        <a:defRPr lang="en-US" sz="3600" b="0" kern="1200" cap="none" spc="-50" baseline="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800" kern="1200" spc="0" baseline="0">
          <a:solidFill>
            <a:schemeClr val="tx1"/>
          </a:solidFill>
          <a:latin typeface="+mn-lt"/>
          <a:ea typeface="+mn-ea"/>
          <a:cs typeface="Segoe UI" pitchFamily="34" charset="0"/>
        </a:defRPr>
      </a:lvl1pPr>
      <a:lvl2pPr marL="457200" marR="0" indent="-228600"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ct val="0"/>
        </a:spcAft>
        <a:buClrTx/>
        <a:buSzPct val="90000"/>
        <a:buFont typeface="Wingdings" panose="05000000000000000000" pitchFamily="2" charset="2"/>
        <a:buChar char=""/>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aka.ms/a4s" TargetMode="External"/><Relationship Id="rId2" Type="http://schemas.openxmlformats.org/officeDocument/2006/relationships/notesSlide" Target="../notesSlides/notesSlide2.xml"/><Relationship Id="rId1" Type="http://schemas.openxmlformats.org/officeDocument/2006/relationships/slideLayout" Target="../slideLayouts/slideLayout34.xml"/><Relationship Id="rId4" Type="http://schemas.openxmlformats.org/officeDocument/2006/relationships/hyperlink" Target="https://code.visualstudio.co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3" Type="http://schemas.openxmlformats.org/officeDocument/2006/relationships/hyperlink" Target="https://docs.microsoft.com/learn/modules/connecting-iot-devices-cognitive-services-azure-functions/?WT.mc_id=academic-56258-chrhar" TargetMode="External"/><Relationship Id="rId2" Type="http://schemas.openxmlformats.org/officeDocument/2006/relationships/hyperlink" Target="https://docs.microsoft.com/azure/developer/python/tutorial-deploy-app-service-on-linux-01?WT.mc_id=academic-56258-chrhar" TargetMode="External"/><Relationship Id="rId1" Type="http://schemas.openxmlformats.org/officeDocument/2006/relationships/slideLayout" Target="../slideLayouts/slideLayout9.xml"/><Relationship Id="rId5" Type="http://schemas.openxmlformats.org/officeDocument/2006/relationships/hyperlink" Target="https://aka.ms/workshopomatic-feedback" TargetMode="External"/><Relationship Id="rId4" Type="http://schemas.openxmlformats.org/officeDocument/2006/relationships/hyperlink" Target="https://docs.microsoft.com/learn/paths/create-machine-learn-models/?WT.mc_id=academic-56258-chrhar"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Flask fundamentals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Flask fundamentals</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Flask is an open-source web "micro-framework".</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Responding to user requests with routes</a:t>
            </a:r>
          </a:p>
        </p:txBody>
      </p:sp>
      <p:sp>
        <p:nvSpPr>
          <p:cNvPr id="3" name="Subtitle"/>
          <p:cNvSpPr>
            <a:spLocks noGrp="1"/>
          </p:cNvSpPr>
          <p:nvPr>
            <p:ph sz="quarter" idx="10"/>
          </p:nvPr>
        </p:nvSpPr>
        <p:spPr>
          <a:xfrm>
            <a:off x="584200" y="1435100"/>
            <a:ext cx="11018838" cy="128016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When a user uses a web application, they indicate what they want to do, or the information they're seeking, by browsing to different uniform resource locators (or URLs).</a:t>
            </a:r>
          </a:p>
        </p:txBody>
      </p:sp>
      <p:sp>
        <p:nvSpPr>
          <p:cNvPr id="4" name="New shape"/>
          <p:cNvSpPr/>
          <p:nvPr/>
        </p:nvSpPr>
        <p:spPr>
          <a:xfrm>
            <a:off x="609600" y="2922396"/>
            <a:ext cx="10972800" cy="1133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marL="635000" indent="-365760">
              <a:spcBef>
                <a:spcPct val="20000"/>
              </a:spcBef>
              <a:spcAft>
                <a:spcPct val="20000"/>
              </a:spcAft>
              <a:buChar char="•"/>
            </a:pPr>
            <a:r>
              <a:rPr sz="1800">
                <a:solidFill>
                  <a:srgbClr val="000000"/>
                </a:solidFill>
              </a:rPr>
              <a:t>https://adventure-works.com/ for the main page</a:t>
            </a:r>
          </a:p>
          <a:p>
            <a:pPr marL="635000" indent="-365760">
              <a:spcBef>
                <a:spcPct val="20000"/>
              </a:spcBef>
              <a:spcAft>
                <a:spcPct val="20000"/>
              </a:spcAft>
              <a:buChar char="•"/>
            </a:pPr>
            <a:r>
              <a:rPr sz="1800">
                <a:solidFill>
                  <a:srgbClr val="000000"/>
                </a:solidFill>
              </a:rPr>
              <a:t>https://adventure-works.com/products/widget for details on a Widget</a:t>
            </a:r>
          </a:p>
          <a:p>
            <a:pPr marL="635000" indent="-365760">
              <a:spcBef>
                <a:spcPct val="20000"/>
              </a:spcBef>
              <a:spcAft>
                <a:spcPct val="20000"/>
              </a:spcAft>
              <a:buChar char="•"/>
            </a:pPr>
            <a:r>
              <a:rPr sz="1800">
                <a:solidFill>
                  <a:srgbClr val="000000"/>
                </a:solidFill>
              </a:rPr>
              <a:t>https://adventure-works.com/cart/buy to complete a purchase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Methods or verbs</a:t>
            </a:r>
          </a:p>
        </p:txBody>
      </p:sp>
      <p:sp>
        <p:nvSpPr>
          <p:cNvPr id="3" name="Subtitle"/>
          <p:cNvSpPr>
            <a:spLocks noGrp="1"/>
          </p:cNvSpPr>
          <p:nvPr>
            <p:ph sz="quarter" idx="10"/>
          </p:nvPr>
        </p:nvSpPr>
        <p:spPr>
          <a:xfrm>
            <a:off x="584200" y="1435100"/>
            <a:ext cx="11018838" cy="137883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Routes can be accessed in many ways, through what are known as methods or verbs</a:t>
            </a:r>
            <a:endParaRPr lang="en-US" dirty="0"/>
          </a:p>
          <a:p>
            <a:r>
              <a:rPr lang="en-US" dirty="0"/>
              <a:t>The most common verbs are GET and POST</a:t>
            </a:r>
            <a:endParaRPr dirty="0"/>
          </a:p>
        </p:txBody>
      </p:sp>
      <p:sp>
        <p:nvSpPr>
          <p:cNvPr id="4" name="New shape"/>
          <p:cNvSpPr/>
          <p:nvPr/>
        </p:nvSpPr>
        <p:spPr>
          <a:xfrm>
            <a:off x="2207419" y="4150757"/>
            <a:ext cx="7772400" cy="1272143"/>
          </a:xfrm>
          <a:prstGeom prst="rect">
            <a:avLst/>
          </a:prstGeom>
          <a:solidFill>
            <a:srgbClr val="EBF7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03200" tIns="203200" rIns="203200" bIns="203200" rtlCol="0" anchor="ctr">
            <a:spAutoFit/>
          </a:bodyPr>
          <a:lstStyle/>
          <a:p>
            <a:pPr algn="ctr">
              <a:spcBef>
                <a:spcPct val="43750"/>
              </a:spcBef>
              <a:spcAft>
                <a:spcPct val="43750"/>
              </a:spcAft>
            </a:pPr>
            <a:r>
              <a:rPr sz="2800" dirty="0">
                <a:solidFill>
                  <a:srgbClr val="000000"/>
                </a:solidFill>
              </a:rPr>
              <a:t>Note: Regardless of the verb used, information can </a:t>
            </a:r>
            <a:r>
              <a:rPr sz="2800" b="1" dirty="0">
                <a:solidFill>
                  <a:srgbClr val="000000"/>
                </a:solidFill>
              </a:rPr>
              <a:t>always</a:t>
            </a:r>
            <a:r>
              <a:rPr sz="2800" dirty="0">
                <a:solidFill>
                  <a:srgbClr val="000000"/>
                </a:solidFill>
              </a:rPr>
              <a:t> be returned to the user.</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010F8-5503-4EBF-8B0D-0501D36B57F8}"/>
              </a:ext>
            </a:extLst>
          </p:cNvPr>
          <p:cNvSpPr>
            <a:spLocks noGrp="1"/>
          </p:cNvSpPr>
          <p:nvPr>
            <p:ph type="title"/>
          </p:nvPr>
        </p:nvSpPr>
        <p:spPr/>
        <p:txBody>
          <a:bodyPr/>
          <a:lstStyle/>
          <a:p>
            <a:r>
              <a:rPr lang="en-US" dirty="0"/>
              <a:t>Common flow for web forms</a:t>
            </a:r>
          </a:p>
        </p:txBody>
      </p:sp>
      <p:sp>
        <p:nvSpPr>
          <p:cNvPr id="5" name="Rectangle 4">
            <a:extLst>
              <a:ext uri="{FF2B5EF4-FFF2-40B4-BE49-F238E27FC236}">
                <a16:creationId xmlns:a16="http://schemas.microsoft.com/office/drawing/2014/main" id="{3C05BBC4-6483-4F38-A010-283A0B9BC573}"/>
              </a:ext>
            </a:extLst>
          </p:cNvPr>
          <p:cNvSpPr/>
          <p:nvPr/>
        </p:nvSpPr>
        <p:spPr bwMode="auto">
          <a:xfrm>
            <a:off x="1219200" y="1524000"/>
            <a:ext cx="1219200" cy="46482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Client</a:t>
            </a:r>
          </a:p>
          <a:p>
            <a:pPr algn="l" defTabSz="932472" fontAlgn="base">
              <a:spcBef>
                <a:spcPct val="0"/>
              </a:spcBef>
              <a:spcAft>
                <a:spcPct val="0"/>
              </a:spcAft>
            </a:pPr>
            <a:endParaRPr lang="en-US" sz="2000" dirty="0">
              <a:solidFill>
                <a:schemeClr val="tx1"/>
              </a:solidFill>
              <a:ea typeface="Segoe UI" pitchFamily="34" charset="0"/>
              <a:cs typeface="Segoe UI" pitchFamily="34" charset="0"/>
            </a:endParaRPr>
          </a:p>
        </p:txBody>
      </p:sp>
      <p:sp>
        <p:nvSpPr>
          <p:cNvPr id="7" name="Rectangle 6">
            <a:extLst>
              <a:ext uri="{FF2B5EF4-FFF2-40B4-BE49-F238E27FC236}">
                <a16:creationId xmlns:a16="http://schemas.microsoft.com/office/drawing/2014/main" id="{0BEDA1CE-ABC1-43E8-965C-A63B89632FB6}"/>
              </a:ext>
            </a:extLst>
          </p:cNvPr>
          <p:cNvSpPr/>
          <p:nvPr/>
        </p:nvSpPr>
        <p:spPr bwMode="auto">
          <a:xfrm>
            <a:off x="9753600" y="1510553"/>
            <a:ext cx="1219200" cy="4648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Server</a:t>
            </a:r>
          </a:p>
        </p:txBody>
      </p:sp>
      <p:sp>
        <p:nvSpPr>
          <p:cNvPr id="8" name="Arrow: Right 7">
            <a:extLst>
              <a:ext uri="{FF2B5EF4-FFF2-40B4-BE49-F238E27FC236}">
                <a16:creationId xmlns:a16="http://schemas.microsoft.com/office/drawing/2014/main" id="{443016E8-60A1-48AF-BE21-5CFBFDE16C2D}"/>
              </a:ext>
            </a:extLst>
          </p:cNvPr>
          <p:cNvSpPr/>
          <p:nvPr/>
        </p:nvSpPr>
        <p:spPr bwMode="auto">
          <a:xfrm>
            <a:off x="2438400" y="1524000"/>
            <a:ext cx="7315200" cy="1371600"/>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1. User requests form via GET</a:t>
            </a:r>
          </a:p>
        </p:txBody>
      </p:sp>
      <p:sp>
        <p:nvSpPr>
          <p:cNvPr id="9" name="Arrow: Left 8">
            <a:extLst>
              <a:ext uri="{FF2B5EF4-FFF2-40B4-BE49-F238E27FC236}">
                <a16:creationId xmlns:a16="http://schemas.microsoft.com/office/drawing/2014/main" id="{6F234B97-D922-474C-B809-0E292C39C425}"/>
              </a:ext>
            </a:extLst>
          </p:cNvPr>
          <p:cNvSpPr/>
          <p:nvPr/>
        </p:nvSpPr>
        <p:spPr bwMode="auto">
          <a:xfrm>
            <a:off x="2438400" y="2819400"/>
            <a:ext cx="7315200" cy="1143000"/>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2. Server sends HTML form to user</a:t>
            </a:r>
          </a:p>
        </p:txBody>
      </p:sp>
      <p:sp>
        <p:nvSpPr>
          <p:cNvPr id="11" name="Arrow: Right 10">
            <a:extLst>
              <a:ext uri="{FF2B5EF4-FFF2-40B4-BE49-F238E27FC236}">
                <a16:creationId xmlns:a16="http://schemas.microsoft.com/office/drawing/2014/main" id="{F6509B37-BDEE-46CC-B5F2-CF76D0E674CD}"/>
              </a:ext>
            </a:extLst>
          </p:cNvPr>
          <p:cNvSpPr/>
          <p:nvPr/>
        </p:nvSpPr>
        <p:spPr bwMode="auto">
          <a:xfrm>
            <a:off x="2438400" y="3733800"/>
            <a:ext cx="7315200" cy="1371600"/>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3. User completes form, hits submit, results sent via POST</a:t>
            </a:r>
          </a:p>
        </p:txBody>
      </p:sp>
      <p:sp>
        <p:nvSpPr>
          <p:cNvPr id="13" name="Arrow: Left 12">
            <a:extLst>
              <a:ext uri="{FF2B5EF4-FFF2-40B4-BE49-F238E27FC236}">
                <a16:creationId xmlns:a16="http://schemas.microsoft.com/office/drawing/2014/main" id="{5C45E312-F56D-4FCA-881F-7B798964F492}"/>
              </a:ext>
            </a:extLst>
          </p:cNvPr>
          <p:cNvSpPr/>
          <p:nvPr/>
        </p:nvSpPr>
        <p:spPr bwMode="auto">
          <a:xfrm>
            <a:off x="2438400" y="5029200"/>
            <a:ext cx="7315200" cy="1143000"/>
          </a:xfrm>
          <a:prstGeom prst="leftArrow">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r>
              <a:rPr lang="en-US" sz="2000" dirty="0">
                <a:solidFill>
                  <a:schemeClr val="tx1"/>
                </a:solidFill>
                <a:ea typeface="Segoe UI" pitchFamily="34" charset="0"/>
                <a:cs typeface="Segoe UI" pitchFamily="34" charset="0"/>
              </a:rPr>
              <a:t>4. Server processes information and sends HTML result</a:t>
            </a:r>
          </a:p>
        </p:txBody>
      </p:sp>
    </p:spTree>
    <p:extLst>
      <p:ext uri="{BB962C8B-B14F-4D97-AF65-F5344CB8AC3E}">
        <p14:creationId xmlns:p14="http://schemas.microsoft.com/office/powerpoint/2010/main" val="34054076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8660334-7EB9-481A-A436-8FE7BB0E0539}"/>
              </a:ext>
            </a:extLst>
          </p:cNvPr>
          <p:cNvSpPr>
            <a:spLocks noGrp="1"/>
          </p:cNvSpPr>
          <p:nvPr>
            <p:ph type="body" sz="quarter" idx="13"/>
          </p:nvPr>
        </p:nvSpPr>
        <p:spPr/>
        <p:txBody>
          <a:bodyPr/>
          <a:lstStyle/>
          <a:p>
            <a:r>
              <a:rPr lang="en-US" dirty="0"/>
              <a:t>Example Flask form code</a:t>
            </a:r>
          </a:p>
        </p:txBody>
      </p:sp>
      <p:sp>
        <p:nvSpPr>
          <p:cNvPr id="7" name="Text Placeholder 6">
            <a:extLst>
              <a:ext uri="{FF2B5EF4-FFF2-40B4-BE49-F238E27FC236}">
                <a16:creationId xmlns:a16="http://schemas.microsoft.com/office/drawing/2014/main" id="{944CA068-950E-4DE4-A44C-686A7A6BC4BA}"/>
              </a:ext>
            </a:extLst>
          </p:cNvPr>
          <p:cNvSpPr>
            <a:spLocks noGrp="1"/>
          </p:cNvSpPr>
          <p:nvPr>
            <p:ph type="body" sz="quarter" idx="10"/>
          </p:nvPr>
        </p:nvSpPr>
        <p:spPr>
          <a:xfrm>
            <a:off x="591438" y="710247"/>
            <a:ext cx="11018520" cy="4241161"/>
          </a:xfrm>
        </p:spPr>
        <p:txBody>
          <a:bodyPr/>
          <a:lstStyle/>
          <a:p>
            <a:r>
              <a:rPr lang="en-US" sz="2600" b="0" dirty="0">
                <a:solidFill>
                  <a:schemeClr val="tx1"/>
                </a:solidFill>
                <a:effectLst/>
              </a:rPr>
              <a:t>@app.route(</a:t>
            </a:r>
            <a:r>
              <a:rPr lang="en-US" sz="2600" dirty="0">
                <a:solidFill>
                  <a:srgbClr val="C00000"/>
                </a:solidFill>
              </a:rPr>
              <a:t>'/'</a:t>
            </a:r>
            <a:r>
              <a:rPr lang="en-US" sz="2600" b="0" dirty="0">
                <a:solidFill>
                  <a:schemeClr val="tx1"/>
                </a:solidFill>
                <a:effectLst/>
              </a:rPr>
              <a:t>, methods=[</a:t>
            </a:r>
            <a:r>
              <a:rPr lang="en-US" sz="2600" dirty="0">
                <a:solidFill>
                  <a:srgbClr val="C00000"/>
                </a:solidFill>
              </a:rPr>
              <a:t>'GET'</a:t>
            </a:r>
            <a:r>
              <a:rPr lang="en-US" sz="2600" b="0" dirty="0">
                <a:solidFill>
                  <a:schemeClr val="tx1"/>
                </a:solidFill>
                <a:effectLst/>
              </a:rPr>
              <a:t>])</a:t>
            </a:r>
          </a:p>
          <a:p>
            <a:r>
              <a:rPr lang="en-US" sz="2600" dirty="0">
                <a:solidFill>
                  <a:schemeClr val="accent1"/>
                </a:solidFill>
              </a:rPr>
              <a:t>def</a:t>
            </a:r>
            <a:r>
              <a:rPr lang="en-US" sz="2600" b="0" dirty="0">
                <a:solidFill>
                  <a:schemeClr val="tx1"/>
                </a:solidFill>
                <a:effectLst/>
              </a:rPr>
              <a:t> index():</a:t>
            </a:r>
          </a:p>
          <a:p>
            <a:r>
              <a:rPr lang="en-US" sz="2600" dirty="0"/>
              <a:t>    </a:t>
            </a:r>
            <a:r>
              <a:rPr lang="en-US" sz="2600" dirty="0">
                <a:solidFill>
                  <a:srgbClr val="00B050"/>
                </a:solidFill>
              </a:rPr>
              <a:t># send form to the user</a:t>
            </a:r>
          </a:p>
          <a:p>
            <a:r>
              <a:rPr lang="en-US" sz="2600" b="0" dirty="0">
                <a:solidFill>
                  <a:schemeClr val="tx1"/>
                </a:solidFill>
                <a:effectLst/>
              </a:rPr>
              <a:t>    </a:t>
            </a:r>
            <a:r>
              <a:rPr lang="en-US" sz="2600" dirty="0">
                <a:solidFill>
                  <a:schemeClr val="accent1"/>
                </a:solidFill>
              </a:rPr>
              <a:t>return</a:t>
            </a:r>
            <a:r>
              <a:rPr lang="en-US" sz="2600" b="0" dirty="0">
                <a:solidFill>
                  <a:schemeClr val="tx1"/>
                </a:solidFill>
                <a:effectLst/>
              </a:rPr>
              <a:t> </a:t>
            </a:r>
            <a:r>
              <a:rPr lang="en-US" sz="2600" b="0" dirty="0" err="1">
                <a:solidFill>
                  <a:schemeClr val="tx1"/>
                </a:solidFill>
                <a:effectLst/>
              </a:rPr>
              <a:t>render_template</a:t>
            </a:r>
            <a:r>
              <a:rPr lang="en-US" sz="2600" b="0" dirty="0">
                <a:solidFill>
                  <a:schemeClr val="tx1"/>
                </a:solidFill>
                <a:effectLst/>
              </a:rPr>
              <a:t>(</a:t>
            </a:r>
            <a:r>
              <a:rPr lang="en-US" sz="2600" dirty="0">
                <a:solidFill>
                  <a:srgbClr val="C00000"/>
                </a:solidFill>
              </a:rPr>
              <a:t>'index.html'</a:t>
            </a:r>
            <a:r>
              <a:rPr lang="en-US" sz="2600" b="0" dirty="0">
                <a:solidFill>
                  <a:schemeClr val="tx1"/>
                </a:solidFill>
                <a:effectLst/>
              </a:rPr>
              <a:t>)</a:t>
            </a:r>
          </a:p>
          <a:p>
            <a:endParaRPr lang="en-US" sz="2600" b="0" dirty="0">
              <a:solidFill>
                <a:srgbClr val="D4D4D4"/>
              </a:solidFill>
              <a:effectLst/>
            </a:endParaRPr>
          </a:p>
          <a:p>
            <a:r>
              <a:rPr lang="en-US" sz="2600" b="0" dirty="0">
                <a:solidFill>
                  <a:schemeClr val="tx1"/>
                </a:solidFill>
                <a:effectLst/>
              </a:rPr>
              <a:t>@app.route(</a:t>
            </a:r>
            <a:r>
              <a:rPr lang="en-US" sz="2600" dirty="0">
                <a:solidFill>
                  <a:srgbClr val="C00000"/>
                </a:solidFill>
              </a:rPr>
              <a:t>'/'</a:t>
            </a:r>
            <a:r>
              <a:rPr lang="en-US" sz="2600" b="0" dirty="0">
                <a:solidFill>
                  <a:schemeClr val="tx1"/>
                </a:solidFill>
                <a:effectLst/>
              </a:rPr>
              <a:t>, methods=[</a:t>
            </a:r>
            <a:r>
              <a:rPr lang="en-US" sz="2600" dirty="0">
                <a:solidFill>
                  <a:srgbClr val="C00000"/>
                </a:solidFill>
              </a:rPr>
              <a:t>'POST'</a:t>
            </a:r>
            <a:r>
              <a:rPr lang="en-US" sz="2600" b="0" dirty="0">
                <a:solidFill>
                  <a:schemeClr val="tx1"/>
                </a:solidFill>
                <a:effectLst/>
              </a:rPr>
              <a:t>])</a:t>
            </a:r>
          </a:p>
          <a:p>
            <a:r>
              <a:rPr lang="en-US" sz="2600" dirty="0">
                <a:solidFill>
                  <a:schemeClr val="accent1"/>
                </a:solidFill>
              </a:rPr>
              <a:t>def</a:t>
            </a:r>
            <a:r>
              <a:rPr lang="en-US" sz="2600" dirty="0"/>
              <a:t> </a:t>
            </a:r>
            <a:r>
              <a:rPr lang="en-US" sz="2600" dirty="0" err="1"/>
              <a:t>index_post</a:t>
            </a:r>
            <a:r>
              <a:rPr lang="en-US" sz="2600" dirty="0"/>
              <a:t>():</a:t>
            </a:r>
          </a:p>
          <a:p>
            <a:r>
              <a:rPr lang="en-US" sz="2600" dirty="0"/>
              <a:t>    </a:t>
            </a:r>
            <a:r>
              <a:rPr lang="en-US" sz="2600" dirty="0">
                <a:solidFill>
                  <a:srgbClr val="00B050"/>
                </a:solidFill>
              </a:rPr>
              <a:t># process information, send results</a:t>
            </a:r>
          </a:p>
          <a:p>
            <a:r>
              <a:rPr lang="en-US" sz="2600" dirty="0"/>
              <a:t>    </a:t>
            </a:r>
            <a:r>
              <a:rPr lang="en-US" sz="2600" dirty="0">
                <a:solidFill>
                  <a:schemeClr val="accent1"/>
                </a:solidFill>
              </a:rPr>
              <a:t>return</a:t>
            </a:r>
            <a:r>
              <a:rPr lang="en-US" sz="2600" dirty="0"/>
              <a:t> </a:t>
            </a:r>
            <a:r>
              <a:rPr lang="en-US" sz="2600" dirty="0" err="1"/>
              <a:t>render_template</a:t>
            </a:r>
            <a:r>
              <a:rPr lang="en-US" sz="2600" dirty="0"/>
              <a:t>(</a:t>
            </a:r>
            <a:r>
              <a:rPr lang="en-US" sz="2600" dirty="0">
                <a:solidFill>
                  <a:srgbClr val="C00000"/>
                </a:solidFill>
              </a:rPr>
              <a:t>'results.html'</a:t>
            </a:r>
            <a:r>
              <a:rPr lang="en-US" sz="2600" dirty="0"/>
              <a:t>, data=</a:t>
            </a:r>
            <a:r>
              <a:rPr lang="en-US" sz="2600" dirty="0" err="1"/>
              <a:t>some_data</a:t>
            </a:r>
            <a:r>
              <a:rPr lang="en-US" sz="2600" dirty="0"/>
              <a:t>)</a:t>
            </a:r>
          </a:p>
        </p:txBody>
      </p:sp>
    </p:spTree>
    <p:extLst>
      <p:ext uri="{BB962C8B-B14F-4D97-AF65-F5344CB8AC3E}">
        <p14:creationId xmlns:p14="http://schemas.microsoft.com/office/powerpoint/2010/main" val="171946747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Templates</a:t>
            </a:r>
          </a:p>
        </p:txBody>
      </p:sp>
      <p:sp>
        <p:nvSpPr>
          <p:cNvPr id="3" name="Subtitle"/>
          <p:cNvSpPr>
            <a:spLocks noGrp="1"/>
          </p:cNvSpPr>
          <p:nvPr>
            <p:ph sz="quarter" idx="10"/>
          </p:nvPr>
        </p:nvSpPr>
        <p:spPr>
          <a:xfrm>
            <a:off x="584200" y="1435100"/>
            <a:ext cx="11018838" cy="86177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lang="en-US" dirty="0"/>
              <a:t>Flask templates allow you to create a page structure while dynamically displaying data.</a:t>
            </a:r>
            <a:endParaRPr dirty="0"/>
          </a:p>
        </p:txBody>
      </p:sp>
      <p:sp>
        <p:nvSpPr>
          <p:cNvPr id="4" name="New shape"/>
          <p:cNvSpPr/>
          <p:nvPr/>
        </p:nvSpPr>
        <p:spPr>
          <a:xfrm>
            <a:off x="609600" y="4544060"/>
            <a:ext cx="10972800" cy="850900"/>
          </a:xfrm>
          <a:prstGeom prst="rect">
            <a:avLst/>
          </a:prstGeom>
          <a:solidFill>
            <a:srgbClr val="F5F5F5"/>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tIns="254000" rIns="254000" bIns="254000" rtlCol="0" anchor="ctr">
            <a:spAutoFit/>
          </a:bodyPr>
          <a:lstStyle/>
          <a:p>
            <a:pPr algn="l">
              <a:lnSpc>
                <a:spcPct val="125000"/>
              </a:lnSpc>
            </a:pPr>
            <a:r>
              <a:rPr sz="1800">
                <a:solidFill>
                  <a:srgbClr val="000000"/>
                </a:solidFill>
              </a:rPr>
              <a:t>&lt;h1&gt;Welcome, {{ name }}&lt;/h1&gt;</a:t>
            </a:r>
          </a:p>
        </p:txBody>
      </p:sp>
      <p:sp>
        <p:nvSpPr>
          <p:cNvPr id="5" name="New shape"/>
          <p:cNvSpPr/>
          <p:nvPr/>
        </p:nvSpPr>
        <p:spPr>
          <a:xfrm>
            <a:off x="609600" y="4178300"/>
            <a:ext cx="10972800" cy="365760"/>
          </a:xfrm>
          <a:prstGeom prst="rect">
            <a:avLst/>
          </a:prstGeom>
          <a:solidFill>
            <a:srgbClr val="D7D7D7"/>
          </a:solidFill>
          <a:ln>
            <a:solidFill>
              <a:srgbClr val="DCDCDC"/>
            </a:solidFill>
          </a:ln>
        </p:spPr>
        <p:style>
          <a:lnRef idx="2">
            <a:schemeClr val="accent1">
              <a:shade val="50000"/>
            </a:schemeClr>
          </a:lnRef>
          <a:fillRef idx="1">
            <a:schemeClr val="accent1"/>
          </a:fillRef>
          <a:effectRef idx="0">
            <a:schemeClr val="accent1"/>
          </a:effectRef>
          <a:fontRef idx="minor">
            <a:schemeClr val="lt1"/>
          </a:fontRef>
        </p:style>
        <p:txBody>
          <a:bodyPr wrap="square" lIns="254000" rtlCol="0" anchor="ctr">
            <a:spAutoFit/>
          </a:bodyPr>
          <a:lstStyle/>
          <a:p>
            <a:pPr algn="l"/>
            <a:r>
              <a:rPr>
                <a:solidFill>
                  <a:srgbClr val="000000"/>
                </a:solidFill>
              </a:rPr>
              <a:t>HTML</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Flask is a framework for building web apps in which of the following languages?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Python and Node.js</a:t>
            </a:r>
          </a:p>
          <a:p>
            <a:pPr lvl="1" indent="-457200">
              <a:spcAft>
                <a:spcPct val="15000"/>
              </a:spcAft>
              <a:buAutoNum type="alphaUcPeriod"/>
            </a:pPr>
            <a:r>
              <a:rPr sz="2500">
                <a:solidFill>
                  <a:srgbClr val="000000"/>
                </a:solidFill>
              </a:rPr>
              <a:t>Python and Java</a:t>
            </a:r>
          </a:p>
          <a:p>
            <a:pPr lvl="1" indent="-457200">
              <a:spcAft>
                <a:spcPct val="15000"/>
              </a:spcAft>
              <a:buAutoNum type="alphaUcPeriod"/>
            </a:pPr>
            <a:r>
              <a:rPr sz="2500">
                <a:solidFill>
                  <a:srgbClr val="000000"/>
                </a:solidFill>
              </a:rPr>
              <a:t>Python only</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Flask is a framework for building web apps in which of the following languages?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Python and Node.js</a:t>
            </a:r>
          </a:p>
          <a:p>
            <a:pPr lvl="1" indent="-457200">
              <a:spcAft>
                <a:spcPct val="15000"/>
              </a:spcAft>
              <a:buAutoNum type="alphaUcPeriod"/>
            </a:pPr>
            <a:r>
              <a:rPr sz="2500">
                <a:solidFill>
                  <a:srgbClr val="000000"/>
                </a:solidFill>
              </a:rPr>
              <a:t>Python and Java</a:t>
            </a:r>
          </a:p>
          <a:p>
            <a:pPr lvl="1" indent="-457200">
              <a:spcAft>
                <a:spcPct val="15000"/>
              </a:spcAft>
              <a:buAutoNum type="alphaUcPeriod"/>
            </a:pPr>
            <a:r>
              <a:rPr sz="2500" b="1">
                <a:solidFill>
                  <a:srgbClr val="000000"/>
                </a:solidFill>
                <a:highlight>
                  <a:srgbClr val="F0F788"/>
                </a:highlight>
              </a:rPr>
              <a:t>Python only</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aker2Info"/>
          <p:cNvSpPr>
            <a:spLocks noGrp="1"/>
          </p:cNvSpPr>
          <p:nvPr>
            <p:ph type="body" sz="quarter" idx="4294967295" hasCustomPrompt="1"/>
          </p:nvPr>
        </p:nvSpPr>
        <p:spPr>
          <a:xfrm>
            <a:off x="8469312" y="5758913"/>
            <a:ext cx="3646487" cy="941796"/>
          </a:xfrm>
        </p:spPr>
        <p:txBody>
          <a:bodyPr/>
          <a:lstStyle>
            <a:lvl1pPr marL="0" indent="0">
              <a:buNone/>
              <a:defRPr sz="1800"/>
            </a:lvl1pPr>
          </a:lstStyle>
          <a:p>
            <a:r>
              <a:rPr lang="en-US" sz="1800">
                <a:solidFill>
                  <a:schemeClr val="bg1"/>
                </a:solidFill>
              </a:rPr>
              <a:t>Title</a:t>
            </a:r>
          </a:p>
        </p:txBody>
      </p:sp>
      <p:sp>
        <p:nvSpPr>
          <p:cNvPr id="3" name="Speaker2Name"/>
          <p:cNvSpPr>
            <a:spLocks noGrp="1"/>
          </p:cNvSpPr>
          <p:nvPr>
            <p:ph type="body" sz="quarter" idx="4294967295" hasCustomPrompt="1"/>
          </p:nvPr>
        </p:nvSpPr>
        <p:spPr>
          <a:xfrm>
            <a:off x="8475546" y="5171882"/>
            <a:ext cx="3646487" cy="430887"/>
          </a:xfrm>
        </p:spPr>
        <p:txBody>
          <a:bodyPr/>
          <a:lstStyle>
            <a:lvl1pPr marL="0" indent="0">
              <a:buNone/>
              <a:defRPr b="1">
                <a:solidFill>
                  <a:schemeClr val="bg1"/>
                </a:solidFill>
              </a:defRPr>
            </a:lvl1pPr>
          </a:lstStyle>
          <a:p>
            <a:pPr lvl="0"/>
            <a:r>
              <a:rPr lang="en-US"/>
              <a:t>Speaker Name</a:t>
            </a:r>
          </a:p>
        </p:txBody>
      </p:sp>
      <p:sp>
        <p:nvSpPr>
          <p:cNvPr id="4" name="Title"/>
          <p:cNvSpPr>
            <a:spLocks noGrp="1"/>
          </p:cNvSpPr>
          <p:nvPr>
            <p:ph type="title" hasCustomPrompt="1"/>
          </p:nvPr>
        </p:nvSpPr>
        <p:spPr>
          <a:xfrm>
            <a:off x="584200" y="2436496"/>
            <a:ext cx="6816725" cy="1097280"/>
          </a:xfrm>
        </p:spPr>
        <p:txBody>
          <a:bodyPr wrap="square" lIns="0" tIns="0" rIns="0" bIns="0" anchor="b" anchorCtr="0">
            <a:spAutoFit/>
          </a:bodyPr>
          <a:lstStyle>
            <a:lvl1pPr>
              <a:defRPr sz="3600" spc="-50" baseline="0">
                <a:solidFill>
                  <a:srgbClr val="0078D4"/>
                </a:solidFill>
                <a:latin typeface="+mj-lt"/>
                <a:cs typeface="Segoe UI" pitchFamily="34" charset="0"/>
              </a:defRPr>
            </a:lvl1pPr>
          </a:lstStyle>
          <a:p>
            <a:r>
              <a:rPr lang="en-US"/>
              <a:t>Build an AI web app by using Python and Flask</a:t>
            </a:r>
          </a:p>
        </p:txBody>
      </p:sp>
      <p:sp>
        <p:nvSpPr>
          <p:cNvPr id="5" name="Subtitle"/>
          <p:cNvSpPr>
            <a:spLocks noGrp="1"/>
          </p:cNvSpPr>
          <p:nvPr>
            <p:ph type="body" sz="quarter" idx="12" hasCustomPrompt="1"/>
          </p:nvPr>
        </p:nvSpPr>
        <p:spPr/>
        <p:txBody>
          <a:bodyPr wrap="square" lIns="0" tIns="0" rIns="0" bIns="0">
            <a:spAutoFit/>
          </a:bodyPr>
          <a:lstStyle>
            <a:lvl1pPr marL="0" indent="0">
              <a:spcBef>
                <a:spcPct val="0"/>
              </a:spcBef>
              <a:buNone/>
              <a:defRPr sz="2200" spc="0" baseline="0">
                <a:solidFill>
                  <a:schemeClr val="tx1"/>
                </a:solidFill>
                <a:latin typeface="+mn-lt"/>
                <a:cs typeface="Segoe UI" pitchFamily="34" charset="0"/>
              </a:defRPr>
            </a:lvl1pPr>
          </a:lstStyle>
          <a:p>
            <a:endParaRPr/>
          </a:p>
        </p:txBody>
      </p:sp>
      <p:sp>
        <p:nvSpPr>
          <p:cNvPr id="6" name="Speaker1Name"/>
          <p:cNvSpPr>
            <a:spLocks noGrp="1"/>
          </p:cNvSpPr>
          <p:nvPr>
            <p:ph type="body" sz="quarter" idx="13" hasCustomPrompt="1"/>
          </p:nvPr>
        </p:nvSpPr>
        <p:spPr/>
        <p:txBody>
          <a:bodyPr/>
          <a:lstStyle>
            <a:lvl1pPr marL="0" indent="0">
              <a:buNone/>
              <a:defRPr b="1">
                <a:solidFill>
                  <a:schemeClr val="bg1"/>
                </a:solidFill>
              </a:defRPr>
            </a:lvl1pPr>
          </a:lstStyle>
          <a:p>
            <a:pPr lvl="0"/>
            <a:r>
              <a:rPr lang="en-US"/>
              <a:t>Speaker Name</a:t>
            </a:r>
          </a:p>
        </p:txBody>
      </p:sp>
      <p:sp>
        <p:nvSpPr>
          <p:cNvPr id="7" name="Text Placeholder 15"/>
          <p:cNvSpPr>
            <a:spLocks noGrp="1"/>
          </p:cNvSpPr>
          <p:nvPr>
            <p:ph type="body" sz="quarter" idx="15" hasCustomPrompt="1"/>
          </p:nvPr>
        </p:nvSpPr>
        <p:spPr/>
        <p:txBody>
          <a:bodyPr/>
          <a:lstStyle>
            <a:lvl1pPr marL="0" indent="0">
              <a:buNone/>
              <a:defRPr sz="1800"/>
            </a:lvl1pPr>
          </a:lstStyle>
          <a:p>
            <a:r>
              <a:rPr lang="en-US" sz="1800">
                <a:solidFill>
                  <a:schemeClr val="bg1"/>
                </a:solidFill>
              </a:rPr>
              <a:t>Title</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an app</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an app</a:t>
            </a:r>
          </a:p>
        </p:txBody>
      </p:sp>
      <p:sp>
        <p:nvSpPr>
          <p:cNvPr id="3" name="Subtitle"/>
          <p:cNvSpPr>
            <a:spLocks noGrp="1"/>
          </p:cNvSpPr>
          <p:nvPr>
            <p:ph sz="quarter" idx="10"/>
          </p:nvPr>
        </p:nvSpPr>
        <p:spPr>
          <a:xfrm>
            <a:off x="584200" y="1435100"/>
            <a:ext cx="11018838" cy="2880789"/>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961390" indent="-514350">
              <a:spcAft>
                <a:spcPct val="20000"/>
              </a:spcAft>
              <a:buFont typeface="+mj-lt"/>
              <a:buAutoNum type="arabicPeriod"/>
            </a:pPr>
            <a:r>
              <a:rPr lang="en-US" sz="3600" dirty="0">
                <a:solidFill>
                  <a:srgbClr val="000000"/>
                </a:solidFill>
              </a:rPr>
              <a:t>Create core application</a:t>
            </a:r>
          </a:p>
          <a:p>
            <a:pPr marL="961390" indent="-514350">
              <a:spcAft>
                <a:spcPct val="20000"/>
              </a:spcAft>
              <a:buFont typeface="+mj-lt"/>
              <a:buAutoNum type="arabicPeriod"/>
            </a:pPr>
            <a:r>
              <a:rPr lang="en-US" sz="3600" dirty="0">
                <a:solidFill>
                  <a:srgbClr val="000000"/>
                </a:solidFill>
              </a:rPr>
              <a:t>Add the route</a:t>
            </a:r>
          </a:p>
          <a:p>
            <a:pPr marL="961390" indent="-514350">
              <a:spcAft>
                <a:spcPct val="20000"/>
              </a:spcAft>
              <a:buFont typeface="+mj-lt"/>
              <a:buAutoNum type="arabicPeriod"/>
            </a:pPr>
            <a:r>
              <a:rPr lang="en-US" sz="3600" dirty="0">
                <a:solidFill>
                  <a:srgbClr val="000000"/>
                </a:solidFill>
              </a:rPr>
              <a:t>Create the HTML template for our form</a:t>
            </a:r>
          </a:p>
          <a:p>
            <a:pPr marL="961390" indent="-514350">
              <a:spcAft>
                <a:spcPct val="20000"/>
              </a:spcAft>
              <a:buFont typeface="+mj-lt"/>
              <a:buAutoNum type="arabicPeriod"/>
            </a:pPr>
            <a:r>
              <a:rPr lang="en-US" sz="3600" dirty="0">
                <a:solidFill>
                  <a:srgbClr val="000000"/>
                </a:solidFill>
              </a:rPr>
              <a:t>Test the application</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default port number that Flask uses to service HTTP requests?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80</a:t>
            </a:r>
          </a:p>
          <a:p>
            <a:pPr lvl="1" indent="-457200">
              <a:spcAft>
                <a:spcPct val="15000"/>
              </a:spcAft>
              <a:buAutoNum type="alphaUcPeriod"/>
            </a:pPr>
            <a:r>
              <a:rPr sz="2500">
                <a:solidFill>
                  <a:srgbClr val="000000"/>
                </a:solidFill>
              </a:rPr>
              <a:t>5000</a:t>
            </a:r>
          </a:p>
          <a:p>
            <a:pPr lvl="1" indent="-457200">
              <a:spcAft>
                <a:spcPct val="15000"/>
              </a:spcAft>
              <a:buAutoNum type="alphaUcPeriod"/>
            </a:pPr>
            <a:r>
              <a:rPr sz="2500">
                <a:solidFill>
                  <a:srgbClr val="000000"/>
                </a:solidFill>
              </a:rPr>
              <a:t>8080</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default port number that Flask uses to service HTTP requests?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80</a:t>
            </a:r>
          </a:p>
          <a:p>
            <a:pPr lvl="1" indent="-457200">
              <a:spcAft>
                <a:spcPct val="15000"/>
              </a:spcAft>
              <a:buAutoNum type="alphaUcPeriod"/>
            </a:pPr>
            <a:r>
              <a:rPr sz="2500" b="1">
                <a:solidFill>
                  <a:srgbClr val="000000"/>
                </a:solidFill>
                <a:highlight>
                  <a:srgbClr val="F0F788"/>
                </a:highlight>
              </a:rPr>
              <a:t>5000</a:t>
            </a:r>
          </a:p>
          <a:p>
            <a:pPr lvl="1" indent="-457200">
              <a:spcAft>
                <a:spcPct val="15000"/>
              </a:spcAft>
              <a:buAutoNum type="alphaUcPeriod"/>
            </a:pPr>
            <a:r>
              <a:rPr sz="2500">
                <a:solidFill>
                  <a:srgbClr val="000000"/>
                </a:solidFill>
              </a:rPr>
              <a:t>8080</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what subdirectory should Jinja template files be stored by default?</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lang="en-US" sz="2500" dirty="0">
                <a:solidFill>
                  <a:srgbClr val="000000"/>
                </a:solidFill>
              </a:rPr>
              <a:t>t</a:t>
            </a:r>
            <a:r>
              <a:rPr sz="2500" dirty="0">
                <a:solidFill>
                  <a:srgbClr val="000000"/>
                </a:solidFill>
              </a:rPr>
              <a:t>emplates</a:t>
            </a:r>
            <a:endParaRPr lang="en-US" sz="2500" dirty="0">
              <a:solidFill>
                <a:srgbClr val="000000"/>
              </a:solidFill>
            </a:endParaRPr>
          </a:p>
          <a:p>
            <a:pPr lvl="1" indent="-457200">
              <a:spcAft>
                <a:spcPct val="15000"/>
              </a:spcAft>
              <a:buAutoNum type="alphaUcPeriod"/>
            </a:pPr>
            <a:r>
              <a:rPr sz="2500" dirty="0">
                <a:solidFill>
                  <a:srgbClr val="000000"/>
                </a:solidFill>
              </a:rPr>
              <a:t>static</a:t>
            </a:r>
          </a:p>
          <a:p>
            <a:pPr lvl="1" indent="-457200">
              <a:spcAft>
                <a:spcPct val="15000"/>
              </a:spcAft>
              <a:buAutoNum type="alphaUcPeriod"/>
            </a:pPr>
            <a:r>
              <a:rPr sz="2500" dirty="0">
                <a:solidFill>
                  <a:srgbClr val="000000"/>
                </a:solidFill>
              </a:rPr>
              <a:t>html</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2</a:t>
            </a:r>
          </a:p>
        </p:txBody>
      </p:sp>
      <p:sp>
        <p:nvSpPr>
          <p:cNvPr id="3" name="Subtitle"/>
          <p:cNvSpPr>
            <a:spLocks noGrp="1"/>
          </p:cNvSpPr>
          <p:nvPr>
            <p:ph sz="quarter" idx="10"/>
          </p:nvPr>
        </p:nvSpPr>
        <p:spPr>
          <a:xfrm>
            <a:off x="584200" y="1435100"/>
            <a:ext cx="11018838" cy="42672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In what subdirectory should Jinja template files be stored by default?</a:t>
            </a:r>
          </a:p>
        </p:txBody>
      </p:sp>
      <p:sp>
        <p:nvSpPr>
          <p:cNvPr id="4" name="New shape"/>
          <p:cNvSpPr/>
          <p:nvPr/>
        </p:nvSpPr>
        <p:spPr>
          <a:xfrm>
            <a:off x="586581" y="2361438"/>
            <a:ext cx="11018838" cy="39969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b="1" dirty="0">
                <a:solidFill>
                  <a:srgbClr val="000000"/>
                </a:solidFill>
                <a:highlight>
                  <a:srgbClr val="F0F788"/>
                </a:highlight>
              </a:rPr>
              <a:t>templates</a:t>
            </a:r>
          </a:p>
          <a:p>
            <a:pPr lvl="1" indent="-457200">
              <a:spcAft>
                <a:spcPct val="15000"/>
              </a:spcAft>
              <a:buAutoNum type="alphaUcPeriod"/>
            </a:pPr>
            <a:r>
              <a:rPr sz="2500" dirty="0">
                <a:solidFill>
                  <a:srgbClr val="000000"/>
                </a:solidFill>
              </a:rPr>
              <a:t>static</a:t>
            </a:r>
          </a:p>
          <a:p>
            <a:pPr lvl="1" indent="-457200">
              <a:spcAft>
                <a:spcPct val="15000"/>
              </a:spcAft>
              <a:buAutoNum type="alphaUcPeriod"/>
            </a:pPr>
            <a:r>
              <a:rPr sz="2500" dirty="0">
                <a:solidFill>
                  <a:srgbClr val="000000"/>
                </a:solidFill>
              </a:rPr>
              <a:t>html</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Translation</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Translator service</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Translator service, part of Cognitive Services, will translate to and from dozens of languages.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Key management</a:t>
            </a:r>
          </a:p>
        </p:txBody>
      </p:sp>
      <p:sp>
        <p:nvSpPr>
          <p:cNvPr id="3" name="Subtitle"/>
          <p:cNvSpPr>
            <a:spLocks noGrp="1"/>
          </p:cNvSpPr>
          <p:nvPr>
            <p:ph sz="quarter" idx="10"/>
          </p:nvPr>
        </p:nvSpPr>
        <p:spPr>
          <a:xfrm>
            <a:off x="584200" y="1435100"/>
            <a:ext cx="11018838" cy="1895904"/>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To call Translator service (or any other Cognitive Service), we'll need a key.</a:t>
            </a:r>
            <a:endParaRPr lang="en-US" dirty="0"/>
          </a:p>
          <a:p>
            <a:endParaRPr lang="en-US" dirty="0"/>
          </a:p>
          <a:p>
            <a:r>
              <a:rPr lang="en-US" dirty="0"/>
              <a:t>As a best practice, keys should </a:t>
            </a:r>
            <a:r>
              <a:rPr lang="en-US" b="1" dirty="0"/>
              <a:t>never</a:t>
            </a:r>
            <a:r>
              <a:rPr lang="en-US" dirty="0"/>
              <a:t> be stored in your source code</a:t>
            </a:r>
            <a:endParaRPr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Prerequisites</a:t>
            </a:r>
          </a:p>
        </p:txBody>
      </p:sp>
      <p:sp>
        <p:nvSpPr>
          <p:cNvPr id="3" name="Subtitle"/>
          <p:cNvSpPr>
            <a:spLocks noGrp="1"/>
          </p:cNvSpPr>
          <p:nvPr>
            <p:ph type="body" sz="quarter" idx="11"/>
          </p:nvPr>
        </p:nvSpPr>
        <p:spPr>
          <a:xfrm>
            <a:off x="4356100" y="2309812"/>
            <a:ext cx="7253288" cy="1046440"/>
          </a:xfrm>
        </p:spPr>
        <p:txBody>
          <a:bodyPr anchor="t"/>
          <a:lstStyle>
            <a:lvl1pPr marL="231775" indent="-231775">
              <a:spcAft>
                <a:spcPts val="600"/>
              </a:spcAft>
              <a:buFont typeface="Wingdings" panose="05000000000000000000" pitchFamily="2" charset="2"/>
              <a:buChar char=""/>
              <a:defRPr/>
            </a:lvl1pPr>
          </a:lstStyle>
          <a:p>
            <a:pPr lvl="1"/>
            <a:r>
              <a:rPr lang="en-US" dirty="0">
                <a:hlinkClick r:id="rId3"/>
              </a:rPr>
              <a:t>Azure for Students account</a:t>
            </a:r>
            <a:endParaRPr lang="en-US" dirty="0"/>
          </a:p>
          <a:p>
            <a:pPr lvl="1"/>
            <a:r>
              <a:rPr dirty="0"/>
              <a:t>Python 3.6 or later</a:t>
            </a:r>
            <a:endParaRPr lang="en-US" dirty="0"/>
          </a:p>
          <a:p>
            <a:pPr lvl="1"/>
            <a:r>
              <a:rPr dirty="0">
                <a:hlinkClick r:id="rId4"/>
              </a:rPr>
              <a:t>Visual Studio Code</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Create Translator service</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Create Translator service</a:t>
            </a:r>
          </a:p>
        </p:txBody>
      </p:sp>
      <p:sp>
        <p:nvSpPr>
          <p:cNvPr id="3" name="Subtitle"/>
          <p:cNvSpPr>
            <a:spLocks noGrp="1"/>
          </p:cNvSpPr>
          <p:nvPr>
            <p:ph sz="quarter" idx="10"/>
          </p:nvPr>
        </p:nvSpPr>
        <p:spPr>
          <a:xfrm>
            <a:off x="584200" y="1435100"/>
            <a:ext cx="11018838" cy="94795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514350" indent="-514350">
              <a:buAutoNum type="arabicPeriod"/>
            </a:pPr>
            <a:r>
              <a:rPr lang="en-US" dirty="0"/>
              <a:t>Obtain the Translator service key</a:t>
            </a:r>
          </a:p>
          <a:p>
            <a:pPr marL="514350" indent="-514350">
              <a:buAutoNum type="arabicPeriod"/>
            </a:pPr>
            <a:r>
              <a:rPr lang="en-US" dirty="0"/>
              <a:t>Create a .env file to store the key</a:t>
            </a:r>
            <a:endParaRPr dirty="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Call Translator service</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dirty="0"/>
              <a:t>Call Translator service</a:t>
            </a:r>
          </a:p>
        </p:txBody>
      </p:sp>
      <p:sp>
        <p:nvSpPr>
          <p:cNvPr id="3" name="Subtitle"/>
          <p:cNvSpPr>
            <a:spLocks noGrp="1"/>
          </p:cNvSpPr>
          <p:nvPr>
            <p:ph sz="quarter" idx="10"/>
          </p:nvPr>
        </p:nvSpPr>
        <p:spPr>
          <a:xfrm>
            <a:off x="584200" y="1435100"/>
            <a:ext cx="11018838" cy="1465016"/>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514350" indent="-514350">
              <a:buAutoNum type="arabicPeriod"/>
            </a:pPr>
            <a:r>
              <a:rPr lang="en-US" dirty="0"/>
              <a:t>Add code to call the service</a:t>
            </a:r>
          </a:p>
          <a:p>
            <a:pPr marL="514350" indent="-514350">
              <a:buAutoNum type="arabicPeriod"/>
            </a:pPr>
            <a:r>
              <a:rPr lang="en-US" dirty="0"/>
              <a:t>Create the template to display the results</a:t>
            </a:r>
          </a:p>
          <a:p>
            <a:pPr marL="514350" indent="-514350">
              <a:buAutoNum type="arabicPeriod"/>
            </a:pPr>
            <a:r>
              <a:rPr lang="en-US" dirty="0"/>
              <a:t>Test the page</a:t>
            </a:r>
            <a:endParaRPr dirty="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Knowledge check</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name of the HTTP header that carries API keys in calls to Azure Cognitive Services?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Ocp-Apim-Cognitive-Key</a:t>
            </a:r>
          </a:p>
          <a:p>
            <a:pPr lvl="1" indent="-457200">
              <a:spcAft>
                <a:spcPct val="15000"/>
              </a:spcAft>
              <a:buAutoNum type="alphaUcPeriod"/>
            </a:pPr>
            <a:r>
              <a:rPr sz="2500">
                <a:solidFill>
                  <a:srgbClr val="000000"/>
                </a:solidFill>
              </a:rPr>
              <a:t>Ocp-Apim-Subscription-Key</a:t>
            </a:r>
          </a:p>
          <a:p>
            <a:pPr lvl="1" indent="-457200">
              <a:spcAft>
                <a:spcPct val="15000"/>
              </a:spcAft>
              <a:buAutoNum type="alphaUcPeriod"/>
            </a:pPr>
            <a:r>
              <a:rPr sz="2500">
                <a:solidFill>
                  <a:srgbClr val="000000"/>
                </a:solidFill>
              </a:rPr>
              <a:t>Ocp-Apim-Auth-Key</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Question 1</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What is the name of the HTTP header that carries API keys in calls to Azure Cognitive Services?</a:t>
            </a:r>
          </a:p>
        </p:txBody>
      </p:sp>
      <p:sp>
        <p:nvSpPr>
          <p:cNvPr id="4" name="New shape"/>
          <p:cNvSpPr/>
          <p:nvPr/>
        </p:nvSpPr>
        <p:spPr>
          <a:xfrm>
            <a:off x="586581" y="2745486"/>
            <a:ext cx="11018838" cy="365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lvl="1" indent="-457200">
              <a:spcAft>
                <a:spcPct val="15000"/>
              </a:spcAft>
              <a:buAutoNum type="alphaUcPeriod"/>
            </a:pPr>
            <a:r>
              <a:rPr sz="2500">
                <a:solidFill>
                  <a:srgbClr val="000000"/>
                </a:solidFill>
              </a:rPr>
              <a:t>Ocp-Apim-Cognitive-Key</a:t>
            </a:r>
          </a:p>
          <a:p>
            <a:pPr lvl="1" indent="-457200">
              <a:spcAft>
                <a:spcPct val="15000"/>
              </a:spcAft>
              <a:buAutoNum type="alphaUcPeriod"/>
            </a:pPr>
            <a:r>
              <a:rPr sz="2500" b="1">
                <a:solidFill>
                  <a:srgbClr val="000000"/>
                </a:solidFill>
                <a:highlight>
                  <a:srgbClr val="F0F788"/>
                </a:highlight>
              </a:rPr>
              <a:t>Ocp-Apim-Subscription-Key</a:t>
            </a:r>
          </a:p>
          <a:p>
            <a:pPr lvl="1" indent="-457200">
              <a:spcAft>
                <a:spcPct val="15000"/>
              </a:spcAft>
              <a:buAutoNum type="alphaUcPeriod"/>
            </a:pPr>
            <a:r>
              <a:rPr sz="2500">
                <a:solidFill>
                  <a:srgbClr val="000000"/>
                </a:solidFill>
              </a:rPr>
              <a:t>Ocp-Apim-Auth-Key</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Summary</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0D8D3-F4FC-46FF-9C6F-31D827B182CE}"/>
              </a:ext>
            </a:extLst>
          </p:cNvPr>
          <p:cNvSpPr>
            <a:spLocks noGrp="1"/>
          </p:cNvSpPr>
          <p:nvPr>
            <p:ph type="title"/>
          </p:nvPr>
        </p:nvSpPr>
        <p:spPr/>
        <p:txBody>
          <a:bodyPr/>
          <a:lstStyle/>
          <a:p>
            <a:r>
              <a:rPr lang="en-US" dirty="0"/>
              <a:t>Learn more!</a:t>
            </a:r>
          </a:p>
        </p:txBody>
      </p:sp>
      <p:sp>
        <p:nvSpPr>
          <p:cNvPr id="3" name="Content Placeholder 2">
            <a:extLst>
              <a:ext uri="{FF2B5EF4-FFF2-40B4-BE49-F238E27FC236}">
                <a16:creationId xmlns:a16="http://schemas.microsoft.com/office/drawing/2014/main" id="{A71D2637-26EA-4361-8F2A-5047EF79880D}"/>
              </a:ext>
            </a:extLst>
          </p:cNvPr>
          <p:cNvSpPr>
            <a:spLocks noGrp="1"/>
          </p:cNvSpPr>
          <p:nvPr>
            <p:ph sz="quarter" idx="10"/>
          </p:nvPr>
        </p:nvSpPr>
        <p:spPr>
          <a:xfrm>
            <a:off x="584200" y="1435100"/>
            <a:ext cx="4521200" cy="1465016"/>
          </a:xfrm>
        </p:spPr>
        <p:txBody>
          <a:bodyPr/>
          <a:lstStyle/>
          <a:p>
            <a:pPr marL="457200" indent="-457200">
              <a:buFontTx/>
              <a:buChar char="-"/>
            </a:pPr>
            <a:r>
              <a:rPr lang="en-US" dirty="0">
                <a:hlinkClick r:id="rId2"/>
              </a:rPr>
              <a:t>Deploy your website to Azure!</a:t>
            </a:r>
            <a:endParaRPr lang="en-US" dirty="0"/>
          </a:p>
          <a:p>
            <a:pPr marL="457200" indent="-457200">
              <a:buFontTx/>
              <a:buChar char="-"/>
            </a:pPr>
            <a:r>
              <a:rPr lang="en-US" dirty="0">
                <a:hlinkClick r:id="rId3"/>
              </a:rPr>
              <a:t>Connecting IoT devices to Cognitive Services using Azure Functions</a:t>
            </a:r>
            <a:endParaRPr lang="en-US" dirty="0"/>
          </a:p>
          <a:p>
            <a:pPr marL="457200" indent="-457200">
              <a:buFontTx/>
              <a:buChar char="-"/>
            </a:pPr>
            <a:r>
              <a:rPr lang="en-US" dirty="0">
                <a:hlinkClick r:id="rId4"/>
              </a:rPr>
              <a:t>Create machine learning models</a:t>
            </a:r>
            <a:endParaRPr lang="en-US" dirty="0"/>
          </a:p>
        </p:txBody>
      </p:sp>
      <p:sp>
        <p:nvSpPr>
          <p:cNvPr id="6" name="Rectangle 5">
            <a:extLst>
              <a:ext uri="{FF2B5EF4-FFF2-40B4-BE49-F238E27FC236}">
                <a16:creationId xmlns:a16="http://schemas.microsoft.com/office/drawing/2014/main" id="{FB48FDF8-30BE-B040-AE32-6A8989D5F721}"/>
              </a:ext>
            </a:extLst>
          </p:cNvPr>
          <p:cNvSpPr/>
          <p:nvPr/>
        </p:nvSpPr>
        <p:spPr bwMode="auto">
          <a:xfrm>
            <a:off x="6001415" y="1364712"/>
            <a:ext cx="5715000" cy="4475202"/>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367" rtl="0" eaLnBrk="1" latinLnBrk="0" hangingPunct="1">
              <a:defRPr sz="1765" kern="1200">
                <a:solidFill>
                  <a:schemeClr val="accent1"/>
                </a:solidFill>
                <a:latin typeface="+mn-lt"/>
                <a:ea typeface="+mn-ea"/>
                <a:cs typeface="+mn-cs"/>
              </a:defRPr>
            </a:lvl1pPr>
            <a:lvl2pPr marL="457183" algn="l" defTabSz="914367" rtl="0" eaLnBrk="1" latinLnBrk="0" hangingPunct="1">
              <a:defRPr sz="1765" kern="1200">
                <a:solidFill>
                  <a:schemeClr val="accent1"/>
                </a:solidFill>
                <a:latin typeface="+mn-lt"/>
                <a:ea typeface="+mn-ea"/>
                <a:cs typeface="+mn-cs"/>
              </a:defRPr>
            </a:lvl2pPr>
            <a:lvl3pPr marL="914367" algn="l" defTabSz="914367" rtl="0" eaLnBrk="1" latinLnBrk="0" hangingPunct="1">
              <a:defRPr sz="1765" kern="1200">
                <a:solidFill>
                  <a:schemeClr val="accent1"/>
                </a:solidFill>
                <a:latin typeface="+mn-lt"/>
                <a:ea typeface="+mn-ea"/>
                <a:cs typeface="+mn-cs"/>
              </a:defRPr>
            </a:lvl3pPr>
            <a:lvl4pPr marL="1371550" algn="l" defTabSz="914367" rtl="0" eaLnBrk="1" latinLnBrk="0" hangingPunct="1">
              <a:defRPr sz="1765" kern="1200">
                <a:solidFill>
                  <a:schemeClr val="accent1"/>
                </a:solidFill>
                <a:latin typeface="+mn-lt"/>
                <a:ea typeface="+mn-ea"/>
                <a:cs typeface="+mn-cs"/>
              </a:defRPr>
            </a:lvl4pPr>
            <a:lvl5pPr marL="1828734" algn="l" defTabSz="914367" rtl="0" eaLnBrk="1" latinLnBrk="0" hangingPunct="1">
              <a:defRPr sz="1765" kern="1200">
                <a:solidFill>
                  <a:schemeClr val="accent1"/>
                </a:solidFill>
                <a:latin typeface="+mn-lt"/>
                <a:ea typeface="+mn-ea"/>
                <a:cs typeface="+mn-cs"/>
              </a:defRPr>
            </a:lvl5pPr>
            <a:lvl6pPr marL="2285918" algn="l" defTabSz="914367" rtl="0" eaLnBrk="1" latinLnBrk="0" hangingPunct="1">
              <a:defRPr sz="1765" kern="1200">
                <a:solidFill>
                  <a:schemeClr val="accent1"/>
                </a:solidFill>
                <a:latin typeface="+mn-lt"/>
                <a:ea typeface="+mn-ea"/>
                <a:cs typeface="+mn-cs"/>
              </a:defRPr>
            </a:lvl6pPr>
            <a:lvl7pPr marL="2743101" algn="l" defTabSz="914367" rtl="0" eaLnBrk="1" latinLnBrk="0" hangingPunct="1">
              <a:defRPr sz="1765" kern="1200">
                <a:solidFill>
                  <a:schemeClr val="accent1"/>
                </a:solidFill>
                <a:latin typeface="+mn-lt"/>
                <a:ea typeface="+mn-ea"/>
                <a:cs typeface="+mn-cs"/>
              </a:defRPr>
            </a:lvl7pPr>
            <a:lvl8pPr marL="3200284" algn="l" defTabSz="914367" rtl="0" eaLnBrk="1" latinLnBrk="0" hangingPunct="1">
              <a:defRPr sz="1765" kern="1200">
                <a:solidFill>
                  <a:schemeClr val="accent1"/>
                </a:solidFill>
                <a:latin typeface="+mn-lt"/>
                <a:ea typeface="+mn-ea"/>
                <a:cs typeface="+mn-cs"/>
              </a:defRPr>
            </a:lvl8pPr>
            <a:lvl9pPr marL="3657469" algn="l" defTabSz="914367" rtl="0" eaLnBrk="1" latinLnBrk="0" hangingPunct="1">
              <a:defRPr sz="1765" kern="1200">
                <a:solidFill>
                  <a:schemeClr val="accent1"/>
                </a:solidFill>
                <a:latin typeface="+mn-lt"/>
                <a:ea typeface="+mn-ea"/>
                <a:cs typeface="+mn-cs"/>
              </a:defRPr>
            </a:lvl9p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7" name="TextBox 10">
            <a:extLst>
              <a:ext uri="{FF2B5EF4-FFF2-40B4-BE49-F238E27FC236}">
                <a16:creationId xmlns:a16="http://schemas.microsoft.com/office/drawing/2014/main" id="{BDFA5B89-ECF9-6F40-B90A-CAEB3980C3A9}"/>
              </a:ext>
            </a:extLst>
          </p:cNvPr>
          <p:cNvSpPr txBox="1"/>
          <p:nvPr/>
        </p:nvSpPr>
        <p:spPr>
          <a:xfrm>
            <a:off x="6302586" y="1788614"/>
            <a:ext cx="5211763" cy="4051300"/>
          </a:xfrm>
          <a:prstGeom prst="rect">
            <a:avLst/>
          </a:prstGeom>
        </p:spPr>
        <p:txBody>
          <a:bodyPr vert="horz" wrap="square" lIns="0" tIns="0" rIns="0" bIns="0" rtlCol="0">
            <a:normAutofit/>
          </a:bodyPr>
          <a:lst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a:lstStyle>
          <a:p>
            <a:pPr defTabSz="932742">
              <a:spcAft>
                <a:spcPts val="600"/>
              </a:spcAft>
              <a:buSzPct val="90000"/>
            </a:pPr>
            <a:r>
              <a:rPr lang="en-US" sz="2800" dirty="0"/>
              <a:t>Please tell us how you liked this workshop by filling out this survey:</a:t>
            </a:r>
            <a:br>
              <a:rPr lang="en-US" sz="2800" dirty="0"/>
            </a:br>
            <a:endParaRPr lang="en-US" sz="2800" dirty="0"/>
          </a:p>
          <a:p>
            <a:pPr defTabSz="932742">
              <a:spcAft>
                <a:spcPts val="600"/>
              </a:spcAft>
              <a:buSzPct val="90000"/>
            </a:pPr>
            <a:r>
              <a:rPr lang="en-US" sz="2800" dirty="0">
                <a:hlinkClick r:id="rId5"/>
              </a:rPr>
              <a:t>https://aka.ms/workshopomatic-feedback</a:t>
            </a:r>
            <a:endParaRPr lang="en-US" sz="2800" dirty="0"/>
          </a:p>
          <a:p>
            <a:pPr defTabSz="932742">
              <a:spcAft>
                <a:spcPts val="600"/>
              </a:spcAft>
              <a:buSzPct val="90000"/>
            </a:pPr>
            <a:endParaRPr lang="en-US" sz="2800" dirty="0"/>
          </a:p>
        </p:txBody>
      </p:sp>
    </p:spTree>
    <p:extLst>
      <p:ext uri="{BB962C8B-B14F-4D97-AF65-F5344CB8AC3E}">
        <p14:creationId xmlns:p14="http://schemas.microsoft.com/office/powerpoint/2010/main" val="337717064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Summary</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rPr dirty="0"/>
              <a:t>In this </a:t>
            </a:r>
            <a:r>
              <a:rPr lang="en-US" dirty="0"/>
              <a:t>workshop</a:t>
            </a:r>
            <a:r>
              <a:rPr dirty="0"/>
              <a:t>, you learned the core concepts of building websites in Python by using the Flask framework.</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1097280"/>
          </a:xfrm>
        </p:spPr>
        <p:txBody>
          <a:bodyPr anchor="t"/>
          <a:lstStyle>
            <a:lvl1pPr>
              <a:defRPr>
                <a:solidFill>
                  <a:schemeClr val="tx1"/>
                </a:solidFill>
              </a:defRPr>
            </a:lvl1pPr>
          </a:lstStyle>
          <a:p>
            <a:r>
              <a:rPr lang="en-US"/>
              <a:t>Learning objectives</a:t>
            </a:r>
          </a:p>
        </p:txBody>
      </p:sp>
      <p:sp>
        <p:nvSpPr>
          <p:cNvPr id="3" name="Subtitle"/>
          <p:cNvSpPr>
            <a:spLocks noGrp="1"/>
          </p:cNvSpPr>
          <p:nvPr>
            <p:ph type="body" sz="quarter" idx="11"/>
          </p:nvPr>
        </p:nvSpPr>
        <p:spPr>
          <a:xfrm>
            <a:off x="4356100" y="2309812"/>
            <a:ext cx="7253288" cy="1036320"/>
          </a:xfrm>
        </p:spPr>
        <p:txBody>
          <a:bodyPr anchor="t"/>
          <a:lstStyle>
            <a:lvl1pPr marL="231775" indent="-231775">
              <a:spcAft>
                <a:spcPts val="600"/>
              </a:spcAft>
              <a:buFont typeface="Wingdings" panose="05000000000000000000" pitchFamily="2" charset="2"/>
              <a:buChar char=""/>
              <a:defRPr/>
            </a:lvl1pPr>
          </a:lstStyle>
          <a:p>
            <a:pPr lvl="1"/>
            <a:r>
              <a:t>Learn how to set up a Flask development environment</a:t>
            </a:r>
          </a:p>
          <a:p>
            <a:pPr lvl="1"/>
            <a:r>
              <a:t>Learn how to use Flask to build a form</a:t>
            </a:r>
          </a:p>
          <a:p>
            <a:pPr lvl="1"/>
            <a:r>
              <a:t>Learn how to use the Translator service to translate text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2309812"/>
            <a:ext cx="3182027" cy="548640"/>
          </a:xfrm>
        </p:spPr>
        <p:txBody>
          <a:bodyPr anchor="t"/>
          <a:lstStyle>
            <a:lvl1pPr>
              <a:defRPr>
                <a:solidFill>
                  <a:schemeClr val="tx1"/>
                </a:solidFill>
              </a:defRPr>
            </a:lvl1pPr>
          </a:lstStyle>
          <a:p>
            <a:r>
              <a:rPr lang="en-US"/>
              <a:t>Agenda</a:t>
            </a:r>
          </a:p>
        </p:txBody>
      </p:sp>
      <p:sp>
        <p:nvSpPr>
          <p:cNvPr id="3" name="Subtitle"/>
          <p:cNvSpPr>
            <a:spLocks noGrp="1"/>
          </p:cNvSpPr>
          <p:nvPr>
            <p:ph type="body" sz="quarter" idx="11"/>
          </p:nvPr>
        </p:nvSpPr>
        <p:spPr>
          <a:xfrm>
            <a:off x="4356100" y="2309812"/>
            <a:ext cx="7253288" cy="1767840"/>
          </a:xfrm>
        </p:spPr>
        <p:txBody>
          <a:bodyPr anchor="t"/>
          <a:lstStyle>
            <a:lvl1pPr marL="231775" indent="-231775">
              <a:spcAft>
                <a:spcPts val="600"/>
              </a:spcAft>
              <a:buFont typeface="Wingdings" panose="05000000000000000000" pitchFamily="2" charset="2"/>
              <a:buChar char=""/>
              <a:defRPr/>
            </a:lvl1pPr>
          </a:lstStyle>
          <a:p>
            <a:pPr lvl="1"/>
            <a:r>
              <a:t>Introduction</a:t>
            </a:r>
          </a:p>
          <a:p>
            <a:pPr lvl="1"/>
            <a:r>
              <a:t>Exercise - Set up a development environment</a:t>
            </a:r>
          </a:p>
          <a:p>
            <a:pPr lvl="1"/>
            <a:r>
              <a:t>Flask fundamentals</a:t>
            </a:r>
          </a:p>
          <a:p>
            <a:pPr lvl="1"/>
            <a:r>
              <a:t>Exercise - Create an app</a:t>
            </a:r>
          </a:p>
          <a:p>
            <a:pPr lvl="1"/>
            <a:r>
              <a:t>Translation</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Introduction</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Introduction</a:t>
            </a:r>
          </a:p>
        </p:txBody>
      </p:sp>
      <p:sp>
        <p:nvSpPr>
          <p:cNvPr id="3" name="Subtitle"/>
          <p:cNvSpPr>
            <a:spLocks noGrp="1"/>
          </p:cNvSpPr>
          <p:nvPr>
            <p:ph sz="quarter" idx="10"/>
          </p:nvPr>
        </p:nvSpPr>
        <p:spPr>
          <a:xfrm>
            <a:off x="584200" y="1435100"/>
            <a:ext cx="11018838" cy="85344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r>
              <a:t>Creating a web application with artificial intelligence (AI) doesn't need to involve a lot of code or creating services from scratch.</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585216" y="3038045"/>
            <a:ext cx="6882384" cy="493776"/>
          </a:xfrm>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a:ln w="3175">
                  <a:noFill/>
                </a:ln>
                <a:solidFill>
                  <a:schemeClr val="tx1"/>
                </a:solidFill>
                <a:effectLst/>
                <a:latin typeface="+mj-lt"/>
                <a:ea typeface="+mn-ea"/>
                <a:cs typeface="Segoe UI" pitchFamily="34" charset="0"/>
              </a:defRPr>
            </a:lvl1pPr>
          </a:lstStyle>
          <a:p>
            <a:r>
              <a:rPr lang="en-US"/>
              <a:t>Exercise</a:t>
            </a:r>
          </a:p>
        </p:txBody>
      </p:sp>
      <p:sp>
        <p:nvSpPr>
          <p:cNvPr id="3" name="Subtitle"/>
          <p:cNvSpPr>
            <a:spLocks noGrp="1"/>
          </p:cNvSpPr>
          <p:nvPr>
            <p:ph type="body" sz="quarter" idx="12" hasCustomPrompt="1"/>
          </p:nvPr>
        </p:nvSpPr>
        <p:spPr>
          <a:xfrm>
            <a:off x="585216" y="3977319"/>
            <a:ext cx="6882384" cy="335280"/>
          </a:xfrm>
        </p:spPr>
        <p:txBody>
          <a:bodyPr wrap="square" lIns="0" tIns="0" rIns="0" bIns="0">
            <a:spAutoFit/>
          </a:bodyPr>
          <a:lstStyle>
            <a:lvl1pPr marL="0" indent="0">
              <a:spcBef>
                <a:spcPct val="0"/>
              </a:spcBef>
              <a:spcAft>
                <a:spcPct val="0"/>
              </a:spcAft>
              <a:buFont typeface="Arial" pitchFamily="34" charset="0"/>
              <a:buNone/>
              <a:defRPr sz="2200" spc="0" baseline="0">
                <a:solidFill>
                  <a:schemeClr val="tx1"/>
                </a:solidFill>
                <a:latin typeface="+mn-lt"/>
              </a:defRPr>
            </a:lvl1pPr>
          </a:lstStyle>
          <a:p>
            <a:r>
              <a:t>Set up a development environment</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588263" y="457200"/>
            <a:ext cx="11018520" cy="548640"/>
          </a:xfrm>
        </p:spPr>
        <p:txBody>
          <a:bodyPr/>
          <a:lstStyle>
            <a:lvl1pPr>
              <a:defRPr>
                <a:solidFill>
                  <a:schemeClr val="tx1"/>
                </a:solidFill>
              </a:defRPr>
            </a:lvl1pPr>
          </a:lstStyle>
          <a:p>
            <a:r>
              <a:rPr lang="en-US"/>
              <a:t>Set up a development environment</a:t>
            </a:r>
          </a:p>
        </p:txBody>
      </p:sp>
      <p:sp>
        <p:nvSpPr>
          <p:cNvPr id="3" name="Subtitle"/>
          <p:cNvSpPr>
            <a:spLocks noGrp="1"/>
          </p:cNvSpPr>
          <p:nvPr>
            <p:ph sz="quarter" idx="10"/>
          </p:nvPr>
        </p:nvSpPr>
        <p:spPr>
          <a:xfrm>
            <a:off x="584200" y="1435100"/>
            <a:ext cx="11018838" cy="3656386"/>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marL="961390" indent="-514350">
              <a:spcAft>
                <a:spcPct val="20000"/>
              </a:spcAft>
              <a:buFont typeface="+mj-lt"/>
              <a:buAutoNum type="arabicPeriod"/>
            </a:pPr>
            <a:r>
              <a:rPr lang="en-US" sz="3600" dirty="0">
                <a:solidFill>
                  <a:srgbClr val="000000"/>
                </a:solidFill>
              </a:rPr>
              <a:t>Install Python</a:t>
            </a:r>
          </a:p>
          <a:p>
            <a:pPr marL="961390" indent="-514350">
              <a:spcAft>
                <a:spcPct val="20000"/>
              </a:spcAft>
              <a:buFont typeface="+mj-lt"/>
              <a:buAutoNum type="arabicPeriod"/>
            </a:pPr>
            <a:r>
              <a:rPr lang="en-US" sz="3600" dirty="0">
                <a:solidFill>
                  <a:srgbClr val="000000"/>
                </a:solidFill>
              </a:rPr>
              <a:t>Install Visual Studio Code</a:t>
            </a:r>
          </a:p>
          <a:p>
            <a:pPr marL="961390" indent="-514350">
              <a:spcAft>
                <a:spcPct val="20000"/>
              </a:spcAft>
              <a:buFont typeface="+mj-lt"/>
              <a:buAutoNum type="arabicPeriod"/>
            </a:pPr>
            <a:r>
              <a:rPr lang="en-US" sz="3600" dirty="0">
                <a:solidFill>
                  <a:srgbClr val="000000"/>
                </a:solidFill>
              </a:rPr>
              <a:t>Create the project directory</a:t>
            </a:r>
          </a:p>
          <a:p>
            <a:pPr marL="961390" indent="-514350">
              <a:spcAft>
                <a:spcPct val="20000"/>
              </a:spcAft>
              <a:buFont typeface="+mj-lt"/>
              <a:buAutoNum type="arabicPeriod"/>
            </a:pPr>
            <a:r>
              <a:rPr lang="en-US" sz="3600" dirty="0">
                <a:solidFill>
                  <a:srgbClr val="000000"/>
                </a:solidFill>
              </a:rPr>
              <a:t>Create a Python virtual environment</a:t>
            </a:r>
          </a:p>
          <a:p>
            <a:pPr marL="961390" indent="-514350">
              <a:spcAft>
                <a:spcPct val="20000"/>
              </a:spcAft>
              <a:buFont typeface="+mj-lt"/>
              <a:buAutoNum type="arabicPeriod"/>
            </a:pPr>
            <a:r>
              <a:rPr lang="en-US" sz="3600" dirty="0">
                <a:solidFill>
                  <a:srgbClr val="000000"/>
                </a:solidFill>
              </a:rPr>
              <a:t>Install Flask and other libraries</a:t>
            </a:r>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5.0.9"/>
  <p:tag name="AS_OS" val="Microsoft Windows NT 10.0.14393.0"/>
  <p:tag name="AS_RELEASE_DATE" val="2020.11.14"/>
  <p:tag name="AS_TITLE" val="Aspose.Slides for .NET Standard 2.0"/>
  <p:tag name="AS_VERSION" val="20.11"/>
</p:tagLst>
</file>

<file path=ppt/theme/theme1.xml><?xml version="1.0" encoding="utf-8"?>
<a:theme xmlns:a="http://schemas.openxmlformats.org/drawingml/2006/main" name="Microsoft_Learn_White_Template">
  <a:themeElements>
    <a:clrScheme name="MBAS_Light">
      <a:dk1>
        <a:srgbClr val="000000"/>
      </a:dk1>
      <a:lt1>
        <a:srgbClr val="FFFFFF"/>
      </a:lt1>
      <a:dk2>
        <a:srgbClr val="243A5E"/>
      </a:dk2>
      <a:lt2>
        <a:srgbClr val="E6E6E6"/>
      </a:lt2>
      <a:accent1>
        <a:srgbClr val="0078D4"/>
      </a:accent1>
      <a:accent2>
        <a:srgbClr val="243A5E"/>
      </a:accent2>
      <a:accent3>
        <a:srgbClr val="D83B01"/>
      </a:accent3>
      <a:accent4>
        <a:srgbClr val="FF9349"/>
      </a:accent4>
      <a:accent5>
        <a:srgbClr val="8661C5"/>
      </a:accent5>
      <a:accent6>
        <a:srgbClr val="737373"/>
      </a:accent6>
      <a:hlink>
        <a:srgbClr val="0078D4"/>
      </a:hlink>
      <a:folHlink>
        <a:srgbClr val="0078D4"/>
      </a:folHlink>
    </a:clrScheme>
    <a:fontScheme name="Microsoft 2019 Brand Templates">
      <a:majorFont>
        <a:latin typeface="Segoe UI Semibold"/>
        <a:ea typeface="Arial" pitchFamily="34" charset="0"/>
        <a:cs typeface="Arial" pitchFamily="34" charset="0"/>
      </a:majorFont>
      <a:minorFont>
        <a:latin typeface="Segoe UI"/>
        <a:ea typeface="Arial" pitchFamily="34" charset="0"/>
        <a:cs typeface="Arial" pitchFamily="34" charset="0"/>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MS_Learn_Template_v04.potx" id="{F8D8902F-40E6-438A-BE83-E6CF85ED3C26}" vid="{D5E28E8F-F1B1-4D78-9457-864A2A780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51</TotalTime>
  <Words>3161</Words>
  <Application>Microsoft Macintosh PowerPoint</Application>
  <PresentationFormat>Widescreen</PresentationFormat>
  <Paragraphs>266</Paragraphs>
  <Slides>40</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Consolas</vt:lpstr>
      <vt:lpstr>Segoe UI</vt:lpstr>
      <vt:lpstr>Segoe UI Semibold</vt:lpstr>
      <vt:lpstr>Wingdings</vt:lpstr>
      <vt:lpstr>Microsoft_Learn_White_Template</vt:lpstr>
      <vt:lpstr>PowerPoint Presentation</vt:lpstr>
      <vt:lpstr>Build an AI web app by using Python and Flask</vt:lpstr>
      <vt:lpstr>Prerequisites</vt:lpstr>
      <vt:lpstr>Learning objectives</vt:lpstr>
      <vt:lpstr>Agenda</vt:lpstr>
      <vt:lpstr>Introduction</vt:lpstr>
      <vt:lpstr>Introduction</vt:lpstr>
      <vt:lpstr>Exercise</vt:lpstr>
      <vt:lpstr>Set up a development environment</vt:lpstr>
      <vt:lpstr>Flask fundamentals</vt:lpstr>
      <vt:lpstr>Flask fundamentals</vt:lpstr>
      <vt:lpstr>Responding to user requests with routes</vt:lpstr>
      <vt:lpstr>Methods or verbs</vt:lpstr>
      <vt:lpstr>Common flow for web forms</vt:lpstr>
      <vt:lpstr>PowerPoint Presentation</vt:lpstr>
      <vt:lpstr>Templates</vt:lpstr>
      <vt:lpstr>Knowledge check</vt:lpstr>
      <vt:lpstr>Question 1</vt:lpstr>
      <vt:lpstr>Question 1</vt:lpstr>
      <vt:lpstr>Exercise</vt:lpstr>
      <vt:lpstr>Create an app</vt:lpstr>
      <vt:lpstr>Knowledge check</vt:lpstr>
      <vt:lpstr>Question 1</vt:lpstr>
      <vt:lpstr>Question 1</vt:lpstr>
      <vt:lpstr>Question 2</vt:lpstr>
      <vt:lpstr>Question 2</vt:lpstr>
      <vt:lpstr>Translation</vt:lpstr>
      <vt:lpstr>Translator service</vt:lpstr>
      <vt:lpstr>Key management</vt:lpstr>
      <vt:lpstr>Exercise</vt:lpstr>
      <vt:lpstr>Create Translator service</vt:lpstr>
      <vt:lpstr>Exercise</vt:lpstr>
      <vt:lpstr>Call Translator service</vt:lpstr>
      <vt:lpstr>Knowledge check</vt:lpstr>
      <vt:lpstr>Question 1</vt:lpstr>
      <vt:lpstr>Question 1</vt:lpstr>
      <vt:lpstr>Summary</vt:lpstr>
      <vt:lpstr>Learn more!</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Jen Looper</cp:lastModifiedBy>
  <cp:revision>8</cp:revision>
  <cp:lastPrinted>2022-01-31T22:08:31Z</cp:lastPrinted>
  <dcterms:created xsi:type="dcterms:W3CDTF">2022-01-31T22:08:31Z</dcterms:created>
  <dcterms:modified xsi:type="dcterms:W3CDTF">2022-02-17T16:02:52Z</dcterms:modified>
</cp:coreProperties>
</file>