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9.svg" ContentType="image/svg+xml"/>
  <Override PartName="/ppt/media/image32.svg" ContentType="image/svg+xml"/>
  <Override PartName="/ppt/media/image35.svg" ContentType="image/svg+xml"/>
  <Override PartName="/ppt/media/image38.svg" ContentType="image/svg+xml"/>
  <Override PartName="/ppt/media/image41.svg" ContentType="image/sv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47.svg" ContentType="image/svg+xml"/>
  <Override PartName="/ppt/media/image49.svg" ContentType="image/svg+xml"/>
  <Override PartName="/ppt/media/image51.svg" ContentType="image/svg+xml"/>
  <Override PartName="/ppt/media/image53.svg" ContentType="image/sv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26"/>
  </p:notesMasterIdLst>
  <p:sldIdLst>
    <p:sldId id="258" r:id="rId5"/>
    <p:sldId id="301" r:id="rId6"/>
    <p:sldId id="264" r:id="rId7"/>
    <p:sldId id="274" r:id="rId8"/>
    <p:sldId id="272" r:id="rId9"/>
    <p:sldId id="278" r:id="rId10"/>
    <p:sldId id="282" r:id="rId11"/>
    <p:sldId id="284" r:id="rId12"/>
    <p:sldId id="307" r:id="rId13"/>
    <p:sldId id="302" r:id="rId14"/>
    <p:sldId id="286" r:id="rId15"/>
    <p:sldId id="305" r:id="rId16"/>
    <p:sldId id="306" r:id="rId17"/>
    <p:sldId id="303" r:id="rId18"/>
    <p:sldId id="288" r:id="rId19"/>
    <p:sldId id="290" r:id="rId20"/>
    <p:sldId id="292" r:id="rId21"/>
    <p:sldId id="294" r:id="rId22"/>
    <p:sldId id="296" r:id="rId23"/>
    <p:sldId id="304" r:id="rId24"/>
    <p:sldId id="30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110" d="100"/>
          <a:sy n="110" d="100"/>
        </p:scale>
        <p:origin x="150" y="14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3588D-8372-485E-8A73-B306EAD1D206}" type="datetimeFigureOut">
              <a:t>04/07/2022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1A1B8-53BE-40E9-809D-C68373EB6E11}"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view.docs.microsoft.com/en-us/learn/modules/explore-analyze-data-with-r/?branch=NEW-ml-explore-dat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dirty="0"/>
              <a:t>Link to published module on Learn: </a:t>
            </a:r>
            <a:r>
              <a:rPr lang="en-US" dirty="0">
                <a:hlinkClick r:id="rId3"/>
              </a:rPr>
              <a:t>Explore and analyze data with R - Learn | Microsoft Docs</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extLst>
      <p:ext uri="{BB962C8B-B14F-4D97-AF65-F5344CB8AC3E}">
        <p14:creationId xmlns:p14="http://schemas.microsoft.com/office/powerpoint/2010/main" val="365757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extLst>
      <p:ext uri="{BB962C8B-B14F-4D97-AF65-F5344CB8AC3E}">
        <p14:creationId xmlns:p14="http://schemas.microsoft.com/office/powerpoint/2010/main" val="22627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extLst>
      <p:ext uri="{BB962C8B-B14F-4D97-AF65-F5344CB8AC3E}">
        <p14:creationId xmlns:p14="http://schemas.microsoft.com/office/powerpoint/2010/main" val="3243659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That is correct. Clustering is a form of unsupervised machine learning in which the training data does not include known labels.</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dirty="0"/>
              <a:t>Explanation: That is correct. Clustering is a form of unsupervised machine learning in which the training data does not include known labels.</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That is correct. The centers parameter determines the number of clusters, k.</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dirty="0"/>
              <a:t>Explanation: That is correct. The centers parameter determines the number of clusters, k.</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extLst>
      <p:ext uri="{BB962C8B-B14F-4D97-AF65-F5344CB8AC3E}">
        <p14:creationId xmlns:p14="http://schemas.microsoft.com/office/powerpoint/2010/main" val="305638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20000"/>
          </a:bodyPr>
          <a:lstStyle/>
          <a:p>
            <a:pPr>
              <a:spcBef>
                <a:spcPct val="43750"/>
              </a:spcBef>
              <a:spcAft>
                <a:spcPct val="43750"/>
              </a:spcAft>
            </a:pPr>
            <a:r>
              <a:rPr dirty="0"/>
              <a:t>Clustering is the process of grouping objects with similar objects. For example, in the image below we have a collection of 2D coordinates that have been clustered into three categories - top left (yellow), bottom (red), and top right (blue).</a:t>
            </a:r>
          </a:p>
          <a:p>
            <a:endParaRPr dirty="0"/>
          </a:p>
          <a:p>
            <a:pPr>
              <a:spcBef>
                <a:spcPct val="43750"/>
              </a:spcBef>
              <a:spcAft>
                <a:spcPct val="43750"/>
              </a:spcAft>
            </a:pPr>
            <a:r>
              <a:rPr dirty="0"/>
              <a:t>A major difference between clustering and classification models is that clustering is an </a:t>
            </a:r>
            <a:r>
              <a:rPr i="1" dirty="0"/>
              <a:t>unsupervised</a:t>
            </a:r>
            <a:r>
              <a:rPr dirty="0"/>
              <a:t> method, where </a:t>
            </a:r>
            <a:r>
              <a:rPr i="1" dirty="0"/>
              <a:t>training</a:t>
            </a:r>
            <a:r>
              <a:rPr dirty="0"/>
              <a:t> is done without labels. Clustering models identify examples that have a similar collection of features. In the image above, examples that are in a similar location are grouped together.</a:t>
            </a:r>
          </a:p>
          <a:p>
            <a:endParaRPr dirty="0"/>
          </a:p>
          <a:p>
            <a:pPr>
              <a:spcBef>
                <a:spcPct val="43750"/>
              </a:spcBef>
              <a:spcAft>
                <a:spcPct val="43750"/>
              </a:spcAft>
            </a:pPr>
            <a:r>
              <a:rPr dirty="0"/>
              <a:t>Clustering is common and useful for exploring new data where patterns between data points, such as high-level categories, are not yet known. It's used in many fields that need to automatically label complex data, including analysis of social networks, brain connectivity, spam filtering, and so on.</a:t>
            </a:r>
            <a:endParaRPr lang="it-IT" dirty="0"/>
          </a:p>
          <a:p>
            <a:pPr>
              <a:spcBef>
                <a:spcPct val="43750"/>
              </a:spcBef>
              <a:spcAft>
                <a:spcPct val="43750"/>
              </a:spcAft>
            </a:pPr>
            <a:endParaRPr lang="it-IT" dirty="0"/>
          </a:p>
          <a:p>
            <a:pPr marL="0" marR="0" lvl="0" indent="0" algn="l" defTabSz="914400" rtl="0" eaLnBrk="1" fontAlgn="auto" latinLnBrk="0" hangingPunct="1">
              <a:lnSpc>
                <a:spcPct val="100000"/>
              </a:lnSpc>
              <a:spcBef>
                <a:spcPct val="43750"/>
              </a:spcBef>
              <a:spcAft>
                <a:spcPct val="43750"/>
              </a:spcAft>
              <a:buClrTx/>
              <a:buSzTx/>
              <a:buFontTx/>
              <a:buNone/>
              <a:tabLst/>
              <a:defRPr/>
            </a:pPr>
            <a:r>
              <a:rPr lang="en-US" i="1" dirty="0"/>
              <a:t>Clustering</a:t>
            </a:r>
            <a:r>
              <a:rPr lang="en-US" dirty="0"/>
              <a:t> is a form of </a:t>
            </a:r>
            <a:r>
              <a:rPr lang="en-US" i="1" dirty="0"/>
              <a:t>unsupervised</a:t>
            </a:r>
            <a:r>
              <a:rPr lang="en-US" dirty="0"/>
              <a:t> machine learning in which observations are grouped into clusters based on similarities in their data values, or </a:t>
            </a:r>
            <a:r>
              <a:rPr lang="en-US" i="1" dirty="0"/>
              <a:t>features</a:t>
            </a:r>
            <a:r>
              <a:rPr lang="en-US" dirty="0"/>
              <a:t>. This kind of machine learning is considered unsupervised because it does not make use of previously known </a:t>
            </a:r>
            <a:r>
              <a:rPr lang="en-US" i="1" dirty="0"/>
              <a:t>label</a:t>
            </a:r>
            <a:r>
              <a:rPr lang="en-US" dirty="0"/>
              <a:t> values to train a model; in a clustering model, the label is the cluster to which the observation is assigned, based purely on its features.</a:t>
            </a:r>
          </a:p>
          <a:p>
            <a:pPr>
              <a:spcBef>
                <a:spcPct val="43750"/>
              </a:spcBef>
              <a:spcAft>
                <a:spcPct val="43750"/>
              </a:spcAft>
            </a:pP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pPr>
              <a:spcBef>
                <a:spcPct val="43750"/>
              </a:spcBef>
              <a:spcAft>
                <a:spcPct val="43750"/>
              </a:spcAft>
            </a:pPr>
            <a:r>
              <a:rPr dirty="0"/>
              <a:t>The algorithm we previously used to approximate the number of clusters in our data set is called </a:t>
            </a:r>
            <a:r>
              <a:rPr i="1" dirty="0"/>
              <a:t>K-Means</a:t>
            </a:r>
            <a:r>
              <a:rPr dirty="0"/>
              <a:t>. Let's get to the finer details, shall we?</a:t>
            </a:r>
          </a:p>
          <a:p>
            <a:endParaRPr dirty="0"/>
          </a:p>
          <a:p>
            <a:pPr>
              <a:spcBef>
                <a:spcPct val="43750"/>
              </a:spcBef>
              <a:spcAft>
                <a:spcPct val="43750"/>
              </a:spcAft>
            </a:pPr>
            <a:r>
              <a:rPr dirty="0"/>
              <a:t>The basic algorithm has the following steps:</a:t>
            </a:r>
          </a:p>
          <a:p>
            <a:endParaRPr dirty="0"/>
          </a:p>
          <a:p>
            <a:r>
              <a:rPr dirty="0"/>
              <a:t>Specify the number of clusters to be created (this is done by the data scientist). Taking the flowers example we used at the beginning of the lesson, this means deciding how many clusters you want to use to group the flowers.</a:t>
            </a:r>
          </a:p>
          <a:p>
            <a:endParaRPr dirty="0"/>
          </a:p>
          <a:p>
            <a:r>
              <a:rPr dirty="0"/>
              <a:t>Next, the algorithm randomly selects </a:t>
            </a:r>
            <a:r>
              <a:rPr i="1" dirty="0"/>
              <a:t>K</a:t>
            </a:r>
            <a:r>
              <a:rPr dirty="0"/>
              <a:t> observations from the data set to serve as the initial centers for the clusters (that is, </a:t>
            </a:r>
            <a:r>
              <a:rPr i="1" dirty="0"/>
              <a:t>centroids</a:t>
            </a:r>
            <a:r>
              <a:rPr dirty="0"/>
              <a:t>).</a:t>
            </a:r>
          </a:p>
          <a:p>
            <a:endParaRPr dirty="0"/>
          </a:p>
          <a:p>
            <a:r>
              <a:rPr dirty="0"/>
              <a:t>Each of the remaining observations (in this case flowers) are assigned to its closest centroid.</a:t>
            </a:r>
          </a:p>
          <a:p>
            <a:endParaRPr dirty="0"/>
          </a:p>
          <a:p>
            <a:r>
              <a:rPr dirty="0"/>
              <a:t>The new means of each cluster is computed and the centroid is moved to the mean.</a:t>
            </a:r>
          </a:p>
          <a:p>
            <a:endParaRPr dirty="0"/>
          </a:p>
          <a:p>
            <a:r>
              <a:rPr dirty="0"/>
              <a:t>Now that the centers have been recalculated, every observation is checked again to see if it might be closer to a different cluster. All the objects are reassigned again using the updated cluster means. The cluster assignment and centroid update steps are iteratively repeated until the cluster assignments stop changing (that is, when </a:t>
            </a:r>
            <a:r>
              <a:rPr i="1" dirty="0"/>
              <a:t>convergence</a:t>
            </a:r>
            <a:r>
              <a:rPr dirty="0"/>
              <a:t> is achieved). Typically, the algorithm terminates when each new iteration results in negligible movement of centroids and the clusters become static.</a:t>
            </a:r>
          </a:p>
          <a:p>
            <a:endParaRPr dirty="0"/>
          </a:p>
          <a:p>
            <a:r>
              <a:rPr dirty="0"/>
              <a:t>Note that due to randomization of the initial </a:t>
            </a:r>
            <a:r>
              <a:rPr i="1" dirty="0"/>
              <a:t>K</a:t>
            </a:r>
            <a:r>
              <a:rPr dirty="0"/>
              <a:t> observations used as the starting centroids, we can get slightly different results each time we apply the procedure. For this reason, most algorithms use several </a:t>
            </a:r>
            <a:r>
              <a:rPr i="1" dirty="0"/>
              <a:t>random starts</a:t>
            </a:r>
            <a:r>
              <a:rPr dirty="0"/>
              <a:t> and choose the iteration with the lowest </a:t>
            </a:r>
            <a:r>
              <a:rPr i="1" dirty="0"/>
              <a:t>within cluster sum of squares</a:t>
            </a:r>
            <a:r>
              <a:rPr dirty="0"/>
              <a:t> (WCSS). As such, it's strongly recommended to always run </a:t>
            </a:r>
            <a:r>
              <a:rPr i="1" dirty="0"/>
              <a:t>K-Means</a:t>
            </a:r>
            <a:r>
              <a:rPr dirty="0"/>
              <a:t> with several values of </a:t>
            </a:r>
            <a:r>
              <a:rPr i="1" dirty="0" err="1"/>
              <a:t>nstart</a:t>
            </a:r>
            <a:r>
              <a:rPr dirty="0"/>
              <a:t> to avoid an </a:t>
            </a:r>
            <a:r>
              <a:rPr i="1" dirty="0"/>
              <a:t>undesirable local optimum</a:t>
            </a:r>
            <a:r>
              <a:rPr dirty="0"/>
              <a:t>.</a:t>
            </a:r>
          </a:p>
          <a:p>
            <a:endParaRPr dirty="0"/>
          </a:p>
          <a:p>
            <a:pPr>
              <a:spcBef>
                <a:spcPct val="43750"/>
              </a:spcBef>
              <a:spcAft>
                <a:spcPct val="43750"/>
              </a:spcAft>
            </a:pPr>
            <a:r>
              <a:rPr dirty="0"/>
              <a:t>So, training usually involves multiple iterations, reinitializing the centroids each time, and the model with the best (lowest) WCSS is selected. The following animation shows this process:</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5000" lnSpcReduction="10000"/>
          </a:bodyPr>
          <a:lstStyle/>
          <a:p>
            <a:pPr>
              <a:spcBef>
                <a:spcPct val="43750"/>
              </a:spcBef>
              <a:spcAft>
                <a:spcPct val="43750"/>
              </a:spcAft>
            </a:pPr>
            <a:r>
              <a:rPr dirty="0"/>
              <a:t>The first step in </a:t>
            </a:r>
            <a:r>
              <a:rPr i="1" dirty="0"/>
              <a:t>K-Means clustering</a:t>
            </a:r>
            <a:r>
              <a:rPr dirty="0"/>
              <a:t> is the data scientist specifying the number of clusters </a:t>
            </a:r>
            <a:r>
              <a:rPr i="1" dirty="0"/>
              <a:t>K</a:t>
            </a:r>
            <a:r>
              <a:rPr dirty="0"/>
              <a:t> to partition the observations into. Hierarchical clustering is an alternative approach which doesn't require the number of clusters to be defined in advance.</a:t>
            </a:r>
          </a:p>
          <a:p>
            <a:endParaRPr dirty="0"/>
          </a:p>
          <a:p>
            <a:pPr>
              <a:spcBef>
                <a:spcPct val="43750"/>
              </a:spcBef>
              <a:spcAft>
                <a:spcPct val="43750"/>
              </a:spcAft>
            </a:pPr>
            <a:r>
              <a:rPr dirty="0"/>
              <a:t>In hierarchical clustering, the clusters themselves belong to a larger group, which belong to even larger groups, and so on. The result is that data points can be clusters in differing degrees of precision: with a large number of very small and precise groups, or a small number of larger groups.</a:t>
            </a:r>
          </a:p>
          <a:p>
            <a:endParaRPr dirty="0"/>
          </a:p>
          <a:p>
            <a:pPr>
              <a:spcBef>
                <a:spcPct val="43750"/>
              </a:spcBef>
              <a:spcAft>
                <a:spcPct val="43750"/>
              </a:spcAft>
            </a:pPr>
            <a:r>
              <a:rPr dirty="0"/>
              <a:t>For example, if we apply clustering to the meanings of words, we may get a group containing adjectives specific to emotions ('angry', 'happy', and so on), which itself belongs to a group containing all human-related adjectives ('happy', 'handsome', 'young'), and this belongs to an even higher group containing all adjectives ('happy', 'green', 'handsome', 'hard' etc.).</a:t>
            </a:r>
          </a:p>
          <a:p>
            <a:endParaRPr dirty="0"/>
          </a:p>
          <a:p>
            <a:pPr>
              <a:spcBef>
                <a:spcPct val="43750"/>
              </a:spcBef>
              <a:spcAft>
                <a:spcPct val="43750"/>
              </a:spcAft>
            </a:pPr>
            <a:r>
              <a:rPr dirty="0"/>
              <a:t>Hierarchical clustering is useful for not only breaking data into groups, but understanding the relationships between these groups. A major advantage of hierarchical clustering is that it doesn't require the number of clusters to be defined in advance, and can sometimes provide more interpretable results than non-hierarchical approaches. The major drawback is that these approaches can take much longer to compute than simpler approaches and sometimes are not suitable for large datasets.</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b="0" i="0" dirty="0">
                <a:solidFill>
                  <a:srgbClr val="000000"/>
                </a:solidFill>
                <a:effectLst/>
                <a:latin typeface="Segoe UI" panose="020B0502040204020203" pitchFamily="34" charset="0"/>
              </a:rPr>
              <a:t>Hierarchical clustering creates clusters by either a </a:t>
            </a:r>
            <a:r>
              <a:rPr lang="en-US" b="0" i="1" dirty="0">
                <a:solidFill>
                  <a:srgbClr val="000000"/>
                </a:solidFill>
                <a:effectLst/>
                <a:latin typeface="Segoe UI" panose="020B0502040204020203" pitchFamily="34" charset="0"/>
              </a:rPr>
              <a:t>divisive</a:t>
            </a:r>
            <a:r>
              <a:rPr lang="en-US" b="0" i="0" dirty="0">
                <a:solidFill>
                  <a:srgbClr val="000000"/>
                </a:solidFill>
                <a:effectLst/>
                <a:latin typeface="Segoe UI" panose="020B0502040204020203" pitchFamily="34" charset="0"/>
              </a:rPr>
              <a:t> method or an </a:t>
            </a:r>
            <a:r>
              <a:rPr lang="en-US" b="0" i="1" dirty="0">
                <a:solidFill>
                  <a:srgbClr val="000000"/>
                </a:solidFill>
                <a:effectLst/>
                <a:latin typeface="Segoe UI" panose="020B0502040204020203" pitchFamily="34" charset="0"/>
              </a:rPr>
              <a:t>agglomerative</a:t>
            </a:r>
            <a:r>
              <a:rPr lang="en-US" b="0" i="0" dirty="0">
                <a:solidFill>
                  <a:srgbClr val="000000"/>
                </a:solidFill>
                <a:effectLst/>
                <a:latin typeface="Segoe UI" panose="020B0502040204020203" pitchFamily="34" charset="0"/>
              </a:rPr>
              <a:t> method. The divisive method is a top-down approach, starting with the entire dataset and then finding partitions in a stepwise manner. Agglomerative clustering is a bottom-up approach. In this lab, you will work with agglomerative clustering, commonly referred to as </a:t>
            </a:r>
            <a:r>
              <a:rPr lang="en-US" b="0" i="1" dirty="0">
                <a:solidFill>
                  <a:srgbClr val="000000"/>
                </a:solidFill>
                <a:effectLst/>
                <a:latin typeface="Segoe UI" panose="020B0502040204020203" pitchFamily="34" charset="0"/>
              </a:rPr>
              <a:t>AGNES</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AGglomerative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NESting</a:t>
            </a:r>
            <a:r>
              <a:rPr lang="en-US" b="0" i="0" dirty="0">
                <a:solidFill>
                  <a:srgbClr val="000000"/>
                </a:solidFill>
                <a:effectLst/>
                <a:latin typeface="Segoe UI" panose="020B0502040204020203" pitchFamily="34" charset="0"/>
              </a:rPr>
              <a:t>), which roughly works as follows:</a:t>
            </a:r>
          </a:p>
          <a:p>
            <a:pPr algn="l">
              <a:buFont typeface="+mj-lt"/>
              <a:buAutoNum type="arabicPeriod"/>
            </a:pPr>
            <a:r>
              <a:rPr lang="en-US" b="0" i="0" dirty="0">
                <a:solidFill>
                  <a:srgbClr val="000000"/>
                </a:solidFill>
                <a:effectLst/>
                <a:latin typeface="Segoe UI" panose="020B0502040204020203" pitchFamily="34" charset="0"/>
              </a:rPr>
              <a:t>The linkage distances between each of the data points is computed.</a:t>
            </a:r>
          </a:p>
          <a:p>
            <a:pPr algn="l">
              <a:buFont typeface="+mj-lt"/>
              <a:buAutoNum type="arabicPeriod"/>
            </a:pPr>
            <a:r>
              <a:rPr lang="en-US" b="0" i="0" dirty="0">
                <a:solidFill>
                  <a:srgbClr val="000000"/>
                </a:solidFill>
                <a:effectLst/>
                <a:latin typeface="Segoe UI" panose="020B0502040204020203" pitchFamily="34" charset="0"/>
              </a:rPr>
              <a:t>Points are clustered pairwise with their nearest neighbor.</a:t>
            </a:r>
          </a:p>
          <a:p>
            <a:pPr algn="l">
              <a:buFont typeface="+mj-lt"/>
              <a:buAutoNum type="arabicPeriod"/>
            </a:pPr>
            <a:r>
              <a:rPr lang="en-US" b="0" i="0" dirty="0">
                <a:solidFill>
                  <a:srgbClr val="000000"/>
                </a:solidFill>
                <a:effectLst/>
                <a:latin typeface="Segoe UI" panose="020B0502040204020203" pitchFamily="34" charset="0"/>
              </a:rPr>
              <a:t>Linkage distances between the clusters are computed.</a:t>
            </a:r>
          </a:p>
          <a:p>
            <a:pPr algn="l">
              <a:buFont typeface="+mj-lt"/>
              <a:buAutoNum type="arabicPeriod"/>
            </a:pPr>
            <a:r>
              <a:rPr lang="en-US" b="0" i="0" dirty="0">
                <a:solidFill>
                  <a:srgbClr val="000000"/>
                </a:solidFill>
                <a:effectLst/>
                <a:latin typeface="Segoe UI" panose="020B0502040204020203" pitchFamily="34" charset="0"/>
              </a:rPr>
              <a:t>Clusters are combined pairwise into larger clusters.</a:t>
            </a:r>
          </a:p>
          <a:p>
            <a:pPr algn="l">
              <a:buFont typeface="+mj-lt"/>
              <a:buAutoNum type="arabicPeriod"/>
            </a:pPr>
            <a:r>
              <a:rPr lang="en-US" b="0" i="0" dirty="0">
                <a:solidFill>
                  <a:srgbClr val="000000"/>
                </a:solidFill>
                <a:effectLst/>
                <a:latin typeface="Segoe UI" panose="020B0502040204020203" pitchFamily="34" charset="0"/>
              </a:rPr>
              <a:t>Steps 3 and 4 are repeated until all data points are in a single cluster.</a:t>
            </a:r>
          </a:p>
          <a:p>
            <a:pPr algn="l"/>
            <a:r>
              <a:rPr lang="en-US" b="0" i="0" dirty="0">
                <a:solidFill>
                  <a:srgbClr val="000000"/>
                </a:solidFill>
                <a:effectLst/>
                <a:latin typeface="Segoe UI" panose="020B0502040204020203" pitchFamily="34" charset="0"/>
              </a:rPr>
              <a:t>A fundamental question in hierarchical clustering is: </a:t>
            </a:r>
            <a:r>
              <a:rPr lang="en-US" b="0" i="1" dirty="0">
                <a:solidFill>
                  <a:srgbClr val="000000"/>
                </a:solidFill>
                <a:effectLst/>
                <a:latin typeface="Segoe UI" panose="020B0502040204020203" pitchFamily="34" charset="0"/>
              </a:rPr>
              <a:t>how do we measure the dissimilarity between two clusters of observations?</a:t>
            </a:r>
            <a:r>
              <a:rPr lang="en-US" b="0" i="0" dirty="0">
                <a:solidFill>
                  <a:srgbClr val="000000"/>
                </a:solidFill>
                <a:effectLst/>
                <a:latin typeface="Segoe UI" panose="020B0502040204020203" pitchFamily="34" charset="0"/>
              </a:rPr>
              <a:t> You can compute this in a number of ways:</a:t>
            </a:r>
          </a:p>
          <a:p>
            <a:pPr algn="l">
              <a:buFont typeface="Arial" panose="020B0604020202020204" pitchFamily="34" charset="0"/>
              <a:buChar char="•"/>
            </a:pPr>
            <a:r>
              <a:rPr lang="en-US" b="0" i="1" dirty="0">
                <a:solidFill>
                  <a:srgbClr val="000000"/>
                </a:solidFill>
                <a:effectLst/>
                <a:latin typeface="Segoe UI" panose="020B0502040204020203" pitchFamily="34" charset="0"/>
              </a:rPr>
              <a:t>Ward's minimum variance</a:t>
            </a:r>
            <a:r>
              <a:rPr lang="en-US" b="0" i="0" dirty="0">
                <a:solidFill>
                  <a:srgbClr val="000000"/>
                </a:solidFill>
                <a:effectLst/>
                <a:latin typeface="Segoe UI" panose="020B0502040204020203" pitchFamily="34" charset="0"/>
              </a:rPr>
              <a:t> method minimizes the total within-cluster variance. At each step, the pair of clusters with the smallest between-cluster distance are merged. It tends to produce more compact clusters.</a:t>
            </a:r>
          </a:p>
          <a:p>
            <a:pPr algn="l">
              <a:buFont typeface="Arial" panose="020B0604020202020204" pitchFamily="34" charset="0"/>
              <a:buChar char="•"/>
            </a:pPr>
            <a:r>
              <a:rPr lang="en-US" b="0" i="1" dirty="0">
                <a:solidFill>
                  <a:srgbClr val="000000"/>
                </a:solidFill>
                <a:effectLst/>
                <a:latin typeface="Segoe UI" panose="020B0502040204020203" pitchFamily="34" charset="0"/>
              </a:rPr>
              <a:t>Average linkage</a:t>
            </a:r>
            <a:r>
              <a:rPr lang="en-US" b="0" i="0" dirty="0">
                <a:solidFill>
                  <a:srgbClr val="000000"/>
                </a:solidFill>
                <a:effectLst/>
                <a:latin typeface="Segoe UI" panose="020B0502040204020203" pitchFamily="34" charset="0"/>
              </a:rPr>
              <a:t> uses the mean pairwise distance between the members of the two clusters. It can vary in the compactness of the clusters it creates.</a:t>
            </a:r>
          </a:p>
          <a:p>
            <a:pPr algn="l">
              <a:buFont typeface="Arial" panose="020B0604020202020204" pitchFamily="34" charset="0"/>
              <a:buChar char="•"/>
            </a:pPr>
            <a:r>
              <a:rPr lang="en-US" b="0" i="1" dirty="0">
                <a:solidFill>
                  <a:srgbClr val="000000"/>
                </a:solidFill>
                <a:effectLst/>
                <a:latin typeface="Segoe UI" panose="020B0502040204020203" pitchFamily="34" charset="0"/>
              </a:rPr>
              <a:t>Complete</a:t>
            </a:r>
            <a:r>
              <a:rPr lang="en-US" b="0" i="0" dirty="0">
                <a:solidFill>
                  <a:srgbClr val="000000"/>
                </a:solidFill>
                <a:effectLst/>
                <a:latin typeface="Segoe UI" panose="020B0502040204020203" pitchFamily="34" charset="0"/>
              </a:rPr>
              <a:t> or </a:t>
            </a:r>
            <a:r>
              <a:rPr lang="en-US" b="0" i="1" dirty="0">
                <a:solidFill>
                  <a:srgbClr val="000000"/>
                </a:solidFill>
                <a:effectLst/>
                <a:latin typeface="Segoe UI" panose="020B0502040204020203" pitchFamily="34" charset="0"/>
              </a:rPr>
              <a:t>maximal linkage</a:t>
            </a:r>
            <a:r>
              <a:rPr lang="en-US" b="0" i="0" dirty="0">
                <a:solidFill>
                  <a:srgbClr val="000000"/>
                </a:solidFill>
                <a:effectLst/>
                <a:latin typeface="Segoe UI" panose="020B0502040204020203" pitchFamily="34" charset="0"/>
              </a:rPr>
              <a:t> uses the maximum distance between the members of the two clusters. It tends to produce clusters that are compact contours by their borders, but they are not necessarily compact inside.</a:t>
            </a:r>
          </a:p>
          <a:p>
            <a:endParaRPr lang="it-IT" dirty="0"/>
          </a:p>
        </p:txBody>
      </p:sp>
      <p:sp>
        <p:nvSpPr>
          <p:cNvPr id="4" name="Slide Number Placeholder 3"/>
          <p:cNvSpPr>
            <a:spLocks noGrp="1"/>
          </p:cNvSpPr>
          <p:nvPr>
            <p:ph type="sldNum" sz="quarter" idx="5"/>
          </p:nvPr>
        </p:nvSpPr>
        <p:spPr/>
        <p:txBody>
          <a:bodyPr/>
          <a:lstStyle/>
          <a:p>
            <a:fld id="{C101A1B8-53BE-40E9-809D-C68373EB6E11}" type="slidenum">
              <a:rPr lang="it-IT" smtClean="0"/>
              <a:t>9</a:t>
            </a:fld>
            <a:endParaRPr lang="it-IT"/>
          </a:p>
        </p:txBody>
      </p:sp>
    </p:spTree>
    <p:extLst>
      <p:ext uri="{BB962C8B-B14F-4D97-AF65-F5344CB8AC3E}">
        <p14:creationId xmlns:p14="http://schemas.microsoft.com/office/powerpoint/2010/main" val="372992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egoe UI" panose="020B0502040204020203" pitchFamily="34" charset="0"/>
              </a:rPr>
              <a:t>Here's one of the fundamental problems with clustering: without knowing class labels, how do you know how many clusters to separate your data into?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egoe UI" panose="020B0502040204020203" pitchFamily="34" charset="0"/>
              </a:rPr>
              <a:t>Although hierarchical clustering doesn't require you to pre-specify the number of clusters, you still need to specify the number of clusters to extract.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egoe UI" panose="020B0502040204020203" pitchFamily="34" charset="0"/>
              </a:rPr>
              <a:t>One way is to use a data sample to create a series of clustering models with an incrementing number of clusters. Then you can measure how tightly the data points are grouped within each cluster. A metric often used to measure this tightness is the </a:t>
            </a:r>
            <a:r>
              <a:rPr lang="en-US" b="0" i="1" dirty="0">
                <a:solidFill>
                  <a:srgbClr val="000000"/>
                </a:solidFill>
                <a:effectLst/>
                <a:latin typeface="Segoe UI" panose="020B0502040204020203" pitchFamily="34" charset="0"/>
              </a:rPr>
              <a:t>within cluster sum of squares</a:t>
            </a:r>
            <a:r>
              <a:rPr lang="en-US" b="0" i="0" dirty="0">
                <a:solidFill>
                  <a:srgbClr val="000000"/>
                </a:solidFill>
                <a:effectLst/>
                <a:latin typeface="Segoe UI" panose="020B0502040204020203" pitchFamily="34" charset="0"/>
              </a:rPr>
              <a:t> (WCSS), with lower values meaning that the data points are closer. You can then plot the WCSS for each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charter"/>
              </a:rPr>
              <a:t>Essentially, WCSS measures the variability of the observations within each cluster. </a:t>
            </a:r>
            <a:endParaRPr lang="it-IT" dirty="0"/>
          </a:p>
          <a:p>
            <a:endParaRPr lang="it-IT" dirty="0"/>
          </a:p>
        </p:txBody>
      </p:sp>
      <p:sp>
        <p:nvSpPr>
          <p:cNvPr id="4" name="Slide Number Placeholder 3"/>
          <p:cNvSpPr>
            <a:spLocks noGrp="1"/>
          </p:cNvSpPr>
          <p:nvPr>
            <p:ph type="sldNum" sz="quarter" idx="5"/>
          </p:nvPr>
        </p:nvSpPr>
        <p:spPr/>
        <p:txBody>
          <a:bodyPr/>
          <a:lstStyle/>
          <a:p>
            <a:fld id="{C101A1B8-53BE-40E9-809D-C68373EB6E11}" type="slidenum">
              <a:rPr lang="it-IT" smtClean="0"/>
              <a:t>10</a:t>
            </a:fld>
            <a:endParaRPr lang="it-IT"/>
          </a:p>
        </p:txBody>
      </p:sp>
    </p:spTree>
    <p:extLst>
      <p:ext uri="{BB962C8B-B14F-4D97-AF65-F5344CB8AC3E}">
        <p14:creationId xmlns:p14="http://schemas.microsoft.com/office/powerpoint/2010/main" val="39682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841CAFB2-C1FA-4708-A830-E0B4D6D6A6D9}" type="datetimeFigureOut">
              <a:rPr lang="en-US" smtClean="0"/>
              <a:t>7/4/2022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D08A333-6585-4EBC-842E-148AD5C2CD30}" type="datetimeFigureOut">
              <a:rPr lang="en-US" smtClean="0"/>
              <a:t>7/4/2022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FEE403C5-F162-4389-B526-1C8F24CB731A}" type="datetimeFigureOut">
              <a:rPr lang="en-US" smtClean="0"/>
              <a:t>7/4/2022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B02820C-7230-48CD-A5E7-F19FDEBBBF87}" type="datetimeFigureOut">
              <a:rPr lang="en-US" smtClean="0"/>
              <a:t>7/4/2022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1E080918-55AC-4C04-89CF-39770CA8A5C2}" type="datetimeFigureOut">
              <a:rPr lang="en-US" smtClean="0"/>
              <a:t>7/4/2022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BE21EF7-1D51-426B-831E-FB7D41C262C1}" type="datetimeFigureOut">
              <a:rPr lang="en-US" smtClean="0"/>
              <a:t>7/4/2022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1CC9E61D-F737-45AD-BD6C-C4F1CCAF4CB2}" type="datetimeFigureOut">
              <a:rPr lang="en-US" smtClean="0"/>
              <a:t>7/4/2022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4AAEBB7-B280-42AA-9F13-C1AD1E99D74C}" type="datetimeFigureOut">
              <a:rPr lang="en-US" smtClean="0"/>
              <a:t>7/4/2022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CE82B573-07D8-4042-B607-5B1BB5744A72}" type="datetimeFigureOut">
              <a:rPr lang="en-US" smtClean="0"/>
              <a:t>7/4/2022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559BE785-0F01-460B-81DC-33759D580B69}" type="datetimeFigureOut">
              <a:rPr lang="en-US" smtClean="0"/>
              <a:t>7/4/2022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5C30C3B-4083-48DE-ACA8-E1615C8AFD0E}" type="datetimeFigureOut">
              <a:rPr lang="en-US" smtClean="0"/>
              <a:t>7/4/2022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41" Type="http://schemas.openxmlformats.org/officeDocument/2006/relationships/slideLayout" Target="../slideLayouts/slideLayout101.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image" Target="../media/image1.emf"/><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slideLayout" Target="../slideLayouts/slideLayout141.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42" Type="http://schemas.openxmlformats.org/officeDocument/2006/relationships/slideLayout" Target="../slideLayouts/slideLayout144.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41" Type="http://schemas.openxmlformats.org/officeDocument/2006/relationships/slideLayout" Target="../slideLayouts/slideLayout143.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40" Type="http://schemas.openxmlformats.org/officeDocument/2006/relationships/slideLayout" Target="../slideLayouts/slideLayout142.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4" Type="http://schemas.openxmlformats.org/officeDocument/2006/relationships/image" Target="../media/image1.emf"/><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4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7/4/2022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1"/>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5142" r:id="rId1"/>
    <p:sldLayoutId id="2147483660" r:id="rId2"/>
    <p:sldLayoutId id="2147484996" r:id="rId3"/>
    <p:sldLayoutId id="2147484997" r:id="rId4"/>
    <p:sldLayoutId id="2147485096" r:id="rId5"/>
    <p:sldLayoutId id="2147485097" r:id="rId6"/>
    <p:sldLayoutId id="2147485098" r:id="rId7"/>
    <p:sldLayoutId id="2147485099" r:id="rId8"/>
    <p:sldLayoutId id="2147485100" r:id="rId9"/>
    <p:sldLayoutId id="2147485101" r:id="rId10"/>
    <p:sldLayoutId id="2147485102" r:id="rId11"/>
    <p:sldLayoutId id="2147485103" r:id="rId12"/>
    <p:sldLayoutId id="2147485104" r:id="rId13"/>
    <p:sldLayoutId id="2147485105" r:id="rId14"/>
    <p:sldLayoutId id="2147485106" r:id="rId15"/>
    <p:sldLayoutId id="2147485107" r:id="rId16"/>
    <p:sldLayoutId id="2147485108" r:id="rId17"/>
    <p:sldLayoutId id="2147485109" r:id="rId18"/>
    <p:sldLayoutId id="2147485110" r:id="rId19"/>
    <p:sldLayoutId id="2147485111" r:id="rId20"/>
    <p:sldLayoutId id="2147485112" r:id="rId21"/>
    <p:sldLayoutId id="2147485113" r:id="rId22"/>
    <p:sldLayoutId id="2147485114" r:id="rId23"/>
    <p:sldLayoutId id="2147485115" r:id="rId24"/>
    <p:sldLayoutId id="2147485116" r:id="rId25"/>
    <p:sldLayoutId id="2147485117" r:id="rId26"/>
    <p:sldLayoutId id="2147485118" r:id="rId27"/>
    <p:sldLayoutId id="2147485119" r:id="rId28"/>
    <p:sldLayoutId id="2147485120" r:id="rId29"/>
    <p:sldLayoutId id="2147485121" r:id="rId30"/>
    <p:sldLayoutId id="2147485122" r:id="rId31"/>
    <p:sldLayoutId id="2147485123" r:id="rId32"/>
    <p:sldLayoutId id="2147485124" r:id="rId33"/>
    <p:sldLayoutId id="2147485125" r:id="rId34"/>
    <p:sldLayoutId id="2147485126" r:id="rId35"/>
    <p:sldLayoutId id="2147485127" r:id="rId36"/>
    <p:sldLayoutId id="2147485128" r:id="rId37"/>
    <p:sldLayoutId id="2147485129" r:id="rId38"/>
    <p:sldLayoutId id="2147485130" r:id="rId39"/>
    <p:sldLayoutId id="2147485131" r:id="rId40"/>
    <p:sldLayoutId id="2147485132" r:id="rId41"/>
    <p:sldLayoutId id="2147485133" r:id="rId42"/>
    <p:sldLayoutId id="2147485134" r:id="rId43"/>
    <p:sldLayoutId id="2147485135" r:id="rId44"/>
    <p:sldLayoutId id="2147485136" r:id="rId45"/>
    <p:sldLayoutId id="2147485137" r:id="rId46"/>
    <p:sldLayoutId id="2147485138" r:id="rId47"/>
    <p:sldLayoutId id="2147485139" r:id="rId48"/>
    <p:sldLayoutId id="2147485140" r:id="rId49"/>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228"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hyperlink" Target="https://github.com/allisonhors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4.png"/><Relationship Id="rId7" Type="http://schemas.openxmlformats.org/officeDocument/2006/relationships/hyperlink" Target="https://aka.ms/learn-classification-with-R" TargetMode="External"/><Relationship Id="rId12"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47.svg"/><Relationship Id="rId11" Type="http://schemas.openxmlformats.org/officeDocument/2006/relationships/image" Target="../media/image51.sv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hyperlink" Target="https://aka.ms/learn-clustering-with-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1.sv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jpeg"/><Relationship Id="rId17"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hyperlink" Target="https://github.com/allisonhorst" TargetMode="External"/><Relationship Id="rId1" Type="http://schemas.openxmlformats.org/officeDocument/2006/relationships/slideLayout" Target="../slideLayouts/slideLayout23.xml"/><Relationship Id="rId6" Type="http://schemas.openxmlformats.org/officeDocument/2006/relationships/image" Target="../media/image30.jpe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D9E0-9DEA-B933-D4F6-63AD62A3812A}"/>
              </a:ext>
            </a:extLst>
          </p:cNvPr>
          <p:cNvSpPr>
            <a:spLocks noGrp="1"/>
          </p:cNvSpPr>
          <p:nvPr>
            <p:ph type="title"/>
          </p:nvPr>
        </p:nvSpPr>
        <p:spPr/>
        <p:txBody>
          <a:bodyPr/>
          <a:lstStyle/>
          <a:p>
            <a:r>
              <a:rPr lang="en-US" dirty="0"/>
              <a:t>Within cluster sum of squares (WCSS)</a:t>
            </a:r>
            <a:endParaRPr lang="it-IT" dirty="0"/>
          </a:p>
        </p:txBody>
      </p:sp>
      <p:sp>
        <p:nvSpPr>
          <p:cNvPr id="3" name="Content Placeholder 2">
            <a:extLst>
              <a:ext uri="{FF2B5EF4-FFF2-40B4-BE49-F238E27FC236}">
                <a16:creationId xmlns:a16="http://schemas.microsoft.com/office/drawing/2014/main" id="{C39C4350-9959-DD37-E7AF-03EDD3071B1F}"/>
              </a:ext>
            </a:extLst>
          </p:cNvPr>
          <p:cNvSpPr>
            <a:spLocks noGrp="1"/>
          </p:cNvSpPr>
          <p:nvPr>
            <p:ph sz="quarter" idx="12"/>
          </p:nvPr>
        </p:nvSpPr>
        <p:spPr>
          <a:xfrm>
            <a:off x="584200" y="1348010"/>
            <a:ext cx="10552360" cy="861774"/>
          </a:xfrm>
        </p:spPr>
        <p:txBody>
          <a:bodyPr/>
          <a:lstStyle/>
          <a:p>
            <a:pPr marL="0" indent="0">
              <a:buNone/>
            </a:pPr>
            <a:r>
              <a:rPr lang="en-US" b="0" i="0" dirty="0">
                <a:solidFill>
                  <a:srgbClr val="000000"/>
                </a:solidFill>
                <a:effectLst/>
                <a:latin typeface="Segoe UI" panose="020B0502040204020203" pitchFamily="34" charset="0"/>
              </a:rPr>
              <a:t>Without knowing class labels, how do you know how many clusters to separate your data into?</a:t>
            </a:r>
          </a:p>
        </p:txBody>
      </p:sp>
      <p:sp>
        <p:nvSpPr>
          <p:cNvPr id="4" name="TextBox 3">
            <a:extLst>
              <a:ext uri="{FF2B5EF4-FFF2-40B4-BE49-F238E27FC236}">
                <a16:creationId xmlns:a16="http://schemas.microsoft.com/office/drawing/2014/main" id="{C80CC169-65A2-4FD9-7FF9-0446E868C2F3}"/>
              </a:ext>
            </a:extLst>
          </p:cNvPr>
          <p:cNvSpPr txBox="1"/>
          <p:nvPr/>
        </p:nvSpPr>
        <p:spPr>
          <a:xfrm>
            <a:off x="6240016" y="3070002"/>
            <a:ext cx="5472608" cy="2893100"/>
          </a:xfrm>
          <a:prstGeom prst="rect">
            <a:avLst/>
          </a:prstGeom>
          <a:noFill/>
        </p:spPr>
        <p:txBody>
          <a:bodyPr wrap="square" lIns="0" tIns="0" rIns="0" bIns="0" rtlCol="0">
            <a:spAutoFit/>
          </a:bodyPr>
          <a:lstStyle/>
          <a:p>
            <a:r>
              <a:rPr lang="en-US" sz="2800" b="0" i="0" dirty="0">
                <a:solidFill>
                  <a:srgbClr val="000000"/>
                </a:solidFill>
                <a:effectLst/>
                <a:latin typeface="Segoe UI" panose="020B0502040204020203" pitchFamily="34" charset="0"/>
              </a:rPr>
              <a:t>One way is to create a series of clustering models with an </a:t>
            </a:r>
            <a:r>
              <a:rPr lang="en-US" sz="2800" b="1" i="0" dirty="0">
                <a:solidFill>
                  <a:srgbClr val="000000"/>
                </a:solidFill>
                <a:effectLst/>
                <a:latin typeface="Segoe UI" panose="020B0502040204020203" pitchFamily="34" charset="0"/>
              </a:rPr>
              <a:t>incrementing number of clusters </a:t>
            </a:r>
            <a:r>
              <a:rPr lang="en-US" sz="2800" b="0" i="0" dirty="0">
                <a:solidFill>
                  <a:srgbClr val="000000"/>
                </a:solidFill>
                <a:effectLst/>
                <a:latin typeface="Segoe UI" panose="020B0502040204020203" pitchFamily="34" charset="0"/>
              </a:rPr>
              <a:t>and then measure how tightly the data points are grouped within each cluster. </a:t>
            </a:r>
            <a:endParaRPr lang="it-IT" sz="2800" dirty="0"/>
          </a:p>
          <a:p>
            <a:pPr algn="l"/>
            <a:endParaRPr lang="it-IT" sz="2000" dirty="0" err="1"/>
          </a:p>
        </p:txBody>
      </p:sp>
      <p:pic>
        <p:nvPicPr>
          <p:cNvPr id="9" name="Picture 8">
            <a:extLst>
              <a:ext uri="{FF2B5EF4-FFF2-40B4-BE49-F238E27FC236}">
                <a16:creationId xmlns:a16="http://schemas.microsoft.com/office/drawing/2014/main" id="{36A4E6A6-7B95-9997-2FCC-8DDE4F674B56}"/>
              </a:ext>
            </a:extLst>
          </p:cNvPr>
          <p:cNvPicPr>
            <a:picLocks noChangeAspect="1"/>
          </p:cNvPicPr>
          <p:nvPr/>
        </p:nvPicPr>
        <p:blipFill rotWithShape="1">
          <a:blip r:embed="rId3"/>
          <a:srcRect t="809" b="1295"/>
          <a:stretch/>
        </p:blipFill>
        <p:spPr>
          <a:xfrm>
            <a:off x="767408" y="2333897"/>
            <a:ext cx="4575696" cy="4479479"/>
          </a:xfrm>
          <a:prstGeom prst="rect">
            <a:avLst/>
          </a:prstGeom>
        </p:spPr>
      </p:pic>
    </p:spTree>
    <p:extLst>
      <p:ext uri="{BB962C8B-B14F-4D97-AF65-F5344CB8AC3E}">
        <p14:creationId xmlns:p14="http://schemas.microsoft.com/office/powerpoint/2010/main" val="19092792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537210"/>
            <a:ext cx="5510784" cy="99719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How to train and evaluate clustering models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8995" y="116632"/>
            <a:ext cx="7677245" cy="1615901"/>
          </a:xfrm>
        </p:spPr>
        <p:txBody>
          <a:bodyPr wrap="square" anchor="b">
            <a:noAutofit/>
          </a:bodyPr>
          <a:lstStyle>
            <a:lvl1pPr>
              <a:defRPr>
                <a:solidFill>
                  <a:schemeClr val="tx1"/>
                </a:solidFill>
              </a:defRPr>
            </a:lvl1pPr>
          </a:lstStyle>
          <a:p>
            <a:r>
              <a:rPr lang="en-US" dirty="0"/>
              <a:t>Challenge: </a:t>
            </a:r>
            <a:r>
              <a:rPr lang="it-IT" i="0" dirty="0">
                <a:effectLst/>
              </a:rPr>
              <a:t>Train a clustering model</a:t>
            </a:r>
            <a:br>
              <a:rPr lang="it-IT" b="1" i="0" dirty="0">
                <a:effectLst/>
              </a:rPr>
            </a:br>
            <a:endParaRPr lang="en-US" dirty="0"/>
          </a:p>
        </p:txBody>
      </p:sp>
      <p:sp>
        <p:nvSpPr>
          <p:cNvPr id="9" name="Content Placeholder 2">
            <a:extLst>
              <a:ext uri="{FF2B5EF4-FFF2-40B4-BE49-F238E27FC236}">
                <a16:creationId xmlns:a16="http://schemas.microsoft.com/office/drawing/2014/main" id="{D5F092C3-D77E-4BC6-A4C1-31214AC47EB1}"/>
              </a:ext>
            </a:extLst>
          </p:cNvPr>
          <p:cNvSpPr>
            <a:spLocks noGrp="1"/>
          </p:cNvSpPr>
          <p:nvPr>
            <p:ph type="body" sz="quarter" idx="10"/>
          </p:nvPr>
        </p:nvSpPr>
        <p:spPr>
          <a:xfrm>
            <a:off x="578995" y="1988840"/>
            <a:ext cx="5733029" cy="4464496"/>
          </a:xfrm>
        </p:spPr>
        <p:txBody>
          <a:bodyPr vert="horz" wrap="square" lIns="0" tIns="0" rIns="0" bIns="0" rtlCol="0">
            <a:normAutofit/>
          </a:bodyPr>
          <a:lstStyle/>
          <a:p>
            <a:pPr marL="0" indent="0">
              <a:lnSpc>
                <a:spcPct val="90000"/>
              </a:lnSpc>
              <a:buNone/>
            </a:pPr>
            <a:r>
              <a:rPr lang="en-US" sz="3200" dirty="0">
                <a:solidFill>
                  <a:srgbClr val="000000"/>
                </a:solidFill>
                <a:latin typeface="Segoe UI" panose="020B0502040204020203" pitchFamily="34" charset="0"/>
                <a:cs typeface="+mn-cs"/>
              </a:rPr>
              <a:t>In this challenge, you will separate a dataset consisting of three numeric features (A, B, and C) into clusters using both K-means and agglomerative clustering.</a:t>
            </a:r>
            <a:endParaRPr lang="en-US" sz="3200" dirty="0"/>
          </a:p>
        </p:txBody>
      </p:sp>
      <p:pic>
        <p:nvPicPr>
          <p:cNvPr id="4098" name="Picture 2">
            <a:extLst>
              <a:ext uri="{FF2B5EF4-FFF2-40B4-BE49-F238E27FC236}">
                <a16:creationId xmlns:a16="http://schemas.microsoft.com/office/drawing/2014/main" id="{7C276BEA-221E-37CE-7B9F-34873D11F2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14" t="26035" r="9166"/>
          <a:stretch/>
        </p:blipFill>
        <p:spPr bwMode="auto">
          <a:xfrm>
            <a:off x="6444347" y="2339255"/>
            <a:ext cx="5112568" cy="27862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BEEBCB-B71F-8408-9789-0CF34829621B}"/>
              </a:ext>
            </a:extLst>
          </p:cNvPr>
          <p:cNvSpPr txBox="1"/>
          <p:nvPr/>
        </p:nvSpPr>
        <p:spPr>
          <a:xfrm>
            <a:off x="9920880" y="6330119"/>
            <a:ext cx="2088232" cy="215444"/>
          </a:xfrm>
          <a:prstGeom prst="rect">
            <a:avLst/>
          </a:prstGeom>
          <a:noFill/>
        </p:spPr>
        <p:txBody>
          <a:bodyPr wrap="square" lIns="0" tIns="0" rIns="0" bIns="0" rtlCol="0">
            <a:spAutoFit/>
          </a:bodyPr>
          <a:lstStyle/>
          <a:p>
            <a:pPr algn="l"/>
            <a:r>
              <a:rPr lang="it-IT" sz="1400" dirty="0"/>
              <a:t>Artwork by </a:t>
            </a:r>
            <a:r>
              <a:rPr lang="it-IT" sz="1400" dirty="0">
                <a:hlinkClick r:id="rId4"/>
              </a:rPr>
              <a:t>@allison_horst</a:t>
            </a:r>
            <a:endParaRPr lang="it-IT" sz="1400" dirty="0"/>
          </a:p>
        </p:txBody>
      </p:sp>
    </p:spTree>
    <p:extLst>
      <p:ext uri="{BB962C8B-B14F-4D97-AF65-F5344CB8AC3E}">
        <p14:creationId xmlns:p14="http://schemas.microsoft.com/office/powerpoint/2010/main" val="22202005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A33E41-0E75-E137-393A-9C188C0D64CE}"/>
              </a:ext>
            </a:extLst>
          </p:cNvPr>
          <p:cNvPicPr>
            <a:picLocks noChangeAspect="1"/>
          </p:cNvPicPr>
          <p:nvPr/>
        </p:nvPicPr>
        <p:blipFill>
          <a:blip r:embed="rId3"/>
          <a:stretch>
            <a:fillRect/>
          </a:stretch>
        </p:blipFill>
        <p:spPr>
          <a:xfrm>
            <a:off x="6240016" y="2015581"/>
            <a:ext cx="5692851" cy="2661001"/>
          </a:xfrm>
          <a:prstGeom prst="rect">
            <a:avLst/>
          </a:prstGeom>
        </p:spPr>
      </p:pic>
      <p:pic>
        <p:nvPicPr>
          <p:cNvPr id="8" name="Picture 7">
            <a:extLst>
              <a:ext uri="{FF2B5EF4-FFF2-40B4-BE49-F238E27FC236}">
                <a16:creationId xmlns:a16="http://schemas.microsoft.com/office/drawing/2014/main" id="{51F52F20-536C-E92D-2235-30B64D11BF70}"/>
              </a:ext>
            </a:extLst>
          </p:cNvPr>
          <p:cNvPicPr>
            <a:picLocks noChangeAspect="1"/>
          </p:cNvPicPr>
          <p:nvPr/>
        </p:nvPicPr>
        <p:blipFill>
          <a:blip r:embed="rId4"/>
          <a:stretch>
            <a:fillRect/>
          </a:stretch>
        </p:blipFill>
        <p:spPr>
          <a:xfrm>
            <a:off x="366256" y="819098"/>
            <a:ext cx="4679796" cy="5789081"/>
          </a:xfrm>
          <a:prstGeom prst="rect">
            <a:avLst/>
          </a:prstGeom>
        </p:spPr>
      </p:pic>
      <p:sp>
        <p:nvSpPr>
          <p:cNvPr id="2" name="Title"/>
          <p:cNvSpPr>
            <a:spLocks noGrp="1"/>
          </p:cNvSpPr>
          <p:nvPr>
            <p:ph type="title" hasCustomPrompt="1"/>
          </p:nvPr>
        </p:nvSpPr>
        <p:spPr>
          <a:xfrm>
            <a:off x="578995" y="48555"/>
            <a:ext cx="10485557" cy="1248067"/>
          </a:xfrm>
        </p:spPr>
        <p:txBody>
          <a:bodyPr wrap="square" anchor="b">
            <a:normAutofit/>
          </a:bodyPr>
          <a:lstStyle>
            <a:lvl1pPr>
              <a:defRPr>
                <a:solidFill>
                  <a:schemeClr val="tx1"/>
                </a:solidFill>
              </a:defRPr>
            </a:lvl1pPr>
          </a:lstStyle>
          <a:p>
            <a:r>
              <a:rPr lang="it-IT" dirty="0"/>
              <a:t>Code with us</a:t>
            </a:r>
            <a:br>
              <a:rPr lang="it-IT" b="1" i="0" dirty="0">
                <a:effectLst/>
              </a:rPr>
            </a:br>
            <a:endParaRPr lang="en-US" dirty="0"/>
          </a:p>
        </p:txBody>
      </p:sp>
      <p:pic>
        <p:nvPicPr>
          <p:cNvPr id="10" name="Graphic 9" descr="Right pointing backhand index outline">
            <a:extLst>
              <a:ext uri="{FF2B5EF4-FFF2-40B4-BE49-F238E27FC236}">
                <a16:creationId xmlns:a16="http://schemas.microsoft.com/office/drawing/2014/main" id="{50E6A097-8CED-6ADB-26F2-E534835DE0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441050">
            <a:off x="2047563" y="6051913"/>
            <a:ext cx="549571" cy="549571"/>
          </a:xfrm>
          <a:prstGeom prst="rect">
            <a:avLst/>
          </a:prstGeom>
        </p:spPr>
      </p:pic>
      <p:sp>
        <p:nvSpPr>
          <p:cNvPr id="11" name="Speech Bubble: Rectangle with Corners Rounded 10">
            <a:extLst>
              <a:ext uri="{FF2B5EF4-FFF2-40B4-BE49-F238E27FC236}">
                <a16:creationId xmlns:a16="http://schemas.microsoft.com/office/drawing/2014/main" id="{5610050C-752D-9E72-040F-70678151CC84}"/>
              </a:ext>
            </a:extLst>
          </p:cNvPr>
          <p:cNvSpPr/>
          <p:nvPr/>
        </p:nvSpPr>
        <p:spPr bwMode="auto">
          <a:xfrm>
            <a:off x="4799856" y="984908"/>
            <a:ext cx="2016224" cy="931924"/>
          </a:xfrm>
          <a:prstGeom prst="wedgeRoundRectCallout">
            <a:avLst>
              <a:gd name="adj1" fmla="val -61246"/>
              <a:gd name="adj2" fmla="val 82901"/>
              <a:gd name="adj3" fmla="val 16667"/>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rPr>
              <a:t>Browse </a:t>
            </a:r>
            <a:r>
              <a:rPr lang="en-US" sz="1200" b="0" i="0" kern="1200" spc="0" baseline="0" dirty="0">
                <a:ln>
                  <a:noFill/>
                </a:ln>
                <a:solidFill>
                  <a:srgbClr val="0078D4"/>
                </a:solidFill>
                <a:effectLst/>
                <a:latin typeface="Segoe UI" panose="020B0502040204020203" pitchFamily="34" charset="0"/>
                <a:ea typeface="Arial" panose="020B0604020202020204" pitchFamily="34" charset="0"/>
                <a:cs typeface="Segoe UI" panose="020B0502040204020203" pitchFamily="34" charset="0"/>
                <a:hlinkClick r:id="rId7"/>
              </a:rPr>
              <a:t>https://aka.ms/</a:t>
            </a:r>
            <a:r>
              <a:rPr lang="it-IT" sz="1200" dirty="0">
                <a:solidFill>
                  <a:srgbClr val="0078D4"/>
                </a:solidFill>
                <a:latin typeface="Segoe UI" panose="020B0502040204020203" pitchFamily="34" charset="0"/>
                <a:cs typeface="Segoe UI" panose="020B0502040204020203" pitchFamily="34" charset="0"/>
                <a:hlinkClick r:id="rId7"/>
              </a:rPr>
              <a:t>learn-clustering-with-R </a:t>
            </a:r>
            <a:endParaRPr lang="it-IT" sz="1200" dirty="0">
              <a:solidFill>
                <a:schemeClr val="tx1"/>
              </a:solidFill>
              <a:ea typeface="Segoe UI" pitchFamily="34" charset="0"/>
              <a:cs typeface="Segoe UI" pitchFamily="34" charset="0"/>
            </a:endParaRPr>
          </a:p>
        </p:txBody>
      </p:sp>
      <p:pic>
        <p:nvPicPr>
          <p:cNvPr id="13" name="Graphic 12" descr="Badge 1 outline">
            <a:extLst>
              <a:ext uri="{FF2B5EF4-FFF2-40B4-BE49-F238E27FC236}">
                <a16:creationId xmlns:a16="http://schemas.microsoft.com/office/drawing/2014/main" id="{287C6F7F-BC08-3E36-91EB-BB7BD3A18AD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99856" y="662506"/>
            <a:ext cx="313184" cy="313184"/>
          </a:xfrm>
          <a:prstGeom prst="rect">
            <a:avLst/>
          </a:prstGeom>
        </p:spPr>
      </p:pic>
      <p:sp>
        <p:nvSpPr>
          <p:cNvPr id="15" name="Speech Bubble: Rectangle with Corners Rounded 14">
            <a:extLst>
              <a:ext uri="{FF2B5EF4-FFF2-40B4-BE49-F238E27FC236}">
                <a16:creationId xmlns:a16="http://schemas.microsoft.com/office/drawing/2014/main" id="{ABFA78CE-F570-EFB2-0CCA-976DA93A8560}"/>
              </a:ext>
            </a:extLst>
          </p:cNvPr>
          <p:cNvSpPr/>
          <p:nvPr/>
        </p:nvSpPr>
        <p:spPr bwMode="auto">
          <a:xfrm>
            <a:off x="3814758" y="5020639"/>
            <a:ext cx="2016224" cy="931924"/>
          </a:xfrm>
          <a:prstGeom prst="wedgeRoundRectCallout">
            <a:avLst>
              <a:gd name="adj1" fmla="val -132725"/>
              <a:gd name="adj2" fmla="val 58371"/>
              <a:gd name="adj3" fmla="val 16667"/>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R="0" algn="l" rtl="0" eaLnBrk="1" fontAlgn="auto" latinLnBrk="0" hangingPunct="1">
              <a:lnSpc>
                <a:spcPct val="90000"/>
              </a:lnSpc>
              <a:spcBef>
                <a:spcPts val="576"/>
              </a:spcBef>
              <a:spcAft>
                <a:spcPts val="0"/>
              </a:spcAft>
              <a:buClrTx/>
              <a:buSzPct val="90000"/>
            </a:pPr>
            <a:r>
              <a:rPr lang="en-US" sz="1200" kern="1200" spc="0" baseline="0" dirty="0">
                <a:solidFill>
                  <a:srgbClr val="000000"/>
                </a:solidFill>
                <a:effectLst/>
                <a:latin typeface="Segoe UI" panose="020B0502040204020203" pitchFamily="34" charset="0"/>
                <a:ea typeface="Arial" panose="020B0604020202020204" pitchFamily="34" charset="0"/>
                <a:cs typeface="Segoe UI" panose="020B0502040204020203" pitchFamily="34" charset="0"/>
              </a:rPr>
              <a:t>Click on Unit 7: </a:t>
            </a:r>
            <a:r>
              <a:rPr lang="en-US" sz="1200" i="1" kern="1200" spc="0" baseline="0" dirty="0">
                <a:solidFill>
                  <a:srgbClr val="000000"/>
                </a:solidFill>
                <a:effectLst/>
                <a:latin typeface="Segoe UI" panose="020B0502040204020203" pitchFamily="34" charset="0"/>
                <a:ea typeface="Arial" panose="020B0604020202020204" pitchFamily="34" charset="0"/>
                <a:cs typeface="Segoe UI" panose="020B0502040204020203" pitchFamily="34" charset="0"/>
              </a:rPr>
              <a:t>Challenge - Clustering</a:t>
            </a:r>
            <a:endParaRPr lang="it-IT" sz="1200" dirty="0">
              <a:effectLst/>
            </a:endParaRPr>
          </a:p>
        </p:txBody>
      </p:sp>
      <p:pic>
        <p:nvPicPr>
          <p:cNvPr id="17" name="Graphic 16" descr="Badge outline">
            <a:extLst>
              <a:ext uri="{FF2B5EF4-FFF2-40B4-BE49-F238E27FC236}">
                <a16:creationId xmlns:a16="http://schemas.microsoft.com/office/drawing/2014/main" id="{04BF43D5-27C5-6B12-3AFE-5CE9AF909C0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03537" y="4676582"/>
            <a:ext cx="313184" cy="313184"/>
          </a:xfrm>
          <a:prstGeom prst="rect">
            <a:avLst/>
          </a:prstGeom>
        </p:spPr>
      </p:pic>
      <p:sp>
        <p:nvSpPr>
          <p:cNvPr id="19" name="Speech Bubble: Rectangle with Corners Rounded 18">
            <a:extLst>
              <a:ext uri="{FF2B5EF4-FFF2-40B4-BE49-F238E27FC236}">
                <a16:creationId xmlns:a16="http://schemas.microsoft.com/office/drawing/2014/main" id="{BD265182-C64E-9332-148C-00F55EAB91CF}"/>
              </a:ext>
            </a:extLst>
          </p:cNvPr>
          <p:cNvSpPr/>
          <p:nvPr/>
        </p:nvSpPr>
        <p:spPr bwMode="auto">
          <a:xfrm>
            <a:off x="7891603" y="4976259"/>
            <a:ext cx="2016224" cy="931924"/>
          </a:xfrm>
          <a:prstGeom prst="wedgeRoundRectCallout">
            <a:avLst>
              <a:gd name="adj1" fmla="val -54959"/>
              <a:gd name="adj2" fmla="val -108480"/>
              <a:gd name="adj3" fmla="val 16667"/>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R="0" algn="l" rtl="0" eaLnBrk="1" fontAlgn="auto" latinLnBrk="0" hangingPunct="1">
              <a:lnSpc>
                <a:spcPct val="90000"/>
              </a:lnSpc>
              <a:spcBef>
                <a:spcPts val="576"/>
              </a:spcBef>
              <a:spcAft>
                <a:spcPts val="0"/>
              </a:spcAft>
              <a:buClrTx/>
              <a:buSzPct val="90000"/>
            </a:pPr>
            <a:r>
              <a:rPr lang="en-US" sz="1200" kern="1200" spc="0" baseline="0" dirty="0">
                <a:solidFill>
                  <a:srgbClr val="000000"/>
                </a:solidFill>
                <a:effectLst/>
                <a:latin typeface="Segoe UI" panose="020B0502040204020203" pitchFamily="34" charset="0"/>
                <a:ea typeface="Arial" panose="020B0604020202020204" pitchFamily="34" charset="0"/>
                <a:cs typeface="Segoe UI" panose="020B0502040204020203" pitchFamily="34" charset="0"/>
              </a:rPr>
              <a:t>Sign in with your Microsoft or GitHub account to activate the sandbox</a:t>
            </a:r>
            <a:endParaRPr lang="it-IT" sz="1200" dirty="0">
              <a:effectLst/>
            </a:endParaRPr>
          </a:p>
        </p:txBody>
      </p:sp>
      <p:pic>
        <p:nvPicPr>
          <p:cNvPr id="21" name="Graphic 20" descr="Badge 3 outline">
            <a:extLst>
              <a:ext uri="{FF2B5EF4-FFF2-40B4-BE49-F238E27FC236}">
                <a16:creationId xmlns:a16="http://schemas.microsoft.com/office/drawing/2014/main" id="{BEE57CE4-8444-58B9-9ABB-0DF010EF95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80376" y="4663059"/>
            <a:ext cx="313200" cy="313200"/>
          </a:xfrm>
          <a:prstGeom prst="rect">
            <a:avLst/>
          </a:prstGeom>
        </p:spPr>
      </p:pic>
    </p:spTree>
    <p:extLst>
      <p:ext uri="{BB962C8B-B14F-4D97-AF65-F5344CB8AC3E}">
        <p14:creationId xmlns:p14="http://schemas.microsoft.com/office/powerpoint/2010/main" val="26082779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extLst>
      <p:ext uri="{BB962C8B-B14F-4D97-AF65-F5344CB8AC3E}">
        <p14:creationId xmlns:p14="http://schemas.microsoft.com/office/powerpoint/2010/main" val="6335226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K-Means clustering is an example of which kind of machine learning?</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Unsupervised machine learning.</a:t>
            </a:r>
          </a:p>
          <a:p>
            <a:pPr lvl="1" indent="-457200">
              <a:spcAft>
                <a:spcPct val="15000"/>
              </a:spcAft>
              <a:buAutoNum type="alphaUcPeriod"/>
            </a:pPr>
            <a:r>
              <a:rPr sz="2500">
                <a:solidFill>
                  <a:srgbClr val="000000"/>
                </a:solidFill>
              </a:rPr>
              <a:t>Supervised machine learning.</a:t>
            </a:r>
          </a:p>
          <a:p>
            <a:pPr lvl="1" indent="-457200">
              <a:spcAft>
                <a:spcPct val="15000"/>
              </a:spcAft>
              <a:buAutoNum type="alphaUcPeriod"/>
            </a:pPr>
            <a:r>
              <a:rPr sz="2500">
                <a:solidFill>
                  <a:srgbClr val="000000"/>
                </a:solidFill>
              </a:rPr>
              <a:t>Reinforcement learning.</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K-Means clustering is an example of which kind of machine learning?</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dirty="0">
                <a:solidFill>
                  <a:srgbClr val="000000"/>
                </a:solidFill>
                <a:highlight>
                  <a:srgbClr val="00FF00"/>
                </a:highlight>
              </a:rPr>
              <a:t>Unsupervised machine learning.</a:t>
            </a:r>
          </a:p>
          <a:p>
            <a:pPr lvl="1" indent="-457200">
              <a:spcAft>
                <a:spcPct val="15000"/>
              </a:spcAft>
              <a:buAutoNum type="alphaUcPeriod"/>
            </a:pPr>
            <a:r>
              <a:rPr sz="2500" dirty="0">
                <a:solidFill>
                  <a:srgbClr val="000000"/>
                </a:solidFill>
              </a:rPr>
              <a:t>Supervised machine learning.</a:t>
            </a:r>
          </a:p>
          <a:p>
            <a:pPr lvl="1" indent="-457200">
              <a:spcAft>
                <a:spcPct val="15000"/>
              </a:spcAft>
              <a:buAutoNum type="alphaUcPeriod"/>
            </a:pPr>
            <a:r>
              <a:rPr sz="2500" dirty="0">
                <a:solidFill>
                  <a:srgbClr val="000000"/>
                </a:solidFill>
              </a:rPr>
              <a:t>Reinforcement learning.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are using the built-in `kmeans()` function in R to train a K-Means clustering model that groups observations into three clusters. How should you create the object of class "kmeans" to specify that you wish to obtain 3 clusters?</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kclust &lt;- kmeans(nstart = 3)</a:t>
            </a:r>
          </a:p>
          <a:p>
            <a:pPr lvl="1" indent="-457200">
              <a:spcAft>
                <a:spcPct val="15000"/>
              </a:spcAft>
              <a:buAutoNum type="alphaUcPeriod"/>
            </a:pPr>
            <a:r>
              <a:rPr sz="2500">
                <a:solidFill>
                  <a:srgbClr val="000000"/>
                </a:solidFill>
              </a:rPr>
              <a:t>kclust &lt;- kmeans(iter.max = 3)</a:t>
            </a:r>
          </a:p>
          <a:p>
            <a:pPr lvl="1" indent="-457200">
              <a:spcAft>
                <a:spcPct val="15000"/>
              </a:spcAft>
              <a:buAutoNum type="alphaUcPeriod"/>
            </a:pPr>
            <a:r>
              <a:rPr sz="2500">
                <a:solidFill>
                  <a:srgbClr val="000000"/>
                </a:solidFill>
              </a:rPr>
              <a:t>kclust &lt;- kmeans(centers = 3)</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are using the built-in `kmeans()` function in R to train a K-Means clustering model that groups observations into three clusters. How should you create the object of class "kmeans" to specify that you wish to obtain 3 clusters?</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dirty="0" err="1">
                <a:solidFill>
                  <a:srgbClr val="000000"/>
                </a:solidFill>
              </a:rPr>
              <a:t>kclust</a:t>
            </a:r>
            <a:r>
              <a:rPr sz="2500" dirty="0">
                <a:solidFill>
                  <a:srgbClr val="000000"/>
                </a:solidFill>
              </a:rPr>
              <a:t> &lt;- </a:t>
            </a:r>
            <a:r>
              <a:rPr sz="2500" dirty="0" err="1">
                <a:solidFill>
                  <a:srgbClr val="000000"/>
                </a:solidFill>
              </a:rPr>
              <a:t>kmeans</a:t>
            </a:r>
            <a:r>
              <a:rPr sz="2500" dirty="0">
                <a:solidFill>
                  <a:srgbClr val="000000"/>
                </a:solidFill>
              </a:rPr>
              <a:t>(</a:t>
            </a:r>
            <a:r>
              <a:rPr sz="2500" dirty="0" err="1">
                <a:solidFill>
                  <a:srgbClr val="000000"/>
                </a:solidFill>
              </a:rPr>
              <a:t>nstart</a:t>
            </a:r>
            <a:r>
              <a:rPr sz="2500" dirty="0">
                <a:solidFill>
                  <a:srgbClr val="000000"/>
                </a:solidFill>
              </a:rPr>
              <a:t> = 3)</a:t>
            </a:r>
          </a:p>
          <a:p>
            <a:pPr lvl="1" indent="-457200">
              <a:spcAft>
                <a:spcPct val="15000"/>
              </a:spcAft>
              <a:buAutoNum type="alphaUcPeriod"/>
            </a:pPr>
            <a:r>
              <a:rPr sz="2500" dirty="0" err="1">
                <a:solidFill>
                  <a:srgbClr val="000000"/>
                </a:solidFill>
              </a:rPr>
              <a:t>kclust</a:t>
            </a:r>
            <a:r>
              <a:rPr sz="2500" dirty="0">
                <a:solidFill>
                  <a:srgbClr val="000000"/>
                </a:solidFill>
              </a:rPr>
              <a:t> &lt;- </a:t>
            </a:r>
            <a:r>
              <a:rPr sz="2500" dirty="0" err="1">
                <a:solidFill>
                  <a:srgbClr val="000000"/>
                </a:solidFill>
              </a:rPr>
              <a:t>kmeans</a:t>
            </a:r>
            <a:r>
              <a:rPr sz="2500" dirty="0">
                <a:solidFill>
                  <a:srgbClr val="000000"/>
                </a:solidFill>
              </a:rPr>
              <a:t>(</a:t>
            </a:r>
            <a:r>
              <a:rPr sz="2500" dirty="0" err="1">
                <a:solidFill>
                  <a:srgbClr val="000000"/>
                </a:solidFill>
              </a:rPr>
              <a:t>iter.max</a:t>
            </a:r>
            <a:r>
              <a:rPr sz="2500" dirty="0">
                <a:solidFill>
                  <a:srgbClr val="000000"/>
                </a:solidFill>
              </a:rPr>
              <a:t> = 3)</a:t>
            </a:r>
          </a:p>
          <a:p>
            <a:pPr lvl="1" indent="-457200">
              <a:spcAft>
                <a:spcPct val="15000"/>
              </a:spcAft>
              <a:buAutoNum type="alphaUcPeriod"/>
            </a:pPr>
            <a:r>
              <a:rPr sz="2500" b="1" dirty="0" err="1">
                <a:solidFill>
                  <a:srgbClr val="000000"/>
                </a:solidFill>
                <a:highlight>
                  <a:srgbClr val="00FF00"/>
                </a:highlight>
              </a:rPr>
              <a:t>kclust</a:t>
            </a:r>
            <a:r>
              <a:rPr sz="2500" b="1" dirty="0">
                <a:solidFill>
                  <a:srgbClr val="000000"/>
                </a:solidFill>
                <a:highlight>
                  <a:srgbClr val="00FF00"/>
                </a:highlight>
              </a:rPr>
              <a:t> &lt;- </a:t>
            </a:r>
            <a:r>
              <a:rPr sz="2500" b="1" dirty="0" err="1">
                <a:solidFill>
                  <a:srgbClr val="000000"/>
                </a:solidFill>
                <a:highlight>
                  <a:srgbClr val="00FF00"/>
                </a:highlight>
              </a:rPr>
              <a:t>kmeans</a:t>
            </a:r>
            <a:r>
              <a:rPr sz="2500" b="1" dirty="0">
                <a:solidFill>
                  <a:srgbClr val="000000"/>
                </a:solidFill>
                <a:highlight>
                  <a:srgbClr val="00FF00"/>
                </a:highlight>
              </a:rPr>
              <a:t>(centers = 3)</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215140"/>
            <a:ext cx="6816725" cy="1107996"/>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dirty="0"/>
              <a:t>Introduction to clustering models using R and </a:t>
            </a:r>
            <a:r>
              <a:rPr lang="en-US" dirty="0" err="1"/>
              <a:t>Tidymodels</a:t>
            </a:r>
            <a:endParaRPr lang="en-US" dirty="0"/>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
        <p:nvSpPr>
          <p:cNvPr id="8" name="TextBox 7">
            <a:extLst>
              <a:ext uri="{FF2B5EF4-FFF2-40B4-BE49-F238E27FC236}">
                <a16:creationId xmlns:a16="http://schemas.microsoft.com/office/drawing/2014/main" id="{2CE034EF-3BA6-E149-B42A-72CCAF81490C}"/>
              </a:ext>
            </a:extLst>
          </p:cNvPr>
          <p:cNvSpPr txBox="1"/>
          <p:nvPr/>
        </p:nvSpPr>
        <p:spPr>
          <a:xfrm>
            <a:off x="1113183" y="6033052"/>
            <a:ext cx="65" cy="307777"/>
          </a:xfrm>
          <a:prstGeom prst="rect">
            <a:avLst/>
          </a:prstGeom>
          <a:noFill/>
        </p:spPr>
        <p:txBody>
          <a:bodyPr wrap="none" lIns="0" tIns="0" rIns="0" bIns="0" rtlCol="0">
            <a:spAutoFit/>
          </a:bodyPr>
          <a:lstStyle/>
          <a:p>
            <a:pPr algn="l"/>
            <a:endParaRPr lang="en-US" sz="2000" err="1"/>
          </a:p>
        </p:txBody>
      </p:sp>
      <p:sp>
        <p:nvSpPr>
          <p:cNvPr id="9" name="TextBox 8">
            <a:extLst>
              <a:ext uri="{FF2B5EF4-FFF2-40B4-BE49-F238E27FC236}">
                <a16:creationId xmlns:a16="http://schemas.microsoft.com/office/drawing/2014/main" id="{C2265E52-9494-4A42-A3AF-53C117B977D2}"/>
              </a:ext>
            </a:extLst>
          </p:cNvPr>
          <p:cNvSpPr txBox="1"/>
          <p:nvPr/>
        </p:nvSpPr>
        <p:spPr>
          <a:xfrm>
            <a:off x="4399005" y="6042454"/>
            <a:ext cx="65" cy="307777"/>
          </a:xfrm>
          <a:prstGeom prst="rect">
            <a:avLst/>
          </a:prstGeom>
          <a:noFill/>
        </p:spPr>
        <p:txBody>
          <a:bodyPr wrap="none" lIns="0" tIns="0" rIns="0" bIns="0" rtlCol="0">
            <a:spAutoFit/>
          </a:bodyPr>
          <a:lstStyle/>
          <a:p>
            <a:pPr algn="l"/>
            <a:endParaRPr lang="en-US" sz="2000" err="1"/>
          </a:p>
        </p:txBody>
      </p:sp>
      <p:sp>
        <p:nvSpPr>
          <p:cNvPr id="10" name="Rectangle 9">
            <a:extLst>
              <a:ext uri="{FF2B5EF4-FFF2-40B4-BE49-F238E27FC236}">
                <a16:creationId xmlns:a16="http://schemas.microsoft.com/office/drawing/2014/main" id="{47A71C28-F678-6045-B0CA-E7D274CD85EA}"/>
              </a:ext>
            </a:extLst>
          </p:cNvPr>
          <p:cNvSpPr/>
          <p:nvPr/>
        </p:nvSpPr>
        <p:spPr bwMode="auto">
          <a:xfrm>
            <a:off x="457200" y="5758913"/>
            <a:ext cx="5334000" cy="5913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TextBox 4">
            <a:extLst>
              <a:ext uri="{FF2B5EF4-FFF2-40B4-BE49-F238E27FC236}">
                <a16:creationId xmlns:a16="http://schemas.microsoft.com/office/drawing/2014/main" id="{B3CC6FE2-AC11-C30C-1F0B-753CD222EF77}"/>
              </a:ext>
            </a:extLst>
          </p:cNvPr>
          <p:cNvSpPr txBox="1"/>
          <p:nvPr/>
        </p:nvSpPr>
        <p:spPr>
          <a:xfrm>
            <a:off x="584199" y="4581128"/>
            <a:ext cx="4647639" cy="923330"/>
          </a:xfrm>
          <a:prstGeom prst="rect">
            <a:avLst/>
          </a:prstGeom>
          <a:noFill/>
        </p:spPr>
        <p:txBody>
          <a:bodyPr wrap="square" lIns="0" tIns="0" rIns="0" bIns="0" rtlCol="0">
            <a:spAutoFit/>
          </a:bodyPr>
          <a:lstStyle/>
          <a:p>
            <a:r>
              <a:rPr lang="en-US" sz="2000" b="0" i="0" kern="1200" spc="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Follow along with this module at </a:t>
            </a:r>
            <a:r>
              <a:rPr lang="en-US" sz="2000" b="0" i="0" kern="1200" spc="0" baseline="0" dirty="0">
                <a:ln>
                  <a:noFill/>
                </a:ln>
                <a:solidFill>
                  <a:srgbClr val="0078D4"/>
                </a:solidFill>
                <a:effectLst/>
                <a:latin typeface="Segoe UI" panose="020B0502040204020203" pitchFamily="34" charset="0"/>
                <a:ea typeface="Arial" panose="020B0604020202020204" pitchFamily="34" charset="0"/>
                <a:cs typeface="Segoe UI" panose="020B0502040204020203" pitchFamily="34" charset="0"/>
                <a:hlinkClick r:id="rId3"/>
              </a:rPr>
              <a:t>https://aka.ms/</a:t>
            </a:r>
            <a:r>
              <a:rPr lang="it-IT" sz="2000" dirty="0">
                <a:solidFill>
                  <a:srgbClr val="0078D4"/>
                </a:solidFill>
                <a:latin typeface="Segoe UI" panose="020B0502040204020203" pitchFamily="34" charset="0"/>
                <a:cs typeface="Segoe UI" panose="020B0502040204020203" pitchFamily="34" charset="0"/>
                <a:hlinkClick r:id="rId3"/>
              </a:rPr>
              <a:t>learn-clustering-with-R</a:t>
            </a:r>
            <a:endParaRPr lang="it-IT" sz="2000" dirty="0">
              <a:solidFill>
                <a:srgbClr val="0078D4"/>
              </a:solidFill>
              <a:latin typeface="Segoe UI" panose="020B0502040204020203" pitchFamily="34" charset="0"/>
              <a:cs typeface="Segoe UI" panose="020B0502040204020203" pitchFamily="34" charset="0"/>
            </a:endParaRPr>
          </a:p>
          <a:p>
            <a:pPr algn="l"/>
            <a:endParaRPr lang="it-IT" sz="2000" dirty="0" err="1"/>
          </a:p>
        </p:txBody>
      </p:sp>
    </p:spTree>
    <p:extLst>
      <p:ext uri="{BB962C8B-B14F-4D97-AF65-F5344CB8AC3E}">
        <p14:creationId xmlns:p14="http://schemas.microsoft.com/office/powerpoint/2010/main" val="12076076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53998"/>
          </a:xfrm>
        </p:spPr>
        <p:txBody>
          <a:bodyPr anchor="t"/>
          <a:lstStyle>
            <a:lvl1pPr>
              <a:defRPr>
                <a:solidFill>
                  <a:schemeClr val="tx1"/>
                </a:solidFill>
              </a:defRPr>
            </a:lvl1pPr>
          </a:lstStyle>
          <a:p>
            <a:r>
              <a:rPr lang="en-US" dirty="0"/>
              <a:t>Summary</a:t>
            </a:r>
          </a:p>
        </p:txBody>
      </p:sp>
      <p:sp>
        <p:nvSpPr>
          <p:cNvPr id="3" name="Subtitle"/>
          <p:cNvSpPr>
            <a:spLocks noGrp="1"/>
          </p:cNvSpPr>
          <p:nvPr>
            <p:ph type="body" sz="quarter" idx="11"/>
          </p:nvPr>
        </p:nvSpPr>
        <p:spPr>
          <a:xfrm>
            <a:off x="4356100" y="2309812"/>
            <a:ext cx="7253288" cy="1046440"/>
          </a:xfrm>
        </p:spPr>
        <p:txBody>
          <a:bodyPr anchor="t"/>
          <a:lstStyle>
            <a:lvl1pPr marL="231775" indent="-231775">
              <a:spcAft>
                <a:spcPts val="600"/>
              </a:spcAft>
              <a:buFont typeface="Wingdings" panose="05000000000000000000" pitchFamily="2" charset="2"/>
              <a:buChar char=""/>
              <a:defRPr/>
            </a:lvl1pPr>
          </a:lstStyle>
          <a:p>
            <a:pPr lvl="1"/>
            <a:r>
              <a:rPr lang="it-IT" dirty="0"/>
              <a:t>What is clustering</a:t>
            </a:r>
          </a:p>
          <a:p>
            <a:pPr lvl="1"/>
            <a:r>
              <a:rPr lang="it-IT" dirty="0"/>
              <a:t>Evaluate different type of clustering</a:t>
            </a:r>
          </a:p>
          <a:p>
            <a:pPr lvl="1"/>
            <a:r>
              <a:rPr dirty="0"/>
              <a:t>How to train and evaluate </a:t>
            </a:r>
            <a:r>
              <a:t>clustering models</a:t>
            </a:r>
            <a:endParaRPr dirty="0"/>
          </a:p>
        </p:txBody>
      </p:sp>
    </p:spTree>
    <p:extLst>
      <p:ext uri="{BB962C8B-B14F-4D97-AF65-F5344CB8AC3E}">
        <p14:creationId xmlns:p14="http://schemas.microsoft.com/office/powerpoint/2010/main" val="26740718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1046440"/>
          </a:xfrm>
        </p:spPr>
        <p:txBody>
          <a:bodyPr anchor="t"/>
          <a:lstStyle>
            <a:lvl1pPr marL="231775" indent="-231775">
              <a:spcAft>
                <a:spcPts val="600"/>
              </a:spcAft>
              <a:buFont typeface="Wingdings" panose="05000000000000000000" pitchFamily="2" charset="2"/>
              <a:buChar char=""/>
              <a:defRPr/>
            </a:lvl1pPr>
          </a:lstStyle>
          <a:p>
            <a:pPr lvl="1"/>
            <a:r>
              <a:rPr lang="it-IT" dirty="0"/>
              <a:t>What is clustering</a:t>
            </a:r>
          </a:p>
          <a:p>
            <a:pPr lvl="1"/>
            <a:r>
              <a:rPr lang="it-IT" dirty="0"/>
              <a:t>Evaluate different type of clustering</a:t>
            </a:r>
          </a:p>
          <a:p>
            <a:pPr lvl="1"/>
            <a:r>
              <a:rPr dirty="0"/>
              <a:t>How to train and evaluate clustering models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What is clustering?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53998"/>
          </a:xfrm>
        </p:spPr>
        <p:txBody>
          <a:bodyPr wrap="square" anchor="t">
            <a:normAutofit/>
          </a:bodyPr>
          <a:lstStyle>
            <a:lvl1pPr>
              <a:defRPr>
                <a:solidFill>
                  <a:schemeClr val="tx1"/>
                </a:solidFill>
              </a:defRPr>
            </a:lvl1pPr>
          </a:lstStyle>
          <a:p>
            <a:r>
              <a:rPr lang="en-US" dirty="0"/>
              <a:t>What is clustering?</a:t>
            </a:r>
          </a:p>
        </p:txBody>
      </p:sp>
      <p:pic>
        <p:nvPicPr>
          <p:cNvPr id="4" name="New picture" descr="Illustration showing coordinates that have been clustered into three categories."/>
          <p:cNvPicPr/>
          <p:nvPr/>
        </p:nvPicPr>
        <p:blipFill>
          <a:blip r:embed="rId3"/>
          <a:stretch>
            <a:fillRect/>
          </a:stretch>
        </p:blipFill>
        <p:spPr>
          <a:xfrm>
            <a:off x="509536" y="1435100"/>
            <a:ext cx="5658472" cy="4226148"/>
          </a:xfrm>
          <a:prstGeom prst="rect">
            <a:avLst/>
          </a:prstGeom>
          <a:noFill/>
        </p:spPr>
      </p:pic>
      <p:sp>
        <p:nvSpPr>
          <p:cNvPr id="3" name="Subtitle"/>
          <p:cNvSpPr>
            <a:spLocks noGrp="1"/>
          </p:cNvSpPr>
          <p:nvPr>
            <p:ph sz="quarter" idx="13"/>
          </p:nvPr>
        </p:nvSpPr>
        <p:spPr>
          <a:xfrm>
            <a:off x="6389688" y="1435100"/>
            <a:ext cx="5292776" cy="4833938"/>
          </a:xfrm>
        </p:spPr>
        <p:txBody>
          <a:bodyPr wrap="square">
            <a:norm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rtl="0" eaLnBrk="1" latinLnBrk="0" hangingPunct="1">
              <a:spcBef>
                <a:spcPts val="634"/>
              </a:spcBef>
              <a:spcAft>
                <a:spcPts val="634"/>
              </a:spcAft>
            </a:pPr>
            <a:r>
              <a:rPr lang="it-IT" sz="2400" i="1" kern="1200" dirty="0">
                <a:effectLst/>
              </a:rPr>
              <a:t>Clustering</a:t>
            </a:r>
            <a:r>
              <a:rPr lang="it-IT" sz="2400" kern="1200" dirty="0">
                <a:effectLst/>
              </a:rPr>
              <a:t> is a form of </a:t>
            </a:r>
            <a:r>
              <a:rPr lang="it-IT" sz="2400" i="1" kern="1200" dirty="0">
                <a:effectLst/>
              </a:rPr>
              <a:t>unsupervised</a:t>
            </a:r>
            <a:r>
              <a:rPr lang="it-IT" sz="2400" kern="1200" dirty="0">
                <a:effectLst/>
              </a:rPr>
              <a:t> machine learning in which observations are grouped into clusters based on similarities in their </a:t>
            </a:r>
            <a:r>
              <a:rPr lang="it-IT" sz="2400" i="1" kern="1200" dirty="0">
                <a:effectLst/>
              </a:rPr>
              <a:t>features</a:t>
            </a:r>
            <a:r>
              <a:rPr lang="it-IT" sz="2400" kern="1200" dirty="0">
                <a:effectLst/>
              </a:rPr>
              <a:t>. </a:t>
            </a:r>
          </a:p>
          <a:p>
            <a:pPr marL="0" rtl="0" eaLnBrk="1" latinLnBrk="0" hangingPunct="1">
              <a:spcBef>
                <a:spcPts val="634"/>
              </a:spcBef>
              <a:spcAft>
                <a:spcPts val="634"/>
              </a:spcAft>
            </a:pPr>
            <a:r>
              <a:rPr lang="it-IT" sz="2400" kern="1200" dirty="0">
                <a:effectLst/>
              </a:rPr>
              <a:t>This is considered </a:t>
            </a:r>
            <a:r>
              <a:rPr lang="it-IT" sz="2400" i="1" kern="1200" dirty="0">
                <a:effectLst/>
              </a:rPr>
              <a:t>unsupervised</a:t>
            </a:r>
            <a:r>
              <a:rPr lang="it-IT" sz="2400" kern="1200" dirty="0">
                <a:effectLst/>
              </a:rPr>
              <a:t> because it does not make use of previously known </a:t>
            </a:r>
            <a:r>
              <a:rPr lang="it-IT" sz="2400" i="1" kern="1200" dirty="0">
                <a:effectLst/>
              </a:rPr>
              <a:t>label</a:t>
            </a:r>
            <a:r>
              <a:rPr lang="it-IT" sz="2400" kern="1200" dirty="0">
                <a:effectLst/>
              </a:rPr>
              <a:t> values to train a model.</a:t>
            </a:r>
            <a:endParaRPr lang="it-IT" sz="2400" dirty="0">
              <a:effectLs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Evaluate different types of clustering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53998"/>
          </a:xfrm>
        </p:spPr>
        <p:txBody>
          <a:bodyPr vert="horz" wrap="square" lIns="0" tIns="0" rIns="0" bIns="0" rtlCol="0" anchor="t">
            <a:normAutofit/>
          </a:bodyPr>
          <a:lstStyle>
            <a:lvl1pPr>
              <a:defRPr>
                <a:solidFill>
                  <a:schemeClr val="tx1"/>
                </a:solidFill>
              </a:defRPr>
            </a:lvl1pPr>
          </a:lstStyle>
          <a:p>
            <a:r>
              <a:rPr lang="en-US" b="0" kern="1200" cap="none" spc="-50" baseline="0" dirty="0">
                <a:ln w="3175">
                  <a:noFill/>
                </a:ln>
                <a:effectLst/>
                <a:latin typeface="+mj-lt"/>
                <a:ea typeface="+mn-ea"/>
                <a:cs typeface="Segoe UI" pitchFamily="34" charset="0"/>
              </a:rPr>
              <a:t>K-Means clustering</a:t>
            </a:r>
          </a:p>
        </p:txBody>
      </p:sp>
      <p:sp>
        <p:nvSpPr>
          <p:cNvPr id="4" name="New shape"/>
          <p:cNvSpPr/>
          <p:nvPr/>
        </p:nvSpPr>
        <p:spPr>
          <a:xfrm>
            <a:off x="584200" y="1625600"/>
            <a:ext cx="5211763" cy="4179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ormAutofit/>
          </a:bodyPr>
          <a:lstStyle/>
          <a:p>
            <a:pPr marL="15240" defTabSz="932742">
              <a:lnSpc>
                <a:spcPct val="90000"/>
              </a:lnSpc>
              <a:spcBef>
                <a:spcPct val="20000"/>
              </a:spcBef>
              <a:spcAft>
                <a:spcPct val="0"/>
              </a:spcAft>
              <a:buSzPct val="90000"/>
              <a:buFont typeface="Wingdings" panose="05000000000000000000" pitchFamily="2" charset="2"/>
              <a:buChar char=""/>
            </a:pPr>
            <a:endParaRPr lang="en-US" dirty="0">
              <a:solidFill>
                <a:schemeClr val="tx1"/>
              </a:solidFill>
            </a:endParaRPr>
          </a:p>
          <a:p>
            <a:pPr marL="381000" indent="-365760" defTabSz="932742">
              <a:lnSpc>
                <a:spcPct val="90000"/>
              </a:lnSpc>
              <a:spcBef>
                <a:spcPct val="20000"/>
              </a:spcBef>
              <a:spcAft>
                <a:spcPct val="0"/>
              </a:spcAft>
              <a:buSzPct val="90000"/>
              <a:buFont typeface="+mj-lt"/>
              <a:buAutoNum type="arabicPeriod"/>
            </a:pPr>
            <a:r>
              <a:rPr lang="en-US" dirty="0">
                <a:solidFill>
                  <a:schemeClr val="bg1"/>
                </a:solidFill>
              </a:rPr>
              <a:t>The data scientist specifies the number </a:t>
            </a:r>
            <a:r>
              <a:rPr lang="en-US" i="1" dirty="0">
                <a:solidFill>
                  <a:schemeClr val="bg1"/>
                </a:solidFill>
              </a:rPr>
              <a:t>K</a:t>
            </a:r>
            <a:r>
              <a:rPr lang="en-US" dirty="0">
                <a:solidFill>
                  <a:schemeClr val="bg1"/>
                </a:solidFill>
              </a:rPr>
              <a:t> of clusters.</a:t>
            </a:r>
          </a:p>
          <a:p>
            <a:pPr marL="381000" indent="-365760" defTabSz="932742">
              <a:lnSpc>
                <a:spcPct val="90000"/>
              </a:lnSpc>
              <a:spcBef>
                <a:spcPct val="20000"/>
              </a:spcBef>
              <a:spcAft>
                <a:spcPct val="0"/>
              </a:spcAft>
              <a:buSzPct val="90000"/>
              <a:buFont typeface="+mj-lt"/>
              <a:buAutoNum type="arabicPeriod"/>
            </a:pPr>
            <a:r>
              <a:rPr lang="en-US" dirty="0">
                <a:solidFill>
                  <a:schemeClr val="bg1"/>
                </a:solidFill>
              </a:rPr>
              <a:t>The algorithm randomly selects </a:t>
            </a:r>
            <a:r>
              <a:rPr lang="en-US" i="1" dirty="0">
                <a:solidFill>
                  <a:schemeClr val="bg1"/>
                </a:solidFill>
              </a:rPr>
              <a:t>K</a:t>
            </a:r>
            <a:r>
              <a:rPr lang="en-US" dirty="0">
                <a:solidFill>
                  <a:schemeClr val="bg1"/>
                </a:solidFill>
              </a:rPr>
              <a:t> observations as the initial </a:t>
            </a:r>
            <a:r>
              <a:rPr lang="en-US" i="1" dirty="0">
                <a:solidFill>
                  <a:schemeClr val="bg1"/>
                </a:solidFill>
              </a:rPr>
              <a:t>centroids</a:t>
            </a:r>
            <a:r>
              <a:rPr lang="en-US" dirty="0">
                <a:solidFill>
                  <a:schemeClr val="bg1"/>
                </a:solidFill>
              </a:rPr>
              <a:t> for the clusters.</a:t>
            </a:r>
          </a:p>
          <a:p>
            <a:pPr marL="381000" indent="-365760" defTabSz="932742">
              <a:lnSpc>
                <a:spcPct val="90000"/>
              </a:lnSpc>
              <a:spcBef>
                <a:spcPct val="20000"/>
              </a:spcBef>
              <a:spcAft>
                <a:spcPct val="0"/>
              </a:spcAft>
              <a:buSzPct val="90000"/>
              <a:buFont typeface="+mj-lt"/>
              <a:buAutoNum type="arabicPeriod"/>
            </a:pPr>
            <a:r>
              <a:rPr lang="en-US" dirty="0">
                <a:solidFill>
                  <a:schemeClr val="bg1"/>
                </a:solidFill>
              </a:rPr>
              <a:t>Each of the remaining observations are assigned to its closest centroid.</a:t>
            </a:r>
          </a:p>
          <a:p>
            <a:pPr marL="381000" indent="-365760" defTabSz="932742">
              <a:lnSpc>
                <a:spcPct val="90000"/>
              </a:lnSpc>
              <a:spcBef>
                <a:spcPct val="20000"/>
              </a:spcBef>
              <a:spcAft>
                <a:spcPct val="0"/>
              </a:spcAft>
              <a:buSzPct val="90000"/>
              <a:buFont typeface="+mj-lt"/>
              <a:buAutoNum type="arabicPeriod"/>
            </a:pPr>
            <a:r>
              <a:rPr lang="en-US" dirty="0">
                <a:solidFill>
                  <a:schemeClr val="bg1"/>
                </a:solidFill>
              </a:rPr>
              <a:t>The new means of each cluster is computed and the centroid is moved to the mean.</a:t>
            </a:r>
          </a:p>
          <a:p>
            <a:pPr marL="381000" indent="-365760" defTabSz="932742">
              <a:lnSpc>
                <a:spcPct val="90000"/>
              </a:lnSpc>
              <a:spcBef>
                <a:spcPct val="20000"/>
              </a:spcBef>
              <a:spcAft>
                <a:spcPct val="0"/>
              </a:spcAft>
              <a:buSzPct val="90000"/>
              <a:buFont typeface="+mj-lt"/>
              <a:buAutoNum type="arabicPeriod"/>
            </a:pPr>
            <a:r>
              <a:rPr lang="en-US" dirty="0">
                <a:solidFill>
                  <a:schemeClr val="bg1"/>
                </a:solidFill>
              </a:rPr>
              <a:t>The cluster assignment and centroid update steps are iteratively repeated until the cluster assignments stop changing. </a:t>
            </a:r>
          </a:p>
          <a:p>
            <a:pPr marL="381000" indent="-365760" defTabSz="932742">
              <a:lnSpc>
                <a:spcPct val="90000"/>
              </a:lnSpc>
              <a:spcBef>
                <a:spcPct val="20000"/>
              </a:spcBef>
              <a:spcAft>
                <a:spcPct val="0"/>
              </a:spcAft>
              <a:buSzPct val="90000"/>
              <a:buFont typeface="+mj-lt"/>
              <a:buAutoNum type="arabicPeriod"/>
            </a:pPr>
            <a:r>
              <a:rPr lang="en-US" dirty="0">
                <a:solidFill>
                  <a:schemeClr val="bg1"/>
                </a:solidFill>
              </a:rPr>
              <a:t>It’s strongly recommended to always run </a:t>
            </a:r>
            <a:r>
              <a:rPr lang="en-US" i="1" dirty="0">
                <a:solidFill>
                  <a:schemeClr val="bg1"/>
                </a:solidFill>
              </a:rPr>
              <a:t>K-Means</a:t>
            </a:r>
            <a:r>
              <a:rPr lang="en-US" dirty="0">
                <a:solidFill>
                  <a:schemeClr val="bg1"/>
                </a:solidFill>
              </a:rPr>
              <a:t> with several values of </a:t>
            </a:r>
            <a:r>
              <a:rPr lang="en-US" i="1" dirty="0" err="1">
                <a:solidFill>
                  <a:schemeClr val="bg1"/>
                </a:solidFill>
              </a:rPr>
              <a:t>nstart</a:t>
            </a:r>
            <a:r>
              <a:rPr lang="en-US" dirty="0">
                <a:solidFill>
                  <a:schemeClr val="bg1"/>
                </a:solidFill>
              </a:rPr>
              <a:t> to avoid an </a:t>
            </a:r>
            <a:r>
              <a:rPr lang="en-US" i="1" dirty="0">
                <a:solidFill>
                  <a:schemeClr val="bg1"/>
                </a:solidFill>
              </a:rPr>
              <a:t>undesirable local optimum</a:t>
            </a:r>
            <a:r>
              <a:rPr lang="en-US" dirty="0">
                <a:solidFill>
                  <a:schemeClr val="bg1"/>
                </a:solidFill>
              </a:rPr>
              <a:t>.</a:t>
            </a:r>
          </a:p>
        </p:txBody>
      </p:sp>
      <p:pic>
        <p:nvPicPr>
          <p:cNvPr id="8" name="Picture 7" descr="A picture containing text, crossword puzzle&#10;&#10;Description automatically generated">
            <a:extLst>
              <a:ext uri="{FF2B5EF4-FFF2-40B4-BE49-F238E27FC236}">
                <a16:creationId xmlns:a16="http://schemas.microsoft.com/office/drawing/2014/main" id="{F33B6C1E-71BF-6D17-F883-214637F39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231" y="2120280"/>
            <a:ext cx="5785466" cy="3254324"/>
          </a:xfrm>
          <a:prstGeom prst="rect">
            <a:avLst/>
          </a:prstGeom>
          <a:noFill/>
        </p:spPr>
      </p:pic>
      <p:pic>
        <p:nvPicPr>
          <p:cNvPr id="10" name="Picture 9" descr="Chart, scatter chart&#10;&#10;Description automatically generated">
            <a:extLst>
              <a:ext uri="{FF2B5EF4-FFF2-40B4-BE49-F238E27FC236}">
                <a16:creationId xmlns:a16="http://schemas.microsoft.com/office/drawing/2014/main" id="{59B7E1DC-FED0-FB18-F5A3-7E05BD6AA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357" y="2120280"/>
            <a:ext cx="5783340" cy="3254400"/>
          </a:xfrm>
          <a:prstGeom prst="rect">
            <a:avLst/>
          </a:prstGeom>
        </p:spPr>
      </p:pic>
      <p:pic>
        <p:nvPicPr>
          <p:cNvPr id="12" name="Picture 11" descr="Chart, scatter chart">
            <a:extLst>
              <a:ext uri="{FF2B5EF4-FFF2-40B4-BE49-F238E27FC236}">
                <a16:creationId xmlns:a16="http://schemas.microsoft.com/office/drawing/2014/main" id="{F6FA323E-1269-2E2E-92F3-47023BA2A3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357" y="2120280"/>
            <a:ext cx="5783340" cy="3254400"/>
          </a:xfrm>
          <a:prstGeom prst="rect">
            <a:avLst/>
          </a:prstGeom>
        </p:spPr>
      </p:pic>
      <p:pic>
        <p:nvPicPr>
          <p:cNvPr id="14" name="Picture 13" descr="Chart, scatter chart&#10;&#10;Description automatically generated">
            <a:extLst>
              <a:ext uri="{FF2B5EF4-FFF2-40B4-BE49-F238E27FC236}">
                <a16:creationId xmlns:a16="http://schemas.microsoft.com/office/drawing/2014/main" id="{C71DCF08-51F1-45B1-65E1-B90CCD848E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357" y="2124045"/>
            <a:ext cx="5783340" cy="3254400"/>
          </a:xfrm>
          <a:prstGeom prst="rect">
            <a:avLst/>
          </a:prstGeom>
        </p:spPr>
      </p:pic>
      <p:pic>
        <p:nvPicPr>
          <p:cNvPr id="16" name="Picture 15" descr="Chart, bubble chart">
            <a:extLst>
              <a:ext uri="{FF2B5EF4-FFF2-40B4-BE49-F238E27FC236}">
                <a16:creationId xmlns:a16="http://schemas.microsoft.com/office/drawing/2014/main" id="{7A985D69-B420-262A-10D6-88B65CBE37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9244" y="2120204"/>
            <a:ext cx="5783340" cy="3254400"/>
          </a:xfrm>
          <a:prstGeom prst="rect">
            <a:avLst/>
          </a:prstGeom>
        </p:spPr>
      </p:pic>
      <p:pic>
        <p:nvPicPr>
          <p:cNvPr id="18" name="Picture 17" descr="Chart, bubble chart">
            <a:extLst>
              <a:ext uri="{FF2B5EF4-FFF2-40B4-BE49-F238E27FC236}">
                <a16:creationId xmlns:a16="http://schemas.microsoft.com/office/drawing/2014/main" id="{151414D9-3EAE-59AE-82DE-898A64459E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1861" y="2120204"/>
            <a:ext cx="5783340" cy="3254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53998"/>
          </a:xfrm>
        </p:spPr>
        <p:txBody>
          <a:bodyPr wrap="square" anchor="t">
            <a:normAutofit/>
          </a:bodyPr>
          <a:lstStyle>
            <a:lvl1pPr>
              <a:defRPr>
                <a:solidFill>
                  <a:schemeClr val="tx1"/>
                </a:solidFill>
              </a:defRPr>
            </a:lvl1pPr>
          </a:lstStyle>
          <a:p>
            <a:r>
              <a:rPr lang="en-US" dirty="0"/>
              <a:t>Hierarchical clustering</a:t>
            </a:r>
          </a:p>
        </p:txBody>
      </p:sp>
      <p:pic>
        <p:nvPicPr>
          <p:cNvPr id="4" name="New picture" descr="Diagram showing hierarchical clustering."/>
          <p:cNvPicPr/>
          <p:nvPr/>
        </p:nvPicPr>
        <p:blipFill>
          <a:blip r:embed="rId3"/>
          <a:stretch>
            <a:fillRect/>
          </a:stretch>
        </p:blipFill>
        <p:spPr>
          <a:xfrm>
            <a:off x="479376" y="1628800"/>
            <a:ext cx="5688632" cy="4032448"/>
          </a:xfrm>
          <a:prstGeom prst="rect">
            <a:avLst/>
          </a:prstGeom>
          <a:noFill/>
        </p:spPr>
      </p:pic>
      <p:sp>
        <p:nvSpPr>
          <p:cNvPr id="3" name="Subtitle"/>
          <p:cNvSpPr>
            <a:spLocks noGrp="1"/>
          </p:cNvSpPr>
          <p:nvPr>
            <p:ph sz="quarter" idx="13"/>
          </p:nvPr>
        </p:nvSpPr>
        <p:spPr>
          <a:xfrm>
            <a:off x="6389688" y="1435100"/>
            <a:ext cx="5219700" cy="4833938"/>
          </a:xfrm>
        </p:spPr>
        <p:txBody>
          <a:bodyPr wrap="square">
            <a:norm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b="0" i="0" dirty="0">
                <a:effectLst/>
              </a:rPr>
              <a:t>In hierarchical clustering, the clusters themselves belong to a larger group, which belong to even larger groups, and so on.</a:t>
            </a:r>
          </a:p>
          <a:p>
            <a:endParaRPr lang="en-US" dirty="0"/>
          </a:p>
          <a:p>
            <a:r>
              <a:rPr lang="en-US" dirty="0"/>
              <a:t>D</a:t>
            </a:r>
            <a:r>
              <a:rPr lang="en-US" b="0" i="0" dirty="0">
                <a:effectLst/>
              </a:rPr>
              <a:t>ata points can be clusters in differing degrees of precision: with a large number of very small and precise groups, or a small number of larger groups.</a:t>
            </a:r>
            <a:endParaRPr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C29B-B18D-AE16-A978-55043FA24BF9}"/>
              </a:ext>
            </a:extLst>
          </p:cNvPr>
          <p:cNvSpPr>
            <a:spLocks noGrp="1"/>
          </p:cNvSpPr>
          <p:nvPr>
            <p:ph type="title"/>
          </p:nvPr>
        </p:nvSpPr>
        <p:spPr/>
        <p:txBody>
          <a:bodyPr/>
          <a:lstStyle/>
          <a:p>
            <a:r>
              <a:rPr lang="en-US" dirty="0"/>
              <a:t>Hierarchical clustering: agglomerative clustering</a:t>
            </a:r>
            <a:endParaRPr lang="it-IT" dirty="0"/>
          </a:p>
        </p:txBody>
      </p:sp>
      <p:pic>
        <p:nvPicPr>
          <p:cNvPr id="2052" name="Picture 4">
            <a:extLst>
              <a:ext uri="{FF2B5EF4-FFF2-40B4-BE49-F238E27FC236}">
                <a16:creationId xmlns:a16="http://schemas.microsoft.com/office/drawing/2014/main" id="{9055E7E8-C008-C569-BFA2-8E12973E55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65" r="34699"/>
          <a:stretch/>
        </p:blipFill>
        <p:spPr bwMode="auto">
          <a:xfrm>
            <a:off x="579503" y="1864119"/>
            <a:ext cx="5388804" cy="3560708"/>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Badge 1 with solid fill">
            <a:extLst>
              <a:ext uri="{FF2B5EF4-FFF2-40B4-BE49-F238E27FC236}">
                <a16:creationId xmlns:a16="http://schemas.microsoft.com/office/drawing/2014/main" id="{E96CE138-1418-EDC2-28FF-A300B4058C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3392" y="2015321"/>
            <a:ext cx="360000" cy="360000"/>
          </a:xfrm>
          <a:prstGeom prst="rect">
            <a:avLst/>
          </a:prstGeom>
        </p:spPr>
      </p:pic>
      <p:sp>
        <p:nvSpPr>
          <p:cNvPr id="10" name="TextBox 9">
            <a:extLst>
              <a:ext uri="{FF2B5EF4-FFF2-40B4-BE49-F238E27FC236}">
                <a16:creationId xmlns:a16="http://schemas.microsoft.com/office/drawing/2014/main" id="{C52A5E05-028C-6793-CEC3-0064E55DC2FD}"/>
              </a:ext>
            </a:extLst>
          </p:cNvPr>
          <p:cNvSpPr txBox="1"/>
          <p:nvPr/>
        </p:nvSpPr>
        <p:spPr>
          <a:xfrm>
            <a:off x="7338252" y="1997839"/>
            <a:ext cx="4729392"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ormAutofit/>
          </a:bodyPr>
          <a:lstStyle>
            <a:defPPr>
              <a:defRPr lang="en-US"/>
            </a:defPPr>
            <a:lvl1pPr marL="15240" defTabSz="932742">
              <a:lnSpc>
                <a:spcPct val="90000"/>
              </a:lnSpc>
              <a:spcBef>
                <a:spcPct val="20000"/>
              </a:spcBef>
              <a:spcAft>
                <a:spcPct val="0"/>
              </a:spcAft>
              <a:buSzPct val="90000"/>
              <a:buFont typeface="Wingdings" panose="05000000000000000000" pitchFamily="2" charset="2"/>
              <a:buChar cha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58140" indent="-342900">
              <a:buFont typeface="+mj-lt"/>
              <a:buAutoNum type="arabicPeriod"/>
            </a:pPr>
            <a:r>
              <a:rPr lang="en-US" dirty="0"/>
              <a:t>The linkage distances between each of the data points is computed.</a:t>
            </a:r>
          </a:p>
          <a:p>
            <a:pPr marL="358140" indent="-342900">
              <a:buFont typeface="+mj-lt"/>
              <a:buAutoNum type="arabicPeriod"/>
            </a:pPr>
            <a:r>
              <a:rPr lang="en-US" dirty="0"/>
              <a:t>Points are clustered pairwise with their nearest neighbor.</a:t>
            </a:r>
          </a:p>
          <a:p>
            <a:pPr marL="358140" indent="-342900">
              <a:buFont typeface="+mj-lt"/>
              <a:buAutoNum type="arabicPeriod"/>
            </a:pPr>
            <a:r>
              <a:rPr lang="en-US" dirty="0"/>
              <a:t>Linkage distances between the clusters are computed.</a:t>
            </a:r>
          </a:p>
          <a:p>
            <a:pPr marL="358140" indent="-342900">
              <a:buFont typeface="+mj-lt"/>
              <a:buAutoNum type="arabicPeriod"/>
            </a:pPr>
            <a:r>
              <a:rPr lang="en-US" dirty="0"/>
              <a:t>Clusters are combined pairwise into larger clusters.</a:t>
            </a:r>
          </a:p>
          <a:p>
            <a:pPr marL="358140" indent="-342900">
              <a:buFont typeface="+mj-lt"/>
              <a:buAutoNum type="arabicPeriod"/>
            </a:pPr>
            <a:r>
              <a:rPr lang="en-US" dirty="0"/>
              <a:t>Steps 3 and 4 are repeated until all data points are in a single cluster.</a:t>
            </a:r>
          </a:p>
        </p:txBody>
      </p:sp>
      <p:pic>
        <p:nvPicPr>
          <p:cNvPr id="9" name="Picture 2">
            <a:extLst>
              <a:ext uri="{FF2B5EF4-FFF2-40B4-BE49-F238E27FC236}">
                <a16:creationId xmlns:a16="http://schemas.microsoft.com/office/drawing/2014/main" id="{EB6F9039-B23C-2E0A-D5D7-72C2E94AB44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31" t="22264" r="5694" b="5974"/>
          <a:stretch/>
        </p:blipFill>
        <p:spPr bwMode="auto">
          <a:xfrm>
            <a:off x="623392" y="1982666"/>
            <a:ext cx="6452601" cy="2937866"/>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Badge with solid fill">
            <a:extLst>
              <a:ext uri="{FF2B5EF4-FFF2-40B4-BE49-F238E27FC236}">
                <a16:creationId xmlns:a16="http://schemas.microsoft.com/office/drawing/2014/main" id="{A88711C8-7BD5-8CA0-A707-C6AD568FEE4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5236" y="4149080"/>
            <a:ext cx="360000" cy="360000"/>
          </a:xfrm>
          <a:prstGeom prst="rect">
            <a:avLst/>
          </a:prstGeom>
        </p:spPr>
      </p:pic>
      <p:pic>
        <p:nvPicPr>
          <p:cNvPr id="19" name="Picture 4">
            <a:extLst>
              <a:ext uri="{FF2B5EF4-FFF2-40B4-BE49-F238E27FC236}">
                <a16:creationId xmlns:a16="http://schemas.microsoft.com/office/drawing/2014/main" id="{E046E295-9995-B516-6751-BA7F2A488E7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113" t="21197" r="5704"/>
          <a:stretch/>
        </p:blipFill>
        <p:spPr bwMode="auto">
          <a:xfrm>
            <a:off x="639997" y="1976202"/>
            <a:ext cx="6408712" cy="2937600"/>
          </a:xfrm>
          <a:prstGeom prst="rect">
            <a:avLst/>
          </a:prstGeom>
          <a:noFill/>
          <a:extLst>
            <a:ext uri="{909E8E84-426E-40DD-AFC4-6F175D3DCCD1}">
              <a14:hiddenFill xmlns:a14="http://schemas.microsoft.com/office/drawing/2010/main">
                <a:solidFill>
                  <a:srgbClr val="FFFFFF"/>
                </a:solidFill>
              </a14:hiddenFill>
            </a:ext>
          </a:extLst>
        </p:spPr>
      </p:pic>
      <p:pic>
        <p:nvPicPr>
          <p:cNvPr id="23" name="Graphic 22" descr="Badge 3 with solid fill">
            <a:extLst>
              <a:ext uri="{FF2B5EF4-FFF2-40B4-BE49-F238E27FC236}">
                <a16:creationId xmlns:a16="http://schemas.microsoft.com/office/drawing/2014/main" id="{18E7C305-231C-8900-F40C-09B2479370C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50890" y="4311176"/>
            <a:ext cx="360000" cy="360000"/>
          </a:xfrm>
          <a:prstGeom prst="rect">
            <a:avLst/>
          </a:prstGeom>
        </p:spPr>
      </p:pic>
      <p:pic>
        <p:nvPicPr>
          <p:cNvPr id="24" name="Picture 6">
            <a:extLst>
              <a:ext uri="{FF2B5EF4-FFF2-40B4-BE49-F238E27FC236}">
                <a16:creationId xmlns:a16="http://schemas.microsoft.com/office/drawing/2014/main" id="{00BE5EFA-8AE8-7018-3FC6-D539B3032C0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3331" r="5703"/>
          <a:stretch/>
        </p:blipFill>
        <p:spPr bwMode="auto">
          <a:xfrm>
            <a:off x="550205" y="1960200"/>
            <a:ext cx="6525788" cy="2937600"/>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descr="Badge 4 with solid fill">
            <a:extLst>
              <a:ext uri="{FF2B5EF4-FFF2-40B4-BE49-F238E27FC236}">
                <a16:creationId xmlns:a16="http://schemas.microsoft.com/office/drawing/2014/main" id="{3D16E057-1B22-1161-2263-9FB20E3008E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47495" y="4262392"/>
            <a:ext cx="360000" cy="360000"/>
          </a:xfrm>
          <a:prstGeom prst="rect">
            <a:avLst/>
          </a:prstGeom>
        </p:spPr>
      </p:pic>
      <p:pic>
        <p:nvPicPr>
          <p:cNvPr id="2048" name="Picture 10">
            <a:extLst>
              <a:ext uri="{FF2B5EF4-FFF2-40B4-BE49-F238E27FC236}">
                <a16:creationId xmlns:a16="http://schemas.microsoft.com/office/drawing/2014/main" id="{5C65B122-2644-4288-C32A-DBD3F0241095}"/>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7655" r="978" b="6317"/>
          <a:stretch/>
        </p:blipFill>
        <p:spPr bwMode="auto">
          <a:xfrm>
            <a:off x="103641" y="1757468"/>
            <a:ext cx="6910441" cy="2937600"/>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Box 2050">
            <a:extLst>
              <a:ext uri="{FF2B5EF4-FFF2-40B4-BE49-F238E27FC236}">
                <a16:creationId xmlns:a16="http://schemas.microsoft.com/office/drawing/2014/main" id="{ED6587AE-3D99-D5FB-D06D-021C539A1DF2}"/>
              </a:ext>
            </a:extLst>
          </p:cNvPr>
          <p:cNvSpPr txBox="1"/>
          <p:nvPr/>
        </p:nvSpPr>
        <p:spPr>
          <a:xfrm>
            <a:off x="9920880" y="6330119"/>
            <a:ext cx="2088232" cy="215444"/>
          </a:xfrm>
          <a:prstGeom prst="rect">
            <a:avLst/>
          </a:prstGeom>
          <a:noFill/>
        </p:spPr>
        <p:txBody>
          <a:bodyPr wrap="square" lIns="0" tIns="0" rIns="0" bIns="0" rtlCol="0">
            <a:spAutoFit/>
          </a:bodyPr>
          <a:lstStyle/>
          <a:p>
            <a:pPr algn="l"/>
            <a:r>
              <a:rPr lang="it-IT" sz="1400" dirty="0"/>
              <a:t>Artwork by </a:t>
            </a:r>
            <a:r>
              <a:rPr lang="it-IT" sz="1400" dirty="0">
                <a:hlinkClick r:id="rId16"/>
              </a:rPr>
              <a:t>@allison_horst</a:t>
            </a:r>
            <a:endParaRPr lang="it-IT" sz="1400" dirty="0"/>
          </a:p>
        </p:txBody>
      </p:sp>
      <p:sp>
        <p:nvSpPr>
          <p:cNvPr id="2053" name="Rectangle 2052">
            <a:extLst>
              <a:ext uri="{FF2B5EF4-FFF2-40B4-BE49-F238E27FC236}">
                <a16:creationId xmlns:a16="http://schemas.microsoft.com/office/drawing/2014/main" id="{5AA46F5F-3C68-933A-949C-D1C84F2975F9}"/>
              </a:ext>
            </a:extLst>
          </p:cNvPr>
          <p:cNvSpPr/>
          <p:nvPr/>
        </p:nvSpPr>
        <p:spPr bwMode="auto">
          <a:xfrm>
            <a:off x="6610890" y="4478730"/>
            <a:ext cx="494401" cy="31241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pic>
        <p:nvPicPr>
          <p:cNvPr id="31" name="Graphic 30" descr="Badge 5 with solid fill">
            <a:extLst>
              <a:ext uri="{FF2B5EF4-FFF2-40B4-BE49-F238E27FC236}">
                <a16:creationId xmlns:a16="http://schemas.microsoft.com/office/drawing/2014/main" id="{E7735A6C-1445-7AD1-E443-6C1EB3AA1AA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627065" y="4490008"/>
            <a:ext cx="360000" cy="360000"/>
          </a:xfrm>
          <a:prstGeom prst="rect">
            <a:avLst/>
          </a:prstGeom>
        </p:spPr>
      </p:pic>
    </p:spTree>
    <p:extLst>
      <p:ext uri="{BB962C8B-B14F-4D97-AF65-F5344CB8AC3E}">
        <p14:creationId xmlns:p14="http://schemas.microsoft.com/office/powerpoint/2010/main" val="421136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5.0.13"/>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482</TotalTime>
  <Words>1986</Words>
  <Application>Microsoft Office PowerPoint</Application>
  <PresentationFormat>Widescreen</PresentationFormat>
  <Paragraphs>140</Paragraphs>
  <Slides>21</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Arial</vt:lpstr>
      <vt:lpstr>Calibri</vt:lpstr>
      <vt:lpstr>charter</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Introduction to clustering models using R and Tidymodels</vt:lpstr>
      <vt:lpstr>Learning objectives</vt:lpstr>
      <vt:lpstr>What is clustering?</vt:lpstr>
      <vt:lpstr>What is clustering?</vt:lpstr>
      <vt:lpstr>Evaluate different types of clustering</vt:lpstr>
      <vt:lpstr>K-Means clustering</vt:lpstr>
      <vt:lpstr>Hierarchical clustering</vt:lpstr>
      <vt:lpstr>Hierarchical clustering: agglomerative clustering</vt:lpstr>
      <vt:lpstr>Within cluster sum of squares (WCSS)</vt:lpstr>
      <vt:lpstr>How to train and evaluate clustering models</vt:lpstr>
      <vt:lpstr>Challenge: Train a clustering model </vt:lpstr>
      <vt:lpstr>Code with us </vt:lpstr>
      <vt:lpstr>Knowledge check</vt:lpstr>
      <vt:lpstr>Question 1</vt:lpstr>
      <vt:lpstr>Question 1</vt:lpstr>
      <vt:lpstr>Question 2</vt:lpstr>
      <vt:lpstr>Question 2</vt:lpstr>
      <vt:lpstr>Summary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Carlotta Castelluccio</cp:lastModifiedBy>
  <cp:revision>36</cp:revision>
  <cp:lastPrinted>2022-03-18T12:51:57Z</cp:lastPrinted>
  <dcterms:created xsi:type="dcterms:W3CDTF">2022-03-18T12:51:57Z</dcterms:created>
  <dcterms:modified xsi:type="dcterms:W3CDTF">2022-07-04T12:06:21Z</dcterms:modified>
</cp:coreProperties>
</file>