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11856" r:id="rId2"/>
    <p:sldId id="2143187630" r:id="rId3"/>
    <p:sldId id="2143187658" r:id="rId4">
      <p:extLst>
        <p:ext uri="{E3EDB536-0D56-4F60-86BA-61A60CA02DAB}">
          <p202:designTagLst xmlns:p202="http://schemas.microsoft.com/office/powerpoint/2020/02/main" xmlns="">
            <p202:designTag name="BPID" val="{C1FF077E-9176-47E1-B008-A162479F2C5D}"/>
          </p202:designTagLst>
        </p:ext>
      </p:extLst>
    </p:sldId>
    <p:sldId id="2051" r:id="rId5"/>
    <p:sldId id="270" r:id="rId6"/>
    <p:sldId id="2143187661" r:id="rId7"/>
    <p:sldId id="2143187660" r:id="rId8">
      <p:extLst>
        <p:ext uri="{E3EDB536-0D56-4F60-86BA-61A60CA02DAB}">
          <p202:designTagLst xmlns:p202="http://schemas.microsoft.com/office/powerpoint/2020/02/main" xmlns="">
            <p202:designTag name="BPID" val="{C1FF077E-9176-47E1-B008-A162479F2C5D}"/>
          </p202:designTagLst>
        </p:ext>
      </p:extLst>
    </p:sldId>
    <p:sldId id="2143187665" r:id="rId9">
      <p:extLst>
        <p:ext uri="{E3EDB536-0D56-4F60-86BA-61A60CA02DAB}">
          <p202:designTagLst xmlns:p202="http://schemas.microsoft.com/office/powerpoint/2020/02/main" xmlns="">
            <p202:designTag name="BPID" val="{012DDDBD-187A-40C8-882F-337AD3509F34}"/>
          </p202:designTagLst>
        </p:ext>
      </p:extLst>
    </p:sldId>
    <p:sldId id="2143187694" r:id="rId10">
      <p:extLst>
        <p:ext uri="{E3EDB536-0D56-4F60-86BA-61A60CA02DAB}">
          <p202:designTagLst xmlns:p202="http://schemas.microsoft.com/office/powerpoint/2020/02/main" xmlns="">
            <p202:designTag name="BPID" val="{012DDDBD-187A-40C8-882F-337AD3509F34}"/>
          </p202:designTagLst>
        </p:ext>
      </p:extLst>
    </p:sldId>
    <p:sldId id="2143187695" r:id="rId11">
      <p:extLst>
        <p:ext uri="{E3EDB536-0D56-4F60-86BA-61A60CA02DAB}">
          <p202:designTagLst xmlns:p202="http://schemas.microsoft.com/office/powerpoint/2020/02/main" xmlns="">
            <p202:designTag name="BPID" val="{012DDDBD-187A-40C8-882F-337AD3509F34}"/>
          </p202:designTagLst>
        </p:ext>
      </p:extLst>
    </p:sldId>
    <p:sldId id="2143187696" r:id="rId12">
      <p:extLst>
        <p:ext uri="{E3EDB536-0D56-4F60-86BA-61A60CA02DAB}">
          <p202:designTagLst xmlns:p202="http://schemas.microsoft.com/office/powerpoint/2020/02/main" xmlns="">
            <p202:designTag name="BPID" val="{012DDDBD-187A-40C8-882F-337AD3509F34}"/>
          </p202:designTagLst>
        </p:ext>
      </p:extLst>
    </p:sldId>
    <p:sldId id="2143187697" r:id="rId13">
      <p:extLst>
        <p:ext uri="{E3EDB536-0D56-4F60-86BA-61A60CA02DAB}">
          <p202:designTagLst xmlns:p202="http://schemas.microsoft.com/office/powerpoint/2020/02/main" xmlns="">
            <p202:designTag name="BPID" val="{012DDDBD-187A-40C8-882F-337AD3509F34}"/>
          </p202:designTagLst>
        </p:ext>
      </p:extLst>
    </p:sldId>
    <p:sldId id="2143187698" r:id="rId14">
      <p:extLst>
        <p:ext uri="{E3EDB536-0D56-4F60-86BA-61A60CA02DAB}">
          <p202:designTagLst xmlns:p202="http://schemas.microsoft.com/office/powerpoint/2020/02/main" xmlns="">
            <p202:designTag name="BPID" val="{012DDDBD-187A-40C8-882F-337AD3509F34}"/>
          </p202:designTagLst>
        </p:ext>
      </p:extLst>
    </p:sldId>
    <p:sldId id="2143187699" r:id="rId15">
      <p:extLst>
        <p:ext uri="{E3EDB536-0D56-4F60-86BA-61A60CA02DAB}">
          <p202:designTagLst xmlns:p202="http://schemas.microsoft.com/office/powerpoint/2020/02/main" xmlns="">
            <p202:designTag name="BPID" val="{012DDDBD-187A-40C8-882F-337AD3509F34}"/>
          </p202:designTagLst>
        </p:ext>
      </p:extLst>
    </p:sldId>
    <p:sldId id="2143187700" r:id="rId16">
      <p:extLst>
        <p:ext uri="{E3EDB536-0D56-4F60-86BA-61A60CA02DAB}">
          <p202:designTagLst xmlns:p202="http://schemas.microsoft.com/office/powerpoint/2020/02/main" xmlns="">
            <p202:designTag name="BPID" val="{012DDDBD-187A-40C8-882F-337AD3509F34}"/>
          </p202:designTagLst>
        </p:ext>
      </p:extLst>
    </p:sldId>
    <p:sldId id="2143187637" r:id="rId17">
      <p:extLst>
        <p:ext uri="{E3EDB536-0D56-4F60-86BA-61A60CA02DAB}">
          <p202:designTagLst xmlns:p202="http://schemas.microsoft.com/office/powerpoint/2020/02/main" xmlns="">
            <p202:designTag name="BPID" val="{012DDDBD-187A-40C8-882F-337AD3509F34}"/>
          </p202:designTagLst>
        </p:ext>
      </p:extLst>
    </p:sldId>
    <p:sldId id="2143187683" r:id="rId18"/>
    <p:sldId id="2143187682" r:id="rId19"/>
    <p:sldId id="2143187681" r:id="rId20"/>
    <p:sldId id="2143187680" r:id="rId21"/>
    <p:sldId id="2143187663" r:id="rId22"/>
    <p:sldId id="2143187634" r:id="rId23"/>
    <p:sldId id="2143187667" r:id="rId24"/>
    <p:sldId id="2143187678" r:id="rId25"/>
    <p:sldId id="2143187687" r:id="rId26"/>
    <p:sldId id="2143187668" r:id="rId27"/>
    <p:sldId id="2143187689" r:id="rId28"/>
    <p:sldId id="2143187669" r:id="rId29"/>
    <p:sldId id="2143187691" r:id="rId30"/>
    <p:sldId id="2143187670" r:id="rId31"/>
    <p:sldId id="2143187692" r:id="rId32"/>
    <p:sldId id="2143187671" r:id="rId33"/>
    <p:sldId id="2143187672" r:id="rId34"/>
    <p:sldId id="2143187676" r:id="rId35"/>
    <p:sldId id="19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B46414-5390-3950-6288-F361B3748D08}" name="Beth Pan" initials="BP" userId="S::xupa@microsoft.com::9b3f1660-e87e-453f-b97d-b091d50f56b8" providerId="AD"/>
  <p188:author id="{820D18AD-5427-6DC5-3EEE-BC2CB2DD7025}" name="Nikola Metulev" initials="NM" userId="Nikola Metulev"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964CC"/>
    <a:srgbClr val="0070C0"/>
    <a:srgbClr val="D59CFF"/>
    <a:srgbClr val="243A5E"/>
    <a:srgbClr val="020D1F"/>
    <a:srgbClr val="0E234A"/>
    <a:srgbClr val="243A5F"/>
    <a:srgbClr val="3B2E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FDE5E-DA4B-D64F-E0DD-153C7924E370}" v="342" dt="2022-06-03T00:29:29.483"/>
    <p1510:client id="{5FAEFB78-2493-F14B-92BD-FA482E99907F}" v="1637" dt="2022-06-03T04:05:22.856"/>
    <p1510:client id="{98E5FCAA-EF4A-4135-A03A-DFFF7EA06A48}" v="10" dt="2022-06-03T22:23:33.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12" autoAdjust="0"/>
    <p:restoredTop sz="81088" autoAdjust="0"/>
  </p:normalViewPr>
  <p:slideViewPr>
    <p:cSldViewPr snapToGrid="0">
      <p:cViewPr varScale="1">
        <p:scale>
          <a:sx n="162" d="100"/>
          <a:sy n="162" d="100"/>
        </p:scale>
        <p:origin x="208"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327DC-17CE-E341-AEB3-B1F5911D9CC2}" type="datetimeFigureOut">
              <a:rPr lang="en-US" smtClean="0"/>
              <a:t>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AF781-074E-EE42-8E80-21A05A7D9BCD}" type="slidenum">
              <a:rPr lang="en-US" smtClean="0"/>
              <a:t>‹#›</a:t>
            </a:fld>
            <a:endParaRPr lang="en-US"/>
          </a:p>
        </p:txBody>
      </p:sp>
    </p:spTree>
    <p:extLst>
      <p:ext uri="{BB962C8B-B14F-4D97-AF65-F5344CB8AC3E}">
        <p14:creationId xmlns:p14="http://schemas.microsoft.com/office/powerpoint/2010/main" val="318063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eveloper.mozilla.org/docs/Web/Apps/Progressive/Advantages#Re-engageabl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eveloper.mozilla.org/docs/Web/Apps/Progressive/Advantages#Network_independ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veloper.mozilla.org/docs/Web/Apps/Progressive/Advantages#Progressiv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eveloper.mozilla.org/docs/Web/Apps/Progressive/Advantages#Saf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veloper.mozilla.org/Apps/Progressive/Advantages#Responsiv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veloper.mozilla.org/Apps/Progressive/Advantages#Linkabl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aka.ms/learn-pwa/workshop/github.com/microsoft/workshop-library/tree/main/full/build-resume-website" TargetMode="External"/><Relationship Id="rId3" Type="http://schemas.openxmlformats.org/officeDocument/2006/relationships/hyperlink" Target="https://aka.ms/learn-pwa/workshop/edge" TargetMode="External"/><Relationship Id="rId7" Type="http://schemas.openxmlformats.org/officeDocument/2006/relationships/hyperlink" Target="https://aka.ms/learn-pwa/workshop/docs.microsoft.com/learn/modules/build-simple-website/"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nodejs.org/en/" TargetMode="External"/><Relationship Id="rId5" Type="http://schemas.openxmlformats.org/officeDocument/2006/relationships/hyperlink" Target="https://git-scm.com/downloads" TargetMode="External"/><Relationship Id="rId4" Type="http://schemas.openxmlformats.org/officeDocument/2006/relationships/hyperlink" Target="https://aka.ms/learn-pwa/workshop/vscode" TargetMode="External"/><Relationship Id="rId9" Type="http://schemas.openxmlformats.org/officeDocument/2006/relationships/hyperlink" Target="https://aka.ms/learn-pwa/workshop/azure.microsoft.com/free/student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eveloper.mozilla.org/en-US/docs/Glossary/JS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ka.ms/learn-pwa/workshop/docs.microsoft.com/microsoft-edge/progressive-web-apps-chromium/how-to/service-worker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veloper.mozilla.org/docs/Web/Apps/Progressive/Advantages#Discoverab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veloper.mozilla.org/docs/Web/Apps/Progressive/Advantages#Installabl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6/3/2022 3:22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45071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Re-engageable</a:t>
            </a:r>
            <a:endParaRPr lang="en-US" dirty="0"/>
          </a:p>
          <a:p>
            <a:r>
              <a:rPr lang="en-US" dirty="0"/>
              <a:t>PWAs can receive push notifications, even when the app isn't active.</a:t>
            </a:r>
            <a:endParaRPr lang="en-US" dirty="0">
              <a:cs typeface="Calibr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73541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Network-independent</a:t>
            </a:r>
            <a:endParaRPr lang="en-US" dirty="0"/>
          </a:p>
          <a:p>
            <a:r>
              <a:rPr lang="en-US" dirty="0"/>
              <a:t>They work offline and in low-network conditions.</a:t>
            </a:r>
            <a:endParaRPr lang="en-US" dirty="0">
              <a:cs typeface="Calibr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0838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Progressive</a:t>
            </a:r>
            <a:endParaRPr lang="en-US" dirty="0"/>
          </a:p>
          <a:p>
            <a:r>
              <a:rPr lang="en-US" dirty="0"/>
              <a:t>The user experience of these apps scales up or down with device capabilities.</a:t>
            </a:r>
            <a:endParaRPr lang="en-US" dirty="0">
              <a:cs typeface="Calibr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0799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Safe</a:t>
            </a:r>
            <a:endParaRPr lang="en-US" dirty="0"/>
          </a:p>
          <a:p>
            <a:r>
              <a:rPr lang="en-US" dirty="0"/>
              <a:t>The app provides a secure HTTPS endpoint and other user safeguards.</a:t>
            </a:r>
            <a:endParaRPr lang="en-US" dirty="0">
              <a:cs typeface="Calibri"/>
            </a:endParaRPr>
          </a:p>
          <a:p>
            <a:endParaRPr lang="en-US" dirty="0">
              <a:cs typeface="Calibr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86814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Responsive</a:t>
            </a:r>
            <a:endParaRPr lang="en-US" dirty="0"/>
          </a:p>
          <a:p>
            <a:r>
              <a:rPr lang="en-US" dirty="0"/>
              <a:t>They adapt to the user's screen size or orientation and input method.</a:t>
            </a:r>
            <a:endParaRPr lang="en-US" dirty="0">
              <a:cs typeface="Calibri"/>
            </a:endParaRPr>
          </a:p>
          <a:p>
            <a:endParaRPr lang="en-US" dirty="0">
              <a:solidFill>
                <a:srgbClr val="000000"/>
              </a:solidFill>
              <a:latin typeface="Microsoft Segoe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28319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Linkable</a:t>
            </a:r>
            <a:endParaRPr lang="en-US" dirty="0"/>
          </a:p>
          <a:p>
            <a:r>
              <a:rPr lang="en-US" dirty="0"/>
              <a:t>You can share and launch the app from a standard link.</a:t>
            </a:r>
            <a:endParaRPr lang="en-US" dirty="0">
              <a:solidFill>
                <a:srgbClr val="000000"/>
              </a:solidFill>
              <a:latin typeface="Microsoft Segoe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5625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Microsoft SegoeUI"/>
              </a:rPr>
              <a:t>Here are some of the examples we have today as PWAs:</a:t>
            </a:r>
          </a:p>
          <a:p>
            <a:endParaRPr lang="en-US" dirty="0">
              <a:latin typeface="Microsoft SegoeUI"/>
            </a:endParaRPr>
          </a:p>
          <a:p>
            <a:r>
              <a:rPr lang="en-US" dirty="0">
                <a:latin typeface="Microsoft SegoeUI"/>
              </a:rPr>
              <a:t>Reddit, TikTok, Twitter</a:t>
            </a:r>
          </a:p>
          <a:p>
            <a:endParaRPr lang="en-US" dirty="0">
              <a:latin typeface="Microsoft SegoeUI"/>
            </a:endParaRPr>
          </a:p>
          <a:p>
            <a:r>
              <a:rPr lang="en-US" dirty="0">
                <a:latin typeface="Microsoft SegoeUI"/>
              </a:rPr>
              <a:t>And so many more like Starbucks, tinder, Uber, West Elm, etc.</a:t>
            </a:r>
          </a:p>
          <a:p>
            <a:endParaRPr lang="en-US" dirty="0">
              <a:latin typeface="Microsoft SegoeUI"/>
            </a:endParaRPr>
          </a:p>
          <a:p>
            <a:r>
              <a:rPr lang="en-US" dirty="0">
                <a:latin typeface="Microsoft SegoeUI"/>
              </a:rPr>
              <a:t>These PWAs all started with a great web experience and then enhanced their experience for performance, resilience, installation, and engagement</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1106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that we talked about what is a PWA, how they take the best features of both web and native platforms, let's change gear and look at specifically what Windows can do with PWAs</a:t>
            </a:r>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714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6E6E6"/>
                </a:solidFill>
                <a:effectLst/>
                <a:latin typeface="Segoe UI"/>
                <a:cs typeface="Segoe UI"/>
              </a:rPr>
              <a:t>Because PWAs combines the best of the web and compiled apps, there are some great benefit that simple web apps can't achieve: such as working offline, being installed just like an app, support native capabilities like push notifications and periodic updates, and work with hardware features. Remember these are not restricted to Windows only, you can utilize these on platforms like Android, and iOS as well.</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70610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6E6E6"/>
                </a:solidFill>
                <a:effectLst/>
                <a:latin typeface="Segoe UI"/>
                <a:cs typeface="Segoe UI"/>
              </a:rPr>
              <a:t>And the advanced capabilities that desktop operating system bring to the table are abundant. Your web app now will be able to do all of these functionally:</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9522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profile</a:t>
            </a:r>
          </a:p>
        </p:txBody>
      </p:sp>
      <p:sp>
        <p:nvSpPr>
          <p:cNvPr id="4" name="Slide Number Placeholder 3"/>
          <p:cNvSpPr>
            <a:spLocks noGrp="1"/>
          </p:cNvSpPr>
          <p:nvPr>
            <p:ph type="sldNum" sz="quarter" idx="5"/>
          </p:nvPr>
        </p:nvSpPr>
        <p:spPr/>
        <p:txBody>
          <a:bodyPr/>
          <a:lstStyle/>
          <a:p>
            <a:fld id="{BC1AF781-074E-EE42-8E80-21A05A7D9BCD}" type="slidenum">
              <a:rPr lang="en-US" smtClean="0"/>
              <a:t>2</a:t>
            </a:fld>
            <a:endParaRPr lang="en-US"/>
          </a:p>
        </p:txBody>
      </p:sp>
    </p:spTree>
    <p:extLst>
      <p:ext uri="{BB962C8B-B14F-4D97-AF65-F5344CB8AC3E}">
        <p14:creationId xmlns:p14="http://schemas.microsoft.com/office/powerpoint/2010/main" val="3022443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6E6E6"/>
                </a:solidFill>
                <a:effectLst/>
                <a:latin typeface="Segoe UI"/>
                <a:cs typeface="Segoe UI"/>
              </a:rPr>
              <a:t>Specifically on Windows, PWAs are just like other apps! They can...</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25981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cs typeface="Calibri"/>
              </a:rPr>
              <a:t>Now that we have had a brief introduction of what is Progressive Web Apps and why build them, and especially how they can utilize Windows as a native platform to do more, let's get into the core of the workshop and actually make a very simple PWA with some of the coolest tools we have to offer.</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extLst>
      <p:ext uri="{BB962C8B-B14F-4D97-AF65-F5344CB8AC3E}">
        <p14:creationId xmlns:p14="http://schemas.microsoft.com/office/powerpoint/2010/main" val="306187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A modern web browser like </a:t>
            </a:r>
            <a:r>
              <a:rPr lang="en-US" dirty="0">
                <a:hlinkClick r:id="rId3"/>
              </a:rPr>
              <a:t>Microsoft Edge</a:t>
            </a:r>
            <a:r>
              <a:rPr lang="en-US" dirty="0"/>
              <a:t>. PWAs are supported on most modern browsers but to facilitate this workshop we will be using </a:t>
            </a:r>
            <a:r>
              <a:rPr lang="en-US" dirty="0">
                <a:hlinkClick r:id="rId3"/>
              </a:rPr>
              <a:t>Microsoft Edge</a:t>
            </a:r>
            <a:r>
              <a:rPr lang="en-US" dirty="0"/>
              <a:t>.</a:t>
            </a:r>
          </a:p>
          <a:p>
            <a:pPr>
              <a:buFont typeface="Arial" panose="020B0604020202020204" pitchFamily="34" charset="0"/>
              <a:buChar char="•"/>
            </a:pPr>
            <a:r>
              <a:rPr lang="en-US" dirty="0"/>
              <a:t>A code editor such as </a:t>
            </a:r>
            <a:r>
              <a:rPr lang="en-US" dirty="0">
                <a:hlinkClick r:id="rId4"/>
              </a:rPr>
              <a:t>Visual Studio Code</a:t>
            </a:r>
            <a:r>
              <a:rPr lang="en-US" dirty="0"/>
              <a:t>.</a:t>
            </a:r>
            <a:endParaRPr lang="en-US" dirty="0">
              <a:cs typeface="Calibri"/>
            </a:endParaRPr>
          </a:p>
          <a:p>
            <a:pPr>
              <a:buFont typeface="Arial" panose="020B0604020202020204" pitchFamily="34" charset="0"/>
              <a:buChar char="•"/>
            </a:pPr>
            <a:r>
              <a:rPr lang="en-US" dirty="0">
                <a:hlinkClick r:id="rId5"/>
              </a:rPr>
              <a:t>Git</a:t>
            </a:r>
            <a:r>
              <a:rPr lang="en-US" dirty="0"/>
              <a:t> to clone sample solutions.</a:t>
            </a:r>
            <a:endParaRPr lang="en-US" dirty="0">
              <a:cs typeface="Calibri"/>
            </a:endParaRPr>
          </a:p>
          <a:p>
            <a:pPr>
              <a:buFont typeface="Arial" panose="020B0604020202020204" pitchFamily="34" charset="0"/>
              <a:buChar char="•"/>
            </a:pPr>
            <a:r>
              <a:rPr lang="en-US" dirty="0">
                <a:hlinkClick r:id="rId6"/>
              </a:rPr>
              <a:t>Node.js</a:t>
            </a:r>
            <a:r>
              <a:rPr lang="en-US" dirty="0"/>
              <a:t> to run the sample solutions.</a:t>
            </a:r>
            <a:endParaRPr lang="en-US" dirty="0">
              <a:cs typeface="Calibri"/>
            </a:endParaRPr>
          </a:p>
          <a:p>
            <a:pPr algn="l">
              <a:buFont typeface="Arial" panose="020B0604020202020204" pitchFamily="34" charset="0"/>
              <a:buChar char="•"/>
            </a:pPr>
            <a:endParaRPr lang="en-US" b="0" i="0" dirty="0">
              <a:solidFill>
                <a:srgbClr val="000000"/>
              </a:solidFill>
              <a:effectLst/>
              <a:latin typeface="Microsoft SegoeUI"/>
            </a:endParaRPr>
          </a:p>
          <a:p>
            <a:pPr>
              <a:buFont typeface="Arial" panose="020B0604020202020204" pitchFamily="34" charset="0"/>
              <a:buChar char="•"/>
            </a:pPr>
            <a:r>
              <a:rPr lang="en-US" dirty="0"/>
              <a:t>Basic knowledge of HTML, CSS, and JavaScript. If you need to brush up on your web skills, you can checkout </a:t>
            </a:r>
            <a:r>
              <a:rPr lang="en-US" dirty="0">
                <a:hlinkClick r:id="rId7"/>
              </a:rPr>
              <a:t>this Microsoft Learn Module</a:t>
            </a:r>
            <a:r>
              <a:rPr lang="en-US" dirty="0"/>
              <a:t> or </a:t>
            </a:r>
            <a:r>
              <a:rPr lang="en-US" dirty="0">
                <a:hlinkClick r:id="rId8"/>
              </a:rPr>
              <a:t>this workshop</a:t>
            </a:r>
            <a:r>
              <a:rPr lang="en-US" dirty="0"/>
              <a:t>.</a:t>
            </a:r>
            <a:endParaRPr lang="en-US" dirty="0">
              <a:latin typeface="Microsoft SegoeUI"/>
            </a:endParaRPr>
          </a:p>
          <a:p>
            <a:pPr>
              <a:buFont typeface="Arial" panose="020B0604020202020204" pitchFamily="34" charset="0"/>
              <a:buChar char="•"/>
            </a:pPr>
            <a:endParaRPr lang="en-US" dirty="0">
              <a:solidFill>
                <a:srgbClr val="000000"/>
              </a:solidFill>
              <a:latin typeface="Calibri"/>
              <a:cs typeface="Calibri"/>
            </a:endParaRPr>
          </a:p>
          <a:p>
            <a:pPr>
              <a:buFont typeface="Arial" panose="020B0604020202020204" pitchFamily="34" charset="0"/>
              <a:buChar char="•"/>
            </a:pPr>
            <a:r>
              <a:rPr lang="en-US" dirty="0">
                <a:cs typeface="Calibri"/>
              </a:rPr>
              <a:t>A GitHub account if you want to collaborate and have your code pushed to a repo</a:t>
            </a:r>
            <a:endParaRPr lang="en-US" dirty="0"/>
          </a:p>
          <a:p>
            <a:pPr>
              <a:buFont typeface="Arial" panose="020B0604020202020204" pitchFamily="34" charset="0"/>
              <a:buChar char="•"/>
            </a:pPr>
            <a:r>
              <a:rPr lang="en-US" dirty="0"/>
              <a:t>An </a:t>
            </a:r>
            <a:r>
              <a:rPr lang="en-US" dirty="0">
                <a:hlinkClick r:id="rId9"/>
              </a:rPr>
              <a:t>Azure account</a:t>
            </a:r>
            <a:r>
              <a:rPr lang="en-US" dirty="0"/>
              <a:t> if you want to deploy your app to a secure endpoint</a:t>
            </a:r>
            <a:endParaRPr lang="en-US" dirty="0">
              <a:cs typeface="Calibri"/>
            </a:endParaRPr>
          </a:p>
          <a:p>
            <a:pPr>
              <a:buFont typeface="Arial" panose="020B0604020202020204" pitchFamily="34" charset="0"/>
              <a:buChar char="•"/>
            </a:pPr>
            <a:r>
              <a:rPr lang="en-US" dirty="0">
                <a:solidFill>
                  <a:srgbClr val="000000"/>
                </a:solidFill>
                <a:latin typeface="Calibri"/>
                <a:cs typeface="Calibri"/>
              </a:rPr>
              <a:t>A Microsoft account if you want to setup a developer profile in order to publish your app to the Microsoft Store on Window.</a:t>
            </a:r>
          </a:p>
        </p:txBody>
      </p:sp>
      <p:sp>
        <p:nvSpPr>
          <p:cNvPr id="4" name="Slide Number Placeholder 3"/>
          <p:cNvSpPr>
            <a:spLocks noGrp="1"/>
          </p:cNvSpPr>
          <p:nvPr>
            <p:ph type="sldNum" sz="quarter" idx="5"/>
          </p:nvPr>
        </p:nvSpPr>
        <p:spPr/>
        <p:txBody>
          <a:bodyPr/>
          <a:lstStyle/>
          <a:p>
            <a:fld id="{BC1AF781-074E-EE42-8E80-21A05A7D9BCD}" type="slidenum">
              <a:rPr lang="en-US" smtClean="0"/>
              <a:t>22</a:t>
            </a:fld>
            <a:endParaRPr lang="en-US"/>
          </a:p>
        </p:txBody>
      </p:sp>
    </p:spTree>
    <p:extLst>
      <p:ext uri="{BB962C8B-B14F-4D97-AF65-F5344CB8AC3E}">
        <p14:creationId xmlns:p14="http://schemas.microsoft.com/office/powerpoint/2010/main" val="3309977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6/3/2022 3:22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a:solidFill>
                <a:prstClr val="black"/>
              </a:solidFill>
            </a:endParaRPr>
          </a:p>
        </p:txBody>
      </p:sp>
      <p:sp>
        <p:nvSpPr>
          <p:cNvPr id="6" name="Footer Placeholder 5"/>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225305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PWAs are not created with a single technology. They represent a new philosophy for building web apps, involving some specific patterns, APIs, and other features. It's not that obvious if a web app is a PWA or not from first glance. An app could be considered a PWA when it meets certain requirements, or implements a set of given features: works offline, is installable, is easy to synchronize, can send push notifications, etc.</a:t>
            </a:r>
          </a:p>
          <a:p>
            <a:endParaRPr lang="en-US" dirty="0">
              <a:cs typeface="Calibri"/>
            </a:endParaRPr>
          </a:p>
          <a:p>
            <a:r>
              <a:rPr lang="en-US" dirty="0">
                <a:cs typeface="Calibri"/>
              </a:rPr>
              <a:t>There are three core functionalities that can help enable a lot of these PWA characteristics.</a:t>
            </a:r>
          </a:p>
        </p:txBody>
      </p:sp>
      <p:sp>
        <p:nvSpPr>
          <p:cNvPr id="4" name="Slide Number Placeholder 3"/>
          <p:cNvSpPr>
            <a:spLocks noGrp="1"/>
          </p:cNvSpPr>
          <p:nvPr>
            <p:ph type="sldNum" sz="quarter" idx="5"/>
          </p:nvPr>
        </p:nvSpPr>
        <p:spPr/>
        <p:txBody>
          <a:bodyPr/>
          <a:lstStyle/>
          <a:p>
            <a:fld id="{BC1AF781-074E-EE42-8E80-21A05A7D9BCD}" type="slidenum">
              <a:rPr lang="en-US" smtClean="0"/>
              <a:t>24</a:t>
            </a:fld>
            <a:endParaRPr lang="en-US"/>
          </a:p>
        </p:txBody>
      </p:sp>
    </p:spTree>
    <p:extLst>
      <p:ext uri="{BB962C8B-B14F-4D97-AF65-F5344CB8AC3E}">
        <p14:creationId xmlns:p14="http://schemas.microsoft.com/office/powerpoint/2010/main" val="269228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to make sure the connections between the user, the app, and your server are secured against any third parties trying to get access to sensitive data.</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72257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FDC7D-F4BE-4668-920D-08874925A5D7}"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4"/>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103207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web application manifest, provides information about a web application in a </a:t>
            </a:r>
            <a:r>
              <a:rPr lang="en-US" u="sng" dirty="0">
                <a:hlinkClick r:id="rId3"/>
              </a:rPr>
              <a:t>JSON</a:t>
            </a:r>
            <a:r>
              <a:rPr lang="en-US" dirty="0"/>
              <a:t> text file, necessary for the web app to be downloaded and be presented to the user similarly to a native app</a:t>
            </a: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18001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FDC7D-F4BE-4668-920D-08874925A5D7}"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4"/>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727792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effectLst/>
                <a:latin typeface="-apple-system"/>
                <a:hlinkClick r:id="rId3"/>
              </a:rPr>
              <a:t>Service Workers</a:t>
            </a:r>
            <a:r>
              <a:rPr lang="en-US" b="0" i="0" dirty="0">
                <a:solidFill>
                  <a:srgbClr val="24292F"/>
                </a:solidFill>
                <a:effectLst/>
                <a:latin typeface="-apple-system"/>
              </a:rPr>
              <a:t> are a special type of Web Worker with the ability to intercept, modify, and respond to all network requests using the </a:t>
            </a:r>
            <a:r>
              <a:rPr lang="en-US" dirty="0"/>
              <a:t>Fetch API</a:t>
            </a:r>
            <a:r>
              <a:rPr lang="en-US" b="0" i="0" dirty="0">
                <a:solidFill>
                  <a:srgbClr val="24292F"/>
                </a:solidFill>
                <a:effectLst/>
                <a:latin typeface="-apple-system"/>
              </a:rPr>
              <a:t>. Service Workers can access the </a:t>
            </a:r>
            <a:r>
              <a:rPr lang="en-US" dirty="0"/>
              <a:t>Cache API</a:t>
            </a:r>
            <a:r>
              <a:rPr lang="en-US" b="0" i="0" dirty="0">
                <a:solidFill>
                  <a:srgbClr val="24292F"/>
                </a:solidFill>
                <a:effectLst/>
                <a:latin typeface="-apple-system"/>
              </a:rPr>
              <a:t>, and asynchronous client-side data stores, such as </a:t>
            </a:r>
            <a:r>
              <a:rPr lang="en-US" dirty="0" err="1"/>
              <a:t>IndexedDB</a:t>
            </a:r>
            <a:r>
              <a:rPr lang="en-US" b="0" i="0" dirty="0">
                <a:solidFill>
                  <a:srgbClr val="24292F"/>
                </a:solidFill>
                <a:effectLst/>
                <a:latin typeface="-apple-system"/>
              </a:rPr>
              <a:t>, to store resources.</a:t>
            </a:r>
          </a:p>
          <a:p>
            <a:endParaRPr lang="en-US" b="0" i="0" dirty="0">
              <a:solidFill>
                <a:srgbClr val="24292F"/>
              </a:solidFill>
              <a:effectLst/>
              <a:latin typeface="-apple-system"/>
            </a:endParaRPr>
          </a:p>
          <a:p>
            <a:r>
              <a:rPr lang="en-US" b="0" i="0" dirty="0">
                <a:solidFill>
                  <a:srgbClr val="24292F"/>
                </a:solidFill>
                <a:effectLst/>
                <a:latin typeface="-apple-system"/>
              </a:rPr>
              <a:t>From development perspective, there are 3 lifecycle events that we need to handle.</a:t>
            </a:r>
          </a:p>
          <a:p>
            <a:endParaRPr lang="en-US" b="0" i="0" dirty="0">
              <a:solidFill>
                <a:srgbClr val="24292F"/>
              </a:solidFill>
              <a:effectLst/>
              <a:latin typeface="-apple-system"/>
            </a:endParaRPr>
          </a:p>
          <a:p>
            <a:pPr algn="l">
              <a:buFont typeface="+mj-lt"/>
              <a:buAutoNum type="arabicPeriod"/>
            </a:pPr>
            <a:r>
              <a:rPr lang="en-US" b="0" i="0" dirty="0">
                <a:solidFill>
                  <a:srgbClr val="24292F"/>
                </a:solidFill>
                <a:effectLst/>
                <a:latin typeface="-apple-system"/>
              </a:rPr>
              <a:t>Registration is when The browser registers the service worker, kicking off the Service Worker lifecycle.</a:t>
            </a:r>
          </a:p>
          <a:p>
            <a:pPr algn="l">
              <a:buFont typeface="+mj-lt"/>
              <a:buAutoNum type="arabicPeriod"/>
            </a:pPr>
            <a:endParaRPr lang="en-US" b="0" i="0" dirty="0">
              <a:solidFill>
                <a:srgbClr val="24292F"/>
              </a:solidFill>
              <a:effectLst/>
              <a:latin typeface="-apple-system"/>
            </a:endParaRPr>
          </a:p>
          <a:p>
            <a:pPr algn="l">
              <a:buFont typeface="+mj-lt"/>
              <a:buAutoNum type="arabicPeriod"/>
            </a:pPr>
            <a:r>
              <a:rPr lang="en-US" b="0" i="0" dirty="0">
                <a:solidFill>
                  <a:srgbClr val="24292F"/>
                </a:solidFill>
                <a:effectLst/>
                <a:latin typeface="-apple-system"/>
              </a:rPr>
              <a:t>Installation happens when The browser triggers install as the first event to the Service Worker. It can use this for pre-caching resources.</a:t>
            </a:r>
          </a:p>
          <a:p>
            <a:pPr algn="l">
              <a:buFont typeface="+mj-lt"/>
              <a:buAutoNum type="arabicPeriod"/>
            </a:pPr>
            <a:endParaRPr lang="en-US" b="0" i="0" dirty="0">
              <a:solidFill>
                <a:srgbClr val="24292F"/>
              </a:solidFill>
              <a:effectLst/>
              <a:latin typeface="-apple-system"/>
            </a:endParaRPr>
          </a:p>
          <a:p>
            <a:pPr algn="l">
              <a:buFont typeface="+mj-lt"/>
              <a:buAutoNum type="arabicPeriod"/>
            </a:pPr>
            <a:r>
              <a:rPr lang="en-US" b="0" i="0" dirty="0">
                <a:solidFill>
                  <a:srgbClr val="24292F"/>
                </a:solidFill>
                <a:effectLst/>
                <a:latin typeface="-apple-system"/>
              </a:rPr>
              <a:t>Activation is when The browser sends the activate event to indicate that the service worker has been installed. This service worker can now do clean up actions and ready itself to handle functional events. </a:t>
            </a:r>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9038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final look of the app that we will build following this workshop. It is a mood journal web app that helps you keep track of your daily mental health. It also takes advantage of some advanced features as a PWA such as it can be installed on native platforms and work offline. Let's take a look now on how we can achieve all of these!</a:t>
            </a:r>
          </a:p>
        </p:txBody>
      </p:sp>
      <p:sp>
        <p:nvSpPr>
          <p:cNvPr id="4" name="Slide Number Placeholder 3"/>
          <p:cNvSpPr>
            <a:spLocks noGrp="1"/>
          </p:cNvSpPr>
          <p:nvPr>
            <p:ph type="sldNum" sz="quarter" idx="5"/>
          </p:nvPr>
        </p:nvSpPr>
        <p:spPr/>
        <p:txBody>
          <a:bodyPr/>
          <a:lstStyle/>
          <a:p>
            <a:fld id="{BC1AF781-074E-EE42-8E80-21A05A7D9BCD}" type="slidenum">
              <a:rPr lang="en-US" smtClean="0"/>
              <a:t>3</a:t>
            </a:fld>
            <a:endParaRPr lang="en-US"/>
          </a:p>
        </p:txBody>
      </p:sp>
    </p:spTree>
    <p:extLst>
      <p:ext uri="{BB962C8B-B14F-4D97-AF65-F5344CB8AC3E}">
        <p14:creationId xmlns:p14="http://schemas.microsoft.com/office/powerpoint/2010/main" val="3368282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FDC7D-F4BE-4668-920D-08874925A5D7}"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4"/>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7061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92F"/>
                </a:solidFill>
                <a:effectLst/>
                <a:latin typeface="-apple-system"/>
              </a:rPr>
              <a:t>There are a handful of </a:t>
            </a:r>
            <a:r>
              <a:rPr lang="en-US" dirty="0"/>
              <a:t>handler</a:t>
            </a:r>
            <a:r>
              <a:rPr lang="en-US" b="0" i="0" dirty="0">
                <a:solidFill>
                  <a:srgbClr val="24292F"/>
                </a:solidFill>
                <a:effectLst/>
                <a:latin typeface="-apple-system"/>
              </a:rPr>
              <a:t> options you can pass into </a:t>
            </a:r>
            <a:r>
              <a:rPr lang="en-US" dirty="0" err="1"/>
              <a:t>runtimeCaching</a:t>
            </a:r>
            <a:r>
              <a:rPr lang="en-US" b="0" i="0" dirty="0">
                <a:solidFill>
                  <a:srgbClr val="24292F"/>
                </a:solidFill>
                <a:effectLst/>
                <a:latin typeface="-apple-system"/>
              </a:rPr>
              <a:t> as part of </a:t>
            </a:r>
            <a:r>
              <a:rPr lang="en-US" dirty="0" err="1"/>
              <a:t>VitePWA</a:t>
            </a:r>
            <a:r>
              <a:rPr lang="en-US" b="0" i="0" dirty="0">
                <a:solidFill>
                  <a:srgbClr val="24292F"/>
                </a:solidFill>
                <a:effectLst/>
                <a:latin typeface="-apple-system"/>
              </a:rPr>
              <a:t> configuration. The </a:t>
            </a:r>
            <a:r>
              <a:rPr lang="en-US" dirty="0" err="1"/>
              <a:t>CacheFirst</a:t>
            </a:r>
            <a:r>
              <a:rPr lang="en-US" b="0" i="0" dirty="0">
                <a:solidFill>
                  <a:srgbClr val="24292F"/>
                </a:solidFill>
                <a:effectLst/>
                <a:latin typeface="-apple-system"/>
              </a:rPr>
              <a:t> strategy is one of them. PWA Studio uses this strategy by default and it enables offline support. </a:t>
            </a:r>
          </a:p>
          <a:p>
            <a:endParaRPr lang="en-US" b="0" i="0" dirty="0">
              <a:solidFill>
                <a:srgbClr val="24292F"/>
              </a:solidFill>
              <a:effectLst/>
              <a:latin typeface="-apple-system"/>
            </a:endParaRPr>
          </a:p>
          <a:p>
            <a:endParaRPr lang="en-US" b="0" i="0" dirty="0">
              <a:solidFill>
                <a:srgbClr val="24292F"/>
              </a:solidFill>
              <a:effectLst/>
              <a:latin typeface="-apple-system"/>
            </a:endParaRPr>
          </a:p>
          <a:p>
            <a:pPr algn="l"/>
            <a:r>
              <a:rPr lang="en-US" b="0" i="0" dirty="0">
                <a:solidFill>
                  <a:srgbClr val="24292F"/>
                </a:solidFill>
                <a:effectLst/>
                <a:latin typeface="-apple-system"/>
              </a:rPr>
              <a:t>For matching requests, the process goes like this:</a:t>
            </a:r>
          </a:p>
          <a:p>
            <a:pPr algn="l">
              <a:buFont typeface="+mj-lt"/>
              <a:buAutoNum type="arabicPeriod"/>
            </a:pPr>
            <a:r>
              <a:rPr lang="en-US" b="0" i="0" dirty="0">
                <a:solidFill>
                  <a:srgbClr val="24292F"/>
                </a:solidFill>
                <a:effectLst/>
                <a:latin typeface="-apple-system"/>
              </a:rPr>
              <a:t>The request hits the cache. If the asset is in the cache, serve it from there.</a:t>
            </a:r>
          </a:p>
          <a:p>
            <a:pPr algn="l">
              <a:buFont typeface="+mj-lt"/>
              <a:buAutoNum type="arabicPeriod"/>
            </a:pPr>
            <a:r>
              <a:rPr lang="en-US" b="0" i="0" dirty="0">
                <a:solidFill>
                  <a:srgbClr val="24292F"/>
                </a:solidFill>
                <a:effectLst/>
                <a:latin typeface="-apple-system"/>
              </a:rPr>
              <a:t>If the request is not in the cache, go to the network.</a:t>
            </a:r>
          </a:p>
          <a:p>
            <a:pPr algn="l">
              <a:buFont typeface="+mj-lt"/>
              <a:buAutoNum type="arabicPeriod"/>
            </a:pPr>
            <a:r>
              <a:rPr lang="en-US" b="0" i="0" dirty="0">
                <a:solidFill>
                  <a:srgbClr val="24292F"/>
                </a:solidFill>
                <a:effectLst/>
                <a:latin typeface="-apple-system"/>
              </a:rPr>
              <a:t>Once the network request finishes, add it to the cache, then return the response from the network.</a:t>
            </a:r>
          </a:p>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04145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FDC7D-F4BE-4668-920D-08874925A5D7}"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4"/>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456973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FDC7D-F4BE-4668-920D-08874925A5D7}"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4"/>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910745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000000"/>
              </a:solidFill>
              <a:effectLst/>
              <a:latin typeface="Microsoft Segoe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F781-074E-EE42-8E80-21A05A7D9B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375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6/3/2022 3:22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a:solidFill>
                <a:prstClr val="black"/>
              </a:solidFill>
            </a:endParaRPr>
          </a:p>
        </p:txBody>
      </p:sp>
      <p:sp>
        <p:nvSpPr>
          <p:cNvPr id="6" name="Footer Placeholder 5"/>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414433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agenda includes:</a:t>
            </a:r>
          </a:p>
        </p:txBody>
      </p:sp>
      <p:sp>
        <p:nvSpPr>
          <p:cNvPr id="4" name="Slide Number Placeholder 3"/>
          <p:cNvSpPr>
            <a:spLocks noGrp="1"/>
          </p:cNvSpPr>
          <p:nvPr>
            <p:ph type="sldNum" sz="quarter" idx="5"/>
          </p:nvPr>
        </p:nvSpPr>
        <p:spPr/>
        <p:txBody>
          <a:bodyPr/>
          <a:lstStyle/>
          <a:p>
            <a:fld id="{BD4139EC-762A-FA46-A9FC-EBDB3339B66E}" type="slidenum">
              <a:rPr lang="en-US" smtClean="0"/>
              <a:t>4</a:t>
            </a:fld>
            <a:endParaRPr lang="en-US"/>
          </a:p>
        </p:txBody>
      </p:sp>
    </p:spTree>
    <p:extLst>
      <p:ext uri="{BB962C8B-B14F-4D97-AF65-F5344CB8AC3E}">
        <p14:creationId xmlns:p14="http://schemas.microsoft.com/office/powerpoint/2010/main" val="115838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E6E6E6"/>
                </a:solidFill>
                <a:effectLst/>
                <a:latin typeface="Segoe UI" panose="020B0502040204020203" pitchFamily="34" charset="0"/>
              </a:rPr>
              <a:t>This means that PWA combines </a:t>
            </a:r>
            <a:r>
              <a:rPr lang="en-US" b="1" i="0" dirty="0">
                <a:solidFill>
                  <a:srgbClr val="E6E6E6"/>
                </a:solidFill>
                <a:effectLst/>
                <a:latin typeface="Segoe UI" panose="020B0502040204020203" pitchFamily="34" charset="0"/>
              </a:rPr>
              <a:t>the best of the web and compiled apps</a:t>
            </a:r>
            <a:r>
              <a:rPr lang="en-US" b="0" i="0" dirty="0">
                <a:solidFill>
                  <a:srgbClr val="E6E6E6"/>
                </a:solidFill>
                <a:effectLst/>
                <a:latin typeface="Segoe UI" panose="020B0502040204020203" pitchFamily="34" charset="0"/>
              </a:rPr>
              <a:t>. </a:t>
            </a:r>
          </a:p>
          <a:p>
            <a:pPr algn="l"/>
            <a:endParaRPr lang="en-US" b="0" i="0" dirty="0">
              <a:solidFill>
                <a:srgbClr val="E6E6E6"/>
              </a:solidFill>
              <a:effectLst/>
              <a:latin typeface="Segoe UI" panose="020B0502040204020203" pitchFamily="34" charset="0"/>
            </a:endParaRPr>
          </a:p>
          <a:p>
            <a:pPr algn="l"/>
            <a:r>
              <a:rPr lang="en-US" b="0" i="0" dirty="0">
                <a:solidFill>
                  <a:srgbClr val="E6E6E6"/>
                </a:solidFill>
                <a:effectLst/>
                <a:latin typeface="Segoe UI" panose="020B0502040204020203" pitchFamily="34" charset="0"/>
              </a:rPr>
              <a:t>Almost all the modern browsers are behind PWA</a:t>
            </a:r>
          </a:p>
          <a:p>
            <a:pPr algn="l"/>
            <a:endParaRPr lang="en-US" b="0" i="0" dirty="0">
              <a:solidFill>
                <a:srgbClr val="E6E6E6"/>
              </a:solidFill>
              <a:effectLst/>
              <a:latin typeface="Segoe UI" panose="020B0502040204020203" pitchFamily="34" charset="0"/>
            </a:endParaRPr>
          </a:p>
          <a:p>
            <a:pPr algn="l"/>
            <a:r>
              <a:rPr lang="en-US" b="0" i="0" dirty="0">
                <a:solidFill>
                  <a:srgbClr val="E6E6E6"/>
                </a:solidFill>
                <a:effectLst/>
                <a:latin typeface="Segoe UI" panose="020B0502040204020203" pitchFamily="34" charset="0"/>
              </a:rPr>
              <a:t>PWAs run in browsers, like websites. </a:t>
            </a:r>
          </a:p>
          <a:p>
            <a:pPr algn="l"/>
            <a:r>
              <a:rPr lang="en-US" b="0" i="0" dirty="0">
                <a:solidFill>
                  <a:srgbClr val="E6E6E6"/>
                </a:solidFill>
                <a:effectLst/>
                <a:latin typeface="Segoe UI" panose="020B0502040204020203" pitchFamily="34" charset="0"/>
              </a:rPr>
              <a:t>But PWAs also have access to app features; </a:t>
            </a:r>
          </a:p>
          <a:p>
            <a:pPr algn="l">
              <a:buFont typeface="Arial" panose="020B0604020202020204" pitchFamily="34" charset="0"/>
              <a:buNone/>
            </a:pPr>
            <a:endParaRPr lang="en-US" b="0" i="0" dirty="0">
              <a:solidFill>
                <a:srgbClr val="E6E6E6"/>
              </a:solidFill>
              <a:effectLst/>
              <a:latin typeface="Segoe UI" panose="020B0502040204020203" pitchFamily="34" charset="0"/>
            </a:endParaRPr>
          </a:p>
          <a:p>
            <a:pPr algn="l"/>
            <a:r>
              <a:rPr lang="en-US" b="0" i="0" dirty="0">
                <a:solidFill>
                  <a:srgbClr val="E6E6E6"/>
                </a:solidFill>
                <a:effectLst/>
                <a:latin typeface="Segoe UI" panose="020B0502040204020203" pitchFamily="34" charset="0"/>
              </a:rPr>
              <a:t>Another thing to note is that PWAs have a </a:t>
            </a:r>
            <a:r>
              <a:rPr lang="en-US" b="1" i="0" dirty="0">
                <a:solidFill>
                  <a:srgbClr val="E6E6E6"/>
                </a:solidFill>
                <a:effectLst/>
                <a:latin typeface="Segoe UI" panose="020B0502040204020203" pitchFamily="34" charset="0"/>
              </a:rPr>
              <a:t>much lower cross-platform development cost</a:t>
            </a:r>
            <a:r>
              <a:rPr lang="en-US" b="0" i="0" dirty="0">
                <a:solidFill>
                  <a:srgbClr val="E6E6E6"/>
                </a:solidFill>
                <a:effectLst/>
                <a:latin typeface="Segoe UI" panose="020B0502040204020203" pitchFamily="34" charset="0"/>
              </a:rPr>
              <a:t> than compiled apps that require a specific codebase for each platform, such as a separate codebase for Android, for iOS, and for each desktop operating system.</a:t>
            </a:r>
          </a:p>
        </p:txBody>
      </p:sp>
      <p:sp>
        <p:nvSpPr>
          <p:cNvPr id="4" name="Slide Number Placeholder 3"/>
          <p:cNvSpPr>
            <a:spLocks noGrp="1"/>
          </p:cNvSpPr>
          <p:nvPr>
            <p:ph type="sldNum" sz="quarter" idx="5"/>
          </p:nvPr>
        </p:nvSpPr>
        <p:spPr/>
        <p:txBody>
          <a:bodyPr/>
          <a:lstStyle/>
          <a:p>
            <a:fld id="{BC1AF781-074E-EE42-8E80-21A05A7D9BCD}" type="slidenum">
              <a:rPr lang="en-US" smtClean="0"/>
              <a:t>6</a:t>
            </a:fld>
            <a:endParaRPr lang="en-US"/>
          </a:p>
        </p:txBody>
      </p:sp>
    </p:spTree>
    <p:extLst>
      <p:ext uri="{BB962C8B-B14F-4D97-AF65-F5344CB8AC3E}">
        <p14:creationId xmlns:p14="http://schemas.microsoft.com/office/powerpoint/2010/main" val="248502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00000"/>
                </a:solidFill>
                <a:latin typeface="Microsoft SegoeUI"/>
              </a:rPr>
              <a:t>Here is a brief artwork that explains what PWA is: on the top as websites, and on the bottom as platform-specific apps. There used to be a distinct line separating those. </a:t>
            </a:r>
            <a:r>
              <a:rPr lang="en-US" dirty="0"/>
              <a:t>Progressive Web Apps (PWAs) takes the best of both worlds, provide access to open web technologies, and in turn provide cross-platform interoperability. PWAs provide your users with an app-like experience that's customized for their devices.</a:t>
            </a:r>
            <a:endParaRPr lang="en-US" dirty="0">
              <a:solidFill>
                <a:srgbClr val="000000"/>
              </a:solidFill>
              <a:latin typeface="Microsoft SegoeUI"/>
            </a:endParaRPr>
          </a:p>
          <a:p>
            <a:pPr>
              <a:defRPr/>
            </a:pPr>
            <a:endParaRPr lang="en-US" dirty="0">
              <a:solidFill>
                <a:srgbClr val="000000"/>
              </a:solidFill>
              <a:latin typeface="Microsoft SegoeUI"/>
            </a:endParaRPr>
          </a:p>
          <a:p>
            <a:pPr marL="0" marR="0" lvl="0" indent="0" algn="l" defTabSz="914400">
              <a:lnSpc>
                <a:spcPct val="100000"/>
              </a:lnSpc>
              <a:spcBef>
                <a:spcPts val="0"/>
              </a:spcBef>
              <a:spcAft>
                <a:spcPts val="0"/>
              </a:spcAft>
              <a:buClrTx/>
              <a:buSzTx/>
              <a:buFontTx/>
              <a:buNone/>
              <a:tabLst/>
              <a:defRPr/>
            </a:pPr>
            <a:endParaRPr lang="en-US" b="0" i="0" dirty="0">
              <a:solidFill>
                <a:srgbClr val="000000"/>
              </a:solidFill>
              <a:effectLst/>
              <a:latin typeface="Microsoft Segoe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icrosoft Segoe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icrosoft SegoeUI"/>
            </a:endParaRPr>
          </a:p>
        </p:txBody>
      </p:sp>
      <p:sp>
        <p:nvSpPr>
          <p:cNvPr id="4" name="Slide Number Placeholder 3"/>
          <p:cNvSpPr>
            <a:spLocks noGrp="1"/>
          </p:cNvSpPr>
          <p:nvPr>
            <p:ph type="sldNum" sz="quarter" idx="5"/>
          </p:nvPr>
        </p:nvSpPr>
        <p:spPr/>
        <p:txBody>
          <a:bodyPr/>
          <a:lstStyle/>
          <a:p>
            <a:fld id="{BC1AF781-074E-EE42-8E80-21A05A7D9BCD}" type="slidenum">
              <a:rPr lang="en-US" smtClean="0"/>
              <a:t>7</a:t>
            </a:fld>
            <a:endParaRPr lang="en-US"/>
          </a:p>
        </p:txBody>
      </p:sp>
    </p:spTree>
    <p:extLst>
      <p:ext uri="{BB962C8B-B14F-4D97-AF65-F5344CB8AC3E}">
        <p14:creationId xmlns:p14="http://schemas.microsoft.com/office/powerpoint/2010/main" val="387149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Microsoft SegoeUI"/>
              </a:rPr>
              <a:t>So why do we want to build PWAs?</a:t>
            </a:r>
          </a:p>
          <a:p>
            <a:endParaRPr lang="en-US" dirty="0">
              <a:solidFill>
                <a:srgbClr val="000000"/>
              </a:solidFill>
              <a:latin typeface="Microsoft SegoeUI"/>
            </a:endParaRPr>
          </a:p>
          <a:p>
            <a:r>
              <a:rPr lang="en-US" dirty="0">
                <a:solidFill>
                  <a:srgbClr val="000000"/>
                </a:solidFill>
                <a:latin typeface="Microsoft SegoeUI"/>
              </a:rPr>
              <a:t>Here are some of the most exciting reasons:</a:t>
            </a:r>
          </a:p>
          <a:p>
            <a:endParaRPr lang="en-US" dirty="0">
              <a:solidFill>
                <a:srgbClr val="000000"/>
              </a:solidFill>
              <a:latin typeface="Microsoft SegoeUI"/>
            </a:endParaRPr>
          </a:p>
          <a:p>
            <a:r>
              <a:rPr lang="en-US" dirty="0">
                <a:hlinkClick r:id="rId3"/>
              </a:rPr>
              <a:t>Discoverable</a:t>
            </a:r>
            <a:endParaRPr lang="en-US" dirty="0"/>
          </a:p>
          <a:p>
            <a:r>
              <a:rPr lang="en-US" dirty="0"/>
              <a:t>Your app is discoverable from web search results and supporting app stores.</a:t>
            </a:r>
          </a:p>
          <a:p>
            <a:endParaRPr lang="en-US" dirty="0">
              <a:solidFill>
                <a:srgbClr val="000000"/>
              </a:solidFill>
              <a:latin typeface="Microsoft Segoe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6101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Installable</a:t>
            </a:r>
            <a:endParaRPr lang="en-US" dirty="0"/>
          </a:p>
          <a:p>
            <a:r>
              <a:rPr lang="en-US" dirty="0"/>
              <a:t>They can be pined and launched from the home screen, Start menu, and Taskbar. Just like other native apps.</a:t>
            </a:r>
            <a:endParaRPr lang="en-US" dirty="0">
              <a:cs typeface="Calibri"/>
            </a:endParaRPr>
          </a:p>
          <a:p>
            <a:endParaRPr lang="en-US" dirty="0">
              <a:solidFill>
                <a:srgbClr val="000000"/>
              </a:solidFill>
              <a:latin typeface="Microsoft Segoe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6/3/2022 3:22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5133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57EC-1F4E-7C4C-A4D4-5F94791DB3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4F365-F7C8-0945-8910-D643BBA45A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D141AB-386E-D940-9354-7560A18A1057}"/>
              </a:ext>
            </a:extLst>
          </p:cNvPr>
          <p:cNvSpPr>
            <a:spLocks noGrp="1"/>
          </p:cNvSpPr>
          <p:nvPr>
            <p:ph type="dt" sz="half" idx="10"/>
          </p:nvPr>
        </p:nvSpPr>
        <p:spPr/>
        <p:txBody>
          <a:bodyPr/>
          <a:lstStyle/>
          <a:p>
            <a:fld id="{4722B871-FA6F-6D41-A30A-8C75F0FD0338}" type="datetimeFigureOut">
              <a:rPr lang="en-US" smtClean="0"/>
              <a:t>6/3/2022</a:t>
            </a:fld>
            <a:endParaRPr lang="en-US"/>
          </a:p>
        </p:txBody>
      </p:sp>
      <p:sp>
        <p:nvSpPr>
          <p:cNvPr id="5" name="Footer Placeholder 4">
            <a:extLst>
              <a:ext uri="{FF2B5EF4-FFF2-40B4-BE49-F238E27FC236}">
                <a16:creationId xmlns:a16="http://schemas.microsoft.com/office/drawing/2014/main" id="{90BB7AD0-5BB9-3A48-BAD9-9938A52C6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BE1F6-217C-7040-A10C-9780DE3699A3}"/>
              </a:ext>
            </a:extLst>
          </p:cNvPr>
          <p:cNvSpPr>
            <a:spLocks noGrp="1"/>
          </p:cNvSpPr>
          <p:nvPr>
            <p:ph type="sldNum" sz="quarter" idx="12"/>
          </p:nvPr>
        </p:nvSpPr>
        <p:spPr/>
        <p:txBody>
          <a:bodyPr/>
          <a:lstStyle/>
          <a:p>
            <a:fld id="{0B7A457A-9002-5C4F-BAA4-B569A6822023}" type="slidenum">
              <a:rPr lang="en-US" smtClean="0"/>
              <a:t>‹#›</a:t>
            </a:fld>
            <a:endParaRPr lang="en-US"/>
          </a:p>
        </p:txBody>
      </p:sp>
    </p:spTree>
    <p:extLst>
      <p:ext uri="{BB962C8B-B14F-4D97-AF65-F5344CB8AC3E}">
        <p14:creationId xmlns:p14="http://schemas.microsoft.com/office/powerpoint/2010/main" val="226823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FA56-5A8E-F34F-8768-2249AE85A7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2913CE-7989-DB4B-92D7-B574407A1C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F59B7-A8B5-4F47-A8EE-5AB143534172}"/>
              </a:ext>
            </a:extLst>
          </p:cNvPr>
          <p:cNvSpPr>
            <a:spLocks noGrp="1"/>
          </p:cNvSpPr>
          <p:nvPr>
            <p:ph type="dt" sz="half" idx="10"/>
          </p:nvPr>
        </p:nvSpPr>
        <p:spPr/>
        <p:txBody>
          <a:bodyPr/>
          <a:lstStyle/>
          <a:p>
            <a:fld id="{4722B871-FA6F-6D41-A30A-8C75F0FD0338}" type="datetimeFigureOut">
              <a:rPr lang="en-US" smtClean="0"/>
              <a:t>6/3/2022</a:t>
            </a:fld>
            <a:endParaRPr lang="en-US"/>
          </a:p>
        </p:txBody>
      </p:sp>
      <p:sp>
        <p:nvSpPr>
          <p:cNvPr id="5" name="Footer Placeholder 4">
            <a:extLst>
              <a:ext uri="{FF2B5EF4-FFF2-40B4-BE49-F238E27FC236}">
                <a16:creationId xmlns:a16="http://schemas.microsoft.com/office/drawing/2014/main" id="{2F28EFB0-792B-C24C-93A9-4853A0B74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7663B-8AEF-6746-BC37-61A19758A8BD}"/>
              </a:ext>
            </a:extLst>
          </p:cNvPr>
          <p:cNvSpPr>
            <a:spLocks noGrp="1"/>
          </p:cNvSpPr>
          <p:nvPr>
            <p:ph type="sldNum" sz="quarter" idx="12"/>
          </p:nvPr>
        </p:nvSpPr>
        <p:spPr/>
        <p:txBody>
          <a:bodyPr/>
          <a:lstStyle/>
          <a:p>
            <a:fld id="{0B7A457A-9002-5C4F-BAA4-B569A6822023}" type="slidenum">
              <a:rPr lang="en-US" smtClean="0"/>
              <a:t>‹#›</a:t>
            </a:fld>
            <a:endParaRPr lang="en-US"/>
          </a:p>
        </p:txBody>
      </p:sp>
    </p:spTree>
    <p:extLst>
      <p:ext uri="{BB962C8B-B14F-4D97-AF65-F5344CB8AC3E}">
        <p14:creationId xmlns:p14="http://schemas.microsoft.com/office/powerpoint/2010/main" val="224366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6C76F4-0109-4541-A419-E09DC69504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3216D0-F80C-AC4D-AEB8-A6F5304E64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64EC2-B3BA-C24C-82F2-A33B79D77CEF}"/>
              </a:ext>
            </a:extLst>
          </p:cNvPr>
          <p:cNvSpPr>
            <a:spLocks noGrp="1"/>
          </p:cNvSpPr>
          <p:nvPr>
            <p:ph type="dt" sz="half" idx="10"/>
          </p:nvPr>
        </p:nvSpPr>
        <p:spPr/>
        <p:txBody>
          <a:bodyPr/>
          <a:lstStyle/>
          <a:p>
            <a:fld id="{4722B871-FA6F-6D41-A30A-8C75F0FD0338}" type="datetimeFigureOut">
              <a:rPr lang="en-US" smtClean="0"/>
              <a:t>6/3/2022</a:t>
            </a:fld>
            <a:endParaRPr lang="en-US"/>
          </a:p>
        </p:txBody>
      </p:sp>
      <p:sp>
        <p:nvSpPr>
          <p:cNvPr id="5" name="Footer Placeholder 4">
            <a:extLst>
              <a:ext uri="{FF2B5EF4-FFF2-40B4-BE49-F238E27FC236}">
                <a16:creationId xmlns:a16="http://schemas.microsoft.com/office/drawing/2014/main" id="{2F3540F8-4FAB-0649-A17C-3F7B2602A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455F7-4C6A-BD44-B1BC-59BBBEE0D048}"/>
              </a:ext>
            </a:extLst>
          </p:cNvPr>
          <p:cNvSpPr>
            <a:spLocks noGrp="1"/>
          </p:cNvSpPr>
          <p:nvPr>
            <p:ph type="sldNum" sz="quarter" idx="12"/>
          </p:nvPr>
        </p:nvSpPr>
        <p:spPr/>
        <p:txBody>
          <a:bodyPr/>
          <a:lstStyle/>
          <a:p>
            <a:fld id="{0B7A457A-9002-5C4F-BAA4-B569A6822023}" type="slidenum">
              <a:rPr lang="en-US" smtClean="0"/>
              <a:t>‹#›</a:t>
            </a:fld>
            <a:endParaRPr lang="en-US"/>
          </a:p>
        </p:txBody>
      </p:sp>
    </p:spTree>
    <p:extLst>
      <p:ext uri="{BB962C8B-B14F-4D97-AF65-F5344CB8AC3E}">
        <p14:creationId xmlns:p14="http://schemas.microsoft.com/office/powerpoint/2010/main" val="4019589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7182445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2831249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56081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265F69A1-0401-4DF8-B507-FBC3C227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143445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20662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A5DB-03D6-1646-B587-53C912E3C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35A80F-2C4A-834D-A2B4-C7F5FC4A5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CA583-EE43-404F-9F6A-0AA1181C04EF}"/>
              </a:ext>
            </a:extLst>
          </p:cNvPr>
          <p:cNvSpPr>
            <a:spLocks noGrp="1"/>
          </p:cNvSpPr>
          <p:nvPr>
            <p:ph type="dt" sz="half" idx="10"/>
          </p:nvPr>
        </p:nvSpPr>
        <p:spPr/>
        <p:txBody>
          <a:bodyPr/>
          <a:lstStyle/>
          <a:p>
            <a:fld id="{4722B871-FA6F-6D41-A30A-8C75F0FD0338}" type="datetimeFigureOut">
              <a:rPr lang="en-US" smtClean="0"/>
              <a:t>6/3/2022</a:t>
            </a:fld>
            <a:endParaRPr lang="en-US"/>
          </a:p>
        </p:txBody>
      </p:sp>
      <p:sp>
        <p:nvSpPr>
          <p:cNvPr id="5" name="Footer Placeholder 4">
            <a:extLst>
              <a:ext uri="{FF2B5EF4-FFF2-40B4-BE49-F238E27FC236}">
                <a16:creationId xmlns:a16="http://schemas.microsoft.com/office/drawing/2014/main" id="{11344866-FBA4-464C-AE5C-D392C0F4F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9428-5BE2-454C-9172-DC00E09031CE}"/>
              </a:ext>
            </a:extLst>
          </p:cNvPr>
          <p:cNvSpPr>
            <a:spLocks noGrp="1"/>
          </p:cNvSpPr>
          <p:nvPr>
            <p:ph type="sldNum" sz="quarter" idx="12"/>
          </p:nvPr>
        </p:nvSpPr>
        <p:spPr/>
        <p:txBody>
          <a:bodyPr/>
          <a:lstStyle/>
          <a:p>
            <a:fld id="{0B7A457A-9002-5C4F-BAA4-B569A6822023}" type="slidenum">
              <a:rPr lang="en-US" smtClean="0"/>
              <a:t>‹#›</a:t>
            </a:fld>
            <a:endParaRPr lang="en-US"/>
          </a:p>
        </p:txBody>
      </p:sp>
    </p:spTree>
    <p:extLst>
      <p:ext uri="{BB962C8B-B14F-4D97-AF65-F5344CB8AC3E}">
        <p14:creationId xmlns:p14="http://schemas.microsoft.com/office/powerpoint/2010/main" val="169732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F49D-35C3-6340-A5CF-BB23C436E3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91D2D1-298C-D843-9A58-0EE09D3BE8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00B043-4A09-9C45-9AD9-4E6E1CC6888B}"/>
              </a:ext>
            </a:extLst>
          </p:cNvPr>
          <p:cNvSpPr>
            <a:spLocks noGrp="1"/>
          </p:cNvSpPr>
          <p:nvPr>
            <p:ph type="dt" sz="half" idx="10"/>
          </p:nvPr>
        </p:nvSpPr>
        <p:spPr/>
        <p:txBody>
          <a:bodyPr/>
          <a:lstStyle/>
          <a:p>
            <a:fld id="{4722B871-FA6F-6D41-A30A-8C75F0FD0338}" type="datetimeFigureOut">
              <a:rPr lang="en-US" smtClean="0"/>
              <a:t>6/3/2022</a:t>
            </a:fld>
            <a:endParaRPr lang="en-US"/>
          </a:p>
        </p:txBody>
      </p:sp>
      <p:sp>
        <p:nvSpPr>
          <p:cNvPr id="5" name="Footer Placeholder 4">
            <a:extLst>
              <a:ext uri="{FF2B5EF4-FFF2-40B4-BE49-F238E27FC236}">
                <a16:creationId xmlns:a16="http://schemas.microsoft.com/office/drawing/2014/main" id="{8B9DCED6-A5CF-B242-B886-5B6F0F3E1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9EA7E-353F-0446-8FDD-FFB3DC2AEDDC}"/>
              </a:ext>
            </a:extLst>
          </p:cNvPr>
          <p:cNvSpPr>
            <a:spLocks noGrp="1"/>
          </p:cNvSpPr>
          <p:nvPr>
            <p:ph type="sldNum" sz="quarter" idx="12"/>
          </p:nvPr>
        </p:nvSpPr>
        <p:spPr/>
        <p:txBody>
          <a:bodyPr/>
          <a:lstStyle/>
          <a:p>
            <a:fld id="{0B7A457A-9002-5C4F-BAA4-B569A6822023}" type="slidenum">
              <a:rPr lang="en-US" smtClean="0"/>
              <a:t>‹#›</a:t>
            </a:fld>
            <a:endParaRPr lang="en-US"/>
          </a:p>
        </p:txBody>
      </p:sp>
    </p:spTree>
    <p:extLst>
      <p:ext uri="{BB962C8B-B14F-4D97-AF65-F5344CB8AC3E}">
        <p14:creationId xmlns:p14="http://schemas.microsoft.com/office/powerpoint/2010/main" val="204570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6D04D-B1C6-364A-98B3-61685973B3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1B4F74-66FD-D745-8457-285343EA6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4C619F-EA56-DA40-936F-D13A685111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1CD94-E7C5-F549-94F2-7A6BF5867C5D}"/>
              </a:ext>
            </a:extLst>
          </p:cNvPr>
          <p:cNvSpPr>
            <a:spLocks noGrp="1"/>
          </p:cNvSpPr>
          <p:nvPr>
            <p:ph type="dt" sz="half" idx="10"/>
          </p:nvPr>
        </p:nvSpPr>
        <p:spPr/>
        <p:txBody>
          <a:bodyPr/>
          <a:lstStyle/>
          <a:p>
            <a:fld id="{4722B871-FA6F-6D41-A30A-8C75F0FD0338}" type="datetimeFigureOut">
              <a:rPr lang="en-US" smtClean="0"/>
              <a:t>6/3/2022</a:t>
            </a:fld>
            <a:endParaRPr lang="en-US"/>
          </a:p>
        </p:txBody>
      </p:sp>
      <p:sp>
        <p:nvSpPr>
          <p:cNvPr id="6" name="Footer Placeholder 5">
            <a:extLst>
              <a:ext uri="{FF2B5EF4-FFF2-40B4-BE49-F238E27FC236}">
                <a16:creationId xmlns:a16="http://schemas.microsoft.com/office/drawing/2014/main" id="{1EB04A2F-7362-2C49-9808-F922F1643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BF6F1-0028-E240-9FD2-452CE2051C42}"/>
              </a:ext>
            </a:extLst>
          </p:cNvPr>
          <p:cNvSpPr>
            <a:spLocks noGrp="1"/>
          </p:cNvSpPr>
          <p:nvPr>
            <p:ph type="sldNum" sz="quarter" idx="12"/>
          </p:nvPr>
        </p:nvSpPr>
        <p:spPr/>
        <p:txBody>
          <a:bodyPr/>
          <a:lstStyle/>
          <a:p>
            <a:fld id="{0B7A457A-9002-5C4F-BAA4-B569A6822023}" type="slidenum">
              <a:rPr lang="en-US" smtClean="0"/>
              <a:t>‹#›</a:t>
            </a:fld>
            <a:endParaRPr lang="en-US"/>
          </a:p>
        </p:txBody>
      </p:sp>
    </p:spTree>
    <p:extLst>
      <p:ext uri="{BB962C8B-B14F-4D97-AF65-F5344CB8AC3E}">
        <p14:creationId xmlns:p14="http://schemas.microsoft.com/office/powerpoint/2010/main" val="350263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619A-1D23-1343-896E-B4CFCDA088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1926A2-5150-EA4B-AB40-43F9A7A4A1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82E5B6-8D0E-9A4F-9714-149A177C7A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A3CBD1-C9A5-8041-926B-72EF6F04B7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C9CA8C-ABAD-B145-BACC-9334956259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68F879-E6C0-4C42-BDA5-8B1A2990CA01}"/>
              </a:ext>
            </a:extLst>
          </p:cNvPr>
          <p:cNvSpPr>
            <a:spLocks noGrp="1"/>
          </p:cNvSpPr>
          <p:nvPr>
            <p:ph type="dt" sz="half" idx="10"/>
          </p:nvPr>
        </p:nvSpPr>
        <p:spPr/>
        <p:txBody>
          <a:bodyPr/>
          <a:lstStyle/>
          <a:p>
            <a:fld id="{4722B871-FA6F-6D41-A30A-8C75F0FD0338}" type="datetimeFigureOut">
              <a:rPr lang="en-US" smtClean="0"/>
              <a:t>6/3/2022</a:t>
            </a:fld>
            <a:endParaRPr lang="en-US"/>
          </a:p>
        </p:txBody>
      </p:sp>
      <p:sp>
        <p:nvSpPr>
          <p:cNvPr id="8" name="Footer Placeholder 7">
            <a:extLst>
              <a:ext uri="{FF2B5EF4-FFF2-40B4-BE49-F238E27FC236}">
                <a16:creationId xmlns:a16="http://schemas.microsoft.com/office/drawing/2014/main" id="{0562B172-3831-CC42-ADEF-2FCE589D0F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1C0BBB-D82C-C14E-8278-CBB35FBE4633}"/>
              </a:ext>
            </a:extLst>
          </p:cNvPr>
          <p:cNvSpPr>
            <a:spLocks noGrp="1"/>
          </p:cNvSpPr>
          <p:nvPr>
            <p:ph type="sldNum" sz="quarter" idx="12"/>
          </p:nvPr>
        </p:nvSpPr>
        <p:spPr/>
        <p:txBody>
          <a:bodyPr/>
          <a:lstStyle/>
          <a:p>
            <a:fld id="{0B7A457A-9002-5C4F-BAA4-B569A6822023}" type="slidenum">
              <a:rPr lang="en-US" smtClean="0"/>
              <a:t>‹#›</a:t>
            </a:fld>
            <a:endParaRPr lang="en-US"/>
          </a:p>
        </p:txBody>
      </p:sp>
    </p:spTree>
    <p:extLst>
      <p:ext uri="{BB962C8B-B14F-4D97-AF65-F5344CB8AC3E}">
        <p14:creationId xmlns:p14="http://schemas.microsoft.com/office/powerpoint/2010/main" val="5799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4479-50EF-C04B-8BAB-47F94F5CE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A72CEE-9046-E64B-9672-B2FF11540755}"/>
              </a:ext>
            </a:extLst>
          </p:cNvPr>
          <p:cNvSpPr>
            <a:spLocks noGrp="1"/>
          </p:cNvSpPr>
          <p:nvPr>
            <p:ph type="dt" sz="half" idx="10"/>
          </p:nvPr>
        </p:nvSpPr>
        <p:spPr/>
        <p:txBody>
          <a:bodyPr/>
          <a:lstStyle/>
          <a:p>
            <a:fld id="{4722B871-FA6F-6D41-A30A-8C75F0FD0338}" type="datetimeFigureOut">
              <a:rPr lang="en-US" smtClean="0"/>
              <a:t>6/3/2022</a:t>
            </a:fld>
            <a:endParaRPr lang="en-US"/>
          </a:p>
        </p:txBody>
      </p:sp>
      <p:sp>
        <p:nvSpPr>
          <p:cNvPr id="4" name="Footer Placeholder 3">
            <a:extLst>
              <a:ext uri="{FF2B5EF4-FFF2-40B4-BE49-F238E27FC236}">
                <a16:creationId xmlns:a16="http://schemas.microsoft.com/office/drawing/2014/main" id="{2899B006-1956-E14D-8E88-6C5A9F9CE2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21FD8E-41F5-CF4E-B828-C6BD7F03FD18}"/>
              </a:ext>
            </a:extLst>
          </p:cNvPr>
          <p:cNvSpPr>
            <a:spLocks noGrp="1"/>
          </p:cNvSpPr>
          <p:nvPr>
            <p:ph type="sldNum" sz="quarter" idx="12"/>
          </p:nvPr>
        </p:nvSpPr>
        <p:spPr/>
        <p:txBody>
          <a:bodyPr/>
          <a:lstStyle/>
          <a:p>
            <a:fld id="{0B7A457A-9002-5C4F-BAA4-B569A6822023}" type="slidenum">
              <a:rPr lang="en-US" smtClean="0"/>
              <a:t>‹#›</a:t>
            </a:fld>
            <a:endParaRPr lang="en-US"/>
          </a:p>
        </p:txBody>
      </p:sp>
    </p:spTree>
    <p:extLst>
      <p:ext uri="{BB962C8B-B14F-4D97-AF65-F5344CB8AC3E}">
        <p14:creationId xmlns:p14="http://schemas.microsoft.com/office/powerpoint/2010/main" val="16961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81016E-6448-4A41-9B47-3E704E9C8FE5}"/>
              </a:ext>
            </a:extLst>
          </p:cNvPr>
          <p:cNvSpPr>
            <a:spLocks noGrp="1"/>
          </p:cNvSpPr>
          <p:nvPr>
            <p:ph type="dt" sz="half" idx="10"/>
          </p:nvPr>
        </p:nvSpPr>
        <p:spPr/>
        <p:txBody>
          <a:bodyPr/>
          <a:lstStyle/>
          <a:p>
            <a:fld id="{4722B871-FA6F-6D41-A30A-8C75F0FD0338}" type="datetimeFigureOut">
              <a:rPr lang="en-US" smtClean="0"/>
              <a:t>6/3/2022</a:t>
            </a:fld>
            <a:endParaRPr lang="en-US"/>
          </a:p>
        </p:txBody>
      </p:sp>
      <p:sp>
        <p:nvSpPr>
          <p:cNvPr id="3" name="Footer Placeholder 2">
            <a:extLst>
              <a:ext uri="{FF2B5EF4-FFF2-40B4-BE49-F238E27FC236}">
                <a16:creationId xmlns:a16="http://schemas.microsoft.com/office/drawing/2014/main" id="{477D7579-AEA5-7944-BB6A-AD36145AAC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7B743C-9549-404D-97E8-DEAB5901AFBA}"/>
              </a:ext>
            </a:extLst>
          </p:cNvPr>
          <p:cNvSpPr>
            <a:spLocks noGrp="1"/>
          </p:cNvSpPr>
          <p:nvPr>
            <p:ph type="sldNum" sz="quarter" idx="12"/>
          </p:nvPr>
        </p:nvSpPr>
        <p:spPr/>
        <p:txBody>
          <a:bodyPr/>
          <a:lstStyle/>
          <a:p>
            <a:fld id="{0B7A457A-9002-5C4F-BAA4-B569A6822023}" type="slidenum">
              <a:rPr lang="en-US" smtClean="0"/>
              <a:t>‹#›</a:t>
            </a:fld>
            <a:endParaRPr lang="en-US"/>
          </a:p>
        </p:txBody>
      </p:sp>
    </p:spTree>
    <p:extLst>
      <p:ext uri="{BB962C8B-B14F-4D97-AF65-F5344CB8AC3E}">
        <p14:creationId xmlns:p14="http://schemas.microsoft.com/office/powerpoint/2010/main" val="330697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E9AF-0657-3C41-A300-F354A0070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8626F-63C4-484D-BEEA-6EA92D5818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6B9C1F-DE67-F344-B46E-0C114D235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A2E77F-50B9-B740-AE1F-6E3605A15F5B}"/>
              </a:ext>
            </a:extLst>
          </p:cNvPr>
          <p:cNvSpPr>
            <a:spLocks noGrp="1"/>
          </p:cNvSpPr>
          <p:nvPr>
            <p:ph type="dt" sz="half" idx="10"/>
          </p:nvPr>
        </p:nvSpPr>
        <p:spPr/>
        <p:txBody>
          <a:bodyPr/>
          <a:lstStyle/>
          <a:p>
            <a:fld id="{4722B871-FA6F-6D41-A30A-8C75F0FD0338}" type="datetimeFigureOut">
              <a:rPr lang="en-US" smtClean="0"/>
              <a:t>6/3/2022</a:t>
            </a:fld>
            <a:endParaRPr lang="en-US"/>
          </a:p>
        </p:txBody>
      </p:sp>
      <p:sp>
        <p:nvSpPr>
          <p:cNvPr id="6" name="Footer Placeholder 5">
            <a:extLst>
              <a:ext uri="{FF2B5EF4-FFF2-40B4-BE49-F238E27FC236}">
                <a16:creationId xmlns:a16="http://schemas.microsoft.com/office/drawing/2014/main" id="{652E5E9C-190D-2141-BD1D-103A153FC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38956-F98F-7D45-AFCD-6DFC26521B2F}"/>
              </a:ext>
            </a:extLst>
          </p:cNvPr>
          <p:cNvSpPr>
            <a:spLocks noGrp="1"/>
          </p:cNvSpPr>
          <p:nvPr>
            <p:ph type="sldNum" sz="quarter" idx="12"/>
          </p:nvPr>
        </p:nvSpPr>
        <p:spPr/>
        <p:txBody>
          <a:bodyPr/>
          <a:lstStyle/>
          <a:p>
            <a:fld id="{0B7A457A-9002-5C4F-BAA4-B569A6822023}" type="slidenum">
              <a:rPr lang="en-US" smtClean="0"/>
              <a:t>‹#›</a:t>
            </a:fld>
            <a:endParaRPr lang="en-US"/>
          </a:p>
        </p:txBody>
      </p:sp>
    </p:spTree>
    <p:extLst>
      <p:ext uri="{BB962C8B-B14F-4D97-AF65-F5344CB8AC3E}">
        <p14:creationId xmlns:p14="http://schemas.microsoft.com/office/powerpoint/2010/main" val="374657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3736-285B-FC4B-923D-DA2B69A56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3E8738-FD8A-AD41-B132-0446B2E983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175066-A6DE-6F4E-9DB0-276B0787D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90245C-EA2C-4749-9E6D-AB585589F719}"/>
              </a:ext>
            </a:extLst>
          </p:cNvPr>
          <p:cNvSpPr>
            <a:spLocks noGrp="1"/>
          </p:cNvSpPr>
          <p:nvPr>
            <p:ph type="dt" sz="half" idx="10"/>
          </p:nvPr>
        </p:nvSpPr>
        <p:spPr/>
        <p:txBody>
          <a:bodyPr/>
          <a:lstStyle/>
          <a:p>
            <a:fld id="{4722B871-FA6F-6D41-A30A-8C75F0FD0338}" type="datetimeFigureOut">
              <a:rPr lang="en-US" smtClean="0"/>
              <a:t>6/3/2022</a:t>
            </a:fld>
            <a:endParaRPr lang="en-US"/>
          </a:p>
        </p:txBody>
      </p:sp>
      <p:sp>
        <p:nvSpPr>
          <p:cNvPr id="6" name="Footer Placeholder 5">
            <a:extLst>
              <a:ext uri="{FF2B5EF4-FFF2-40B4-BE49-F238E27FC236}">
                <a16:creationId xmlns:a16="http://schemas.microsoft.com/office/drawing/2014/main" id="{65057431-A093-0F44-B699-CD4CE7458D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35BE5C-1B99-8748-A70D-C84145FAA900}"/>
              </a:ext>
            </a:extLst>
          </p:cNvPr>
          <p:cNvSpPr>
            <a:spLocks noGrp="1"/>
          </p:cNvSpPr>
          <p:nvPr>
            <p:ph type="sldNum" sz="quarter" idx="12"/>
          </p:nvPr>
        </p:nvSpPr>
        <p:spPr/>
        <p:txBody>
          <a:bodyPr/>
          <a:lstStyle/>
          <a:p>
            <a:fld id="{0B7A457A-9002-5C4F-BAA4-B569A6822023}" type="slidenum">
              <a:rPr lang="en-US" smtClean="0"/>
              <a:t>‹#›</a:t>
            </a:fld>
            <a:endParaRPr lang="en-US"/>
          </a:p>
        </p:txBody>
      </p:sp>
    </p:spTree>
    <p:extLst>
      <p:ext uri="{BB962C8B-B14F-4D97-AF65-F5344CB8AC3E}">
        <p14:creationId xmlns:p14="http://schemas.microsoft.com/office/powerpoint/2010/main" val="7996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231BB-44A3-2349-A4B1-AA99776F1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071CBA-3F11-9945-8418-ED74268EE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135B-7081-2342-9965-B75BC1545D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2B871-FA6F-6D41-A30A-8C75F0FD0338}" type="datetimeFigureOut">
              <a:rPr lang="en-US" smtClean="0"/>
              <a:t>6/3/2022</a:t>
            </a:fld>
            <a:endParaRPr lang="en-US"/>
          </a:p>
        </p:txBody>
      </p:sp>
      <p:sp>
        <p:nvSpPr>
          <p:cNvPr id="5" name="Footer Placeholder 4">
            <a:extLst>
              <a:ext uri="{FF2B5EF4-FFF2-40B4-BE49-F238E27FC236}">
                <a16:creationId xmlns:a16="http://schemas.microsoft.com/office/drawing/2014/main" id="{E51FDD8D-EE93-424D-9B7E-B79399504D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DD28A4-37EA-9945-8366-E4D112A46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A457A-9002-5C4F-BAA4-B569A6822023}" type="slidenum">
              <a:rPr lang="en-US" smtClean="0"/>
              <a:t>‹#›</a:t>
            </a:fld>
            <a:endParaRPr lang="en-US"/>
          </a:p>
        </p:txBody>
      </p:sp>
    </p:spTree>
    <p:extLst>
      <p:ext uri="{BB962C8B-B14F-4D97-AF65-F5344CB8AC3E}">
        <p14:creationId xmlns:p14="http://schemas.microsoft.com/office/powerpoint/2010/main" val="646154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5"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hyperlink" Target="https://letsencrypt.org/doc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eb.dev/learn/pwa/"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hyperlink" Target="https://developer.mozilla.org/en-US/docs/Web/Progressive_web_apps" TargetMode="External"/><Relationship Id="rId5" Type="http://schemas.openxmlformats.org/officeDocument/2006/relationships/hyperlink" Target="https://aka.ms/learn-pwa/30Days-blog" TargetMode="External"/><Relationship Id="rId4" Type="http://schemas.openxmlformats.org/officeDocument/2006/relationships/hyperlink" Target="https://aka.ms/learn-pwa/workshop/edge-doc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05C6773-E0DA-1B49-A4C8-7D30920AD31A}"/>
              </a:ext>
            </a:extLst>
          </p:cNvPr>
          <p:cNvSpPr/>
          <p:nvPr/>
        </p:nvSpPr>
        <p:spPr>
          <a:xfrm>
            <a:off x="261256" y="2755075"/>
            <a:ext cx="8094723" cy="2410691"/>
          </a:xfrm>
          <a:prstGeom prst="roundRect">
            <a:avLst>
              <a:gd name="adj" fmla="val 3537"/>
            </a:avLst>
          </a:prstGeom>
          <a:solidFill>
            <a:schemeClr val="bg1">
              <a:lumMod val="85000"/>
              <a:lumOff val="1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2"/>
          </p:nvPr>
        </p:nvSpPr>
        <p:spPr>
          <a:xfrm>
            <a:off x="1861918" y="3842742"/>
            <a:ext cx="5738541" cy="1523494"/>
          </a:xfrm>
        </p:spPr>
        <p:txBody>
          <a:bodyPr vert="horz" wrap="square" lIns="0" tIns="0" rIns="0" bIns="0" rtlCol="0" anchor="t">
            <a:spAutoFit/>
          </a:bodyPr>
          <a:lstStyle/>
          <a:p>
            <a:r>
              <a:rPr lang="en-US" dirty="0">
                <a:cs typeface="Segoe UI"/>
              </a:rPr>
              <a:t>Beth Pan </a:t>
            </a:r>
            <a:endParaRPr lang="en-US" dirty="0"/>
          </a:p>
          <a:p>
            <a:r>
              <a:rPr lang="en-US" dirty="0"/>
              <a:t>SWE | APS | Microsoft</a:t>
            </a:r>
          </a:p>
          <a:p>
            <a:r>
              <a:rPr lang="en-US" dirty="0"/>
              <a:t>@beth_panx</a:t>
            </a:r>
          </a:p>
          <a:p>
            <a:endParaRPr lang="en-US" dirty="0"/>
          </a:p>
          <a:p>
            <a:endParaRPr lang="en-US" dirty="0"/>
          </a:p>
        </p:txBody>
      </p:sp>
      <p:sp>
        <p:nvSpPr>
          <p:cNvPr id="7" name="Title 6">
            <a:extLst>
              <a:ext uri="{FF2B5EF4-FFF2-40B4-BE49-F238E27FC236}">
                <a16:creationId xmlns:a16="http://schemas.microsoft.com/office/drawing/2014/main" id="{E5BBF437-D06D-BC44-B875-2D4F27C376A6}"/>
              </a:ext>
            </a:extLst>
          </p:cNvPr>
          <p:cNvSpPr>
            <a:spLocks noGrp="1"/>
          </p:cNvSpPr>
          <p:nvPr>
            <p:ph type="title"/>
          </p:nvPr>
        </p:nvSpPr>
        <p:spPr>
          <a:xfrm>
            <a:off x="584200" y="3035178"/>
            <a:ext cx="9144000" cy="498598"/>
          </a:xfrm>
        </p:spPr>
        <p:txBody>
          <a:bodyPr/>
          <a:lstStyle/>
          <a:p>
            <a:r>
              <a:rPr lang="en-US" sz="3600" spc="-50" dirty="0">
                <a:ln w="3175">
                  <a:noFill/>
                </a:ln>
                <a:solidFill>
                  <a:srgbClr val="50E6FF"/>
                </a:solidFill>
                <a:latin typeface="+mj-lt"/>
                <a:cs typeface="Segoe UI" pitchFamily="34" charset="0"/>
              </a:rPr>
              <a:t>Workshop: Building A Mood Journal PWA</a:t>
            </a:r>
            <a:endParaRPr lang="en-US" dirty="0"/>
          </a:p>
        </p:txBody>
      </p:sp>
      <p:pic>
        <p:nvPicPr>
          <p:cNvPr id="2" name="Picture 1" descr="A picture containing text, vector graphics&#10;&#10;Description automatically generated">
            <a:extLst>
              <a:ext uri="{FF2B5EF4-FFF2-40B4-BE49-F238E27FC236}">
                <a16:creationId xmlns:a16="http://schemas.microsoft.com/office/drawing/2014/main" id="{14A55598-3616-F1E1-9B2F-39F2745298E5}"/>
              </a:ext>
            </a:extLst>
          </p:cNvPr>
          <p:cNvPicPr>
            <a:picLocks noChangeAspect="1"/>
          </p:cNvPicPr>
          <p:nvPr/>
        </p:nvPicPr>
        <p:blipFill>
          <a:blip r:embed="rId4"/>
          <a:stretch>
            <a:fillRect/>
          </a:stretch>
        </p:blipFill>
        <p:spPr>
          <a:xfrm>
            <a:off x="489697" y="3533776"/>
            <a:ext cx="1313122" cy="1501996"/>
          </a:xfrm>
          <a:prstGeom prst="rect">
            <a:avLst/>
          </a:prstGeom>
        </p:spPr>
      </p:pic>
    </p:spTree>
    <p:extLst>
      <p:ext uri="{BB962C8B-B14F-4D97-AF65-F5344CB8AC3E}">
        <p14:creationId xmlns:p14="http://schemas.microsoft.com/office/powerpoint/2010/main" val="258165227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17254" y="2870181"/>
            <a:ext cx="3975934" cy="79839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Pct val="90000"/>
              <a:buFontTx/>
              <a:buNone/>
              <a:tabLst/>
              <a:defRPr/>
            </a:pPr>
            <a:r>
              <a:rPr kumimoji="0" lang="en-US" sz="4800" b="0" i="0" u="none" strike="noStrike" kern="1200" cap="none" spc="-50" normalizeH="0" baseline="0" noProof="0" dirty="0">
                <a:ln w="3175">
                  <a:noFill/>
                </a:ln>
                <a:solidFill>
                  <a:srgbClr val="7964CC"/>
                </a:solidFill>
                <a:effectLst/>
                <a:uLnTx/>
                <a:uFillTx/>
                <a:latin typeface="Calibri Light" panose="020F0302020204030204"/>
                <a:ea typeface="+mn-ea"/>
                <a:cs typeface="Segoe UI" pitchFamily="34" charset="0"/>
              </a:rPr>
              <a:t>Why PWA?</a:t>
            </a:r>
          </a:p>
        </p:txBody>
      </p:sp>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6142B9C-FD97-CF32-6506-BE96F33A44E8}"/>
              </a:ext>
            </a:extLst>
          </p:cNvPr>
          <p:cNvSpPr txBox="1"/>
          <p:nvPr/>
        </p:nvSpPr>
        <p:spPr>
          <a:xfrm>
            <a:off x="5686850" y="961911"/>
            <a:ext cx="2965986" cy="492443"/>
          </a:xfrm>
          <a:prstGeom prst="rect">
            <a:avLst/>
          </a:prstGeom>
          <a:noFill/>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black">
                    <a:lumMod val="85000"/>
                    <a:lumOff val="15000"/>
                  </a:prstClr>
                </a:solidFill>
                <a:effectLst/>
                <a:uLnTx/>
                <a:uFillTx/>
                <a:latin typeface="Calibri Light" panose="020F0302020204030204"/>
                <a:ea typeface="+mn-ea"/>
                <a:cs typeface="Segoe UI" pitchFamily="34" charset="0"/>
              </a:rPr>
              <a:t> 🔎 Discoverable</a:t>
            </a:r>
          </a:p>
        </p:txBody>
      </p:sp>
      <p:sp>
        <p:nvSpPr>
          <p:cNvPr id="8" name="TextBox 7">
            <a:extLst>
              <a:ext uri="{FF2B5EF4-FFF2-40B4-BE49-F238E27FC236}">
                <a16:creationId xmlns:a16="http://schemas.microsoft.com/office/drawing/2014/main" id="{E921E23F-603C-331F-99B3-880A1C444CCF}"/>
              </a:ext>
            </a:extLst>
          </p:cNvPr>
          <p:cNvSpPr txBox="1"/>
          <p:nvPr/>
        </p:nvSpPr>
        <p:spPr>
          <a:xfrm>
            <a:off x="5686850" y="1501041"/>
            <a:ext cx="26675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a:t>
            </a:r>
            <a:r>
              <a:rPr kumimoji="0" lang="en-US" sz="3200" b="0" i="0" u="none" strike="noStrike" kern="1200" cap="none" spc="-50" normalizeH="0" baseline="0" noProof="0" dirty="0">
                <a:ln w="3175">
                  <a:noFill/>
                </a:ln>
                <a:solidFill>
                  <a:prstClr val="black"/>
                </a:solidFill>
                <a:effectLst/>
                <a:uLnTx/>
                <a:uFillTx/>
                <a:latin typeface="Calibri Light" panose="020F0302020204030204"/>
                <a:ea typeface="+mn-ea"/>
                <a:cs typeface="Segoe UI" pitchFamily="34" charset="0"/>
              </a:rPr>
              <a:t>Installable</a:t>
            </a:r>
          </a:p>
        </p:txBody>
      </p:sp>
      <p:sp>
        <p:nvSpPr>
          <p:cNvPr id="10" name="TextBox 9">
            <a:extLst>
              <a:ext uri="{FF2B5EF4-FFF2-40B4-BE49-F238E27FC236}">
                <a16:creationId xmlns:a16="http://schemas.microsoft.com/office/drawing/2014/main" id="{DDFEE68E-927B-DBA0-CCFF-F3C2CB7019E9}"/>
              </a:ext>
            </a:extLst>
          </p:cNvPr>
          <p:cNvSpPr txBox="1"/>
          <p:nvPr/>
        </p:nvSpPr>
        <p:spPr>
          <a:xfrm>
            <a:off x="5686850" y="2090926"/>
            <a:ext cx="317024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Re-engageable</a:t>
            </a:r>
          </a:p>
        </p:txBody>
      </p:sp>
      <p:sp>
        <p:nvSpPr>
          <p:cNvPr id="12" name="TextBox 11">
            <a:extLst>
              <a:ext uri="{FF2B5EF4-FFF2-40B4-BE49-F238E27FC236}">
                <a16:creationId xmlns:a16="http://schemas.microsoft.com/office/drawing/2014/main" id="{8298C23F-B128-64BD-5E82-ABB33C42301F}"/>
              </a:ext>
            </a:extLst>
          </p:cNvPr>
          <p:cNvSpPr txBox="1"/>
          <p:nvPr/>
        </p:nvSpPr>
        <p:spPr>
          <a:xfrm>
            <a:off x="5686850" y="2680811"/>
            <a:ext cx="43636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Network-independent</a:t>
            </a:r>
          </a:p>
        </p:txBody>
      </p:sp>
      <p:sp>
        <p:nvSpPr>
          <p:cNvPr id="14" name="TextBox 13">
            <a:extLst>
              <a:ext uri="{FF2B5EF4-FFF2-40B4-BE49-F238E27FC236}">
                <a16:creationId xmlns:a16="http://schemas.microsoft.com/office/drawing/2014/main" id="{C83C9345-554A-3A6C-C62B-EAD10F7D4C4F}"/>
              </a:ext>
            </a:extLst>
          </p:cNvPr>
          <p:cNvSpPr txBox="1"/>
          <p:nvPr/>
        </p:nvSpPr>
        <p:spPr>
          <a:xfrm>
            <a:off x="5686850" y="3270696"/>
            <a:ext cx="48428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Progressive</a:t>
            </a:r>
          </a:p>
        </p:txBody>
      </p:sp>
      <p:sp>
        <p:nvSpPr>
          <p:cNvPr id="16" name="TextBox 15">
            <a:extLst>
              <a:ext uri="{FF2B5EF4-FFF2-40B4-BE49-F238E27FC236}">
                <a16:creationId xmlns:a16="http://schemas.microsoft.com/office/drawing/2014/main" id="{63F4AA18-6EF0-388C-4F1F-A06054485C44}"/>
              </a:ext>
            </a:extLst>
          </p:cNvPr>
          <p:cNvSpPr txBox="1"/>
          <p:nvPr/>
        </p:nvSpPr>
        <p:spPr>
          <a:xfrm>
            <a:off x="5686850" y="3860581"/>
            <a:ext cx="253243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Safe</a:t>
            </a:r>
          </a:p>
        </p:txBody>
      </p:sp>
      <p:sp>
        <p:nvSpPr>
          <p:cNvPr id="18" name="TextBox 17">
            <a:extLst>
              <a:ext uri="{FF2B5EF4-FFF2-40B4-BE49-F238E27FC236}">
                <a16:creationId xmlns:a16="http://schemas.microsoft.com/office/drawing/2014/main" id="{8F69480B-9B4A-EE26-A601-3E667D061A03}"/>
              </a:ext>
            </a:extLst>
          </p:cNvPr>
          <p:cNvSpPr txBox="1"/>
          <p:nvPr/>
        </p:nvSpPr>
        <p:spPr>
          <a:xfrm>
            <a:off x="5686850" y="4450466"/>
            <a:ext cx="272270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Responsive</a:t>
            </a:r>
          </a:p>
        </p:txBody>
      </p:sp>
      <p:sp>
        <p:nvSpPr>
          <p:cNvPr id="20" name="TextBox 19">
            <a:extLst>
              <a:ext uri="{FF2B5EF4-FFF2-40B4-BE49-F238E27FC236}">
                <a16:creationId xmlns:a16="http://schemas.microsoft.com/office/drawing/2014/main" id="{20B13AE7-BE4C-B31E-EB61-4EF349A0A09A}"/>
              </a:ext>
            </a:extLst>
          </p:cNvPr>
          <p:cNvSpPr txBox="1"/>
          <p:nvPr/>
        </p:nvSpPr>
        <p:spPr>
          <a:xfrm>
            <a:off x="5686850" y="5040348"/>
            <a:ext cx="30708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Linkable</a:t>
            </a:r>
          </a:p>
        </p:txBody>
      </p:sp>
    </p:spTree>
    <p:extLst>
      <p:ext uri="{BB962C8B-B14F-4D97-AF65-F5344CB8AC3E}">
        <p14:creationId xmlns:p14="http://schemas.microsoft.com/office/powerpoint/2010/main" val="135262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17254" y="2870181"/>
            <a:ext cx="3975934" cy="79839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Pct val="90000"/>
              <a:buFontTx/>
              <a:buNone/>
              <a:tabLst/>
              <a:defRPr/>
            </a:pPr>
            <a:r>
              <a:rPr kumimoji="0" lang="en-US" sz="4800" b="0" i="0" u="none" strike="noStrike" kern="1200" cap="none" spc="-50" normalizeH="0" baseline="0" noProof="0" dirty="0">
                <a:ln w="3175">
                  <a:noFill/>
                </a:ln>
                <a:solidFill>
                  <a:srgbClr val="7964CC"/>
                </a:solidFill>
                <a:effectLst/>
                <a:uLnTx/>
                <a:uFillTx/>
                <a:latin typeface="Calibri Light" panose="020F0302020204030204"/>
                <a:ea typeface="+mn-ea"/>
                <a:cs typeface="Segoe UI" pitchFamily="34" charset="0"/>
              </a:rPr>
              <a:t>Why PWA?</a:t>
            </a:r>
          </a:p>
        </p:txBody>
      </p:sp>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6142B9C-FD97-CF32-6506-BE96F33A44E8}"/>
              </a:ext>
            </a:extLst>
          </p:cNvPr>
          <p:cNvSpPr txBox="1"/>
          <p:nvPr/>
        </p:nvSpPr>
        <p:spPr>
          <a:xfrm>
            <a:off x="5686850" y="961911"/>
            <a:ext cx="2965986" cy="492443"/>
          </a:xfrm>
          <a:prstGeom prst="rect">
            <a:avLst/>
          </a:prstGeom>
          <a:noFill/>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black">
                    <a:lumMod val="85000"/>
                    <a:lumOff val="15000"/>
                  </a:prstClr>
                </a:solidFill>
                <a:effectLst/>
                <a:uLnTx/>
                <a:uFillTx/>
                <a:latin typeface="Calibri Light" panose="020F0302020204030204"/>
                <a:ea typeface="+mn-ea"/>
                <a:cs typeface="Segoe UI" pitchFamily="34" charset="0"/>
              </a:rPr>
              <a:t> 🔎 Discoverable</a:t>
            </a:r>
          </a:p>
        </p:txBody>
      </p:sp>
      <p:sp>
        <p:nvSpPr>
          <p:cNvPr id="8" name="TextBox 7">
            <a:extLst>
              <a:ext uri="{FF2B5EF4-FFF2-40B4-BE49-F238E27FC236}">
                <a16:creationId xmlns:a16="http://schemas.microsoft.com/office/drawing/2014/main" id="{E921E23F-603C-331F-99B3-880A1C444CCF}"/>
              </a:ext>
            </a:extLst>
          </p:cNvPr>
          <p:cNvSpPr txBox="1"/>
          <p:nvPr/>
        </p:nvSpPr>
        <p:spPr>
          <a:xfrm>
            <a:off x="5686850" y="1501041"/>
            <a:ext cx="26675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a:t>
            </a:r>
            <a:r>
              <a:rPr kumimoji="0" lang="en-US" sz="3200" b="0" i="0" u="none" strike="noStrike" kern="1200" cap="none" spc="-50" normalizeH="0" baseline="0" noProof="0" dirty="0">
                <a:ln w="3175">
                  <a:noFill/>
                </a:ln>
                <a:solidFill>
                  <a:prstClr val="black"/>
                </a:solidFill>
                <a:effectLst/>
                <a:uLnTx/>
                <a:uFillTx/>
                <a:latin typeface="Calibri Light" panose="020F0302020204030204"/>
                <a:ea typeface="+mn-ea"/>
                <a:cs typeface="Segoe UI" pitchFamily="34" charset="0"/>
              </a:rPr>
              <a:t>Installable</a:t>
            </a:r>
          </a:p>
        </p:txBody>
      </p:sp>
      <p:sp>
        <p:nvSpPr>
          <p:cNvPr id="10" name="TextBox 9">
            <a:extLst>
              <a:ext uri="{FF2B5EF4-FFF2-40B4-BE49-F238E27FC236}">
                <a16:creationId xmlns:a16="http://schemas.microsoft.com/office/drawing/2014/main" id="{DDFEE68E-927B-DBA0-CCFF-F3C2CB7019E9}"/>
              </a:ext>
            </a:extLst>
          </p:cNvPr>
          <p:cNvSpPr txBox="1"/>
          <p:nvPr/>
        </p:nvSpPr>
        <p:spPr>
          <a:xfrm>
            <a:off x="5686850" y="2090926"/>
            <a:ext cx="317024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Re-engageable</a:t>
            </a:r>
          </a:p>
        </p:txBody>
      </p:sp>
      <p:sp>
        <p:nvSpPr>
          <p:cNvPr id="12" name="TextBox 11">
            <a:extLst>
              <a:ext uri="{FF2B5EF4-FFF2-40B4-BE49-F238E27FC236}">
                <a16:creationId xmlns:a16="http://schemas.microsoft.com/office/drawing/2014/main" id="{8298C23F-B128-64BD-5E82-ABB33C42301F}"/>
              </a:ext>
            </a:extLst>
          </p:cNvPr>
          <p:cNvSpPr txBox="1"/>
          <p:nvPr/>
        </p:nvSpPr>
        <p:spPr>
          <a:xfrm>
            <a:off x="5686850" y="2680811"/>
            <a:ext cx="47957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Network-independent</a:t>
            </a:r>
          </a:p>
        </p:txBody>
      </p:sp>
      <p:sp>
        <p:nvSpPr>
          <p:cNvPr id="14" name="TextBox 13">
            <a:extLst>
              <a:ext uri="{FF2B5EF4-FFF2-40B4-BE49-F238E27FC236}">
                <a16:creationId xmlns:a16="http://schemas.microsoft.com/office/drawing/2014/main" id="{C83C9345-554A-3A6C-C62B-EAD10F7D4C4F}"/>
              </a:ext>
            </a:extLst>
          </p:cNvPr>
          <p:cNvSpPr txBox="1"/>
          <p:nvPr/>
        </p:nvSpPr>
        <p:spPr>
          <a:xfrm>
            <a:off x="5686850" y="3270696"/>
            <a:ext cx="428670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Progressive</a:t>
            </a:r>
          </a:p>
        </p:txBody>
      </p:sp>
      <p:sp>
        <p:nvSpPr>
          <p:cNvPr id="16" name="TextBox 15">
            <a:extLst>
              <a:ext uri="{FF2B5EF4-FFF2-40B4-BE49-F238E27FC236}">
                <a16:creationId xmlns:a16="http://schemas.microsoft.com/office/drawing/2014/main" id="{63F4AA18-6EF0-388C-4F1F-A06054485C44}"/>
              </a:ext>
            </a:extLst>
          </p:cNvPr>
          <p:cNvSpPr txBox="1"/>
          <p:nvPr/>
        </p:nvSpPr>
        <p:spPr>
          <a:xfrm>
            <a:off x="5686850" y="3860581"/>
            <a:ext cx="253243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Safe</a:t>
            </a:r>
          </a:p>
        </p:txBody>
      </p:sp>
      <p:sp>
        <p:nvSpPr>
          <p:cNvPr id="18" name="TextBox 17">
            <a:extLst>
              <a:ext uri="{FF2B5EF4-FFF2-40B4-BE49-F238E27FC236}">
                <a16:creationId xmlns:a16="http://schemas.microsoft.com/office/drawing/2014/main" id="{8F69480B-9B4A-EE26-A601-3E667D061A03}"/>
              </a:ext>
            </a:extLst>
          </p:cNvPr>
          <p:cNvSpPr txBox="1"/>
          <p:nvPr/>
        </p:nvSpPr>
        <p:spPr>
          <a:xfrm>
            <a:off x="5686850" y="4450466"/>
            <a:ext cx="272270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Responsive</a:t>
            </a:r>
          </a:p>
        </p:txBody>
      </p:sp>
      <p:sp>
        <p:nvSpPr>
          <p:cNvPr id="20" name="TextBox 19">
            <a:extLst>
              <a:ext uri="{FF2B5EF4-FFF2-40B4-BE49-F238E27FC236}">
                <a16:creationId xmlns:a16="http://schemas.microsoft.com/office/drawing/2014/main" id="{20B13AE7-BE4C-B31E-EB61-4EF349A0A09A}"/>
              </a:ext>
            </a:extLst>
          </p:cNvPr>
          <p:cNvSpPr txBox="1"/>
          <p:nvPr/>
        </p:nvSpPr>
        <p:spPr>
          <a:xfrm>
            <a:off x="5686850" y="5040348"/>
            <a:ext cx="30708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Linkable</a:t>
            </a:r>
          </a:p>
        </p:txBody>
      </p:sp>
    </p:spTree>
    <p:extLst>
      <p:ext uri="{BB962C8B-B14F-4D97-AF65-F5344CB8AC3E}">
        <p14:creationId xmlns:p14="http://schemas.microsoft.com/office/powerpoint/2010/main" val="83376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17254" y="2870181"/>
            <a:ext cx="3975934" cy="79839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Pct val="90000"/>
              <a:buFontTx/>
              <a:buNone/>
              <a:tabLst/>
              <a:defRPr/>
            </a:pPr>
            <a:r>
              <a:rPr kumimoji="0" lang="en-US" sz="4800" b="0" i="0" u="none" strike="noStrike" kern="1200" cap="none" spc="-50" normalizeH="0" baseline="0" noProof="0" dirty="0">
                <a:ln w="3175">
                  <a:noFill/>
                </a:ln>
                <a:solidFill>
                  <a:srgbClr val="7964CC"/>
                </a:solidFill>
                <a:effectLst/>
                <a:uLnTx/>
                <a:uFillTx/>
                <a:latin typeface="Calibri Light" panose="020F0302020204030204"/>
                <a:ea typeface="+mn-ea"/>
                <a:cs typeface="Segoe UI" pitchFamily="34" charset="0"/>
              </a:rPr>
              <a:t>Why PWA?</a:t>
            </a:r>
          </a:p>
        </p:txBody>
      </p:sp>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6142B9C-FD97-CF32-6506-BE96F33A44E8}"/>
              </a:ext>
            </a:extLst>
          </p:cNvPr>
          <p:cNvSpPr txBox="1"/>
          <p:nvPr/>
        </p:nvSpPr>
        <p:spPr>
          <a:xfrm>
            <a:off x="5686850" y="961911"/>
            <a:ext cx="2965986" cy="492443"/>
          </a:xfrm>
          <a:prstGeom prst="rect">
            <a:avLst/>
          </a:prstGeom>
          <a:noFill/>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black">
                    <a:lumMod val="85000"/>
                    <a:lumOff val="15000"/>
                  </a:prstClr>
                </a:solidFill>
                <a:effectLst/>
                <a:uLnTx/>
                <a:uFillTx/>
                <a:latin typeface="Calibri Light" panose="020F0302020204030204"/>
                <a:ea typeface="+mn-ea"/>
                <a:cs typeface="Segoe UI" pitchFamily="34" charset="0"/>
              </a:rPr>
              <a:t> 🔎 Discoverable</a:t>
            </a:r>
          </a:p>
        </p:txBody>
      </p:sp>
      <p:sp>
        <p:nvSpPr>
          <p:cNvPr id="8" name="TextBox 7">
            <a:extLst>
              <a:ext uri="{FF2B5EF4-FFF2-40B4-BE49-F238E27FC236}">
                <a16:creationId xmlns:a16="http://schemas.microsoft.com/office/drawing/2014/main" id="{E921E23F-603C-331F-99B3-880A1C444CCF}"/>
              </a:ext>
            </a:extLst>
          </p:cNvPr>
          <p:cNvSpPr txBox="1"/>
          <p:nvPr/>
        </p:nvSpPr>
        <p:spPr>
          <a:xfrm>
            <a:off x="5686850" y="1501041"/>
            <a:ext cx="26675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a:t>
            </a:r>
            <a:r>
              <a:rPr kumimoji="0" lang="en-US" sz="3200" b="0" i="0" u="none" strike="noStrike" kern="1200" cap="none" spc="-50" normalizeH="0" baseline="0" noProof="0" dirty="0">
                <a:ln w="3175">
                  <a:noFill/>
                </a:ln>
                <a:solidFill>
                  <a:prstClr val="black"/>
                </a:solidFill>
                <a:effectLst/>
                <a:uLnTx/>
                <a:uFillTx/>
                <a:latin typeface="Calibri Light" panose="020F0302020204030204"/>
                <a:ea typeface="+mn-ea"/>
                <a:cs typeface="Segoe UI" pitchFamily="34" charset="0"/>
              </a:rPr>
              <a:t>Installable</a:t>
            </a:r>
          </a:p>
        </p:txBody>
      </p:sp>
      <p:sp>
        <p:nvSpPr>
          <p:cNvPr id="10" name="TextBox 9">
            <a:extLst>
              <a:ext uri="{FF2B5EF4-FFF2-40B4-BE49-F238E27FC236}">
                <a16:creationId xmlns:a16="http://schemas.microsoft.com/office/drawing/2014/main" id="{DDFEE68E-927B-DBA0-CCFF-F3C2CB7019E9}"/>
              </a:ext>
            </a:extLst>
          </p:cNvPr>
          <p:cNvSpPr txBox="1"/>
          <p:nvPr/>
        </p:nvSpPr>
        <p:spPr>
          <a:xfrm>
            <a:off x="5686850" y="2090926"/>
            <a:ext cx="317024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Re-engageable</a:t>
            </a:r>
          </a:p>
        </p:txBody>
      </p:sp>
      <p:sp>
        <p:nvSpPr>
          <p:cNvPr id="12" name="TextBox 11">
            <a:extLst>
              <a:ext uri="{FF2B5EF4-FFF2-40B4-BE49-F238E27FC236}">
                <a16:creationId xmlns:a16="http://schemas.microsoft.com/office/drawing/2014/main" id="{8298C23F-B128-64BD-5E82-ABB33C42301F}"/>
              </a:ext>
            </a:extLst>
          </p:cNvPr>
          <p:cNvSpPr txBox="1"/>
          <p:nvPr/>
        </p:nvSpPr>
        <p:spPr>
          <a:xfrm>
            <a:off x="5686850" y="2680811"/>
            <a:ext cx="43636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Network-independent</a:t>
            </a:r>
          </a:p>
        </p:txBody>
      </p:sp>
      <p:sp>
        <p:nvSpPr>
          <p:cNvPr id="14" name="TextBox 13">
            <a:extLst>
              <a:ext uri="{FF2B5EF4-FFF2-40B4-BE49-F238E27FC236}">
                <a16:creationId xmlns:a16="http://schemas.microsoft.com/office/drawing/2014/main" id="{C83C9345-554A-3A6C-C62B-EAD10F7D4C4F}"/>
              </a:ext>
            </a:extLst>
          </p:cNvPr>
          <p:cNvSpPr txBox="1"/>
          <p:nvPr/>
        </p:nvSpPr>
        <p:spPr>
          <a:xfrm>
            <a:off x="5686850" y="3270696"/>
            <a:ext cx="415473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Progressive</a:t>
            </a:r>
          </a:p>
        </p:txBody>
      </p:sp>
      <p:sp>
        <p:nvSpPr>
          <p:cNvPr id="16" name="TextBox 15">
            <a:extLst>
              <a:ext uri="{FF2B5EF4-FFF2-40B4-BE49-F238E27FC236}">
                <a16:creationId xmlns:a16="http://schemas.microsoft.com/office/drawing/2014/main" id="{63F4AA18-6EF0-388C-4F1F-A06054485C44}"/>
              </a:ext>
            </a:extLst>
          </p:cNvPr>
          <p:cNvSpPr txBox="1"/>
          <p:nvPr/>
        </p:nvSpPr>
        <p:spPr>
          <a:xfrm>
            <a:off x="5686850" y="3860581"/>
            <a:ext cx="253243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Safe</a:t>
            </a:r>
          </a:p>
        </p:txBody>
      </p:sp>
      <p:sp>
        <p:nvSpPr>
          <p:cNvPr id="18" name="TextBox 17">
            <a:extLst>
              <a:ext uri="{FF2B5EF4-FFF2-40B4-BE49-F238E27FC236}">
                <a16:creationId xmlns:a16="http://schemas.microsoft.com/office/drawing/2014/main" id="{8F69480B-9B4A-EE26-A601-3E667D061A03}"/>
              </a:ext>
            </a:extLst>
          </p:cNvPr>
          <p:cNvSpPr txBox="1"/>
          <p:nvPr/>
        </p:nvSpPr>
        <p:spPr>
          <a:xfrm>
            <a:off x="5686850" y="4450466"/>
            <a:ext cx="272270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Responsive</a:t>
            </a:r>
          </a:p>
        </p:txBody>
      </p:sp>
      <p:sp>
        <p:nvSpPr>
          <p:cNvPr id="20" name="TextBox 19">
            <a:extLst>
              <a:ext uri="{FF2B5EF4-FFF2-40B4-BE49-F238E27FC236}">
                <a16:creationId xmlns:a16="http://schemas.microsoft.com/office/drawing/2014/main" id="{20B13AE7-BE4C-B31E-EB61-4EF349A0A09A}"/>
              </a:ext>
            </a:extLst>
          </p:cNvPr>
          <p:cNvSpPr txBox="1"/>
          <p:nvPr/>
        </p:nvSpPr>
        <p:spPr>
          <a:xfrm>
            <a:off x="5686850" y="5040348"/>
            <a:ext cx="30708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Linkable</a:t>
            </a:r>
          </a:p>
        </p:txBody>
      </p:sp>
    </p:spTree>
    <p:extLst>
      <p:ext uri="{BB962C8B-B14F-4D97-AF65-F5344CB8AC3E}">
        <p14:creationId xmlns:p14="http://schemas.microsoft.com/office/powerpoint/2010/main" val="37646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17254" y="2870181"/>
            <a:ext cx="3975934" cy="79839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Pct val="90000"/>
              <a:buFontTx/>
              <a:buNone/>
              <a:tabLst/>
              <a:defRPr/>
            </a:pPr>
            <a:r>
              <a:rPr kumimoji="0" lang="en-US" sz="4800" b="0" i="0" u="none" strike="noStrike" kern="1200" cap="none" spc="-50" normalizeH="0" baseline="0" noProof="0" dirty="0">
                <a:ln w="3175">
                  <a:noFill/>
                </a:ln>
                <a:solidFill>
                  <a:srgbClr val="7964CC"/>
                </a:solidFill>
                <a:effectLst/>
                <a:uLnTx/>
                <a:uFillTx/>
                <a:latin typeface="Calibri Light" panose="020F0302020204030204"/>
                <a:ea typeface="+mn-ea"/>
                <a:cs typeface="Segoe UI" pitchFamily="34" charset="0"/>
              </a:rPr>
              <a:t>Why PWA?</a:t>
            </a:r>
          </a:p>
        </p:txBody>
      </p:sp>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6142B9C-FD97-CF32-6506-BE96F33A44E8}"/>
              </a:ext>
            </a:extLst>
          </p:cNvPr>
          <p:cNvSpPr txBox="1"/>
          <p:nvPr/>
        </p:nvSpPr>
        <p:spPr>
          <a:xfrm>
            <a:off x="5686850" y="961911"/>
            <a:ext cx="2965986" cy="492443"/>
          </a:xfrm>
          <a:prstGeom prst="rect">
            <a:avLst/>
          </a:prstGeom>
          <a:noFill/>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black">
                    <a:lumMod val="85000"/>
                    <a:lumOff val="15000"/>
                  </a:prstClr>
                </a:solidFill>
                <a:effectLst/>
                <a:uLnTx/>
                <a:uFillTx/>
                <a:latin typeface="Calibri Light" panose="020F0302020204030204"/>
                <a:ea typeface="+mn-ea"/>
                <a:cs typeface="Segoe UI" pitchFamily="34" charset="0"/>
              </a:rPr>
              <a:t> 🔎 Discoverable</a:t>
            </a:r>
          </a:p>
        </p:txBody>
      </p:sp>
      <p:sp>
        <p:nvSpPr>
          <p:cNvPr id="8" name="TextBox 7">
            <a:extLst>
              <a:ext uri="{FF2B5EF4-FFF2-40B4-BE49-F238E27FC236}">
                <a16:creationId xmlns:a16="http://schemas.microsoft.com/office/drawing/2014/main" id="{E921E23F-603C-331F-99B3-880A1C444CCF}"/>
              </a:ext>
            </a:extLst>
          </p:cNvPr>
          <p:cNvSpPr txBox="1"/>
          <p:nvPr/>
        </p:nvSpPr>
        <p:spPr>
          <a:xfrm>
            <a:off x="5686850" y="1501041"/>
            <a:ext cx="26675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a:t>
            </a:r>
            <a:r>
              <a:rPr kumimoji="0" lang="en-US" sz="3200" b="0" i="0" u="none" strike="noStrike" kern="1200" cap="none" spc="-50" normalizeH="0" baseline="0" noProof="0" dirty="0">
                <a:ln w="3175">
                  <a:noFill/>
                </a:ln>
                <a:solidFill>
                  <a:prstClr val="black"/>
                </a:solidFill>
                <a:effectLst/>
                <a:uLnTx/>
                <a:uFillTx/>
                <a:latin typeface="Calibri Light" panose="020F0302020204030204"/>
                <a:ea typeface="+mn-ea"/>
                <a:cs typeface="Segoe UI" pitchFamily="34" charset="0"/>
              </a:rPr>
              <a:t>Installable</a:t>
            </a:r>
          </a:p>
        </p:txBody>
      </p:sp>
      <p:sp>
        <p:nvSpPr>
          <p:cNvPr id="10" name="TextBox 9">
            <a:extLst>
              <a:ext uri="{FF2B5EF4-FFF2-40B4-BE49-F238E27FC236}">
                <a16:creationId xmlns:a16="http://schemas.microsoft.com/office/drawing/2014/main" id="{DDFEE68E-927B-DBA0-CCFF-F3C2CB7019E9}"/>
              </a:ext>
            </a:extLst>
          </p:cNvPr>
          <p:cNvSpPr txBox="1"/>
          <p:nvPr/>
        </p:nvSpPr>
        <p:spPr>
          <a:xfrm>
            <a:off x="5686850" y="2090926"/>
            <a:ext cx="317024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Re-engageable</a:t>
            </a:r>
          </a:p>
        </p:txBody>
      </p:sp>
      <p:sp>
        <p:nvSpPr>
          <p:cNvPr id="12" name="TextBox 11">
            <a:extLst>
              <a:ext uri="{FF2B5EF4-FFF2-40B4-BE49-F238E27FC236}">
                <a16:creationId xmlns:a16="http://schemas.microsoft.com/office/drawing/2014/main" id="{8298C23F-B128-64BD-5E82-ABB33C42301F}"/>
              </a:ext>
            </a:extLst>
          </p:cNvPr>
          <p:cNvSpPr txBox="1"/>
          <p:nvPr/>
        </p:nvSpPr>
        <p:spPr>
          <a:xfrm>
            <a:off x="5686850" y="2680811"/>
            <a:ext cx="43636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Network-independent</a:t>
            </a:r>
          </a:p>
        </p:txBody>
      </p:sp>
      <p:sp>
        <p:nvSpPr>
          <p:cNvPr id="14" name="TextBox 13">
            <a:extLst>
              <a:ext uri="{FF2B5EF4-FFF2-40B4-BE49-F238E27FC236}">
                <a16:creationId xmlns:a16="http://schemas.microsoft.com/office/drawing/2014/main" id="{C83C9345-554A-3A6C-C62B-EAD10F7D4C4F}"/>
              </a:ext>
            </a:extLst>
          </p:cNvPr>
          <p:cNvSpPr txBox="1"/>
          <p:nvPr/>
        </p:nvSpPr>
        <p:spPr>
          <a:xfrm>
            <a:off x="5686850" y="3270696"/>
            <a:ext cx="396619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Progressive</a:t>
            </a:r>
          </a:p>
        </p:txBody>
      </p:sp>
      <p:sp>
        <p:nvSpPr>
          <p:cNvPr id="16" name="TextBox 15">
            <a:extLst>
              <a:ext uri="{FF2B5EF4-FFF2-40B4-BE49-F238E27FC236}">
                <a16:creationId xmlns:a16="http://schemas.microsoft.com/office/drawing/2014/main" id="{63F4AA18-6EF0-388C-4F1F-A06054485C44}"/>
              </a:ext>
            </a:extLst>
          </p:cNvPr>
          <p:cNvSpPr txBox="1"/>
          <p:nvPr/>
        </p:nvSpPr>
        <p:spPr>
          <a:xfrm>
            <a:off x="5686850" y="3860581"/>
            <a:ext cx="253243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Safe</a:t>
            </a:r>
          </a:p>
        </p:txBody>
      </p:sp>
      <p:sp>
        <p:nvSpPr>
          <p:cNvPr id="18" name="TextBox 17">
            <a:extLst>
              <a:ext uri="{FF2B5EF4-FFF2-40B4-BE49-F238E27FC236}">
                <a16:creationId xmlns:a16="http://schemas.microsoft.com/office/drawing/2014/main" id="{8F69480B-9B4A-EE26-A601-3E667D061A03}"/>
              </a:ext>
            </a:extLst>
          </p:cNvPr>
          <p:cNvSpPr txBox="1"/>
          <p:nvPr/>
        </p:nvSpPr>
        <p:spPr>
          <a:xfrm>
            <a:off x="5686850" y="4450466"/>
            <a:ext cx="272270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Responsive</a:t>
            </a:r>
          </a:p>
        </p:txBody>
      </p:sp>
      <p:sp>
        <p:nvSpPr>
          <p:cNvPr id="20" name="TextBox 19">
            <a:extLst>
              <a:ext uri="{FF2B5EF4-FFF2-40B4-BE49-F238E27FC236}">
                <a16:creationId xmlns:a16="http://schemas.microsoft.com/office/drawing/2014/main" id="{20B13AE7-BE4C-B31E-EB61-4EF349A0A09A}"/>
              </a:ext>
            </a:extLst>
          </p:cNvPr>
          <p:cNvSpPr txBox="1"/>
          <p:nvPr/>
        </p:nvSpPr>
        <p:spPr>
          <a:xfrm>
            <a:off x="5686850" y="5040348"/>
            <a:ext cx="30708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Linkable</a:t>
            </a:r>
          </a:p>
        </p:txBody>
      </p:sp>
    </p:spTree>
    <p:extLst>
      <p:ext uri="{BB962C8B-B14F-4D97-AF65-F5344CB8AC3E}">
        <p14:creationId xmlns:p14="http://schemas.microsoft.com/office/powerpoint/2010/main" val="359489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17254" y="2870181"/>
            <a:ext cx="3975934" cy="79839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Pct val="90000"/>
              <a:buFontTx/>
              <a:buNone/>
              <a:tabLst/>
              <a:defRPr/>
            </a:pPr>
            <a:r>
              <a:rPr kumimoji="0" lang="en-US" sz="4800" b="0" i="0" u="none" strike="noStrike" kern="1200" cap="none" spc="-50" normalizeH="0" baseline="0" noProof="0" dirty="0">
                <a:ln w="3175">
                  <a:noFill/>
                </a:ln>
                <a:solidFill>
                  <a:srgbClr val="7964CC"/>
                </a:solidFill>
                <a:effectLst/>
                <a:uLnTx/>
                <a:uFillTx/>
                <a:latin typeface="Calibri Light" panose="020F0302020204030204"/>
                <a:ea typeface="+mn-ea"/>
                <a:cs typeface="Segoe UI" pitchFamily="34" charset="0"/>
              </a:rPr>
              <a:t>Why PWA?</a:t>
            </a:r>
          </a:p>
        </p:txBody>
      </p:sp>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6142B9C-FD97-CF32-6506-BE96F33A44E8}"/>
              </a:ext>
            </a:extLst>
          </p:cNvPr>
          <p:cNvSpPr txBox="1"/>
          <p:nvPr/>
        </p:nvSpPr>
        <p:spPr>
          <a:xfrm>
            <a:off x="5686850" y="961911"/>
            <a:ext cx="2965986" cy="492443"/>
          </a:xfrm>
          <a:prstGeom prst="rect">
            <a:avLst/>
          </a:prstGeom>
          <a:noFill/>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black">
                    <a:lumMod val="85000"/>
                    <a:lumOff val="15000"/>
                  </a:prstClr>
                </a:solidFill>
                <a:effectLst/>
                <a:uLnTx/>
                <a:uFillTx/>
                <a:latin typeface="Calibri Light" panose="020F0302020204030204"/>
                <a:ea typeface="+mn-ea"/>
                <a:cs typeface="Segoe UI" pitchFamily="34" charset="0"/>
              </a:rPr>
              <a:t> 🔎 Discoverable</a:t>
            </a:r>
          </a:p>
        </p:txBody>
      </p:sp>
      <p:sp>
        <p:nvSpPr>
          <p:cNvPr id="8" name="TextBox 7">
            <a:extLst>
              <a:ext uri="{FF2B5EF4-FFF2-40B4-BE49-F238E27FC236}">
                <a16:creationId xmlns:a16="http://schemas.microsoft.com/office/drawing/2014/main" id="{E921E23F-603C-331F-99B3-880A1C444CCF}"/>
              </a:ext>
            </a:extLst>
          </p:cNvPr>
          <p:cNvSpPr txBox="1"/>
          <p:nvPr/>
        </p:nvSpPr>
        <p:spPr>
          <a:xfrm>
            <a:off x="5686850" y="1501041"/>
            <a:ext cx="26675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a:t>
            </a:r>
            <a:r>
              <a:rPr kumimoji="0" lang="en-US" sz="3200" b="0" i="0" u="none" strike="noStrike" kern="1200" cap="none" spc="-50" normalizeH="0" baseline="0" noProof="0" dirty="0">
                <a:ln w="3175">
                  <a:noFill/>
                </a:ln>
                <a:solidFill>
                  <a:prstClr val="black"/>
                </a:solidFill>
                <a:effectLst/>
                <a:uLnTx/>
                <a:uFillTx/>
                <a:latin typeface="Calibri Light" panose="020F0302020204030204"/>
                <a:ea typeface="+mn-ea"/>
                <a:cs typeface="Segoe UI" pitchFamily="34" charset="0"/>
              </a:rPr>
              <a:t>Installable</a:t>
            </a:r>
          </a:p>
        </p:txBody>
      </p:sp>
      <p:sp>
        <p:nvSpPr>
          <p:cNvPr id="10" name="TextBox 9">
            <a:extLst>
              <a:ext uri="{FF2B5EF4-FFF2-40B4-BE49-F238E27FC236}">
                <a16:creationId xmlns:a16="http://schemas.microsoft.com/office/drawing/2014/main" id="{DDFEE68E-927B-DBA0-CCFF-F3C2CB7019E9}"/>
              </a:ext>
            </a:extLst>
          </p:cNvPr>
          <p:cNvSpPr txBox="1"/>
          <p:nvPr/>
        </p:nvSpPr>
        <p:spPr>
          <a:xfrm>
            <a:off x="5686850" y="2090926"/>
            <a:ext cx="317024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Re-engageable</a:t>
            </a:r>
          </a:p>
        </p:txBody>
      </p:sp>
      <p:sp>
        <p:nvSpPr>
          <p:cNvPr id="12" name="TextBox 11">
            <a:extLst>
              <a:ext uri="{FF2B5EF4-FFF2-40B4-BE49-F238E27FC236}">
                <a16:creationId xmlns:a16="http://schemas.microsoft.com/office/drawing/2014/main" id="{8298C23F-B128-64BD-5E82-ABB33C42301F}"/>
              </a:ext>
            </a:extLst>
          </p:cNvPr>
          <p:cNvSpPr txBox="1"/>
          <p:nvPr/>
        </p:nvSpPr>
        <p:spPr>
          <a:xfrm>
            <a:off x="5686850" y="2680811"/>
            <a:ext cx="43636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Network-independent</a:t>
            </a:r>
          </a:p>
        </p:txBody>
      </p:sp>
      <p:sp>
        <p:nvSpPr>
          <p:cNvPr id="14" name="TextBox 13">
            <a:extLst>
              <a:ext uri="{FF2B5EF4-FFF2-40B4-BE49-F238E27FC236}">
                <a16:creationId xmlns:a16="http://schemas.microsoft.com/office/drawing/2014/main" id="{C83C9345-554A-3A6C-C62B-EAD10F7D4C4F}"/>
              </a:ext>
            </a:extLst>
          </p:cNvPr>
          <p:cNvSpPr txBox="1"/>
          <p:nvPr/>
        </p:nvSpPr>
        <p:spPr>
          <a:xfrm>
            <a:off x="5686850" y="3270696"/>
            <a:ext cx="385307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Progressive</a:t>
            </a:r>
          </a:p>
        </p:txBody>
      </p:sp>
      <p:sp>
        <p:nvSpPr>
          <p:cNvPr id="16" name="TextBox 15">
            <a:extLst>
              <a:ext uri="{FF2B5EF4-FFF2-40B4-BE49-F238E27FC236}">
                <a16:creationId xmlns:a16="http://schemas.microsoft.com/office/drawing/2014/main" id="{63F4AA18-6EF0-388C-4F1F-A06054485C44}"/>
              </a:ext>
            </a:extLst>
          </p:cNvPr>
          <p:cNvSpPr txBox="1"/>
          <p:nvPr/>
        </p:nvSpPr>
        <p:spPr>
          <a:xfrm>
            <a:off x="5686850" y="3860581"/>
            <a:ext cx="253243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Safe</a:t>
            </a:r>
          </a:p>
        </p:txBody>
      </p:sp>
      <p:sp>
        <p:nvSpPr>
          <p:cNvPr id="18" name="TextBox 17">
            <a:extLst>
              <a:ext uri="{FF2B5EF4-FFF2-40B4-BE49-F238E27FC236}">
                <a16:creationId xmlns:a16="http://schemas.microsoft.com/office/drawing/2014/main" id="{8F69480B-9B4A-EE26-A601-3E667D061A03}"/>
              </a:ext>
            </a:extLst>
          </p:cNvPr>
          <p:cNvSpPr txBox="1"/>
          <p:nvPr/>
        </p:nvSpPr>
        <p:spPr>
          <a:xfrm>
            <a:off x="5686850" y="4450466"/>
            <a:ext cx="272270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Responsive</a:t>
            </a:r>
          </a:p>
        </p:txBody>
      </p:sp>
      <p:sp>
        <p:nvSpPr>
          <p:cNvPr id="20" name="TextBox 19">
            <a:extLst>
              <a:ext uri="{FF2B5EF4-FFF2-40B4-BE49-F238E27FC236}">
                <a16:creationId xmlns:a16="http://schemas.microsoft.com/office/drawing/2014/main" id="{20B13AE7-BE4C-B31E-EB61-4EF349A0A09A}"/>
              </a:ext>
            </a:extLst>
          </p:cNvPr>
          <p:cNvSpPr txBox="1"/>
          <p:nvPr/>
        </p:nvSpPr>
        <p:spPr>
          <a:xfrm>
            <a:off x="5686850" y="5040348"/>
            <a:ext cx="30708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Linkable</a:t>
            </a:r>
          </a:p>
        </p:txBody>
      </p:sp>
    </p:spTree>
    <p:extLst>
      <p:ext uri="{BB962C8B-B14F-4D97-AF65-F5344CB8AC3E}">
        <p14:creationId xmlns:p14="http://schemas.microsoft.com/office/powerpoint/2010/main" val="391576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17254" y="2870181"/>
            <a:ext cx="3975934" cy="79839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Pct val="90000"/>
              <a:buFontTx/>
              <a:buNone/>
              <a:tabLst/>
              <a:defRPr/>
            </a:pPr>
            <a:r>
              <a:rPr kumimoji="0" lang="en-US" sz="4800" b="0" i="0" u="none" strike="noStrike" kern="1200" cap="none" spc="-50" normalizeH="0" baseline="0" noProof="0" dirty="0">
                <a:ln w="3175">
                  <a:noFill/>
                </a:ln>
                <a:solidFill>
                  <a:srgbClr val="7964CC"/>
                </a:solidFill>
                <a:effectLst/>
                <a:uLnTx/>
                <a:uFillTx/>
                <a:latin typeface="Calibri Light" panose="020F0302020204030204"/>
                <a:ea typeface="+mn-ea"/>
                <a:cs typeface="Segoe UI" pitchFamily="34" charset="0"/>
              </a:rPr>
              <a:t>Why PWA?</a:t>
            </a:r>
          </a:p>
        </p:txBody>
      </p:sp>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6142B9C-FD97-CF32-6506-BE96F33A44E8}"/>
              </a:ext>
            </a:extLst>
          </p:cNvPr>
          <p:cNvSpPr txBox="1"/>
          <p:nvPr/>
        </p:nvSpPr>
        <p:spPr>
          <a:xfrm>
            <a:off x="5686850" y="961911"/>
            <a:ext cx="2965986" cy="492443"/>
          </a:xfrm>
          <a:prstGeom prst="rect">
            <a:avLst/>
          </a:prstGeom>
          <a:noFill/>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 Discoverable</a:t>
            </a:r>
          </a:p>
        </p:txBody>
      </p:sp>
      <p:sp>
        <p:nvSpPr>
          <p:cNvPr id="8" name="TextBox 7">
            <a:extLst>
              <a:ext uri="{FF2B5EF4-FFF2-40B4-BE49-F238E27FC236}">
                <a16:creationId xmlns:a16="http://schemas.microsoft.com/office/drawing/2014/main" id="{E921E23F-603C-331F-99B3-880A1C444CCF}"/>
              </a:ext>
            </a:extLst>
          </p:cNvPr>
          <p:cNvSpPr txBox="1"/>
          <p:nvPr/>
        </p:nvSpPr>
        <p:spPr>
          <a:xfrm>
            <a:off x="5686850" y="1501041"/>
            <a:ext cx="26675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Installable</a:t>
            </a:r>
          </a:p>
        </p:txBody>
      </p:sp>
      <p:sp>
        <p:nvSpPr>
          <p:cNvPr id="10" name="TextBox 9">
            <a:extLst>
              <a:ext uri="{FF2B5EF4-FFF2-40B4-BE49-F238E27FC236}">
                <a16:creationId xmlns:a16="http://schemas.microsoft.com/office/drawing/2014/main" id="{DDFEE68E-927B-DBA0-CCFF-F3C2CB7019E9}"/>
              </a:ext>
            </a:extLst>
          </p:cNvPr>
          <p:cNvSpPr txBox="1"/>
          <p:nvPr/>
        </p:nvSpPr>
        <p:spPr>
          <a:xfrm>
            <a:off x="5686850" y="2090926"/>
            <a:ext cx="317024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Re-engageable</a:t>
            </a:r>
          </a:p>
        </p:txBody>
      </p:sp>
      <p:sp>
        <p:nvSpPr>
          <p:cNvPr id="12" name="TextBox 11">
            <a:extLst>
              <a:ext uri="{FF2B5EF4-FFF2-40B4-BE49-F238E27FC236}">
                <a16:creationId xmlns:a16="http://schemas.microsoft.com/office/drawing/2014/main" id="{8298C23F-B128-64BD-5E82-ABB33C42301F}"/>
              </a:ext>
            </a:extLst>
          </p:cNvPr>
          <p:cNvSpPr txBox="1"/>
          <p:nvPr/>
        </p:nvSpPr>
        <p:spPr>
          <a:xfrm>
            <a:off x="5686850" y="2680811"/>
            <a:ext cx="43636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Network-independent</a:t>
            </a:r>
          </a:p>
        </p:txBody>
      </p:sp>
      <p:sp>
        <p:nvSpPr>
          <p:cNvPr id="14" name="TextBox 13">
            <a:extLst>
              <a:ext uri="{FF2B5EF4-FFF2-40B4-BE49-F238E27FC236}">
                <a16:creationId xmlns:a16="http://schemas.microsoft.com/office/drawing/2014/main" id="{C83C9345-554A-3A6C-C62B-EAD10F7D4C4F}"/>
              </a:ext>
            </a:extLst>
          </p:cNvPr>
          <p:cNvSpPr txBox="1"/>
          <p:nvPr/>
        </p:nvSpPr>
        <p:spPr>
          <a:xfrm>
            <a:off x="5686850" y="3270696"/>
            <a:ext cx="383422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Progressive</a:t>
            </a:r>
          </a:p>
        </p:txBody>
      </p:sp>
      <p:sp>
        <p:nvSpPr>
          <p:cNvPr id="16" name="TextBox 15">
            <a:extLst>
              <a:ext uri="{FF2B5EF4-FFF2-40B4-BE49-F238E27FC236}">
                <a16:creationId xmlns:a16="http://schemas.microsoft.com/office/drawing/2014/main" id="{63F4AA18-6EF0-388C-4F1F-A06054485C44}"/>
              </a:ext>
            </a:extLst>
          </p:cNvPr>
          <p:cNvSpPr txBox="1"/>
          <p:nvPr/>
        </p:nvSpPr>
        <p:spPr>
          <a:xfrm>
            <a:off x="5686850" y="3860581"/>
            <a:ext cx="253243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Safe</a:t>
            </a:r>
          </a:p>
        </p:txBody>
      </p:sp>
      <p:sp>
        <p:nvSpPr>
          <p:cNvPr id="18" name="TextBox 17">
            <a:extLst>
              <a:ext uri="{FF2B5EF4-FFF2-40B4-BE49-F238E27FC236}">
                <a16:creationId xmlns:a16="http://schemas.microsoft.com/office/drawing/2014/main" id="{8F69480B-9B4A-EE26-A601-3E667D061A03}"/>
              </a:ext>
            </a:extLst>
          </p:cNvPr>
          <p:cNvSpPr txBox="1"/>
          <p:nvPr/>
        </p:nvSpPr>
        <p:spPr>
          <a:xfrm>
            <a:off x="5686850" y="4450466"/>
            <a:ext cx="272270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Responsive</a:t>
            </a:r>
          </a:p>
        </p:txBody>
      </p:sp>
      <p:sp>
        <p:nvSpPr>
          <p:cNvPr id="20" name="TextBox 19">
            <a:extLst>
              <a:ext uri="{FF2B5EF4-FFF2-40B4-BE49-F238E27FC236}">
                <a16:creationId xmlns:a16="http://schemas.microsoft.com/office/drawing/2014/main" id="{20B13AE7-BE4C-B31E-EB61-4EF349A0A09A}"/>
              </a:ext>
            </a:extLst>
          </p:cNvPr>
          <p:cNvSpPr txBox="1"/>
          <p:nvPr/>
        </p:nvSpPr>
        <p:spPr>
          <a:xfrm>
            <a:off x="5686850" y="5040348"/>
            <a:ext cx="30708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 Linkable</a:t>
            </a:r>
          </a:p>
        </p:txBody>
      </p:sp>
    </p:spTree>
    <p:extLst>
      <p:ext uri="{BB962C8B-B14F-4D97-AF65-F5344CB8AC3E}">
        <p14:creationId xmlns:p14="http://schemas.microsoft.com/office/powerpoint/2010/main" val="195547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49224" y="1006499"/>
            <a:ext cx="3458570" cy="3241344"/>
          </a:xfrm>
          <a:prstGeom prst="rect">
            <a:avLst/>
          </a:prstGeom>
        </p:spPr>
        <p:txBody>
          <a:bodyPr vert="horz" lIns="91440" tIns="45720" rIns="91440" bIns="45720" rtlCol="0" anchor="b">
            <a:normAutofit/>
          </a:bodyPr>
          <a:lstStyle/>
          <a:p>
            <a:pPr marR="0" lvl="0" indent="0" fontAlgn="auto">
              <a:lnSpc>
                <a:spcPct val="90000"/>
              </a:lnSpc>
              <a:spcBef>
                <a:spcPct val="0"/>
              </a:spcBef>
              <a:spcAft>
                <a:spcPts val="600"/>
              </a:spcAft>
              <a:buClrTx/>
              <a:buSzPct val="90000"/>
              <a:tabLst/>
              <a:defRPr/>
            </a:pPr>
            <a:r>
              <a:rPr lang="en-US" sz="5400" spc="-50" dirty="0">
                <a:ln w="3175">
                  <a:noFill/>
                </a:ln>
                <a:solidFill>
                  <a:srgbClr val="7964CC"/>
                </a:solidFill>
                <a:latin typeface="+mj-lt"/>
                <a:cs typeface="Segoe UI" pitchFamily="34" charset="0"/>
              </a:rPr>
              <a:t>PWAs in real world</a:t>
            </a:r>
          </a:p>
        </p:txBody>
      </p:sp>
      <p:sp>
        <p:nvSpPr>
          <p:cNvPr id="8259" name="Rectangle 78">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0"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Screenshot 1">
            <a:extLst>
              <a:ext uri="{FF2B5EF4-FFF2-40B4-BE49-F238E27FC236}">
                <a16:creationId xmlns:a16="http://schemas.microsoft.com/office/drawing/2014/main" id="{3CF9BCE2-F0D0-054E-AA6B-834DC1D235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6432"/>
          <a:stretch/>
        </p:blipFill>
        <p:spPr bwMode="auto">
          <a:xfrm>
            <a:off x="5384906" y="599137"/>
            <a:ext cx="6044514" cy="3181293"/>
          </a:xfrm>
          <a:prstGeom prst="rect">
            <a:avLst/>
          </a:prstGeom>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BD726940-E6CD-784B-9241-A3C8A8F036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770" b="-3"/>
          <a:stretch/>
        </p:blipFill>
        <p:spPr bwMode="auto">
          <a:xfrm>
            <a:off x="5388750" y="3964795"/>
            <a:ext cx="2926080" cy="2001664"/>
          </a:xfrm>
          <a:prstGeom prst="rect">
            <a:avLst/>
          </a:prstGeom>
          <a:extLst>
            <a:ext uri="{909E8E84-426E-40DD-AFC4-6F175D3DCCD1}">
              <a14:hiddenFill xmlns:a14="http://schemas.microsoft.com/office/drawing/2010/main">
                <a:solidFill>
                  <a:srgbClr val="FFFFFF"/>
                </a:solidFill>
              </a14:hiddenFill>
            </a:ext>
          </a:extLst>
        </p:spPr>
      </p:pic>
      <p:pic>
        <p:nvPicPr>
          <p:cNvPr id="2" name="Picture 1" descr="Graphical user interface, text, application&#10;&#10;Description automatically generated">
            <a:extLst>
              <a:ext uri="{FF2B5EF4-FFF2-40B4-BE49-F238E27FC236}">
                <a16:creationId xmlns:a16="http://schemas.microsoft.com/office/drawing/2014/main" id="{FD024B9F-DC81-D045-AC67-78F175DF4AAA}"/>
              </a:ext>
            </a:extLst>
          </p:cNvPr>
          <p:cNvPicPr>
            <a:picLocks noChangeAspect="1"/>
          </p:cNvPicPr>
          <p:nvPr/>
        </p:nvPicPr>
        <p:blipFill rotWithShape="1">
          <a:blip r:embed="rId5"/>
          <a:srcRect l="7539" r="4" b="4"/>
          <a:stretch/>
        </p:blipFill>
        <p:spPr>
          <a:xfrm>
            <a:off x="8507184" y="3964795"/>
            <a:ext cx="2926080" cy="2001664"/>
          </a:xfrm>
          <a:prstGeom prst="rect">
            <a:avLst/>
          </a:prstGeom>
        </p:spPr>
      </p:pic>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43160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964CC"/>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5" y="3035808"/>
            <a:ext cx="7880867" cy="498598"/>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cs typeface="Segoe UI"/>
              </a:rPr>
              <a:t>Part II: </a:t>
            </a:r>
            <a:r>
              <a:rPr lang="en-US" sz="3600" spc="-50" dirty="0">
                <a:ln w="3175">
                  <a:noFill/>
                </a:ln>
                <a:solidFill>
                  <a:schemeClr val="tx1">
                    <a:lumMod val="85000"/>
                    <a:lumOff val="15000"/>
                  </a:schemeClr>
                </a:solidFill>
                <a:latin typeface="+mj-lt"/>
                <a:cs typeface="Segoe UI"/>
              </a:rPr>
              <a:t>PWA + Nativ</a:t>
            </a:r>
            <a:r>
              <a:rPr lang="en-US" dirty="0">
                <a:solidFill>
                  <a:schemeClr val="tx1">
                    <a:lumMod val="85000"/>
                    <a:lumOff val="15000"/>
                  </a:schemeClr>
                </a:solidFill>
                <a:cs typeface="Segoe UI"/>
              </a:rPr>
              <a:t>e Platforms (</a:t>
            </a:r>
            <a:r>
              <a:rPr lang="en-US" sz="3600" spc="-50" dirty="0">
                <a:ln w="3175">
                  <a:noFill/>
                </a:ln>
                <a:solidFill>
                  <a:schemeClr val="tx1">
                    <a:lumMod val="85000"/>
                    <a:lumOff val="15000"/>
                  </a:schemeClr>
                </a:solidFill>
                <a:latin typeface="+mj-lt"/>
                <a:cs typeface="Segoe UI"/>
              </a:rPr>
              <a:t>Windows)</a:t>
            </a:r>
            <a:endParaRPr lang="en-US" dirty="0">
              <a:solidFill>
                <a:schemeClr val="tx1">
                  <a:lumMod val="85000"/>
                  <a:lumOff val="15000"/>
                </a:schemeClr>
              </a:solidFill>
              <a:cs typeface="Segoe UI"/>
            </a:endParaRPr>
          </a:p>
        </p:txBody>
      </p:sp>
      <p:pic>
        <p:nvPicPr>
          <p:cNvPr id="4" name="Picture 3" descr="A picture containing text, vector graphics&#10;&#10;Description automatically generated">
            <a:extLst>
              <a:ext uri="{FF2B5EF4-FFF2-40B4-BE49-F238E27FC236}">
                <a16:creationId xmlns:a16="http://schemas.microsoft.com/office/drawing/2014/main" id="{8E4261D3-C246-CFE8-70BC-B009FF886B9A}"/>
              </a:ext>
            </a:extLst>
          </p:cNvPr>
          <p:cNvPicPr>
            <a:picLocks noChangeAspect="1"/>
          </p:cNvPicPr>
          <p:nvPr/>
        </p:nvPicPr>
        <p:blipFill>
          <a:blip r:embed="rId3"/>
          <a:stretch>
            <a:fillRect/>
          </a:stretch>
        </p:blipFill>
        <p:spPr>
          <a:xfrm>
            <a:off x="9698219" y="3680086"/>
            <a:ext cx="2250631" cy="2574352"/>
          </a:xfrm>
          <a:prstGeom prst="rect">
            <a:avLst/>
          </a:prstGeom>
        </p:spPr>
      </p:pic>
    </p:spTree>
    <p:extLst>
      <p:ext uri="{BB962C8B-B14F-4D97-AF65-F5344CB8AC3E}">
        <p14:creationId xmlns:p14="http://schemas.microsoft.com/office/powerpoint/2010/main" val="22634259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71527" y="1162616"/>
            <a:ext cx="3458570" cy="3241344"/>
          </a:xfrm>
          <a:prstGeom prst="rect">
            <a:avLst/>
          </a:prstGeom>
        </p:spPr>
        <p:txBody>
          <a:bodyPr vert="horz" lIns="91440" tIns="45720" rIns="91440" bIns="45720" rtlCol="0" anchor="b">
            <a:normAutofit fontScale="77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50" normalizeH="0" baseline="0" noProof="0" dirty="0">
                <a:ln w="3175">
                  <a:noFill/>
                </a:ln>
                <a:solidFill>
                  <a:srgbClr val="7964CC"/>
                </a:solidFill>
                <a:effectLst/>
                <a:uLnTx/>
                <a:uFillTx/>
                <a:latin typeface="Calibri Light" panose="020F0302020204030204"/>
                <a:ea typeface="+mn-ea"/>
                <a:cs typeface="Segoe UI" pitchFamily="34" charset="0"/>
              </a:rPr>
              <a:t>PWA combines the best of the web and compiled apps</a:t>
            </a:r>
          </a:p>
        </p:txBody>
      </p:sp>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D72B892-46F1-834A-38D4-4D0E887E300C}"/>
              </a:ext>
            </a:extLst>
          </p:cNvPr>
          <p:cNvSpPr txBox="1"/>
          <p:nvPr/>
        </p:nvSpPr>
        <p:spPr>
          <a:xfrm>
            <a:off x="5488512" y="1930553"/>
            <a:ext cx="5840133" cy="267765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A PWA can still work when the device is offline.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PWAs can be installed on the operating system.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PWAs support push notifications and periodic updates.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PWAs can access hardware features. </a:t>
            </a:r>
          </a:p>
        </p:txBody>
      </p:sp>
    </p:spTree>
    <p:extLst>
      <p:ext uri="{BB962C8B-B14F-4D97-AF65-F5344CB8AC3E}">
        <p14:creationId xmlns:p14="http://schemas.microsoft.com/office/powerpoint/2010/main" val="81989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71527" y="1162616"/>
            <a:ext cx="3458570" cy="3241344"/>
          </a:xfrm>
          <a:prstGeom prst="rect">
            <a:avLst/>
          </a:prstGeom>
        </p:spPr>
        <p:txBody>
          <a:bodyPr vert="horz" lIns="91440" tIns="45720" rIns="91440" bIns="45720" rtlCol="0" anchor="b">
            <a:normAutofit fontScale="925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50" normalizeH="0" baseline="0" noProof="0" dirty="0">
                <a:ln w="3175">
                  <a:noFill/>
                </a:ln>
                <a:solidFill>
                  <a:srgbClr val="7964CC"/>
                </a:solidFill>
                <a:effectLst/>
                <a:uLnTx/>
                <a:uFillTx/>
                <a:latin typeface="Calibri Light" panose="020F0302020204030204"/>
                <a:ea typeface="+mn-ea"/>
                <a:cs typeface="Segoe UI" pitchFamily="34" charset="0"/>
              </a:rPr>
              <a:t>Deep integration with the desktop operating system</a:t>
            </a:r>
          </a:p>
        </p:txBody>
      </p:sp>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D72B892-46F1-834A-38D4-4D0E887E300C}"/>
              </a:ext>
            </a:extLst>
          </p:cNvPr>
          <p:cNvSpPr txBox="1"/>
          <p:nvPr/>
        </p:nvSpPr>
        <p:spPr>
          <a:xfrm>
            <a:off x="5552919" y="797510"/>
            <a:ext cx="5740516" cy="526297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Handle files.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Share content with other apps.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Access the clipboard.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Sync data and fetch resources in the background.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Access device hardware such as Bluetooth and USB.</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Store content in databases.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Take advantage of hardware accelerated graphics.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Use CSS layouts, animations, and filters to create advanced designs.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Run near-compiled performance code with </a:t>
            </a:r>
            <a:r>
              <a:rPr kumimoji="0" lang="en-US" sz="2400" b="0" i="0" u="none" strike="noStrike" kern="1200" cap="none" spc="0" normalizeH="0" baseline="0" noProof="0" dirty="0" err="1">
                <a:ln>
                  <a:noFill/>
                </a:ln>
                <a:solidFill>
                  <a:srgbClr val="020D1F"/>
                </a:solidFill>
                <a:effectLst/>
                <a:uLnTx/>
                <a:uFillTx/>
                <a:latin typeface="Calibri Light" panose="020F0302020204030204"/>
                <a:ea typeface="+mn-ea"/>
                <a:cs typeface="Segoe UI" panose="020B0502040204020203" pitchFamily="34" charset="0"/>
              </a:rPr>
              <a:t>WebAssembly</a:t>
            </a: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a:t>
            </a:r>
          </a:p>
        </p:txBody>
      </p:sp>
    </p:spTree>
    <p:extLst>
      <p:ext uri="{BB962C8B-B14F-4D97-AF65-F5344CB8AC3E}">
        <p14:creationId xmlns:p14="http://schemas.microsoft.com/office/powerpoint/2010/main" val="332919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person smiling for the camera&#10;&#10;Description automatically generated">
            <a:extLst>
              <a:ext uri="{FF2B5EF4-FFF2-40B4-BE49-F238E27FC236}">
                <a16:creationId xmlns:a16="http://schemas.microsoft.com/office/drawing/2014/main" id="{A23CE365-85AD-7A4E-9CE1-008310C7BA45}"/>
              </a:ext>
            </a:extLst>
          </p:cNvPr>
          <p:cNvPicPr>
            <a:picLocks noChangeAspect="1"/>
          </p:cNvPicPr>
          <p:nvPr/>
        </p:nvPicPr>
        <p:blipFill>
          <a:blip r:embed="rId4"/>
          <a:stretch>
            <a:fillRect/>
          </a:stretch>
        </p:blipFill>
        <p:spPr>
          <a:xfrm>
            <a:off x="4602551" y="1172253"/>
            <a:ext cx="2403891" cy="2403891"/>
          </a:xfrm>
          <a:prstGeom prst="ellipse">
            <a:avLst/>
          </a:prstGeom>
          <a:noFill/>
          <a:effectLst>
            <a:outerShdw blurRad="127000" algn="ctr" rotWithShape="0">
              <a:prstClr val="black">
                <a:alpha val="40000"/>
              </a:prstClr>
            </a:outerShdw>
          </a:effectLst>
        </p:spPr>
      </p:pic>
      <p:pic>
        <p:nvPicPr>
          <p:cNvPr id="6148" name="Picture 4" descr="Microsoft logo | Logok">
            <a:extLst>
              <a:ext uri="{FF2B5EF4-FFF2-40B4-BE49-F238E27FC236}">
                <a16:creationId xmlns:a16="http://schemas.microsoft.com/office/drawing/2014/main" id="{2A4BBAFD-C4EC-2843-8D4F-453708D966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25" t="23354" r="31525" b="30974"/>
          <a:stretch/>
        </p:blipFill>
        <p:spPr bwMode="auto">
          <a:xfrm>
            <a:off x="4402409" y="4350421"/>
            <a:ext cx="433662" cy="4020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6F87D8-1241-394D-8AB3-065CCC86587A}"/>
              </a:ext>
            </a:extLst>
          </p:cNvPr>
          <p:cNvSpPr txBox="1"/>
          <p:nvPr/>
        </p:nvSpPr>
        <p:spPr>
          <a:xfrm>
            <a:off x="4920153" y="4454423"/>
            <a:ext cx="2298403" cy="276999"/>
          </a:xfrm>
          <a:prstGeom prst="rect">
            <a:avLst/>
          </a:prstGeom>
          <a:noFill/>
        </p:spPr>
        <p:txBody>
          <a:bodyPr wrap="square" lIns="0" tIns="0" rIns="0" bIns="0" rtlCol="0">
            <a:spAutoFit/>
          </a:bodyPr>
          <a:lstStyle/>
          <a:p>
            <a:pPr algn="l"/>
            <a:r>
              <a:rPr lang="en-US" spc="-50" dirty="0">
                <a:ln w="3175">
                  <a:noFill/>
                </a:ln>
                <a:solidFill>
                  <a:schemeClr val="tx1">
                    <a:lumMod val="85000"/>
                    <a:lumOff val="15000"/>
                  </a:schemeClr>
                </a:solidFill>
                <a:latin typeface="+mj-lt"/>
                <a:cs typeface="Segoe UI" pitchFamily="34" charset="0"/>
              </a:rPr>
              <a:t>SWE | APS | @beth_panx</a:t>
            </a:r>
          </a:p>
        </p:txBody>
      </p:sp>
      <p:sp>
        <p:nvSpPr>
          <p:cNvPr id="8" name="TextBox 7">
            <a:extLst>
              <a:ext uri="{FF2B5EF4-FFF2-40B4-BE49-F238E27FC236}">
                <a16:creationId xmlns:a16="http://schemas.microsoft.com/office/drawing/2014/main" id="{F5FC8D22-0B26-4D7B-88B8-AA6F40960249}"/>
              </a:ext>
            </a:extLst>
          </p:cNvPr>
          <p:cNvSpPr txBox="1"/>
          <p:nvPr/>
        </p:nvSpPr>
        <p:spPr>
          <a:xfrm>
            <a:off x="5210297" y="3862143"/>
            <a:ext cx="1216782" cy="369332"/>
          </a:xfrm>
          <a:prstGeom prst="rect">
            <a:avLst/>
          </a:prstGeom>
          <a:noFill/>
        </p:spPr>
        <p:txBody>
          <a:bodyPr wrap="square">
            <a:spAutoFit/>
          </a:bodyPr>
          <a:lstStyle/>
          <a:p>
            <a:pPr algn="ctr"/>
            <a:r>
              <a:rPr lang="en-US" dirty="0"/>
              <a:t>Beth Pan</a:t>
            </a:r>
          </a:p>
        </p:txBody>
      </p:sp>
    </p:spTree>
    <p:extLst>
      <p:ext uri="{BB962C8B-B14F-4D97-AF65-F5344CB8AC3E}">
        <p14:creationId xmlns:p14="http://schemas.microsoft.com/office/powerpoint/2010/main" val="292512879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71527" y="1162616"/>
            <a:ext cx="3458570" cy="3714184"/>
          </a:xfrm>
          <a:prstGeom prst="rect">
            <a:avLst/>
          </a:prstGeom>
        </p:spPr>
        <p:txBody>
          <a:bodyPr vert="horz" lIns="91440" tIns="45720" rIns="91440" bIns="45720" rtlCol="0" anchor="b">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50" normalizeH="0" baseline="0" noProof="0" dirty="0">
                <a:ln w="3175">
                  <a:noFill/>
                </a:ln>
                <a:solidFill>
                  <a:srgbClr val="7964CC"/>
                </a:solidFill>
                <a:effectLst/>
                <a:uLnTx/>
                <a:uFillTx/>
                <a:latin typeface="Calibri Light" panose="020F0302020204030204"/>
                <a:ea typeface="+mn-ea"/>
                <a:cs typeface="Segoe UI" pitchFamily="34" charset="0"/>
              </a:rPr>
              <a:t>When installed… PWAs are just like other apps on Windows</a:t>
            </a:r>
          </a:p>
        </p:txBody>
      </p:sp>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D72B892-46F1-834A-38D4-4D0E887E300C}"/>
              </a:ext>
            </a:extLst>
          </p:cNvPr>
          <p:cNvSpPr txBox="1"/>
          <p:nvPr/>
        </p:nvSpPr>
        <p:spPr>
          <a:xfrm>
            <a:off x="5552918" y="1745887"/>
            <a:ext cx="5840133" cy="304698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A PWA can be added to the Start menu.</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A PWA can be pinned to the Taskbar.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PWAs can handle files.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PWAs can run when the user signs in.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PWAs </a:t>
            </a:r>
            <a:r>
              <a:rPr kumimoji="0" lang="en-US" sz="2400" b="1"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can be submitted to the Microsoft Store</a:t>
            </a:r>
            <a:r>
              <a:rPr kumimoji="0" lang="en-US" sz="2400" b="0" i="0" u="none" strike="noStrike" kern="1200" cap="none" spc="0" normalizeH="0" baseline="0" noProof="0" dirty="0">
                <a:ln>
                  <a:noFill/>
                </a:ln>
                <a:solidFill>
                  <a:srgbClr val="020D1F"/>
                </a:solidFill>
                <a:effectLst/>
                <a:uLnTx/>
                <a:uFillTx/>
                <a:latin typeface="Calibri Light" panose="020F0302020204030204"/>
                <a:ea typeface="+mn-ea"/>
                <a:cs typeface="Segoe UI" panose="020B0502040204020203" pitchFamily="34" charset="0"/>
              </a:rPr>
              <a:t> where millions of Windows users can discover and easily install them alongside other Windows apps.</a:t>
            </a:r>
          </a:p>
        </p:txBody>
      </p:sp>
    </p:spTree>
    <p:extLst>
      <p:ext uri="{BB962C8B-B14F-4D97-AF65-F5344CB8AC3E}">
        <p14:creationId xmlns:p14="http://schemas.microsoft.com/office/powerpoint/2010/main" val="190188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964CC"/>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cs typeface="Segoe UI"/>
              </a:rPr>
              <a:t>Part III: </a:t>
            </a:r>
            <a:r>
              <a:rPr lang="en-US" dirty="0">
                <a:solidFill>
                  <a:schemeClr val="tx1">
                    <a:lumMod val="85000"/>
                    <a:lumOff val="15000"/>
                  </a:schemeClr>
                </a:solidFill>
                <a:cs typeface="Segoe UI"/>
              </a:rPr>
              <a:t>Build a mood journal</a:t>
            </a:r>
            <a:r>
              <a:rPr lang="en-US" sz="3600" spc="-50" dirty="0">
                <a:ln w="3175">
                  <a:noFill/>
                </a:ln>
                <a:solidFill>
                  <a:schemeClr val="tx1">
                    <a:lumMod val="85000"/>
                    <a:lumOff val="15000"/>
                  </a:schemeClr>
                </a:solidFill>
                <a:latin typeface="+mj-lt"/>
                <a:cs typeface="Segoe UI"/>
              </a:rPr>
              <a:t> PWA</a:t>
            </a:r>
            <a:endParaRPr lang="en-US" dirty="0">
              <a:solidFill>
                <a:schemeClr val="tx1">
                  <a:lumMod val="85000"/>
                  <a:lumOff val="15000"/>
                </a:schemeClr>
              </a:solidFill>
              <a:cs typeface="Segoe UI"/>
            </a:endParaRPr>
          </a:p>
        </p:txBody>
      </p:sp>
      <p:pic>
        <p:nvPicPr>
          <p:cNvPr id="4" name="Picture 3" descr="A picture containing text, vector graphics&#10;&#10;Description automatically generated">
            <a:extLst>
              <a:ext uri="{FF2B5EF4-FFF2-40B4-BE49-F238E27FC236}">
                <a16:creationId xmlns:a16="http://schemas.microsoft.com/office/drawing/2014/main" id="{3238B11A-B5F4-6A54-B6A8-FF4725983FD5}"/>
              </a:ext>
            </a:extLst>
          </p:cNvPr>
          <p:cNvPicPr>
            <a:picLocks noChangeAspect="1"/>
          </p:cNvPicPr>
          <p:nvPr/>
        </p:nvPicPr>
        <p:blipFill>
          <a:blip r:embed="rId3"/>
          <a:stretch>
            <a:fillRect/>
          </a:stretch>
        </p:blipFill>
        <p:spPr>
          <a:xfrm>
            <a:off x="9698219" y="3680086"/>
            <a:ext cx="2250631" cy="2574352"/>
          </a:xfrm>
          <a:prstGeom prst="rect">
            <a:avLst/>
          </a:prstGeom>
        </p:spPr>
      </p:pic>
    </p:spTree>
    <p:extLst>
      <p:ext uri="{BB962C8B-B14F-4D97-AF65-F5344CB8AC3E}">
        <p14:creationId xmlns:p14="http://schemas.microsoft.com/office/powerpoint/2010/main" val="3433969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39D38A6B-1E63-DF06-1529-7600EF91AA28}"/>
              </a:ext>
            </a:extLst>
          </p:cNvPr>
          <p:cNvPicPr>
            <a:picLocks noChangeAspect="1"/>
          </p:cNvPicPr>
          <p:nvPr/>
        </p:nvPicPr>
        <p:blipFill>
          <a:blip r:embed="rId3"/>
          <a:stretch>
            <a:fillRect/>
          </a:stretch>
        </p:blipFill>
        <p:spPr>
          <a:xfrm>
            <a:off x="4861989" y="3141075"/>
            <a:ext cx="457200" cy="457200"/>
          </a:xfrm>
          <a:prstGeom prst="rect">
            <a:avLst/>
          </a:prstGeom>
        </p:spPr>
      </p:pic>
      <p:sp>
        <p:nvSpPr>
          <p:cNvPr id="3" name="TextBox 2">
            <a:extLst>
              <a:ext uri="{FF2B5EF4-FFF2-40B4-BE49-F238E27FC236}">
                <a16:creationId xmlns:a16="http://schemas.microsoft.com/office/drawing/2014/main" id="{3389DF0D-36F4-0E33-4F03-8AF369C7E0B7}"/>
              </a:ext>
            </a:extLst>
          </p:cNvPr>
          <p:cNvSpPr txBox="1"/>
          <p:nvPr/>
        </p:nvSpPr>
        <p:spPr>
          <a:xfrm>
            <a:off x="4240909" y="2540188"/>
            <a:ext cx="1699360" cy="338554"/>
          </a:xfrm>
          <a:prstGeom prst="rect">
            <a:avLst/>
          </a:prstGeom>
        </p:spPr>
        <p:txBody>
          <a:bodyPr vert="horz" wrap="square" lIns="0" tIns="0" rIns="0" bIns="0" rtlCol="0" anchor="b">
            <a:spAutoFit/>
          </a:bodyPr>
          <a:lstStyle>
            <a:defPPr>
              <a:defRPr lang="en-US"/>
            </a:defPPr>
            <a:lvl1pPr algn="ctr" defTabSz="914016">
              <a:lnSpc>
                <a:spcPct val="100000"/>
              </a:lnSpc>
              <a:spcBef>
                <a:spcPct val="0"/>
              </a:spcBef>
              <a:buNone/>
              <a:defRPr sz="1100" b="0" cap="none" spc="0" baseline="0">
                <a:ln w="3175">
                  <a:noFill/>
                </a:ln>
                <a:solidFill>
                  <a:srgbClr val="000000"/>
                </a:solidFill>
                <a:effectLst/>
                <a:latin typeface="Segoe UI Semibold" panose="020B0702040204020203" pitchFamily="34" charset="0"/>
                <a:cs typeface="Segoe UI Semibold" panose="020B0702040204020203" pitchFamily="34" charset="0"/>
              </a:defRPr>
            </a:lvl1pPr>
          </a:lstStyle>
          <a:p>
            <a:pPr marL="0" marR="0" lvl="0" indent="0" algn="ctr" defTabSz="913841"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w="3175">
                  <a:noFill/>
                </a:ln>
                <a:solidFill>
                  <a:srgbClr val="020D1F"/>
                </a:solidFill>
                <a:effectLst/>
                <a:uLnTx/>
                <a:uFillTx/>
                <a:latin typeface="Segoe UI Semibold" panose="020B0702040204020203" pitchFamily="34" charset="0"/>
                <a:ea typeface="+mn-ea"/>
                <a:cs typeface="Segoe UI Semibold" panose="020B0702040204020203" pitchFamily="34" charset="0"/>
              </a:rPr>
              <a:t>A code editor like Visual Studio Code</a:t>
            </a:r>
          </a:p>
        </p:txBody>
      </p:sp>
      <p:sp>
        <p:nvSpPr>
          <p:cNvPr id="7" name="TextBox 6">
            <a:extLst>
              <a:ext uri="{FF2B5EF4-FFF2-40B4-BE49-F238E27FC236}">
                <a16:creationId xmlns:a16="http://schemas.microsoft.com/office/drawing/2014/main" id="{CCB82C3E-6FD8-AF0A-8DD6-5A58A43E61D9}"/>
              </a:ext>
            </a:extLst>
          </p:cNvPr>
          <p:cNvSpPr txBox="1"/>
          <p:nvPr/>
        </p:nvSpPr>
        <p:spPr>
          <a:xfrm>
            <a:off x="3915536" y="3246564"/>
            <a:ext cx="275978" cy="246221"/>
          </a:xfrm>
          <a:prstGeom prst="rect">
            <a:avLst/>
          </a:prstGeom>
        </p:spPr>
        <p:txBody>
          <a:bodyPr vert="horz" wrap="square" lIns="0" tIns="0" rIns="0" bIns="0" rtlCol="0" anchor="b">
            <a:spAutoFit/>
          </a:bodyPr>
          <a:lstStyle>
            <a:defPPr>
              <a:defRPr lang="en-US"/>
            </a:defPPr>
            <a:lvl1pPr algn="ctr" defTabSz="914016">
              <a:lnSpc>
                <a:spcPct val="100000"/>
              </a:lnSpc>
              <a:spcBef>
                <a:spcPct val="0"/>
              </a:spcBef>
              <a:buNone/>
              <a:defRPr sz="1100" b="0" cap="none" spc="0" baseline="0">
                <a:ln w="3175">
                  <a:noFill/>
                </a:ln>
                <a:solidFill>
                  <a:srgbClr val="000000"/>
                </a:solidFill>
                <a:effectLst/>
                <a:latin typeface="Segoe UI Semibold" panose="020B0702040204020203" pitchFamily="34" charset="0"/>
                <a:cs typeface="Segoe UI Semibold" panose="020B0702040204020203" pitchFamily="34" charset="0"/>
              </a:defRPr>
            </a:lvl1pPr>
          </a:lstStyle>
          <a:p>
            <a:pPr marL="0" marR="0" lvl="0" indent="0" algn="ctr" defTabSz="913841"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w="3175">
                  <a:noFill/>
                </a:ln>
                <a:solidFill>
                  <a:srgbClr val="020D1F"/>
                </a:solidFill>
                <a:effectLst/>
                <a:uLnTx/>
                <a:uFillTx/>
                <a:latin typeface="Segoe UI Semibold" panose="020B0702040204020203" pitchFamily="34" charset="0"/>
                <a:ea typeface="+mn-ea"/>
                <a:cs typeface="Segoe UI Semibold" panose="020B0702040204020203" pitchFamily="34" charset="0"/>
              </a:rPr>
              <a:t>+</a:t>
            </a:r>
          </a:p>
        </p:txBody>
      </p:sp>
      <p:pic>
        <p:nvPicPr>
          <p:cNvPr id="10" name="Picture 2" descr="See the source image">
            <a:extLst>
              <a:ext uri="{FF2B5EF4-FFF2-40B4-BE49-F238E27FC236}">
                <a16:creationId xmlns:a16="http://schemas.microsoft.com/office/drawing/2014/main" id="{66C4026D-3852-170C-200D-0B30BC89E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9342" y="462856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e the source image">
            <a:extLst>
              <a:ext uri="{FF2B5EF4-FFF2-40B4-BE49-F238E27FC236}">
                <a16:creationId xmlns:a16="http://schemas.microsoft.com/office/drawing/2014/main" id="{F9BAC321-2CBD-1FF1-DF47-3579759DD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861" y="3141074"/>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60E9561-087D-F50F-7E2F-F8F1D9A5F998}"/>
              </a:ext>
            </a:extLst>
          </p:cNvPr>
          <p:cNvSpPr txBox="1"/>
          <p:nvPr/>
        </p:nvSpPr>
        <p:spPr>
          <a:xfrm>
            <a:off x="4464036" y="1261023"/>
            <a:ext cx="3263928" cy="646331"/>
          </a:xfrm>
          <a:prstGeom prst="rect">
            <a:avLst/>
          </a:prstGeom>
          <a:noFill/>
        </p:spPr>
        <p:txBody>
          <a:bodyPr wrap="square">
            <a:spAutoFit/>
          </a:bodyPr>
          <a:lstStyle/>
          <a:p>
            <a:r>
              <a:rPr lang="en-US" sz="3600" spc="-50" dirty="0">
                <a:ln w="3175">
                  <a:noFill/>
                </a:ln>
                <a:solidFill>
                  <a:srgbClr val="7964CC"/>
                </a:solidFill>
                <a:latin typeface="+mj-lt"/>
                <a:cs typeface="Segoe UI" pitchFamily="34" charset="0"/>
              </a:rPr>
              <a:t>What you’ll need</a:t>
            </a:r>
          </a:p>
        </p:txBody>
      </p:sp>
      <p:pic>
        <p:nvPicPr>
          <p:cNvPr id="2050" name="Picture 2" descr="See the source image">
            <a:extLst>
              <a:ext uri="{FF2B5EF4-FFF2-40B4-BE49-F238E27FC236}">
                <a16:creationId xmlns:a16="http://schemas.microsoft.com/office/drawing/2014/main" id="{5A55A3C1-A7A9-FDBD-CC71-5DDF715084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6117" y="3141074"/>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5911C85-158E-B85E-7567-CD0C63933ED9}"/>
              </a:ext>
            </a:extLst>
          </p:cNvPr>
          <p:cNvSpPr txBox="1"/>
          <p:nvPr/>
        </p:nvSpPr>
        <p:spPr>
          <a:xfrm>
            <a:off x="5989664" y="3250280"/>
            <a:ext cx="275978" cy="246221"/>
          </a:xfrm>
          <a:prstGeom prst="rect">
            <a:avLst/>
          </a:prstGeom>
        </p:spPr>
        <p:txBody>
          <a:bodyPr vert="horz" wrap="square" lIns="0" tIns="0" rIns="0" bIns="0" rtlCol="0" anchor="b">
            <a:spAutoFit/>
          </a:bodyPr>
          <a:lstStyle>
            <a:defPPr>
              <a:defRPr lang="en-US"/>
            </a:defPPr>
            <a:lvl1pPr algn="ctr" defTabSz="914016">
              <a:lnSpc>
                <a:spcPct val="100000"/>
              </a:lnSpc>
              <a:spcBef>
                <a:spcPct val="0"/>
              </a:spcBef>
              <a:buNone/>
              <a:defRPr sz="1100" b="0" cap="none" spc="0" baseline="0">
                <a:ln w="3175">
                  <a:noFill/>
                </a:ln>
                <a:solidFill>
                  <a:srgbClr val="000000"/>
                </a:solidFill>
                <a:effectLst/>
                <a:latin typeface="Segoe UI Semibold" panose="020B0702040204020203" pitchFamily="34" charset="0"/>
                <a:cs typeface="Segoe UI Semibold" panose="020B0702040204020203" pitchFamily="34" charset="0"/>
              </a:defRPr>
            </a:lvl1pPr>
          </a:lstStyle>
          <a:p>
            <a:pPr marL="0" marR="0" lvl="0" indent="0" algn="ctr" defTabSz="913841"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w="3175">
                  <a:noFill/>
                </a:ln>
                <a:solidFill>
                  <a:srgbClr val="020D1F"/>
                </a:solidFill>
                <a:effectLst/>
                <a:uLnTx/>
                <a:uFillTx/>
                <a:latin typeface="Segoe UI Semibold" panose="020B0702040204020203" pitchFamily="34" charset="0"/>
                <a:ea typeface="+mn-ea"/>
                <a:cs typeface="Segoe UI Semibold" panose="020B0702040204020203" pitchFamily="34" charset="0"/>
              </a:rPr>
              <a:t>+</a:t>
            </a:r>
          </a:p>
        </p:txBody>
      </p:sp>
      <p:pic>
        <p:nvPicPr>
          <p:cNvPr id="2052" name="Picture 4" descr="See the source image">
            <a:extLst>
              <a:ext uri="{FF2B5EF4-FFF2-40B4-BE49-F238E27FC236}">
                <a16:creationId xmlns:a16="http://schemas.microsoft.com/office/drawing/2014/main" id="{5A802D3D-2F2E-9AD7-BE58-C7484BE812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0243" y="3141073"/>
            <a:ext cx="746865" cy="457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71B9F0A-1EBB-9E8C-872C-737BF35BF1E6}"/>
              </a:ext>
            </a:extLst>
          </p:cNvPr>
          <p:cNvSpPr txBox="1"/>
          <p:nvPr/>
        </p:nvSpPr>
        <p:spPr>
          <a:xfrm>
            <a:off x="8063792" y="3246563"/>
            <a:ext cx="275978" cy="246221"/>
          </a:xfrm>
          <a:prstGeom prst="rect">
            <a:avLst/>
          </a:prstGeom>
        </p:spPr>
        <p:txBody>
          <a:bodyPr vert="horz" wrap="square" lIns="0" tIns="0" rIns="0" bIns="0" rtlCol="0" anchor="b">
            <a:spAutoFit/>
          </a:bodyPr>
          <a:lstStyle>
            <a:defPPr>
              <a:defRPr lang="en-US"/>
            </a:defPPr>
            <a:lvl1pPr algn="ctr" defTabSz="914016">
              <a:lnSpc>
                <a:spcPct val="100000"/>
              </a:lnSpc>
              <a:spcBef>
                <a:spcPct val="0"/>
              </a:spcBef>
              <a:buNone/>
              <a:defRPr sz="1100" b="0" cap="none" spc="0" baseline="0">
                <a:ln w="3175">
                  <a:noFill/>
                </a:ln>
                <a:solidFill>
                  <a:srgbClr val="000000"/>
                </a:solidFill>
                <a:effectLst/>
                <a:latin typeface="Segoe UI Semibold" panose="020B0702040204020203" pitchFamily="34" charset="0"/>
                <a:cs typeface="Segoe UI Semibold" panose="020B0702040204020203" pitchFamily="34" charset="0"/>
              </a:defRPr>
            </a:lvl1pPr>
          </a:lstStyle>
          <a:p>
            <a:pPr marL="0" marR="0" lvl="0" indent="0" algn="ctr" defTabSz="913841"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w="3175">
                  <a:noFill/>
                </a:ln>
                <a:solidFill>
                  <a:srgbClr val="020D1F"/>
                </a:solidFill>
                <a:effectLst/>
                <a:uLnTx/>
                <a:uFillTx/>
                <a:latin typeface="Segoe UI Semibold" panose="020B0702040204020203" pitchFamily="34" charset="0"/>
                <a:ea typeface="+mn-ea"/>
                <a:cs typeface="Segoe UI Semibold" panose="020B0702040204020203" pitchFamily="34" charset="0"/>
              </a:rPr>
              <a:t>+</a:t>
            </a:r>
          </a:p>
        </p:txBody>
      </p:sp>
      <p:sp>
        <p:nvSpPr>
          <p:cNvPr id="16" name="TextBox 15">
            <a:extLst>
              <a:ext uri="{FF2B5EF4-FFF2-40B4-BE49-F238E27FC236}">
                <a16:creationId xmlns:a16="http://schemas.microsoft.com/office/drawing/2014/main" id="{7C2B59F8-83A0-74F3-251E-A3874D348FFF}"/>
              </a:ext>
            </a:extLst>
          </p:cNvPr>
          <p:cNvSpPr txBox="1"/>
          <p:nvPr/>
        </p:nvSpPr>
        <p:spPr>
          <a:xfrm>
            <a:off x="2126813" y="2540188"/>
            <a:ext cx="1779295" cy="338554"/>
          </a:xfrm>
          <a:prstGeom prst="rect">
            <a:avLst/>
          </a:prstGeom>
        </p:spPr>
        <p:txBody>
          <a:bodyPr vert="horz" wrap="square" lIns="0" tIns="0" rIns="0" bIns="0" rtlCol="0" anchor="b">
            <a:spAutoFit/>
          </a:bodyPr>
          <a:lstStyle>
            <a:defPPr>
              <a:defRPr lang="en-US"/>
            </a:defPPr>
            <a:lvl1pPr algn="ctr" defTabSz="914016">
              <a:lnSpc>
                <a:spcPct val="100000"/>
              </a:lnSpc>
              <a:spcBef>
                <a:spcPct val="0"/>
              </a:spcBef>
              <a:buNone/>
              <a:defRPr sz="1100" b="0" cap="none" spc="0" baseline="0">
                <a:ln w="3175">
                  <a:noFill/>
                </a:ln>
                <a:solidFill>
                  <a:srgbClr val="000000"/>
                </a:solidFill>
                <a:effectLst/>
                <a:latin typeface="Segoe UI Semibold" panose="020B0702040204020203" pitchFamily="34" charset="0"/>
                <a:cs typeface="Segoe UI Semibold" panose="020B0702040204020203" pitchFamily="34" charset="0"/>
              </a:defRPr>
            </a:lvl1pPr>
          </a:lstStyle>
          <a:p>
            <a:pPr marL="0" marR="0" lvl="0" indent="0" algn="ctr" defTabSz="913841"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w="3175">
                  <a:noFill/>
                </a:ln>
                <a:solidFill>
                  <a:srgbClr val="020D1F"/>
                </a:solidFill>
                <a:effectLst/>
                <a:uLnTx/>
                <a:uFillTx/>
                <a:latin typeface="Segoe UI Semibold" panose="020B0702040204020203" pitchFamily="34" charset="0"/>
                <a:ea typeface="+mn-ea"/>
                <a:cs typeface="Segoe UI Semibold" panose="020B0702040204020203" pitchFamily="34" charset="0"/>
              </a:rPr>
              <a:t>A modern web browser like Microsoft Edge</a:t>
            </a:r>
          </a:p>
        </p:txBody>
      </p:sp>
      <p:sp>
        <p:nvSpPr>
          <p:cNvPr id="17" name="TextBox 16">
            <a:extLst>
              <a:ext uri="{FF2B5EF4-FFF2-40B4-BE49-F238E27FC236}">
                <a16:creationId xmlns:a16="http://schemas.microsoft.com/office/drawing/2014/main" id="{2521736F-64AB-410D-5DBE-62C00256ECB9}"/>
              </a:ext>
            </a:extLst>
          </p:cNvPr>
          <p:cNvSpPr txBox="1"/>
          <p:nvPr/>
        </p:nvSpPr>
        <p:spPr>
          <a:xfrm>
            <a:off x="6828347" y="2624826"/>
            <a:ext cx="672740" cy="169277"/>
          </a:xfrm>
          <a:prstGeom prst="rect">
            <a:avLst/>
          </a:prstGeom>
        </p:spPr>
        <p:txBody>
          <a:bodyPr vert="horz" wrap="square" lIns="0" tIns="0" rIns="0" bIns="0" rtlCol="0" anchor="b">
            <a:spAutoFit/>
          </a:bodyPr>
          <a:lstStyle>
            <a:defPPr>
              <a:defRPr lang="en-US"/>
            </a:defPPr>
            <a:lvl1pPr algn="ctr" defTabSz="914016">
              <a:lnSpc>
                <a:spcPct val="100000"/>
              </a:lnSpc>
              <a:spcBef>
                <a:spcPct val="0"/>
              </a:spcBef>
              <a:buNone/>
              <a:defRPr sz="1100" b="0" cap="none" spc="0" baseline="0">
                <a:ln w="3175">
                  <a:noFill/>
                </a:ln>
                <a:solidFill>
                  <a:srgbClr val="000000"/>
                </a:solidFill>
                <a:effectLst/>
                <a:latin typeface="Segoe UI Semibold" panose="020B0702040204020203" pitchFamily="34" charset="0"/>
                <a:cs typeface="Segoe UI Semibold" panose="020B0702040204020203" pitchFamily="34" charset="0"/>
              </a:defRPr>
            </a:lvl1pPr>
          </a:lstStyle>
          <a:p>
            <a:pPr marL="0" marR="0" lvl="0" indent="0" algn="ctr" defTabSz="913841"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w="3175">
                  <a:noFill/>
                </a:ln>
                <a:solidFill>
                  <a:srgbClr val="020D1F"/>
                </a:solidFill>
                <a:effectLst/>
                <a:uLnTx/>
                <a:uFillTx/>
                <a:latin typeface="Segoe UI Semibold" panose="020B0702040204020203" pitchFamily="34" charset="0"/>
                <a:ea typeface="+mn-ea"/>
                <a:cs typeface="Segoe UI Semibold" panose="020B0702040204020203" pitchFamily="34" charset="0"/>
              </a:rPr>
              <a:t>Git</a:t>
            </a:r>
          </a:p>
        </p:txBody>
      </p:sp>
      <p:sp>
        <p:nvSpPr>
          <p:cNvPr id="18" name="TextBox 17">
            <a:extLst>
              <a:ext uri="{FF2B5EF4-FFF2-40B4-BE49-F238E27FC236}">
                <a16:creationId xmlns:a16="http://schemas.microsoft.com/office/drawing/2014/main" id="{3E250731-CC62-763B-FB8C-894C74E49F59}"/>
              </a:ext>
            </a:extLst>
          </p:cNvPr>
          <p:cNvSpPr txBox="1"/>
          <p:nvPr/>
        </p:nvSpPr>
        <p:spPr>
          <a:xfrm>
            <a:off x="9047305" y="2624825"/>
            <a:ext cx="672740" cy="169277"/>
          </a:xfrm>
          <a:prstGeom prst="rect">
            <a:avLst/>
          </a:prstGeom>
        </p:spPr>
        <p:txBody>
          <a:bodyPr vert="horz" wrap="square" lIns="0" tIns="0" rIns="0" bIns="0" rtlCol="0" anchor="b">
            <a:spAutoFit/>
          </a:bodyPr>
          <a:lstStyle>
            <a:defPPr>
              <a:defRPr lang="en-US"/>
            </a:defPPr>
            <a:lvl1pPr algn="ctr" defTabSz="914016">
              <a:lnSpc>
                <a:spcPct val="100000"/>
              </a:lnSpc>
              <a:spcBef>
                <a:spcPct val="0"/>
              </a:spcBef>
              <a:buNone/>
              <a:defRPr sz="1100" b="0" cap="none" spc="0" baseline="0">
                <a:ln w="3175">
                  <a:noFill/>
                </a:ln>
                <a:solidFill>
                  <a:srgbClr val="000000"/>
                </a:solidFill>
                <a:effectLst/>
                <a:latin typeface="Segoe UI Semibold" panose="020B0702040204020203" pitchFamily="34" charset="0"/>
                <a:cs typeface="Segoe UI Semibold" panose="020B0702040204020203" pitchFamily="34" charset="0"/>
              </a:defRPr>
            </a:lvl1pPr>
          </a:lstStyle>
          <a:p>
            <a:pPr marL="0" marR="0" lvl="0" indent="0" algn="ctr" defTabSz="913841" rtl="0" eaLnBrk="1" fontAlgn="auto" latinLnBrk="0" hangingPunct="1">
              <a:lnSpc>
                <a:spcPct val="100000"/>
              </a:lnSpc>
              <a:spcBef>
                <a:spcPct val="0"/>
              </a:spcBef>
              <a:spcAft>
                <a:spcPts val="0"/>
              </a:spcAft>
              <a:buClrTx/>
              <a:buSzTx/>
              <a:buFontTx/>
              <a:buNone/>
              <a:tabLst/>
              <a:defRPr/>
            </a:pPr>
            <a:r>
              <a:rPr lang="en-US" noProof="0" dirty="0">
                <a:solidFill>
                  <a:srgbClr val="020D1F"/>
                </a:solidFill>
              </a:rPr>
              <a:t>Node.js</a:t>
            </a:r>
            <a:endParaRPr kumimoji="0" lang="en-US" sz="1100" b="0" i="0" u="none" strike="noStrike" kern="1200" cap="none" spc="0" normalizeH="0" baseline="0" noProof="0" dirty="0">
              <a:ln w="3175">
                <a:noFill/>
              </a:ln>
              <a:solidFill>
                <a:srgbClr val="020D1F"/>
              </a:solidFill>
              <a:effectLst/>
              <a:uLnTx/>
              <a:uFillTx/>
              <a:latin typeface="Segoe UI Semibold" panose="020B0702040204020203" pitchFamily="34" charset="0"/>
              <a:ea typeface="+mn-ea"/>
              <a:cs typeface="Segoe UI Semibold" panose="020B0702040204020203" pitchFamily="34" charset="0"/>
            </a:endParaRPr>
          </a:p>
        </p:txBody>
      </p:sp>
      <p:sp>
        <p:nvSpPr>
          <p:cNvPr id="19" name="TextBox 18">
            <a:extLst>
              <a:ext uri="{FF2B5EF4-FFF2-40B4-BE49-F238E27FC236}">
                <a16:creationId xmlns:a16="http://schemas.microsoft.com/office/drawing/2014/main" id="{C36E4B51-575C-0E22-DD7D-A96309745F4A}"/>
              </a:ext>
            </a:extLst>
          </p:cNvPr>
          <p:cNvSpPr txBox="1"/>
          <p:nvPr/>
        </p:nvSpPr>
        <p:spPr>
          <a:xfrm>
            <a:off x="5546248" y="4148535"/>
            <a:ext cx="916288" cy="169277"/>
          </a:xfrm>
          <a:prstGeom prst="rect">
            <a:avLst/>
          </a:prstGeom>
        </p:spPr>
        <p:txBody>
          <a:bodyPr vert="horz" wrap="square" lIns="0" tIns="0" rIns="0" bIns="0" rtlCol="0" anchor="b">
            <a:spAutoFit/>
          </a:bodyPr>
          <a:lstStyle>
            <a:defPPr>
              <a:defRPr lang="en-US"/>
            </a:defPPr>
            <a:lvl1pPr algn="ctr" defTabSz="914016">
              <a:lnSpc>
                <a:spcPct val="100000"/>
              </a:lnSpc>
              <a:spcBef>
                <a:spcPct val="0"/>
              </a:spcBef>
              <a:buNone/>
              <a:defRPr sz="1100" b="0" cap="none" spc="0" baseline="0">
                <a:ln w="3175">
                  <a:noFill/>
                </a:ln>
                <a:solidFill>
                  <a:srgbClr val="000000"/>
                </a:solidFill>
                <a:effectLst/>
                <a:latin typeface="Segoe UI Semibold" panose="020B0702040204020203" pitchFamily="34" charset="0"/>
                <a:cs typeface="Segoe UI Semibold" panose="020B0702040204020203" pitchFamily="34" charset="0"/>
              </a:defRPr>
            </a:lvl1pPr>
          </a:lstStyle>
          <a:p>
            <a:pPr marL="0" marR="0" lvl="0" indent="0" algn="ctr" defTabSz="913841"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w="3175">
                  <a:noFill/>
                </a:ln>
                <a:solidFill>
                  <a:srgbClr val="020D1F"/>
                </a:solidFill>
                <a:effectLst/>
                <a:uLnTx/>
                <a:uFillTx/>
                <a:latin typeface="Segoe UI Semibold" panose="020B0702040204020203" pitchFamily="34" charset="0"/>
                <a:ea typeface="+mn-ea"/>
                <a:cs typeface="Segoe UI Semibold" panose="020B0702040204020203" pitchFamily="34" charset="0"/>
              </a:rPr>
              <a:t>*Optional:</a:t>
            </a:r>
          </a:p>
        </p:txBody>
      </p:sp>
      <p:sp>
        <p:nvSpPr>
          <p:cNvPr id="20" name="TextBox 19">
            <a:extLst>
              <a:ext uri="{FF2B5EF4-FFF2-40B4-BE49-F238E27FC236}">
                <a16:creationId xmlns:a16="http://schemas.microsoft.com/office/drawing/2014/main" id="{6F96C57A-4908-B94F-C9F4-3ACFDAA13EFE}"/>
              </a:ext>
            </a:extLst>
          </p:cNvPr>
          <p:cNvSpPr txBox="1"/>
          <p:nvPr/>
        </p:nvSpPr>
        <p:spPr>
          <a:xfrm>
            <a:off x="4779798" y="5119925"/>
            <a:ext cx="916288" cy="338554"/>
          </a:xfrm>
          <a:prstGeom prst="rect">
            <a:avLst/>
          </a:prstGeom>
        </p:spPr>
        <p:txBody>
          <a:bodyPr vert="horz" wrap="square" lIns="0" tIns="0" rIns="0" bIns="0" rtlCol="0" anchor="b">
            <a:spAutoFit/>
          </a:bodyPr>
          <a:lstStyle>
            <a:defPPr>
              <a:defRPr lang="en-US"/>
            </a:defPPr>
            <a:lvl1pPr algn="ctr" defTabSz="914016">
              <a:lnSpc>
                <a:spcPct val="100000"/>
              </a:lnSpc>
              <a:spcBef>
                <a:spcPct val="0"/>
              </a:spcBef>
              <a:buNone/>
              <a:defRPr sz="1100" b="0" cap="none" spc="0" baseline="0">
                <a:ln w="3175">
                  <a:noFill/>
                </a:ln>
                <a:solidFill>
                  <a:srgbClr val="000000"/>
                </a:solidFill>
                <a:effectLst/>
                <a:latin typeface="Segoe UI Semibold" panose="020B0702040204020203" pitchFamily="34" charset="0"/>
                <a:cs typeface="Segoe UI Semibold" panose="020B0702040204020203" pitchFamily="34" charset="0"/>
              </a:defRPr>
            </a:lvl1pPr>
          </a:lstStyle>
          <a:p>
            <a:pPr marL="0" marR="0" lvl="0" indent="0" algn="ctr" defTabSz="913841"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w="3175">
                  <a:noFill/>
                </a:ln>
                <a:solidFill>
                  <a:srgbClr val="020D1F"/>
                </a:solidFill>
                <a:effectLst/>
                <a:uLnTx/>
                <a:uFillTx/>
                <a:latin typeface="Segoe UI Semibold" panose="020B0702040204020203" pitchFamily="34" charset="0"/>
                <a:ea typeface="+mn-ea"/>
                <a:cs typeface="Segoe UI Semibold" panose="020B0702040204020203" pitchFamily="34" charset="0"/>
              </a:rPr>
              <a:t>GitHub account</a:t>
            </a:r>
          </a:p>
        </p:txBody>
      </p:sp>
      <p:pic>
        <p:nvPicPr>
          <p:cNvPr id="2054" name="Picture 6" descr="See the source image">
            <a:extLst>
              <a:ext uri="{FF2B5EF4-FFF2-40B4-BE49-F238E27FC236}">
                <a16:creationId xmlns:a16="http://schemas.microsoft.com/office/drawing/2014/main" id="{472DED59-8FA0-9DE4-39FC-5D3404FAB4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8936" y="4630275"/>
            <a:ext cx="812800"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C722B59-2F12-6EBA-DC00-A8E345EB6424}"/>
              </a:ext>
            </a:extLst>
          </p:cNvPr>
          <p:cNvSpPr txBox="1"/>
          <p:nvPr/>
        </p:nvSpPr>
        <p:spPr>
          <a:xfrm>
            <a:off x="5634180" y="5121633"/>
            <a:ext cx="740424" cy="338554"/>
          </a:xfrm>
          <a:prstGeom prst="rect">
            <a:avLst/>
          </a:prstGeom>
        </p:spPr>
        <p:txBody>
          <a:bodyPr vert="horz" wrap="square" lIns="0" tIns="0" rIns="0" bIns="0" rtlCol="0" anchor="b">
            <a:spAutoFit/>
          </a:bodyPr>
          <a:lstStyle>
            <a:defPPr>
              <a:defRPr lang="en-US"/>
            </a:defPPr>
            <a:lvl1pPr algn="ctr" defTabSz="914016">
              <a:lnSpc>
                <a:spcPct val="100000"/>
              </a:lnSpc>
              <a:spcBef>
                <a:spcPct val="0"/>
              </a:spcBef>
              <a:buNone/>
              <a:defRPr sz="1100" b="0" cap="none" spc="0" baseline="0">
                <a:ln w="3175">
                  <a:noFill/>
                </a:ln>
                <a:solidFill>
                  <a:srgbClr val="000000"/>
                </a:solidFill>
                <a:effectLst/>
                <a:latin typeface="Segoe UI Semibold" panose="020B0702040204020203" pitchFamily="34" charset="0"/>
                <a:cs typeface="Segoe UI Semibold" panose="020B0702040204020203" pitchFamily="34" charset="0"/>
              </a:defRPr>
            </a:lvl1pPr>
          </a:lstStyle>
          <a:p>
            <a:pPr marL="0" marR="0" lvl="0" indent="0" algn="ctr" defTabSz="913841"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w="3175">
                  <a:noFill/>
                </a:ln>
                <a:solidFill>
                  <a:srgbClr val="020D1F"/>
                </a:solidFill>
                <a:effectLst/>
                <a:uLnTx/>
                <a:uFillTx/>
                <a:latin typeface="Segoe UI Semibold" panose="020B0702040204020203" pitchFamily="34" charset="0"/>
                <a:ea typeface="+mn-ea"/>
                <a:cs typeface="Segoe UI Semibold" panose="020B0702040204020203" pitchFamily="34" charset="0"/>
              </a:rPr>
              <a:t>Azure account</a:t>
            </a:r>
          </a:p>
        </p:txBody>
      </p:sp>
      <p:pic>
        <p:nvPicPr>
          <p:cNvPr id="2056" name="Picture 8" descr="See the source image">
            <a:extLst>
              <a:ext uri="{FF2B5EF4-FFF2-40B4-BE49-F238E27FC236}">
                <a16:creationId xmlns:a16="http://schemas.microsoft.com/office/drawing/2014/main" id="{65B8CFC5-E863-326F-8678-C2B856A109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4604" y="4628567"/>
            <a:ext cx="812800" cy="4572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901F7F2-C75A-4C66-4F32-3E37AEDF1232}"/>
              </a:ext>
            </a:extLst>
          </p:cNvPr>
          <p:cNvSpPr txBox="1"/>
          <p:nvPr/>
        </p:nvSpPr>
        <p:spPr>
          <a:xfrm>
            <a:off x="6446980" y="5119925"/>
            <a:ext cx="740424" cy="338554"/>
          </a:xfrm>
          <a:prstGeom prst="rect">
            <a:avLst/>
          </a:prstGeom>
        </p:spPr>
        <p:txBody>
          <a:bodyPr vert="horz" wrap="square" lIns="0" tIns="0" rIns="0" bIns="0" rtlCol="0" anchor="b">
            <a:spAutoFit/>
          </a:bodyPr>
          <a:lstStyle>
            <a:defPPr>
              <a:defRPr lang="en-US"/>
            </a:defPPr>
            <a:lvl1pPr algn="ctr" defTabSz="914016">
              <a:lnSpc>
                <a:spcPct val="100000"/>
              </a:lnSpc>
              <a:spcBef>
                <a:spcPct val="0"/>
              </a:spcBef>
              <a:buNone/>
              <a:defRPr sz="1100" b="0" cap="none" spc="0" baseline="0">
                <a:ln w="3175">
                  <a:noFill/>
                </a:ln>
                <a:solidFill>
                  <a:srgbClr val="000000"/>
                </a:solidFill>
                <a:effectLst/>
                <a:latin typeface="Segoe UI Semibold" panose="020B0702040204020203" pitchFamily="34" charset="0"/>
                <a:cs typeface="Segoe UI Semibold" panose="020B0702040204020203" pitchFamily="34" charset="0"/>
              </a:defRPr>
            </a:lvl1pPr>
          </a:lstStyle>
          <a:p>
            <a:pPr marL="0" marR="0" lvl="0" indent="0" algn="ctr" defTabSz="913841"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w="3175">
                  <a:noFill/>
                </a:ln>
                <a:solidFill>
                  <a:srgbClr val="020D1F"/>
                </a:solidFill>
                <a:effectLst/>
                <a:uLnTx/>
                <a:uFillTx/>
                <a:latin typeface="Segoe UI Semibold" panose="020B0702040204020203" pitchFamily="34" charset="0"/>
                <a:ea typeface="+mn-ea"/>
                <a:cs typeface="Segoe UI Semibold" panose="020B0702040204020203" pitchFamily="34" charset="0"/>
              </a:rPr>
              <a:t>Microsoft account</a:t>
            </a:r>
          </a:p>
        </p:txBody>
      </p:sp>
    </p:spTree>
    <p:extLst>
      <p:ext uri="{BB962C8B-B14F-4D97-AF65-F5344CB8AC3E}">
        <p14:creationId xmlns:p14="http://schemas.microsoft.com/office/powerpoint/2010/main" val="141668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4" grpId="0"/>
      <p:bldP spid="15" grpId="0"/>
      <p:bldP spid="16" grpId="0"/>
      <p:bldP spid="17" grpId="0"/>
      <p:bldP spid="18" grpId="0"/>
      <p:bldP spid="19" grpId="0"/>
      <p:bldP spid="20"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6A3F42C-1F1A-4D84-A95C-BAC34142EF10}"/>
              </a:ext>
            </a:extLst>
          </p:cNvPr>
          <p:cNvSpPr txBox="1">
            <a:spLocks/>
          </p:cNvSpPr>
          <p:nvPr/>
        </p:nvSpPr>
        <p:spPr>
          <a:xfrm>
            <a:off x="831850" y="3639145"/>
            <a:ext cx="10515600" cy="923330"/>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dirty="0">
                <a:solidFill>
                  <a:srgbClr val="50E6FF"/>
                </a:solidFill>
              </a:rPr>
              <a:t>Demo: Create a new PWA using PWA Studio</a:t>
            </a:r>
          </a:p>
        </p:txBody>
      </p:sp>
      <p:sp>
        <p:nvSpPr>
          <p:cNvPr id="3" name="TextBox 2">
            <a:extLst>
              <a:ext uri="{FF2B5EF4-FFF2-40B4-BE49-F238E27FC236}">
                <a16:creationId xmlns:a16="http://schemas.microsoft.com/office/drawing/2014/main" id="{6A82AA64-6B82-3D47-9281-723FFFA4674B}"/>
              </a:ext>
            </a:extLst>
          </p:cNvPr>
          <p:cNvSpPr txBox="1"/>
          <p:nvPr/>
        </p:nvSpPr>
        <p:spPr>
          <a:xfrm>
            <a:off x="1153886" y="72934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858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001654-4431-534D-A4A5-8C843820C399}"/>
              </a:ext>
            </a:extLst>
          </p:cNvPr>
          <p:cNvSpPr txBox="1"/>
          <p:nvPr/>
        </p:nvSpPr>
        <p:spPr>
          <a:xfrm>
            <a:off x="2232660" y="3575787"/>
            <a:ext cx="1496781" cy="584775"/>
          </a:xfrm>
          <a:prstGeom prst="rect">
            <a:avLst/>
          </a:prstGeom>
          <a:noFill/>
        </p:spPr>
        <p:txBody>
          <a:bodyPr wrap="square" lIns="91440" tIns="45720" rIns="91440" bIns="45720" anchor="t">
            <a:spAutoFit/>
          </a:bodyPr>
          <a:lstStyle/>
          <a:p>
            <a:pPr algn="ctr"/>
            <a:r>
              <a:rPr lang="en-US" sz="3200" spc="-50" dirty="0">
                <a:ln w="3175">
                  <a:noFill/>
                </a:ln>
                <a:solidFill>
                  <a:srgbClr val="020D1F"/>
                </a:solidFill>
                <a:latin typeface="+mj-lt"/>
                <a:cs typeface="Segoe UI"/>
              </a:rPr>
              <a:t>HTTPS</a:t>
            </a:r>
            <a:endParaRPr lang="en-US" sz="3200" spc="-50" dirty="0">
              <a:ln w="3175">
                <a:noFill/>
              </a:ln>
              <a:solidFill>
                <a:srgbClr val="020D1F"/>
              </a:solidFill>
              <a:latin typeface="+mj-lt"/>
              <a:cs typeface="Segoe UI" pitchFamily="34" charset="0"/>
            </a:endParaRPr>
          </a:p>
        </p:txBody>
      </p:sp>
      <p:sp>
        <p:nvSpPr>
          <p:cNvPr id="2" name="TextBox 1">
            <a:extLst>
              <a:ext uri="{FF2B5EF4-FFF2-40B4-BE49-F238E27FC236}">
                <a16:creationId xmlns:a16="http://schemas.microsoft.com/office/drawing/2014/main" id="{778F85E6-2B8E-84EC-5468-D8C22EC62430}"/>
              </a:ext>
            </a:extLst>
          </p:cNvPr>
          <p:cNvSpPr txBox="1"/>
          <p:nvPr/>
        </p:nvSpPr>
        <p:spPr>
          <a:xfrm>
            <a:off x="4917173" y="3329787"/>
            <a:ext cx="1742781" cy="1077218"/>
          </a:xfrm>
          <a:prstGeom prst="rect">
            <a:avLst/>
          </a:prstGeom>
          <a:noFill/>
        </p:spPr>
        <p:txBody>
          <a:bodyPr wrap="square" lIns="91440" tIns="45720" rIns="91440" bIns="45720" anchor="t">
            <a:spAutoFit/>
          </a:bodyPr>
          <a:lstStyle/>
          <a:p>
            <a:pPr algn="ctr"/>
            <a:r>
              <a:rPr lang="en-US" sz="3200" spc="-50" dirty="0">
                <a:ln w="3175">
                  <a:noFill/>
                </a:ln>
                <a:solidFill>
                  <a:srgbClr val="020D1F"/>
                </a:solidFill>
                <a:latin typeface="+mj-lt"/>
                <a:cs typeface="Segoe UI"/>
              </a:rPr>
              <a:t>Web Manifest</a:t>
            </a:r>
            <a:endParaRPr lang="en-US" sz="3200" spc="-50" dirty="0">
              <a:ln w="3175">
                <a:noFill/>
              </a:ln>
              <a:solidFill>
                <a:srgbClr val="020D1F"/>
              </a:solidFill>
              <a:latin typeface="+mj-lt"/>
              <a:cs typeface="Segoe UI" pitchFamily="34" charset="0"/>
            </a:endParaRPr>
          </a:p>
        </p:txBody>
      </p:sp>
      <p:sp>
        <p:nvSpPr>
          <p:cNvPr id="3" name="TextBox 2">
            <a:extLst>
              <a:ext uri="{FF2B5EF4-FFF2-40B4-BE49-F238E27FC236}">
                <a16:creationId xmlns:a16="http://schemas.microsoft.com/office/drawing/2014/main" id="{AFE73258-8BB7-F1E3-9DEC-B82397A9A855}"/>
              </a:ext>
            </a:extLst>
          </p:cNvPr>
          <p:cNvSpPr txBox="1"/>
          <p:nvPr/>
        </p:nvSpPr>
        <p:spPr>
          <a:xfrm>
            <a:off x="7842660" y="3329787"/>
            <a:ext cx="1796781" cy="1077218"/>
          </a:xfrm>
          <a:prstGeom prst="rect">
            <a:avLst/>
          </a:prstGeom>
          <a:noFill/>
        </p:spPr>
        <p:txBody>
          <a:bodyPr wrap="square" lIns="91440" tIns="45720" rIns="91440" bIns="45720" anchor="t">
            <a:spAutoFit/>
          </a:bodyPr>
          <a:lstStyle/>
          <a:p>
            <a:pPr algn="ctr"/>
            <a:r>
              <a:rPr lang="en-US" sz="3200" spc="-50" dirty="0">
                <a:ln w="3175">
                  <a:noFill/>
                </a:ln>
                <a:solidFill>
                  <a:srgbClr val="020D1F"/>
                </a:solidFill>
                <a:latin typeface="+mj-lt"/>
                <a:cs typeface="Segoe UI"/>
              </a:rPr>
              <a:t>Service Workers</a:t>
            </a:r>
            <a:endParaRPr lang="en-US" dirty="0"/>
          </a:p>
        </p:txBody>
      </p:sp>
      <p:pic>
        <p:nvPicPr>
          <p:cNvPr id="6" name="Picture 5" descr="Graphical user interface&#10;&#10;Description automatically generated">
            <a:extLst>
              <a:ext uri="{FF2B5EF4-FFF2-40B4-BE49-F238E27FC236}">
                <a16:creationId xmlns:a16="http://schemas.microsoft.com/office/drawing/2014/main" id="{8FB18582-A11A-58FE-5C3D-B7FC06E6A6DC}"/>
              </a:ext>
            </a:extLst>
          </p:cNvPr>
          <p:cNvPicPr>
            <a:picLocks noChangeAspect="1"/>
          </p:cNvPicPr>
          <p:nvPr/>
        </p:nvPicPr>
        <p:blipFill>
          <a:blip r:embed="rId3"/>
          <a:stretch>
            <a:fillRect/>
          </a:stretch>
        </p:blipFill>
        <p:spPr>
          <a:xfrm>
            <a:off x="4962751" y="1750993"/>
            <a:ext cx="1866900" cy="1117600"/>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4EB7190F-A4B3-87BD-1969-46D34F4CBF75}"/>
              </a:ext>
            </a:extLst>
          </p:cNvPr>
          <p:cNvPicPr>
            <a:picLocks noChangeAspect="1"/>
          </p:cNvPicPr>
          <p:nvPr/>
        </p:nvPicPr>
        <p:blipFill>
          <a:blip r:embed="rId4"/>
          <a:stretch>
            <a:fillRect/>
          </a:stretch>
        </p:blipFill>
        <p:spPr>
          <a:xfrm>
            <a:off x="2025141" y="2020768"/>
            <a:ext cx="1866900" cy="1117600"/>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DE7A6AEC-6964-CB17-16FB-01583313A083}"/>
              </a:ext>
            </a:extLst>
          </p:cNvPr>
          <p:cNvPicPr>
            <a:picLocks noChangeAspect="1"/>
          </p:cNvPicPr>
          <p:nvPr/>
        </p:nvPicPr>
        <p:blipFill>
          <a:blip r:embed="rId5"/>
          <a:stretch>
            <a:fillRect/>
          </a:stretch>
        </p:blipFill>
        <p:spPr>
          <a:xfrm>
            <a:off x="7893849" y="1823168"/>
            <a:ext cx="1854200" cy="1104900"/>
          </a:xfrm>
          <a:prstGeom prst="rect">
            <a:avLst/>
          </a:prstGeom>
        </p:spPr>
      </p:pic>
    </p:spTree>
    <p:extLst>
      <p:ext uri="{BB962C8B-B14F-4D97-AF65-F5344CB8AC3E}">
        <p14:creationId xmlns:p14="http://schemas.microsoft.com/office/powerpoint/2010/main" val="192485409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56142B9C-FD97-CF32-6506-BE96F33A44E8}"/>
              </a:ext>
            </a:extLst>
          </p:cNvPr>
          <p:cNvSpPr txBox="1"/>
          <p:nvPr/>
        </p:nvSpPr>
        <p:spPr>
          <a:xfrm>
            <a:off x="5932633" y="1278160"/>
            <a:ext cx="4863044" cy="3200876"/>
          </a:xfrm>
          <a:prstGeom prst="rect">
            <a:avLst/>
          </a:prstGeom>
          <a:noFill/>
        </p:spPr>
        <p:txBody>
          <a:bodyPr wrap="square" lIns="0" tIns="0" rIns="0" bIns="0" numCol="1" rtlCol="0" anchor="t">
            <a:spAutoFit/>
          </a:bodyPr>
          <a:lstStyle/>
          <a:p>
            <a:r>
              <a:rPr lang="en-US" sz="3200" spc="-50" dirty="0">
                <a:ln w="3175">
                  <a:noFill/>
                </a:ln>
                <a:solidFill>
                  <a:srgbClr val="24292F"/>
                </a:solidFill>
                <a:latin typeface="Calibri Light"/>
                <a:ea typeface="+mn-lt"/>
                <a:cs typeface="+mn-lt"/>
              </a:rPr>
              <a:t>- Use a hosting service that supports HTTPS by default. </a:t>
            </a:r>
            <a:endParaRPr lang="en-US" sz="2000" spc="-50">
              <a:ln w="3175">
                <a:noFill/>
              </a:ln>
              <a:solidFill>
                <a:srgbClr val="24292F"/>
              </a:solidFill>
              <a:latin typeface="Calibri Light"/>
              <a:ea typeface="+mn-lt"/>
              <a:cs typeface="+mn-lt"/>
            </a:endParaRPr>
          </a:p>
          <a:p>
            <a:r>
              <a:rPr lang="en-US" sz="2000" spc="-50" dirty="0">
                <a:ln w="3175">
                  <a:noFill/>
                </a:ln>
                <a:solidFill>
                  <a:srgbClr val="24292F"/>
                </a:solidFill>
                <a:latin typeface="Calibri Light"/>
                <a:ea typeface="+mn-lt"/>
                <a:cs typeface="+mn-lt"/>
              </a:rPr>
              <a:t>Azure, AWS, GitHub, etc.</a:t>
            </a:r>
          </a:p>
          <a:p>
            <a:endParaRPr lang="en-US" sz="2000" spc="-50" dirty="0">
              <a:ln w="3175">
                <a:noFill/>
              </a:ln>
              <a:solidFill>
                <a:srgbClr val="24292F"/>
              </a:solidFill>
              <a:latin typeface="Calibri Light"/>
              <a:ea typeface="+mn-lt"/>
              <a:cs typeface="+mn-lt"/>
            </a:endParaRPr>
          </a:p>
          <a:p>
            <a:r>
              <a:rPr lang="en-US" sz="3200" spc="-50" dirty="0">
                <a:ln w="3175">
                  <a:noFill/>
                </a:ln>
                <a:solidFill>
                  <a:srgbClr val="24292F"/>
                </a:solidFill>
                <a:latin typeface="Calibri Light"/>
                <a:ea typeface="+mn-lt"/>
                <a:cs typeface="+mn-lt"/>
              </a:rPr>
              <a:t>- Use your own hosting provider </a:t>
            </a:r>
            <a:endParaRPr lang="en-US" sz="2000">
              <a:solidFill>
                <a:srgbClr val="000000"/>
              </a:solidFill>
              <a:latin typeface="Calibri Light"/>
              <a:ea typeface="+mn-lt"/>
              <a:cs typeface="+mn-lt"/>
            </a:endParaRPr>
          </a:p>
          <a:p>
            <a:r>
              <a:rPr lang="en-US" sz="2000" spc="-50" dirty="0">
                <a:ln w="3175">
                  <a:noFill/>
                </a:ln>
                <a:solidFill>
                  <a:srgbClr val="24292F"/>
                </a:solidFill>
                <a:latin typeface="Calibri Light"/>
                <a:ea typeface="+mn-lt"/>
                <a:cs typeface="+mn-lt"/>
              </a:rPr>
              <a:t>and create the required certificates using free services like </a:t>
            </a:r>
            <a:r>
              <a:rPr lang="en-US" sz="2000" spc="-50" dirty="0">
                <a:ln w="3175">
                  <a:noFill/>
                </a:ln>
                <a:solidFill>
                  <a:srgbClr val="24292F"/>
                </a:solidFill>
                <a:latin typeface="Calibri Light"/>
                <a:ea typeface="+mn-lt"/>
                <a:cs typeface="+mn-lt"/>
                <a:hlinkClick r:id="rId3"/>
              </a:rPr>
              <a:t>Let’s Encrypt</a:t>
            </a:r>
            <a:r>
              <a:rPr lang="en-US" sz="2000" spc="-50" dirty="0">
                <a:ln w="3175">
                  <a:noFill/>
                </a:ln>
                <a:solidFill>
                  <a:srgbClr val="24292F"/>
                </a:solidFill>
                <a:latin typeface="Calibri Light"/>
                <a:ea typeface="+mn-lt"/>
                <a:cs typeface="+mn-lt"/>
              </a:rPr>
              <a:t>.</a:t>
            </a:r>
            <a:endParaRPr lang="en-US" sz="2000">
              <a:latin typeface="Calibri Light"/>
              <a:ea typeface="Calibri"/>
              <a:cs typeface="Calibri"/>
            </a:endParaRPr>
          </a:p>
        </p:txBody>
      </p:sp>
      <p:sp>
        <p:nvSpPr>
          <p:cNvPr id="2" name="TextBox 1">
            <a:extLst>
              <a:ext uri="{FF2B5EF4-FFF2-40B4-BE49-F238E27FC236}">
                <a16:creationId xmlns:a16="http://schemas.microsoft.com/office/drawing/2014/main" id="{7C9DF1BC-F223-5AC1-DD67-217216DFE70B}"/>
              </a:ext>
            </a:extLst>
          </p:cNvPr>
          <p:cNvSpPr txBox="1"/>
          <p:nvPr/>
        </p:nvSpPr>
        <p:spPr>
          <a:xfrm>
            <a:off x="882185" y="3266461"/>
            <a:ext cx="2658642" cy="738664"/>
          </a:xfrm>
          <a:prstGeom prst="rect">
            <a:avLst/>
          </a:prstGeom>
          <a:noFill/>
        </p:spPr>
        <p:txBody>
          <a:bodyPr wrap="square" lIns="91440" tIns="45720" rIns="91440" bIns="45720" anchor="t">
            <a:spAutoFit/>
          </a:bodyPr>
          <a:lstStyle/>
          <a:p>
            <a:pPr algn="ctr"/>
            <a:r>
              <a:rPr lang="en-US" sz="4200" spc="-50" dirty="0">
                <a:ln w="3175">
                  <a:noFill/>
                </a:ln>
                <a:solidFill>
                  <a:srgbClr val="7964CC"/>
                </a:solidFill>
                <a:latin typeface="Calibri Light" panose="020F0302020204030204"/>
                <a:cs typeface="Segoe UI" pitchFamily="34" charset="0"/>
              </a:rPr>
              <a:t>HTTPS</a:t>
            </a:r>
          </a:p>
        </p:txBody>
      </p:sp>
      <p:pic>
        <p:nvPicPr>
          <p:cNvPr id="5" name="Picture 4" descr="A picture containing text, vector graphics&#10;&#10;Description automatically generated">
            <a:extLst>
              <a:ext uri="{FF2B5EF4-FFF2-40B4-BE49-F238E27FC236}">
                <a16:creationId xmlns:a16="http://schemas.microsoft.com/office/drawing/2014/main" id="{4B1BBFC6-BBDB-C060-18DB-43B5BF4FD490}"/>
              </a:ext>
            </a:extLst>
          </p:cNvPr>
          <p:cNvPicPr>
            <a:picLocks noChangeAspect="1"/>
          </p:cNvPicPr>
          <p:nvPr/>
        </p:nvPicPr>
        <p:blipFill>
          <a:blip r:embed="rId4"/>
          <a:stretch>
            <a:fillRect/>
          </a:stretch>
        </p:blipFill>
        <p:spPr>
          <a:xfrm>
            <a:off x="1278230" y="1937778"/>
            <a:ext cx="1866900" cy="1117600"/>
          </a:xfrm>
          <a:prstGeom prst="rect">
            <a:avLst/>
          </a:prstGeom>
        </p:spPr>
      </p:pic>
    </p:spTree>
    <p:extLst>
      <p:ext uri="{BB962C8B-B14F-4D97-AF65-F5344CB8AC3E}">
        <p14:creationId xmlns:p14="http://schemas.microsoft.com/office/powerpoint/2010/main" val="421449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6A3F42C-1F1A-4D84-A95C-BAC34142EF10}"/>
              </a:ext>
            </a:extLst>
          </p:cNvPr>
          <p:cNvSpPr txBox="1">
            <a:spLocks/>
          </p:cNvSpPr>
          <p:nvPr/>
        </p:nvSpPr>
        <p:spPr>
          <a:xfrm>
            <a:off x="831850" y="3639145"/>
            <a:ext cx="10515600" cy="923330"/>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Calibri Light" panose="020F0302020204030204"/>
                <a:ea typeface="+mn-ea"/>
                <a:cs typeface="Segoe UI" pitchFamily="34" charset="0"/>
              </a:rPr>
              <a:t>Demo: Deploy a PWA to Azure Static Web App</a:t>
            </a:r>
          </a:p>
        </p:txBody>
      </p:sp>
      <p:sp>
        <p:nvSpPr>
          <p:cNvPr id="3" name="TextBox 2">
            <a:extLst>
              <a:ext uri="{FF2B5EF4-FFF2-40B4-BE49-F238E27FC236}">
                <a16:creationId xmlns:a16="http://schemas.microsoft.com/office/drawing/2014/main" id="{6A82AA64-6B82-3D47-9281-723FFFA4674B}"/>
              </a:ext>
            </a:extLst>
          </p:cNvPr>
          <p:cNvSpPr txBox="1"/>
          <p:nvPr/>
        </p:nvSpPr>
        <p:spPr>
          <a:xfrm>
            <a:off x="1153886" y="7293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19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56142B9C-FD97-CF32-6506-BE96F33A44E8}"/>
              </a:ext>
            </a:extLst>
          </p:cNvPr>
          <p:cNvSpPr txBox="1"/>
          <p:nvPr/>
        </p:nvSpPr>
        <p:spPr>
          <a:xfrm>
            <a:off x="5932633" y="1896813"/>
            <a:ext cx="4863044" cy="1661993"/>
          </a:xfrm>
          <a:prstGeom prst="rect">
            <a:avLst/>
          </a:prstGeom>
          <a:noFill/>
        </p:spPr>
        <p:txBody>
          <a:bodyPr wrap="square" lIns="0" tIns="0" rIns="0" bIns="0" numCol="1" rtlCol="0" anchor="t">
            <a:spAutoFit/>
          </a:bodyPr>
          <a:lstStyle/>
          <a:p>
            <a:r>
              <a:rPr lang="en-US" spc="-50" dirty="0">
                <a:ln w="3175">
                  <a:noFill/>
                </a:ln>
                <a:latin typeface="Consolas"/>
                <a:ea typeface="+mn-lt"/>
                <a:cs typeface="+mn-lt"/>
              </a:rPr>
              <a:t>{
  </a:t>
            </a:r>
            <a:r>
              <a:rPr lang="en-US" spc="-50" dirty="0">
                <a:ln w="3175">
                  <a:noFill/>
                </a:ln>
                <a:solidFill>
                  <a:schemeClr val="accent2">
                    <a:lumMod val="75000"/>
                  </a:schemeClr>
                </a:solidFill>
                <a:latin typeface="Consolas"/>
                <a:ea typeface="+mn-lt"/>
                <a:cs typeface="+mn-lt"/>
              </a:rPr>
              <a:t>"name"</a:t>
            </a:r>
            <a:r>
              <a:rPr lang="en-US" spc="-50" dirty="0">
                <a:ln w="3175">
                  <a:noFill/>
                </a:ln>
                <a:latin typeface="Consolas"/>
                <a:ea typeface="+mn-lt"/>
                <a:cs typeface="+mn-lt"/>
              </a:rPr>
              <a:t>: </a:t>
            </a:r>
            <a:r>
              <a:rPr lang="en-US" spc="-50" dirty="0">
                <a:ln w="3175">
                  <a:noFill/>
                </a:ln>
                <a:solidFill>
                  <a:schemeClr val="accent6">
                    <a:lumMod val="75000"/>
                  </a:schemeClr>
                </a:solidFill>
                <a:latin typeface="Consolas"/>
                <a:ea typeface="+mn-lt"/>
                <a:cs typeface="+mn-lt"/>
              </a:rPr>
              <a:t>"</a:t>
            </a:r>
            <a:r>
              <a:rPr lang="en-US" spc="-50" dirty="0" err="1">
                <a:ln w="3175">
                  <a:noFill/>
                </a:ln>
                <a:solidFill>
                  <a:schemeClr val="accent6">
                    <a:lumMod val="75000"/>
                  </a:schemeClr>
                </a:solidFill>
                <a:latin typeface="Consolas"/>
                <a:ea typeface="+mn-lt"/>
                <a:cs typeface="+mn-lt"/>
              </a:rPr>
              <a:t>HackerWeb</a:t>
            </a:r>
            <a:r>
              <a:rPr lang="en-US" spc="-50" dirty="0">
                <a:ln w="3175">
                  <a:noFill/>
                </a:ln>
                <a:solidFill>
                  <a:schemeClr val="accent6">
                    <a:lumMod val="75000"/>
                  </a:schemeClr>
                </a:solidFill>
                <a:latin typeface="Consolas"/>
                <a:ea typeface="+mn-lt"/>
                <a:cs typeface="+mn-lt"/>
              </a:rPr>
              <a:t>"</a:t>
            </a:r>
            <a:r>
              <a:rPr lang="en-US" spc="-50" dirty="0">
                <a:ln w="3175">
                  <a:noFill/>
                </a:ln>
                <a:latin typeface="Consolas"/>
                <a:ea typeface="+mn-lt"/>
                <a:cs typeface="+mn-lt"/>
              </a:rPr>
              <a:t>,
  </a:t>
            </a:r>
            <a:r>
              <a:rPr lang="en-US" spc="-50" dirty="0">
                <a:ln w="3175">
                  <a:noFill/>
                </a:ln>
                <a:solidFill>
                  <a:schemeClr val="accent2">
                    <a:lumMod val="75000"/>
                  </a:schemeClr>
                </a:solidFill>
                <a:latin typeface="Consolas"/>
                <a:ea typeface="+mn-lt"/>
                <a:cs typeface="+mn-lt"/>
              </a:rPr>
              <a:t>"</a:t>
            </a:r>
            <a:r>
              <a:rPr lang="en-US" spc="-50" dirty="0" err="1">
                <a:ln w="3175">
                  <a:noFill/>
                </a:ln>
                <a:solidFill>
                  <a:schemeClr val="accent2">
                    <a:lumMod val="75000"/>
                  </a:schemeClr>
                </a:solidFill>
                <a:latin typeface="Consolas"/>
                <a:ea typeface="+mn-lt"/>
                <a:cs typeface="+mn-lt"/>
              </a:rPr>
              <a:t>short_name</a:t>
            </a:r>
            <a:r>
              <a:rPr lang="en-US" spc="-50" dirty="0">
                <a:ln w="3175">
                  <a:noFill/>
                </a:ln>
                <a:solidFill>
                  <a:schemeClr val="accent2">
                    <a:lumMod val="75000"/>
                  </a:schemeClr>
                </a:solidFill>
                <a:latin typeface="Consolas"/>
                <a:ea typeface="+mn-lt"/>
                <a:cs typeface="+mn-lt"/>
              </a:rPr>
              <a:t>"</a:t>
            </a:r>
            <a:r>
              <a:rPr lang="en-US" spc="-50" dirty="0">
                <a:ln w="3175">
                  <a:noFill/>
                </a:ln>
                <a:latin typeface="Consolas"/>
                <a:ea typeface="+mn-lt"/>
                <a:cs typeface="+mn-lt"/>
              </a:rPr>
              <a:t>: </a:t>
            </a:r>
            <a:r>
              <a:rPr lang="en-US" spc="-50" dirty="0">
                <a:ln w="3175">
                  <a:noFill/>
                </a:ln>
                <a:solidFill>
                  <a:schemeClr val="accent6">
                    <a:lumMod val="75000"/>
                  </a:schemeClr>
                </a:solidFill>
                <a:latin typeface="Consolas"/>
                <a:ea typeface="+mn-lt"/>
                <a:cs typeface="+mn-lt"/>
              </a:rPr>
              <a:t>"</a:t>
            </a:r>
            <a:r>
              <a:rPr lang="en-US" spc="-50" dirty="0" err="1">
                <a:ln w="3175">
                  <a:noFill/>
                </a:ln>
                <a:solidFill>
                  <a:schemeClr val="accent6">
                    <a:lumMod val="75000"/>
                  </a:schemeClr>
                </a:solidFill>
                <a:latin typeface="Consolas"/>
                <a:ea typeface="+mn-lt"/>
                <a:cs typeface="+mn-lt"/>
              </a:rPr>
              <a:t>HackerWeb</a:t>
            </a:r>
            <a:r>
              <a:rPr lang="en-US" spc="-50" dirty="0">
                <a:ln w="3175">
                  <a:noFill/>
                </a:ln>
                <a:solidFill>
                  <a:schemeClr val="accent6">
                    <a:lumMod val="75000"/>
                  </a:schemeClr>
                </a:solidFill>
                <a:latin typeface="Consolas"/>
                <a:ea typeface="+mn-lt"/>
                <a:cs typeface="+mn-lt"/>
              </a:rPr>
              <a:t>"</a:t>
            </a:r>
            <a:r>
              <a:rPr lang="en-US" spc="-50" dirty="0">
                <a:ln w="3175">
                  <a:noFill/>
                </a:ln>
                <a:latin typeface="Consolas"/>
                <a:ea typeface="+mn-lt"/>
                <a:cs typeface="+mn-lt"/>
              </a:rPr>
              <a:t>,
  </a:t>
            </a:r>
            <a:r>
              <a:rPr lang="en-US" spc="-50" dirty="0">
                <a:ln w="3175">
                  <a:noFill/>
                </a:ln>
                <a:solidFill>
                  <a:schemeClr val="accent2">
                    <a:lumMod val="75000"/>
                  </a:schemeClr>
                </a:solidFill>
                <a:latin typeface="Consolas"/>
                <a:ea typeface="+mn-lt"/>
                <a:cs typeface="+mn-lt"/>
              </a:rPr>
              <a:t>"</a:t>
            </a:r>
            <a:r>
              <a:rPr lang="en-US" spc="-50" dirty="0" err="1">
                <a:ln w="3175">
                  <a:noFill/>
                </a:ln>
                <a:solidFill>
                  <a:schemeClr val="accent2">
                    <a:lumMod val="75000"/>
                  </a:schemeClr>
                </a:solidFill>
                <a:latin typeface="Consolas"/>
                <a:ea typeface="+mn-lt"/>
                <a:cs typeface="+mn-lt"/>
              </a:rPr>
              <a:t>start_url</a:t>
            </a:r>
            <a:r>
              <a:rPr lang="en-US" spc="-50" dirty="0">
                <a:ln w="3175">
                  <a:noFill/>
                </a:ln>
                <a:solidFill>
                  <a:schemeClr val="accent2">
                    <a:lumMod val="75000"/>
                  </a:schemeClr>
                </a:solidFill>
                <a:latin typeface="Consolas"/>
                <a:ea typeface="+mn-lt"/>
                <a:cs typeface="+mn-lt"/>
              </a:rPr>
              <a:t>"</a:t>
            </a:r>
            <a:r>
              <a:rPr lang="en-US" spc="-50" dirty="0">
                <a:ln w="3175">
                  <a:noFill/>
                </a:ln>
                <a:latin typeface="Consolas"/>
                <a:ea typeface="+mn-lt"/>
                <a:cs typeface="+mn-lt"/>
              </a:rPr>
              <a:t>: </a:t>
            </a:r>
            <a:r>
              <a:rPr lang="en-US" spc="-50" dirty="0">
                <a:ln w="3175">
                  <a:noFill/>
                </a:ln>
                <a:solidFill>
                  <a:schemeClr val="accent6">
                    <a:lumMod val="75000"/>
                  </a:schemeClr>
                </a:solidFill>
                <a:latin typeface="Consolas"/>
                <a:ea typeface="+mn-lt"/>
                <a:cs typeface="+mn-lt"/>
              </a:rPr>
              <a:t>"."</a:t>
            </a:r>
            <a:r>
              <a:rPr lang="en-US" spc="-50" dirty="0">
                <a:ln w="3175">
                  <a:noFill/>
                </a:ln>
                <a:latin typeface="Consolas"/>
                <a:ea typeface="+mn-lt"/>
                <a:cs typeface="+mn-lt"/>
              </a:rPr>
              <a:t>,
  </a:t>
            </a:r>
            <a:r>
              <a:rPr lang="en-US" spc="-50" dirty="0">
                <a:ln w="3175">
                  <a:noFill/>
                </a:ln>
                <a:solidFill>
                  <a:schemeClr val="accent2">
                    <a:lumMod val="75000"/>
                  </a:schemeClr>
                </a:solidFill>
                <a:latin typeface="Consolas"/>
                <a:ea typeface="+mn-lt"/>
                <a:cs typeface="+mn-lt"/>
              </a:rPr>
              <a:t>"display"</a:t>
            </a:r>
            <a:r>
              <a:rPr lang="en-US" spc="-50" dirty="0">
                <a:ln w="3175">
                  <a:noFill/>
                </a:ln>
                <a:latin typeface="Consolas"/>
                <a:ea typeface="+mn-lt"/>
                <a:cs typeface="+mn-lt"/>
              </a:rPr>
              <a:t>: </a:t>
            </a:r>
            <a:r>
              <a:rPr lang="en-US" spc="-50" dirty="0">
                <a:ln w="3175">
                  <a:noFill/>
                </a:ln>
                <a:solidFill>
                  <a:schemeClr val="accent6">
                    <a:lumMod val="75000"/>
                  </a:schemeClr>
                </a:solidFill>
                <a:latin typeface="Consolas"/>
                <a:ea typeface="+mn-lt"/>
                <a:cs typeface="+mn-lt"/>
              </a:rPr>
              <a:t>"standalone"</a:t>
            </a:r>
          </a:p>
          <a:p>
            <a:r>
              <a:rPr lang="en-US" spc="-50" dirty="0">
                <a:ln w="3175">
                  <a:noFill/>
                </a:ln>
                <a:latin typeface="Consolas"/>
                <a:ea typeface="+mn-lt"/>
                <a:cs typeface="+mn-lt"/>
              </a:rPr>
              <a:t>}</a:t>
            </a:r>
          </a:p>
        </p:txBody>
      </p:sp>
      <p:sp>
        <p:nvSpPr>
          <p:cNvPr id="2" name="TextBox 1">
            <a:extLst>
              <a:ext uri="{FF2B5EF4-FFF2-40B4-BE49-F238E27FC236}">
                <a16:creationId xmlns:a16="http://schemas.microsoft.com/office/drawing/2014/main" id="{7C9DF1BC-F223-5AC1-DD67-217216DFE70B}"/>
              </a:ext>
            </a:extLst>
          </p:cNvPr>
          <p:cNvSpPr txBox="1"/>
          <p:nvPr/>
        </p:nvSpPr>
        <p:spPr>
          <a:xfrm>
            <a:off x="882185" y="3040124"/>
            <a:ext cx="2658642" cy="1384995"/>
          </a:xfrm>
          <a:prstGeom prst="rect">
            <a:avLst/>
          </a:prstGeom>
          <a:noFill/>
        </p:spPr>
        <p:txBody>
          <a:bodyPr wrap="square" lIns="91440" tIns="45720" rIns="91440" bIns="45720" anchor="t">
            <a:spAutoFit/>
          </a:bodyPr>
          <a:lstStyle/>
          <a:p>
            <a:pPr algn="ctr"/>
            <a:r>
              <a:rPr lang="en-US" sz="4200" spc="-50" dirty="0">
                <a:ln w="3175">
                  <a:noFill/>
                </a:ln>
                <a:solidFill>
                  <a:srgbClr val="7964CC"/>
                </a:solidFill>
                <a:latin typeface="Calibri Light" panose="020F0302020204030204"/>
                <a:cs typeface="Segoe UI"/>
              </a:rPr>
              <a:t>Web</a:t>
            </a:r>
            <a:endParaRPr lang="en-US" dirty="0">
              <a:solidFill>
                <a:srgbClr val="7964CC"/>
              </a:solidFill>
            </a:endParaRPr>
          </a:p>
          <a:p>
            <a:pPr algn="ctr"/>
            <a:r>
              <a:rPr lang="en-US" sz="4200" spc="-50" dirty="0">
                <a:ln w="3175">
                  <a:noFill/>
                </a:ln>
                <a:solidFill>
                  <a:srgbClr val="7964CC"/>
                </a:solidFill>
                <a:latin typeface="Calibri Light" panose="020F0302020204030204"/>
                <a:ea typeface="Calibri Light"/>
                <a:cs typeface="Segoe UI"/>
              </a:rPr>
              <a:t>Manifest</a:t>
            </a:r>
            <a:endParaRPr lang="en-US" sz="4200" spc="-50" dirty="0">
              <a:ln w="3175">
                <a:noFill/>
              </a:ln>
              <a:solidFill>
                <a:srgbClr val="7964CC"/>
              </a:solidFill>
              <a:latin typeface="Calibri Light" panose="020F0302020204030204"/>
              <a:ea typeface="Calibri Light"/>
              <a:cs typeface="Segoe UI" pitchFamily="34" charset="0"/>
            </a:endParaRPr>
          </a:p>
        </p:txBody>
      </p:sp>
      <p:pic>
        <p:nvPicPr>
          <p:cNvPr id="3" name="Picture 2" descr="Graphical user interface&#10;&#10;Description automatically generated">
            <a:extLst>
              <a:ext uri="{FF2B5EF4-FFF2-40B4-BE49-F238E27FC236}">
                <a16:creationId xmlns:a16="http://schemas.microsoft.com/office/drawing/2014/main" id="{F5A1756F-BD65-F4DE-83BC-B0FE09685E6D}"/>
              </a:ext>
            </a:extLst>
          </p:cNvPr>
          <p:cNvPicPr>
            <a:picLocks noChangeAspect="1"/>
          </p:cNvPicPr>
          <p:nvPr/>
        </p:nvPicPr>
        <p:blipFill>
          <a:blip r:embed="rId3"/>
          <a:stretch>
            <a:fillRect/>
          </a:stretch>
        </p:blipFill>
        <p:spPr>
          <a:xfrm>
            <a:off x="1276495" y="1772530"/>
            <a:ext cx="1866900" cy="1117600"/>
          </a:xfrm>
          <a:prstGeom prst="rect">
            <a:avLst/>
          </a:prstGeom>
        </p:spPr>
      </p:pic>
    </p:spTree>
    <p:extLst>
      <p:ext uri="{BB962C8B-B14F-4D97-AF65-F5344CB8AC3E}">
        <p14:creationId xmlns:p14="http://schemas.microsoft.com/office/powerpoint/2010/main" val="3971758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6A3F42C-1F1A-4D84-A95C-BAC34142EF10}"/>
              </a:ext>
            </a:extLst>
          </p:cNvPr>
          <p:cNvSpPr txBox="1">
            <a:spLocks/>
          </p:cNvSpPr>
          <p:nvPr/>
        </p:nvSpPr>
        <p:spPr>
          <a:xfrm>
            <a:off x="831850" y="3639145"/>
            <a:ext cx="10515600" cy="923330"/>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Calibri Light" panose="020F0302020204030204"/>
                <a:ea typeface="+mn-ea"/>
                <a:cs typeface="Segoe UI" pitchFamily="34" charset="0"/>
              </a:rPr>
              <a:t>Demo: Add/Modify Web App Manifest</a:t>
            </a:r>
          </a:p>
        </p:txBody>
      </p:sp>
      <p:sp>
        <p:nvSpPr>
          <p:cNvPr id="3" name="TextBox 2">
            <a:extLst>
              <a:ext uri="{FF2B5EF4-FFF2-40B4-BE49-F238E27FC236}">
                <a16:creationId xmlns:a16="http://schemas.microsoft.com/office/drawing/2014/main" id="{6A82AA64-6B82-3D47-9281-723FFFA4674B}"/>
              </a:ext>
            </a:extLst>
          </p:cNvPr>
          <p:cNvSpPr txBox="1"/>
          <p:nvPr/>
        </p:nvSpPr>
        <p:spPr>
          <a:xfrm>
            <a:off x="1153886" y="7293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82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9DF1BC-F223-5AC1-DD67-217216DFE70B}"/>
              </a:ext>
            </a:extLst>
          </p:cNvPr>
          <p:cNvSpPr txBox="1"/>
          <p:nvPr/>
        </p:nvSpPr>
        <p:spPr>
          <a:xfrm>
            <a:off x="882185" y="3040124"/>
            <a:ext cx="2658642" cy="1384995"/>
          </a:xfrm>
          <a:prstGeom prst="rect">
            <a:avLst/>
          </a:prstGeom>
          <a:noFill/>
        </p:spPr>
        <p:txBody>
          <a:bodyPr wrap="square" lIns="91440" tIns="45720" rIns="91440" bIns="45720" anchor="t">
            <a:spAutoFit/>
          </a:bodyPr>
          <a:lstStyle/>
          <a:p>
            <a:pPr algn="ctr"/>
            <a:r>
              <a:rPr lang="en-US" sz="4200" spc="-50" dirty="0">
                <a:ln w="3175">
                  <a:noFill/>
                </a:ln>
                <a:solidFill>
                  <a:srgbClr val="7964CC"/>
                </a:solidFill>
                <a:latin typeface="Calibri Light" panose="020F0302020204030204"/>
                <a:cs typeface="Segoe UI"/>
              </a:rPr>
              <a:t>Service</a:t>
            </a:r>
          </a:p>
          <a:p>
            <a:pPr algn="ctr"/>
            <a:r>
              <a:rPr lang="en-US" sz="4200" spc="-50" dirty="0">
                <a:ln w="3175">
                  <a:noFill/>
                </a:ln>
                <a:solidFill>
                  <a:srgbClr val="7964CC"/>
                </a:solidFill>
                <a:latin typeface="Calibri Light"/>
                <a:ea typeface="Calibri Light"/>
                <a:cs typeface="Segoe UI"/>
              </a:rPr>
              <a:t>Workers</a:t>
            </a:r>
          </a:p>
        </p:txBody>
      </p:sp>
      <p:pic>
        <p:nvPicPr>
          <p:cNvPr id="5" name="Picture 4" descr="Graphical user interface&#10;&#10;Description automatically generated">
            <a:extLst>
              <a:ext uri="{FF2B5EF4-FFF2-40B4-BE49-F238E27FC236}">
                <a16:creationId xmlns:a16="http://schemas.microsoft.com/office/drawing/2014/main" id="{9A51454C-8C86-B70B-4ABF-9A860D8DF439}"/>
              </a:ext>
            </a:extLst>
          </p:cNvPr>
          <p:cNvPicPr>
            <a:picLocks noChangeAspect="1"/>
          </p:cNvPicPr>
          <p:nvPr/>
        </p:nvPicPr>
        <p:blipFill>
          <a:blip r:embed="rId3"/>
          <a:stretch>
            <a:fillRect/>
          </a:stretch>
        </p:blipFill>
        <p:spPr>
          <a:xfrm>
            <a:off x="1277459" y="1618729"/>
            <a:ext cx="1854200" cy="1104900"/>
          </a:xfrm>
          <a:prstGeom prst="rect">
            <a:avLst/>
          </a:prstGeom>
        </p:spPr>
      </p:pic>
      <p:sp>
        <p:nvSpPr>
          <p:cNvPr id="3" name="TextBox 2">
            <a:extLst>
              <a:ext uri="{FF2B5EF4-FFF2-40B4-BE49-F238E27FC236}">
                <a16:creationId xmlns:a16="http://schemas.microsoft.com/office/drawing/2014/main" id="{F92CA7D6-9E26-5B51-5330-231862ED94B2}"/>
              </a:ext>
            </a:extLst>
          </p:cNvPr>
          <p:cNvSpPr txBox="1"/>
          <p:nvPr/>
        </p:nvSpPr>
        <p:spPr>
          <a:xfrm>
            <a:off x="7171882" y="2842673"/>
            <a:ext cx="2254304" cy="954107"/>
          </a:xfrm>
          <a:prstGeom prst="rect">
            <a:avLst/>
          </a:prstGeom>
          <a:noFill/>
        </p:spPr>
        <p:txBody>
          <a:bodyPr wrap="square" lIns="91440" tIns="45720" rIns="91440" bIns="45720" anchor="t">
            <a:spAutoFit/>
          </a:bodyPr>
          <a:lstStyle/>
          <a:p>
            <a:pPr algn="ctr"/>
            <a:r>
              <a:rPr lang="en-US" sz="2800" spc="-50" dirty="0">
                <a:ln w="3175">
                  <a:noFill/>
                </a:ln>
                <a:solidFill>
                  <a:srgbClr val="020D1F"/>
                </a:solidFill>
                <a:latin typeface="+mj-lt"/>
                <a:cs typeface="Segoe UI"/>
              </a:rPr>
              <a:t>🛠</a:t>
            </a:r>
          </a:p>
          <a:p>
            <a:pPr algn="ctr"/>
            <a:r>
              <a:rPr lang="en-US" sz="2800" spc="-50" dirty="0">
                <a:ln w="3175">
                  <a:noFill/>
                </a:ln>
                <a:solidFill>
                  <a:srgbClr val="020D1F"/>
                </a:solidFill>
                <a:latin typeface="+mj-lt"/>
                <a:cs typeface="Segoe UI"/>
              </a:rPr>
              <a:t>Installation</a:t>
            </a:r>
            <a:endParaRPr lang="en-US" sz="2800" spc="-50" dirty="0">
              <a:ln w="3175">
                <a:noFill/>
              </a:ln>
              <a:solidFill>
                <a:srgbClr val="020D1F"/>
              </a:solidFill>
              <a:latin typeface="+mj-lt"/>
              <a:cs typeface="Segoe UI" pitchFamily="34" charset="0"/>
            </a:endParaRPr>
          </a:p>
        </p:txBody>
      </p:sp>
      <p:sp>
        <p:nvSpPr>
          <p:cNvPr id="6" name="TextBox 5">
            <a:extLst>
              <a:ext uri="{FF2B5EF4-FFF2-40B4-BE49-F238E27FC236}">
                <a16:creationId xmlns:a16="http://schemas.microsoft.com/office/drawing/2014/main" id="{622AF349-C207-A60E-130F-52D6C753E801}"/>
              </a:ext>
            </a:extLst>
          </p:cNvPr>
          <p:cNvSpPr txBox="1"/>
          <p:nvPr/>
        </p:nvSpPr>
        <p:spPr>
          <a:xfrm>
            <a:off x="7337963" y="4665688"/>
            <a:ext cx="1922141" cy="954107"/>
          </a:xfrm>
          <a:prstGeom prst="rect">
            <a:avLst/>
          </a:prstGeom>
          <a:noFill/>
        </p:spPr>
        <p:txBody>
          <a:bodyPr wrap="square" lIns="91440" tIns="45720" rIns="91440" bIns="45720" anchor="t">
            <a:spAutoFit/>
          </a:bodyPr>
          <a:lstStyle/>
          <a:p>
            <a:pPr algn="ctr"/>
            <a:r>
              <a:rPr lang="en-US" sz="2800" spc="-50" dirty="0">
                <a:ln w="3175">
                  <a:noFill/>
                </a:ln>
                <a:solidFill>
                  <a:srgbClr val="020D1F"/>
                </a:solidFill>
                <a:latin typeface="+mj-lt"/>
                <a:cs typeface="Segoe UI"/>
              </a:rPr>
              <a:t>⏳</a:t>
            </a:r>
          </a:p>
          <a:p>
            <a:pPr algn="ctr"/>
            <a:r>
              <a:rPr lang="en-US" sz="2800" spc="-50" dirty="0">
                <a:ln w="3175">
                  <a:noFill/>
                </a:ln>
                <a:solidFill>
                  <a:srgbClr val="020D1F"/>
                </a:solidFill>
                <a:latin typeface="+mj-lt"/>
                <a:cs typeface="Segoe UI"/>
              </a:rPr>
              <a:t>Activation</a:t>
            </a:r>
          </a:p>
        </p:txBody>
      </p:sp>
      <p:sp>
        <p:nvSpPr>
          <p:cNvPr id="7" name="TextBox 6">
            <a:extLst>
              <a:ext uri="{FF2B5EF4-FFF2-40B4-BE49-F238E27FC236}">
                <a16:creationId xmlns:a16="http://schemas.microsoft.com/office/drawing/2014/main" id="{A749EF9C-C670-6D8F-31D5-99F8210EF2E1}"/>
              </a:ext>
            </a:extLst>
          </p:cNvPr>
          <p:cNvSpPr txBox="1"/>
          <p:nvPr/>
        </p:nvSpPr>
        <p:spPr>
          <a:xfrm>
            <a:off x="7171882" y="1019658"/>
            <a:ext cx="2254304" cy="954107"/>
          </a:xfrm>
          <a:prstGeom prst="rect">
            <a:avLst/>
          </a:prstGeom>
          <a:noFill/>
        </p:spPr>
        <p:txBody>
          <a:bodyPr wrap="square" lIns="91440" tIns="45720" rIns="91440" bIns="45720" anchor="t">
            <a:spAutoFit/>
          </a:bodyPr>
          <a:lstStyle/>
          <a:p>
            <a:pPr algn="ctr"/>
            <a:r>
              <a:rPr lang="en-US" sz="2800" spc="-50" dirty="0">
                <a:ln w="3175">
                  <a:noFill/>
                </a:ln>
                <a:solidFill>
                  <a:srgbClr val="020D1F"/>
                </a:solidFill>
                <a:latin typeface="+mj-lt"/>
                <a:cs typeface="Segoe UI"/>
              </a:rPr>
              <a:t>📝</a:t>
            </a:r>
          </a:p>
          <a:p>
            <a:pPr algn="ctr"/>
            <a:r>
              <a:rPr lang="en-US" sz="2800" spc="-50" dirty="0">
                <a:ln w="3175">
                  <a:noFill/>
                </a:ln>
                <a:solidFill>
                  <a:srgbClr val="020D1F"/>
                </a:solidFill>
                <a:latin typeface="+mj-lt"/>
                <a:cs typeface="Segoe UI"/>
              </a:rPr>
              <a:t>Registration</a:t>
            </a:r>
            <a:endParaRPr lang="en-US" sz="2800" spc="-50" dirty="0">
              <a:ln w="3175">
                <a:noFill/>
              </a:ln>
              <a:solidFill>
                <a:srgbClr val="020D1F"/>
              </a:solidFill>
              <a:latin typeface="+mj-lt"/>
              <a:cs typeface="Segoe UI" pitchFamily="34" charset="0"/>
            </a:endParaRPr>
          </a:p>
        </p:txBody>
      </p:sp>
      <p:cxnSp>
        <p:nvCxnSpPr>
          <p:cNvPr id="11" name="Straight Arrow Connector 10">
            <a:extLst>
              <a:ext uri="{FF2B5EF4-FFF2-40B4-BE49-F238E27FC236}">
                <a16:creationId xmlns:a16="http://schemas.microsoft.com/office/drawing/2014/main" id="{B30219B5-56EC-C3F2-739B-F7DB881FE471}"/>
              </a:ext>
            </a:extLst>
          </p:cNvPr>
          <p:cNvCxnSpPr>
            <a:cxnSpLocks/>
          </p:cNvCxnSpPr>
          <p:nvPr/>
        </p:nvCxnSpPr>
        <p:spPr>
          <a:xfrm>
            <a:off x="8299033" y="2087152"/>
            <a:ext cx="0" cy="479081"/>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5D9C96-A57D-734B-134B-D0B83D88C30F}"/>
              </a:ext>
            </a:extLst>
          </p:cNvPr>
          <p:cNvCxnSpPr>
            <a:cxnSpLocks/>
          </p:cNvCxnSpPr>
          <p:nvPr/>
        </p:nvCxnSpPr>
        <p:spPr>
          <a:xfrm>
            <a:off x="8299033" y="3946038"/>
            <a:ext cx="0" cy="479081"/>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4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of completed project">
            <a:extLst>
              <a:ext uri="{FF2B5EF4-FFF2-40B4-BE49-F238E27FC236}">
                <a16:creationId xmlns:a16="http://schemas.microsoft.com/office/drawing/2014/main" id="{DB005AFE-ACDC-7AAC-5BF1-31FF0241CC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 t="460" r="823" b="793"/>
          <a:stretch/>
        </p:blipFill>
        <p:spPr bwMode="auto">
          <a:xfrm>
            <a:off x="2266013" y="669074"/>
            <a:ext cx="7635088" cy="5501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9997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6A3F42C-1F1A-4D84-A95C-BAC34142EF10}"/>
              </a:ext>
            </a:extLst>
          </p:cNvPr>
          <p:cNvSpPr txBox="1">
            <a:spLocks/>
          </p:cNvSpPr>
          <p:nvPr/>
        </p:nvSpPr>
        <p:spPr>
          <a:xfrm>
            <a:off x="831850" y="3639145"/>
            <a:ext cx="10515600" cy="923330"/>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Calibri Light" panose="020F0302020204030204"/>
                <a:ea typeface="+mn-ea"/>
                <a:cs typeface="Segoe UI" pitchFamily="34" charset="0"/>
              </a:rPr>
              <a:t>Demo: Register A Service Worker</a:t>
            </a:r>
          </a:p>
        </p:txBody>
      </p:sp>
      <p:sp>
        <p:nvSpPr>
          <p:cNvPr id="3" name="TextBox 2">
            <a:extLst>
              <a:ext uri="{FF2B5EF4-FFF2-40B4-BE49-F238E27FC236}">
                <a16:creationId xmlns:a16="http://schemas.microsoft.com/office/drawing/2014/main" id="{6A82AA64-6B82-3D47-9281-723FFFA4674B}"/>
              </a:ext>
            </a:extLst>
          </p:cNvPr>
          <p:cNvSpPr txBox="1"/>
          <p:nvPr/>
        </p:nvSpPr>
        <p:spPr>
          <a:xfrm>
            <a:off x="1153886" y="7293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18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9A51454C-8C86-B70B-4ABF-9A860D8DF439}"/>
              </a:ext>
            </a:extLst>
          </p:cNvPr>
          <p:cNvPicPr>
            <a:picLocks noChangeAspect="1"/>
          </p:cNvPicPr>
          <p:nvPr/>
        </p:nvPicPr>
        <p:blipFill>
          <a:blip r:embed="rId3"/>
          <a:stretch>
            <a:fillRect/>
          </a:stretch>
        </p:blipFill>
        <p:spPr>
          <a:xfrm>
            <a:off x="1277459" y="1618729"/>
            <a:ext cx="1854200" cy="1104900"/>
          </a:xfrm>
          <a:prstGeom prst="rect">
            <a:avLst/>
          </a:prstGeom>
        </p:spPr>
      </p:pic>
      <p:sp>
        <p:nvSpPr>
          <p:cNvPr id="3" name="TextBox 2">
            <a:extLst>
              <a:ext uri="{FF2B5EF4-FFF2-40B4-BE49-F238E27FC236}">
                <a16:creationId xmlns:a16="http://schemas.microsoft.com/office/drawing/2014/main" id="{F92CA7D6-9E26-5B51-5330-231862ED94B2}"/>
              </a:ext>
            </a:extLst>
          </p:cNvPr>
          <p:cNvSpPr txBox="1"/>
          <p:nvPr/>
        </p:nvSpPr>
        <p:spPr>
          <a:xfrm>
            <a:off x="5920210" y="2842673"/>
            <a:ext cx="2254304"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0" normalizeH="0" baseline="0" noProof="0" dirty="0">
                <a:ln w="3175">
                  <a:noFill/>
                </a:ln>
                <a:solidFill>
                  <a:srgbClr val="020D1F"/>
                </a:solidFill>
                <a:effectLst/>
                <a:uLnTx/>
                <a:uFillTx/>
                <a:latin typeface="Calibri Light" panose="020F0302020204030204"/>
                <a:ea typeface="+mn-ea"/>
                <a:cs typeface="Segoe U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0" normalizeH="0" baseline="0" noProof="0" dirty="0">
                <a:ln w="3175">
                  <a:noFill/>
                </a:ln>
                <a:solidFill>
                  <a:srgbClr val="020D1F"/>
                </a:solidFill>
                <a:effectLst/>
                <a:uLnTx/>
                <a:uFillTx/>
                <a:latin typeface="Calibri Light" panose="020F0302020204030204"/>
                <a:ea typeface="+mn-ea"/>
                <a:cs typeface="Segoe UI"/>
              </a:rPr>
              <a:t>Service Worker</a:t>
            </a:r>
            <a:endParaRPr kumimoji="0" lang="en-US" sz="2800" b="0" i="0" u="none" strike="noStrike" kern="1200" cap="none" spc="-50" normalizeH="0" baseline="0" noProof="0" dirty="0">
              <a:ln w="3175">
                <a:noFill/>
              </a:ln>
              <a:solidFill>
                <a:srgbClr val="020D1F"/>
              </a:solidFill>
              <a:effectLst/>
              <a:uLnTx/>
              <a:uFillTx/>
              <a:latin typeface="Calibri Light" panose="020F0302020204030204"/>
              <a:ea typeface="+mn-ea"/>
              <a:cs typeface="Segoe UI" pitchFamily="34" charset="0"/>
            </a:endParaRPr>
          </a:p>
        </p:txBody>
      </p:sp>
      <p:sp>
        <p:nvSpPr>
          <p:cNvPr id="6" name="TextBox 5">
            <a:extLst>
              <a:ext uri="{FF2B5EF4-FFF2-40B4-BE49-F238E27FC236}">
                <a16:creationId xmlns:a16="http://schemas.microsoft.com/office/drawing/2014/main" id="{622AF349-C207-A60E-130F-52D6C753E801}"/>
              </a:ext>
            </a:extLst>
          </p:cNvPr>
          <p:cNvSpPr txBox="1"/>
          <p:nvPr/>
        </p:nvSpPr>
        <p:spPr>
          <a:xfrm>
            <a:off x="6086291" y="4665688"/>
            <a:ext cx="1922141"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pc="-50" dirty="0">
                <a:ln w="3175">
                  <a:noFill/>
                </a:ln>
                <a:solidFill>
                  <a:srgbClr val="020D1F"/>
                </a:solidFill>
                <a:latin typeface="Calibri Light" panose="020F0302020204030204"/>
                <a:cs typeface="Segoe UI"/>
              </a:rPr>
              <a:t>☁️</a:t>
            </a:r>
            <a:endParaRPr kumimoji="0" lang="en-US" sz="2800" b="0" i="0" u="none" strike="noStrike" kern="1200" cap="none" spc="-50" normalizeH="0" baseline="0" noProof="0" dirty="0">
              <a:ln w="3175">
                <a:noFill/>
              </a:ln>
              <a:solidFill>
                <a:srgbClr val="020D1F"/>
              </a:solidFill>
              <a:effectLst/>
              <a:uLnTx/>
              <a:uFillTx/>
              <a:latin typeface="Calibri Light" panose="020F0302020204030204"/>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0" normalizeH="0" baseline="0" noProof="0" dirty="0">
                <a:ln w="3175">
                  <a:noFill/>
                </a:ln>
                <a:solidFill>
                  <a:srgbClr val="020D1F"/>
                </a:solidFill>
                <a:effectLst/>
                <a:uLnTx/>
                <a:uFillTx/>
                <a:latin typeface="Calibri Light" panose="020F0302020204030204"/>
                <a:ea typeface="+mn-ea"/>
                <a:cs typeface="Segoe UI"/>
              </a:rPr>
              <a:t>Internet</a:t>
            </a:r>
          </a:p>
        </p:txBody>
      </p:sp>
      <p:sp>
        <p:nvSpPr>
          <p:cNvPr id="7" name="TextBox 6">
            <a:extLst>
              <a:ext uri="{FF2B5EF4-FFF2-40B4-BE49-F238E27FC236}">
                <a16:creationId xmlns:a16="http://schemas.microsoft.com/office/drawing/2014/main" id="{A749EF9C-C670-6D8F-31D5-99F8210EF2E1}"/>
              </a:ext>
            </a:extLst>
          </p:cNvPr>
          <p:cNvSpPr txBox="1"/>
          <p:nvPr/>
        </p:nvSpPr>
        <p:spPr>
          <a:xfrm>
            <a:off x="5920210" y="1019658"/>
            <a:ext cx="2254304"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0" normalizeH="0" baseline="0" noProof="0" dirty="0">
                <a:ln w="3175">
                  <a:noFill/>
                </a:ln>
                <a:solidFill>
                  <a:srgbClr val="020D1F"/>
                </a:solidFill>
                <a:effectLst/>
                <a:uLnTx/>
                <a:uFillTx/>
                <a:latin typeface="Calibri Light" panose="020F0302020204030204"/>
                <a:ea typeface="+mn-ea"/>
                <a:cs typeface="Segoe U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0" normalizeH="0" baseline="0" noProof="0" dirty="0">
                <a:ln w="3175">
                  <a:noFill/>
                </a:ln>
                <a:solidFill>
                  <a:srgbClr val="020D1F"/>
                </a:solidFill>
                <a:effectLst/>
                <a:uLnTx/>
                <a:uFillTx/>
                <a:latin typeface="Calibri Light" panose="020F0302020204030204"/>
                <a:ea typeface="+mn-ea"/>
                <a:cs typeface="Segoe UI"/>
              </a:rPr>
              <a:t>Browser</a:t>
            </a:r>
            <a:endParaRPr kumimoji="0" lang="en-US" sz="2800" b="0" i="0" u="none" strike="noStrike" kern="1200" cap="none" spc="-50" normalizeH="0" baseline="0" noProof="0" dirty="0">
              <a:ln w="3175">
                <a:noFill/>
              </a:ln>
              <a:solidFill>
                <a:srgbClr val="020D1F"/>
              </a:solidFill>
              <a:effectLst/>
              <a:uLnTx/>
              <a:uFillTx/>
              <a:latin typeface="Calibri Light" panose="020F0302020204030204"/>
              <a:ea typeface="+mn-ea"/>
              <a:cs typeface="Segoe UI" pitchFamily="34" charset="0"/>
            </a:endParaRPr>
          </a:p>
        </p:txBody>
      </p:sp>
      <p:cxnSp>
        <p:nvCxnSpPr>
          <p:cNvPr id="11" name="Straight Arrow Connector 10">
            <a:extLst>
              <a:ext uri="{FF2B5EF4-FFF2-40B4-BE49-F238E27FC236}">
                <a16:creationId xmlns:a16="http://schemas.microsoft.com/office/drawing/2014/main" id="{B30219B5-56EC-C3F2-739B-F7DB881FE471}"/>
              </a:ext>
            </a:extLst>
          </p:cNvPr>
          <p:cNvCxnSpPr>
            <a:cxnSpLocks/>
          </p:cNvCxnSpPr>
          <p:nvPr/>
        </p:nvCxnSpPr>
        <p:spPr>
          <a:xfrm>
            <a:off x="6942423" y="2057172"/>
            <a:ext cx="0" cy="479081"/>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5D9C96-A57D-734B-134B-D0B83D88C30F}"/>
              </a:ext>
            </a:extLst>
          </p:cNvPr>
          <p:cNvCxnSpPr>
            <a:cxnSpLocks/>
          </p:cNvCxnSpPr>
          <p:nvPr/>
        </p:nvCxnSpPr>
        <p:spPr>
          <a:xfrm>
            <a:off x="6942423" y="3946038"/>
            <a:ext cx="0" cy="479081"/>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1501381-0B8F-6ADE-FBC1-0A70339A0255}"/>
              </a:ext>
            </a:extLst>
          </p:cNvPr>
          <p:cNvSpPr txBox="1"/>
          <p:nvPr/>
        </p:nvSpPr>
        <p:spPr>
          <a:xfrm>
            <a:off x="9083711" y="2842672"/>
            <a:ext cx="1922141"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0" normalizeH="0" baseline="0" noProof="0" dirty="0">
                <a:ln w="3175">
                  <a:noFill/>
                </a:ln>
                <a:solidFill>
                  <a:srgbClr val="020D1F"/>
                </a:solidFill>
                <a:effectLst/>
                <a:uLnTx/>
                <a:uFillTx/>
                <a:latin typeface="Calibri Light" panose="020F0302020204030204"/>
                <a:ea typeface="+mn-ea"/>
                <a:cs typeface="Segoe U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pc="-50" dirty="0">
                <a:ln w="3175">
                  <a:noFill/>
                </a:ln>
                <a:solidFill>
                  <a:srgbClr val="020D1F"/>
                </a:solidFill>
                <a:latin typeface="Calibri Light" panose="020F0302020204030204"/>
                <a:cs typeface="Segoe UI"/>
              </a:rPr>
              <a:t>Cache</a:t>
            </a:r>
            <a:endParaRPr kumimoji="0" lang="en-US" sz="2800" b="0" i="0" u="none" strike="noStrike" kern="1200" cap="none" spc="-50" normalizeH="0" baseline="0" noProof="0" dirty="0">
              <a:ln w="3175">
                <a:noFill/>
              </a:ln>
              <a:solidFill>
                <a:srgbClr val="020D1F"/>
              </a:solidFill>
              <a:effectLst/>
              <a:uLnTx/>
              <a:uFillTx/>
              <a:latin typeface="Calibri Light" panose="020F0302020204030204"/>
              <a:ea typeface="+mn-ea"/>
              <a:cs typeface="Segoe UI"/>
            </a:endParaRPr>
          </a:p>
        </p:txBody>
      </p:sp>
      <p:cxnSp>
        <p:nvCxnSpPr>
          <p:cNvPr id="13" name="Straight Arrow Connector 12">
            <a:extLst>
              <a:ext uri="{FF2B5EF4-FFF2-40B4-BE49-F238E27FC236}">
                <a16:creationId xmlns:a16="http://schemas.microsoft.com/office/drawing/2014/main" id="{DEF7CCD1-7DC3-C595-60F1-831721AACCF1}"/>
              </a:ext>
            </a:extLst>
          </p:cNvPr>
          <p:cNvCxnSpPr>
            <a:cxnSpLocks/>
          </p:cNvCxnSpPr>
          <p:nvPr/>
        </p:nvCxnSpPr>
        <p:spPr>
          <a:xfrm flipV="1">
            <a:off x="7162279" y="2034687"/>
            <a:ext cx="0" cy="479081"/>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0C40E4B-01CF-C596-0840-2F610827CC5D}"/>
              </a:ext>
            </a:extLst>
          </p:cNvPr>
          <p:cNvCxnSpPr>
            <a:cxnSpLocks/>
          </p:cNvCxnSpPr>
          <p:nvPr/>
        </p:nvCxnSpPr>
        <p:spPr>
          <a:xfrm flipV="1">
            <a:off x="7162279" y="3923552"/>
            <a:ext cx="0" cy="479081"/>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73E574C-244D-ED10-CC78-6C1E37EFB201}"/>
              </a:ext>
            </a:extLst>
          </p:cNvPr>
          <p:cNvCxnSpPr>
            <a:cxnSpLocks/>
          </p:cNvCxnSpPr>
          <p:nvPr/>
        </p:nvCxnSpPr>
        <p:spPr>
          <a:xfrm>
            <a:off x="8536049" y="3207300"/>
            <a:ext cx="524013" cy="0"/>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25390FE-6B86-E0D8-CDC5-357EB1A3B5AC}"/>
              </a:ext>
            </a:extLst>
          </p:cNvPr>
          <p:cNvCxnSpPr>
            <a:cxnSpLocks/>
          </p:cNvCxnSpPr>
          <p:nvPr/>
        </p:nvCxnSpPr>
        <p:spPr>
          <a:xfrm flipH="1">
            <a:off x="8499385" y="3449641"/>
            <a:ext cx="538192" cy="0"/>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300B496-9C79-D301-8A02-652080DE8D51}"/>
              </a:ext>
            </a:extLst>
          </p:cNvPr>
          <p:cNvSpPr txBox="1"/>
          <p:nvPr/>
        </p:nvSpPr>
        <p:spPr>
          <a:xfrm>
            <a:off x="1034585" y="3192524"/>
            <a:ext cx="2658642" cy="138499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50" normalizeH="0" baseline="0" noProof="0" dirty="0">
                <a:ln w="3175">
                  <a:noFill/>
                </a:ln>
                <a:solidFill>
                  <a:srgbClr val="7964CC"/>
                </a:solidFill>
                <a:effectLst/>
                <a:uLnTx/>
                <a:uFillTx/>
                <a:latin typeface="Calibri Light" panose="020F0302020204030204"/>
                <a:ea typeface="+mn-ea"/>
                <a:cs typeface="Segoe UI"/>
              </a:rPr>
              <a:t>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50" normalizeH="0" baseline="0" noProof="0" dirty="0">
                <a:ln w="3175">
                  <a:noFill/>
                </a:ln>
                <a:solidFill>
                  <a:srgbClr val="7964CC"/>
                </a:solidFill>
                <a:effectLst/>
                <a:uLnTx/>
                <a:uFillTx/>
                <a:latin typeface="Calibri Light"/>
                <a:ea typeface="Calibri Light"/>
                <a:cs typeface="Segoe UI"/>
              </a:rPr>
              <a:t>Workers</a:t>
            </a:r>
          </a:p>
        </p:txBody>
      </p:sp>
      <p:sp>
        <p:nvSpPr>
          <p:cNvPr id="25" name="Rounded Rectangle 24">
            <a:extLst>
              <a:ext uri="{FF2B5EF4-FFF2-40B4-BE49-F238E27FC236}">
                <a16:creationId xmlns:a16="http://schemas.microsoft.com/office/drawing/2014/main" id="{A1D1FF6A-5163-FE97-29A6-9264B56E6F74}"/>
              </a:ext>
            </a:extLst>
          </p:cNvPr>
          <p:cNvSpPr/>
          <p:nvPr/>
        </p:nvSpPr>
        <p:spPr>
          <a:xfrm flipV="1">
            <a:off x="8830917" y="744650"/>
            <a:ext cx="2254304" cy="567395"/>
          </a:xfrm>
          <a:prstGeom prst="roundRect">
            <a:avLst>
              <a:gd name="adj" fmla="val 3537"/>
            </a:avLst>
          </a:prstGeom>
          <a:solidFill>
            <a:srgbClr val="7030A0">
              <a:alpha val="410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C9DF1BC-F223-5AC1-DD67-217216DFE70B}"/>
              </a:ext>
            </a:extLst>
          </p:cNvPr>
          <p:cNvSpPr txBox="1"/>
          <p:nvPr/>
        </p:nvSpPr>
        <p:spPr>
          <a:xfrm>
            <a:off x="8628748" y="766737"/>
            <a:ext cx="2658642"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0" normalizeH="0" baseline="0" noProof="0" dirty="0" err="1">
                <a:ln w="3175">
                  <a:noFill/>
                </a:ln>
                <a:effectLst/>
                <a:uLnTx/>
                <a:uFillTx/>
                <a:latin typeface="Calibri Light" panose="020F0302020204030204"/>
                <a:cs typeface="Segoe UI"/>
              </a:rPr>
              <a:t>CacheFirst</a:t>
            </a:r>
            <a:endParaRPr kumimoji="0" lang="en-US" sz="2800" b="0" i="0" u="none" strike="noStrike" kern="1200" cap="none" spc="-50" normalizeH="0" baseline="0" noProof="0" dirty="0">
              <a:ln w="3175">
                <a:noFill/>
              </a:ln>
              <a:effectLst/>
              <a:uLnTx/>
              <a:uFillTx/>
              <a:latin typeface="Calibri Light"/>
              <a:ea typeface="Calibri Light"/>
              <a:cs typeface="Segoe UI"/>
            </a:endParaRPr>
          </a:p>
        </p:txBody>
      </p:sp>
    </p:spTree>
    <p:extLst>
      <p:ext uri="{BB962C8B-B14F-4D97-AF65-F5344CB8AC3E}">
        <p14:creationId xmlns:p14="http://schemas.microsoft.com/office/powerpoint/2010/main" val="35937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6A3F42C-1F1A-4D84-A95C-BAC34142EF10}"/>
              </a:ext>
            </a:extLst>
          </p:cNvPr>
          <p:cNvSpPr txBox="1">
            <a:spLocks/>
          </p:cNvSpPr>
          <p:nvPr/>
        </p:nvSpPr>
        <p:spPr>
          <a:xfrm>
            <a:off x="831850" y="3639145"/>
            <a:ext cx="10515600" cy="923330"/>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Calibri Light" panose="020F0302020204030204"/>
                <a:ea typeface="+mn-ea"/>
                <a:cs typeface="Segoe UI" pitchFamily="34" charset="0"/>
              </a:rPr>
              <a:t>Demo: Enable Push Notifications</a:t>
            </a:r>
          </a:p>
        </p:txBody>
      </p:sp>
      <p:sp>
        <p:nvSpPr>
          <p:cNvPr id="3" name="TextBox 2">
            <a:extLst>
              <a:ext uri="{FF2B5EF4-FFF2-40B4-BE49-F238E27FC236}">
                <a16:creationId xmlns:a16="http://schemas.microsoft.com/office/drawing/2014/main" id="{6A82AA64-6B82-3D47-9281-723FFFA4674B}"/>
              </a:ext>
            </a:extLst>
          </p:cNvPr>
          <p:cNvSpPr txBox="1"/>
          <p:nvPr/>
        </p:nvSpPr>
        <p:spPr>
          <a:xfrm>
            <a:off x="1153886" y="7293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26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6A3F42C-1F1A-4D84-A95C-BAC34142EF10}"/>
              </a:ext>
            </a:extLst>
          </p:cNvPr>
          <p:cNvSpPr txBox="1">
            <a:spLocks/>
          </p:cNvSpPr>
          <p:nvPr/>
        </p:nvSpPr>
        <p:spPr>
          <a:xfrm>
            <a:off x="831850" y="3639145"/>
            <a:ext cx="10515600" cy="923330"/>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Calibri Light" panose="020F0302020204030204"/>
                <a:ea typeface="+mn-ea"/>
                <a:cs typeface="Segoe UI" pitchFamily="34" charset="0"/>
              </a:rPr>
              <a:t>Demo: Audit and Package a PWA</a:t>
            </a:r>
          </a:p>
        </p:txBody>
      </p:sp>
      <p:sp>
        <p:nvSpPr>
          <p:cNvPr id="3" name="TextBox 2">
            <a:extLst>
              <a:ext uri="{FF2B5EF4-FFF2-40B4-BE49-F238E27FC236}">
                <a16:creationId xmlns:a16="http://schemas.microsoft.com/office/drawing/2014/main" id="{6A82AA64-6B82-3D47-9281-723FFFA4674B}"/>
              </a:ext>
            </a:extLst>
          </p:cNvPr>
          <p:cNvSpPr txBox="1"/>
          <p:nvPr/>
        </p:nvSpPr>
        <p:spPr>
          <a:xfrm>
            <a:off x="1153886" y="7293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91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60E9561-087D-F50F-7E2F-F8F1D9A5F998}"/>
              </a:ext>
            </a:extLst>
          </p:cNvPr>
          <p:cNvSpPr txBox="1"/>
          <p:nvPr/>
        </p:nvSpPr>
        <p:spPr>
          <a:xfrm>
            <a:off x="808961" y="889315"/>
            <a:ext cx="32639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50" normalizeH="0" baseline="0" noProof="0" dirty="0">
                <a:ln w="3175">
                  <a:noFill/>
                </a:ln>
                <a:solidFill>
                  <a:srgbClr val="7964CC"/>
                </a:solidFill>
                <a:effectLst/>
                <a:uLnTx/>
                <a:uFillTx/>
                <a:latin typeface="Calibri Light" panose="020F0302020204030204"/>
                <a:ea typeface="+mn-ea"/>
                <a:cs typeface="Segoe UI" pitchFamily="34" charset="0"/>
              </a:rPr>
              <a:t>Resources</a:t>
            </a:r>
          </a:p>
        </p:txBody>
      </p:sp>
      <p:sp>
        <p:nvSpPr>
          <p:cNvPr id="5" name="Content Placeholder 2">
            <a:extLst>
              <a:ext uri="{FF2B5EF4-FFF2-40B4-BE49-F238E27FC236}">
                <a16:creationId xmlns:a16="http://schemas.microsoft.com/office/drawing/2014/main" id="{826585B9-9816-44D3-04EC-9DB552F93922}"/>
              </a:ext>
            </a:extLst>
          </p:cNvPr>
          <p:cNvSpPr>
            <a:spLocks noGrp="1"/>
          </p:cNvSpPr>
          <p:nvPr>
            <p:ph sz="quarter" idx="10"/>
          </p:nvPr>
        </p:nvSpPr>
        <p:spPr>
          <a:xfrm>
            <a:off x="808961" y="1628077"/>
            <a:ext cx="9312501" cy="4875199"/>
          </a:xfrm>
        </p:spPr>
        <p:txBody>
          <a:bodyPr vert="horz" lIns="91440" tIns="45720" rIns="91440" bIns="45720" rtlCol="0" anchor="ctr">
            <a:normAutofit lnSpcReduction="10000"/>
          </a:bodyPr>
          <a:lstStyle/>
          <a:p>
            <a:pPr marL="0" indent="0">
              <a:buNone/>
            </a:pPr>
            <a:r>
              <a:rPr lang="en-US" sz="2400" dirty="0"/>
              <a:t>PWA on Microsoft Edge docs:</a:t>
            </a:r>
          </a:p>
          <a:p>
            <a:pPr marL="0" indent="0">
              <a:buNone/>
            </a:pPr>
            <a:r>
              <a:rPr lang="en-US" sz="2400" dirty="0">
                <a:hlinkClick r:id="rId4"/>
              </a:rPr>
              <a:t>https://aka.ms/learn-pwa/workshop/edge-docs</a:t>
            </a:r>
            <a:endParaRPr lang="en-US" sz="2400" dirty="0"/>
          </a:p>
          <a:p>
            <a:pPr marL="0" indent="0">
              <a:buNone/>
            </a:pPr>
            <a:endParaRPr lang="en-US" sz="2400" dirty="0"/>
          </a:p>
          <a:p>
            <a:pPr marL="0" indent="0">
              <a:buNone/>
            </a:pPr>
            <a:r>
              <a:rPr lang="en-US" sz="2400" dirty="0"/>
              <a:t>Learn PWA in 30 days:</a:t>
            </a:r>
          </a:p>
          <a:p>
            <a:pPr marL="0" indent="0">
              <a:buNone/>
            </a:pPr>
            <a:r>
              <a:rPr lang="en-US" sz="2400" dirty="0">
                <a:hlinkClick r:id="rId5"/>
              </a:rPr>
              <a:t>https://aka.ms/learn-pwa/30Days-blog</a:t>
            </a:r>
            <a:endParaRPr lang="en-US" sz="2400" dirty="0"/>
          </a:p>
          <a:p>
            <a:pPr marL="0" indent="0">
              <a:buNone/>
            </a:pPr>
            <a:endParaRPr lang="en-US" sz="2400" dirty="0"/>
          </a:p>
          <a:p>
            <a:pPr marL="0" indent="0">
              <a:buNone/>
            </a:pPr>
            <a:r>
              <a:rPr lang="en-US" sz="2400" dirty="0"/>
              <a:t>MDN:</a:t>
            </a:r>
          </a:p>
          <a:p>
            <a:pPr marL="0" indent="0">
              <a:buNone/>
            </a:pPr>
            <a:r>
              <a:rPr lang="en-US" sz="2400" dirty="0">
                <a:hlinkClick r:id="rId6"/>
              </a:rPr>
              <a:t>https://</a:t>
            </a:r>
            <a:r>
              <a:rPr lang="en-US" sz="2400" dirty="0" err="1">
                <a:hlinkClick r:id="rId6"/>
              </a:rPr>
              <a:t>developer.mozilla.org</a:t>
            </a:r>
            <a:r>
              <a:rPr lang="en-US" sz="2400" dirty="0">
                <a:hlinkClick r:id="rId6"/>
              </a:rPr>
              <a:t>/</a:t>
            </a:r>
            <a:r>
              <a:rPr lang="en-US" sz="2400" dirty="0" err="1">
                <a:hlinkClick r:id="rId6"/>
              </a:rPr>
              <a:t>en</a:t>
            </a:r>
            <a:r>
              <a:rPr lang="en-US" sz="2400" dirty="0">
                <a:hlinkClick r:id="rId6"/>
              </a:rPr>
              <a:t>-US/docs/Web/</a:t>
            </a:r>
            <a:r>
              <a:rPr lang="en-US" sz="2400" dirty="0" err="1">
                <a:hlinkClick r:id="rId6"/>
              </a:rPr>
              <a:t>Progressive_web_apps</a:t>
            </a:r>
            <a:endParaRPr lang="en-US" sz="2400" dirty="0"/>
          </a:p>
          <a:p>
            <a:pPr marL="0" indent="0">
              <a:buNone/>
            </a:pPr>
            <a:endParaRPr lang="en-US" sz="2400" dirty="0"/>
          </a:p>
          <a:p>
            <a:pPr marL="0" indent="0">
              <a:buNone/>
            </a:pPr>
            <a:r>
              <a:rPr lang="en-US" sz="2400" dirty="0"/>
              <a:t>Google:</a:t>
            </a:r>
          </a:p>
          <a:p>
            <a:pPr marL="0" indent="0">
              <a:buNone/>
            </a:pPr>
            <a:r>
              <a:rPr lang="en-US" sz="2400" dirty="0">
                <a:hlinkClick r:id="rId7"/>
              </a:rPr>
              <a:t>https://</a:t>
            </a:r>
            <a:r>
              <a:rPr lang="en-US" sz="2400" dirty="0" err="1">
                <a:hlinkClick r:id="rId7"/>
              </a:rPr>
              <a:t>web.dev</a:t>
            </a:r>
            <a:r>
              <a:rPr lang="en-US" sz="2400" dirty="0">
                <a:hlinkClick r:id="rId7"/>
              </a:rPr>
              <a:t>/learn/</a:t>
            </a:r>
            <a:r>
              <a:rPr lang="en-US" sz="2400" dirty="0" err="1">
                <a:hlinkClick r:id="rId7"/>
              </a:rPr>
              <a:t>pwa</a:t>
            </a:r>
            <a:r>
              <a:rPr lang="en-US" sz="2400" dirty="0">
                <a:hlinkClick r:id="rId7"/>
              </a:rPr>
              <a:t>/</a:t>
            </a:r>
            <a:endParaRPr lang="en-US" sz="2400" dirty="0"/>
          </a:p>
        </p:txBody>
      </p:sp>
    </p:spTree>
    <p:extLst>
      <p:ext uri="{BB962C8B-B14F-4D97-AF65-F5344CB8AC3E}">
        <p14:creationId xmlns:p14="http://schemas.microsoft.com/office/powerpoint/2010/main" val="53803945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20D1F"/>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6A3F42C-1F1A-4D84-A95C-BAC34142EF10}"/>
              </a:ext>
            </a:extLst>
          </p:cNvPr>
          <p:cNvSpPr txBox="1">
            <a:spLocks/>
          </p:cNvSpPr>
          <p:nvPr/>
        </p:nvSpPr>
        <p:spPr>
          <a:xfrm>
            <a:off x="831850" y="3639145"/>
            <a:ext cx="10515600" cy="923330"/>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a:solidFill>
                  <a:srgbClr val="50E6FF"/>
                </a:solidFill>
              </a:rPr>
              <a:t>Thank you!</a:t>
            </a:r>
          </a:p>
        </p:txBody>
      </p:sp>
      <p:sp>
        <p:nvSpPr>
          <p:cNvPr id="3" name="TextBox 2">
            <a:extLst>
              <a:ext uri="{FF2B5EF4-FFF2-40B4-BE49-F238E27FC236}">
                <a16:creationId xmlns:a16="http://schemas.microsoft.com/office/drawing/2014/main" id="{6A82AA64-6B82-3D47-9281-723FFFA4674B}"/>
              </a:ext>
            </a:extLst>
          </p:cNvPr>
          <p:cNvSpPr txBox="1"/>
          <p:nvPr/>
        </p:nvSpPr>
        <p:spPr>
          <a:xfrm>
            <a:off x="1153886" y="72934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0958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a:xfrm>
            <a:off x="1612044" y="2371367"/>
            <a:ext cx="1783230" cy="553998"/>
          </a:xfrm>
        </p:spPr>
        <p:txBody>
          <a:bodyPr>
            <a:normAutofit fontScale="90000"/>
          </a:bodyPr>
          <a:lstStyle/>
          <a:p>
            <a:r>
              <a:rPr lang="en-US" dirty="0"/>
              <a:t>Agenda</a:t>
            </a:r>
          </a:p>
        </p:txBody>
      </p:sp>
      <p:sp>
        <p:nvSpPr>
          <p:cNvPr id="8" name="TextBox 7">
            <a:extLst>
              <a:ext uri="{FF2B5EF4-FFF2-40B4-BE49-F238E27FC236}">
                <a16:creationId xmlns:a16="http://schemas.microsoft.com/office/drawing/2014/main" id="{DADEEE72-CB81-7F4A-937E-EC5B9318751D}"/>
              </a:ext>
            </a:extLst>
          </p:cNvPr>
          <p:cNvSpPr txBox="1"/>
          <p:nvPr/>
        </p:nvSpPr>
        <p:spPr>
          <a:xfrm>
            <a:off x="4388158" y="2432923"/>
            <a:ext cx="5362814" cy="430887"/>
          </a:xfrm>
          <a:prstGeom prst="rect">
            <a:avLst/>
          </a:prstGeom>
          <a:noFill/>
        </p:spPr>
        <p:txBody>
          <a:bodyPr wrap="square" lIns="0" tIns="0" rIns="0" bIns="0" rtlCol="0" anchor="t">
            <a:spAutoFit/>
          </a:bodyPr>
          <a:lstStyle/>
          <a:p>
            <a:pPr algn="l"/>
            <a:r>
              <a:rPr lang="en-US" sz="2800" spc="-50" dirty="0">
                <a:ln w="3175">
                  <a:noFill/>
                </a:ln>
                <a:solidFill>
                  <a:schemeClr val="tx1">
                    <a:lumMod val="85000"/>
                    <a:lumOff val="15000"/>
                  </a:schemeClr>
                </a:solidFill>
                <a:latin typeface="+mj-lt"/>
                <a:cs typeface="Segoe UI"/>
              </a:rPr>
              <a:t>Part I: Introduction to PWAs</a:t>
            </a:r>
            <a:endParaRPr lang="en-US" sz="2800" spc="-50" dirty="0">
              <a:ln w="3175">
                <a:noFill/>
              </a:ln>
              <a:solidFill>
                <a:schemeClr val="tx1">
                  <a:lumMod val="85000"/>
                  <a:lumOff val="15000"/>
                </a:schemeClr>
              </a:solidFill>
              <a:latin typeface="+mj-lt"/>
              <a:cs typeface="Segoe UI" pitchFamily="34" charset="0"/>
            </a:endParaRPr>
          </a:p>
        </p:txBody>
      </p:sp>
      <p:sp>
        <p:nvSpPr>
          <p:cNvPr id="9" name="TextBox 8">
            <a:extLst>
              <a:ext uri="{FF2B5EF4-FFF2-40B4-BE49-F238E27FC236}">
                <a16:creationId xmlns:a16="http://schemas.microsoft.com/office/drawing/2014/main" id="{2B82D766-B9DC-D644-9B2E-BABC5E487954}"/>
              </a:ext>
            </a:extLst>
          </p:cNvPr>
          <p:cNvSpPr txBox="1"/>
          <p:nvPr/>
        </p:nvSpPr>
        <p:spPr>
          <a:xfrm>
            <a:off x="4388157" y="4064140"/>
            <a:ext cx="5269275" cy="387798"/>
          </a:xfrm>
          <a:prstGeom prst="rect">
            <a:avLst/>
          </a:prstGeom>
          <a:noFill/>
        </p:spPr>
        <p:txBody>
          <a:bodyPr vert="horz" wrap="square" lIns="0" tIns="0" rIns="0" bIns="0" rtlCol="0" anchor="b" anchorCtr="0">
            <a:spAutoFit/>
          </a:bodyPr>
          <a:lstStyle>
            <a:lvl1pPr defTabSz="932742">
              <a:lnSpc>
                <a:spcPct val="90000"/>
              </a:lnSpc>
              <a:spcBef>
                <a:spcPct val="0"/>
              </a:spcBef>
              <a:buNone/>
              <a:defRPr lang="en-US" sz="3600" b="0" cap="none" spc="-50" baseline="0" dirty="0">
                <a:ln w="3175">
                  <a:noFill/>
                </a:ln>
                <a:solidFill>
                  <a:srgbClr val="50E6FF"/>
                </a:solidFill>
                <a:effectLst/>
                <a:latin typeface="+mj-lt"/>
                <a:cs typeface="Segoe UI" pitchFamily="34" charset="0"/>
              </a:defRPr>
            </a:lvl1pPr>
          </a:lstStyle>
          <a:p>
            <a:r>
              <a:rPr lang="en-US" sz="2800">
                <a:solidFill>
                  <a:schemeClr val="tx1">
                    <a:lumMod val="85000"/>
                    <a:lumOff val="15000"/>
                  </a:schemeClr>
                </a:solidFill>
                <a:cs typeface="Segoe UI"/>
              </a:rPr>
              <a:t>Part III: </a:t>
            </a:r>
            <a:r>
              <a:rPr lang="en-US" sz="2800">
                <a:solidFill>
                  <a:schemeClr val="tx1">
                    <a:lumMod val="85000"/>
                    <a:lumOff val="15000"/>
                  </a:schemeClr>
                </a:solidFill>
                <a:ea typeface="+mj-lt"/>
                <a:cs typeface="+mj-lt"/>
              </a:rPr>
              <a:t>Build a mood journal PWA</a:t>
            </a:r>
          </a:p>
        </p:txBody>
      </p:sp>
      <p:sp>
        <p:nvSpPr>
          <p:cNvPr id="10" name="TextBox 9">
            <a:extLst>
              <a:ext uri="{FF2B5EF4-FFF2-40B4-BE49-F238E27FC236}">
                <a16:creationId xmlns:a16="http://schemas.microsoft.com/office/drawing/2014/main" id="{10A19021-A05D-F143-B7EF-C1F61BEB490C}"/>
              </a:ext>
            </a:extLst>
          </p:cNvPr>
          <p:cNvSpPr txBox="1"/>
          <p:nvPr/>
        </p:nvSpPr>
        <p:spPr>
          <a:xfrm>
            <a:off x="4388158" y="3263920"/>
            <a:ext cx="6742300" cy="430887"/>
          </a:xfrm>
          <a:prstGeom prst="rect">
            <a:avLst/>
          </a:prstGeom>
          <a:noFill/>
        </p:spPr>
        <p:txBody>
          <a:bodyPr wrap="square" lIns="0" tIns="0" rIns="0" bIns="0" rtlCol="0" anchor="t">
            <a:spAutoFit/>
          </a:bodyPr>
          <a:lstStyle/>
          <a:p>
            <a:r>
              <a:rPr lang="en-US" sz="2800" spc="-50" dirty="0">
                <a:ln w="3175">
                  <a:noFill/>
                </a:ln>
                <a:solidFill>
                  <a:schemeClr val="tx1">
                    <a:lumMod val="85000"/>
                    <a:lumOff val="15000"/>
                  </a:schemeClr>
                </a:solidFill>
                <a:latin typeface="+mj-lt"/>
                <a:cs typeface="Segoe UI"/>
              </a:rPr>
              <a:t>Part II: PWAs on native platforms like Windows</a:t>
            </a:r>
          </a:p>
        </p:txBody>
      </p:sp>
      <p:sp>
        <p:nvSpPr>
          <p:cNvPr id="2" name="TextBox 1">
            <a:extLst>
              <a:ext uri="{FF2B5EF4-FFF2-40B4-BE49-F238E27FC236}">
                <a16:creationId xmlns:a16="http://schemas.microsoft.com/office/drawing/2014/main" id="{DC5C1854-E527-DE42-B3DE-78127EAD4446}"/>
              </a:ext>
            </a:extLst>
          </p:cNvPr>
          <p:cNvSpPr txBox="1"/>
          <p:nvPr/>
        </p:nvSpPr>
        <p:spPr>
          <a:xfrm>
            <a:off x="3004457" y="2042556"/>
            <a:ext cx="184731" cy="369332"/>
          </a:xfrm>
          <a:prstGeom prst="rect">
            <a:avLst/>
          </a:prstGeom>
          <a:noFill/>
        </p:spPr>
        <p:txBody>
          <a:bodyPr wrap="none" rtlCol="0">
            <a:spAutoFit/>
          </a:bodyPr>
          <a:lstStyle/>
          <a:p>
            <a:endParaRPr lang="en-US"/>
          </a:p>
        </p:txBody>
      </p:sp>
      <p:pic>
        <p:nvPicPr>
          <p:cNvPr id="4" name="Picture 3" descr="Icon&#10;&#10;Description automatically generated">
            <a:extLst>
              <a:ext uri="{FF2B5EF4-FFF2-40B4-BE49-F238E27FC236}">
                <a16:creationId xmlns:a16="http://schemas.microsoft.com/office/drawing/2014/main" id="{38703BF2-FD9A-711D-E2EB-30254FA6DA31}"/>
              </a:ext>
            </a:extLst>
          </p:cNvPr>
          <p:cNvPicPr>
            <a:picLocks noChangeAspect="1"/>
          </p:cNvPicPr>
          <p:nvPr/>
        </p:nvPicPr>
        <p:blipFill>
          <a:blip r:embed="rId3"/>
          <a:stretch>
            <a:fillRect/>
          </a:stretch>
        </p:blipFill>
        <p:spPr>
          <a:xfrm>
            <a:off x="665897" y="2203554"/>
            <a:ext cx="865284" cy="963938"/>
          </a:xfrm>
          <a:prstGeom prst="rect">
            <a:avLst/>
          </a:prstGeom>
        </p:spPr>
      </p:pic>
    </p:spTree>
    <p:extLst>
      <p:ext uri="{BB962C8B-B14F-4D97-AF65-F5344CB8AC3E}">
        <p14:creationId xmlns:p14="http://schemas.microsoft.com/office/powerpoint/2010/main" val="3671776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964CC"/>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Part I: </a:t>
            </a:r>
            <a:r>
              <a:rPr lang="en-US" sz="3600" spc="-50" dirty="0">
                <a:ln w="3175">
                  <a:noFill/>
                </a:ln>
                <a:solidFill>
                  <a:schemeClr val="tx1">
                    <a:lumMod val="85000"/>
                    <a:lumOff val="15000"/>
                  </a:schemeClr>
                </a:solidFill>
                <a:latin typeface="+mj-lt"/>
                <a:cs typeface="Segoe UI" pitchFamily="34" charset="0"/>
              </a:rPr>
              <a:t>Introduction to PWA</a:t>
            </a:r>
            <a:endParaRPr lang="en-US" dirty="0"/>
          </a:p>
        </p:txBody>
      </p:sp>
      <p:pic>
        <p:nvPicPr>
          <p:cNvPr id="4" name="Picture 3" descr="A picture containing text, vector graphics&#10;&#10;Description automatically generated">
            <a:extLst>
              <a:ext uri="{FF2B5EF4-FFF2-40B4-BE49-F238E27FC236}">
                <a16:creationId xmlns:a16="http://schemas.microsoft.com/office/drawing/2014/main" id="{A80107EC-5E2F-C9D1-DA71-3AB6B017675E}"/>
              </a:ext>
            </a:extLst>
          </p:cNvPr>
          <p:cNvPicPr>
            <a:picLocks noChangeAspect="1"/>
          </p:cNvPicPr>
          <p:nvPr/>
        </p:nvPicPr>
        <p:blipFill>
          <a:blip r:embed="rId3"/>
          <a:stretch>
            <a:fillRect/>
          </a:stretch>
        </p:blipFill>
        <p:spPr>
          <a:xfrm>
            <a:off x="9698219" y="3680086"/>
            <a:ext cx="2250631" cy="2574352"/>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001654-4431-534D-A4A5-8C843820C399}"/>
              </a:ext>
            </a:extLst>
          </p:cNvPr>
          <p:cNvSpPr txBox="1"/>
          <p:nvPr/>
        </p:nvSpPr>
        <p:spPr>
          <a:xfrm>
            <a:off x="778609" y="2274838"/>
            <a:ext cx="10634781" cy="1569660"/>
          </a:xfrm>
          <a:prstGeom prst="rect">
            <a:avLst/>
          </a:prstGeom>
          <a:noFill/>
        </p:spPr>
        <p:txBody>
          <a:bodyPr wrap="square">
            <a:spAutoFit/>
          </a:bodyPr>
          <a:lstStyle/>
          <a:p>
            <a:pPr algn="ctr"/>
            <a:r>
              <a:rPr lang="en-US" sz="3200" spc="-50" dirty="0">
                <a:ln w="3175">
                  <a:noFill/>
                </a:ln>
                <a:solidFill>
                  <a:srgbClr val="020D1F"/>
                </a:solidFill>
                <a:latin typeface="+mj-lt"/>
                <a:cs typeface="Segoe UI" pitchFamily="34" charset="0"/>
              </a:rPr>
              <a:t>PWAs are </a:t>
            </a:r>
            <a:r>
              <a:rPr lang="en-US" sz="3200" spc="-50" dirty="0">
                <a:ln w="3175">
                  <a:noFill/>
                </a:ln>
                <a:solidFill>
                  <a:srgbClr val="7964CC"/>
                </a:solidFill>
                <a:latin typeface="+mj-lt"/>
                <a:cs typeface="Segoe UI" pitchFamily="34" charset="0"/>
              </a:rPr>
              <a:t>websites</a:t>
            </a:r>
            <a:r>
              <a:rPr lang="en-US" sz="3200" spc="-50" dirty="0">
                <a:ln w="3175">
                  <a:noFill/>
                </a:ln>
                <a:solidFill>
                  <a:srgbClr val="0070C0"/>
                </a:solidFill>
                <a:latin typeface="+mj-lt"/>
                <a:cs typeface="Segoe UI" pitchFamily="34" charset="0"/>
              </a:rPr>
              <a:t> </a:t>
            </a:r>
            <a:r>
              <a:rPr lang="en-US" sz="3200" spc="-50" dirty="0">
                <a:ln w="3175">
                  <a:noFill/>
                </a:ln>
                <a:solidFill>
                  <a:srgbClr val="020D1F"/>
                </a:solidFill>
                <a:latin typeface="+mj-lt"/>
                <a:cs typeface="Segoe UI" pitchFamily="34" charset="0"/>
              </a:rPr>
              <a:t>that are </a:t>
            </a:r>
            <a:r>
              <a:rPr lang="en-US" sz="3200" spc="-50" dirty="0">
                <a:ln w="3175">
                  <a:noFill/>
                </a:ln>
                <a:solidFill>
                  <a:srgbClr val="7964CC"/>
                </a:solidFill>
                <a:latin typeface="+mj-lt"/>
                <a:cs typeface="Segoe UI" pitchFamily="34" charset="0"/>
              </a:rPr>
              <a:t>progressively enhanced </a:t>
            </a:r>
            <a:r>
              <a:rPr lang="en-US" sz="3200" spc="-50" dirty="0">
                <a:ln w="3175">
                  <a:noFill/>
                </a:ln>
                <a:solidFill>
                  <a:srgbClr val="020D1F"/>
                </a:solidFill>
                <a:latin typeface="+mj-lt"/>
                <a:cs typeface="Segoe UI" pitchFamily="34" charset="0"/>
              </a:rPr>
              <a:t>to function like </a:t>
            </a:r>
            <a:r>
              <a:rPr lang="en-US" sz="3200" spc="-50" dirty="0">
                <a:ln w="3175">
                  <a:noFill/>
                </a:ln>
                <a:solidFill>
                  <a:srgbClr val="7964CC"/>
                </a:solidFill>
                <a:latin typeface="+mj-lt"/>
                <a:cs typeface="Segoe UI" pitchFamily="34" charset="0"/>
              </a:rPr>
              <a:t>installed</a:t>
            </a:r>
            <a:r>
              <a:rPr lang="en-US" sz="3200" spc="-50" dirty="0">
                <a:ln w="3175">
                  <a:noFill/>
                </a:ln>
                <a:solidFill>
                  <a:srgbClr val="020D1F"/>
                </a:solidFill>
                <a:latin typeface="+mj-lt"/>
                <a:cs typeface="Segoe UI" pitchFamily="34" charset="0"/>
              </a:rPr>
              <a:t>,</a:t>
            </a:r>
            <a:r>
              <a:rPr lang="en-US" sz="3200" spc="-50" dirty="0">
                <a:ln w="3175">
                  <a:noFill/>
                </a:ln>
                <a:solidFill>
                  <a:srgbClr val="0070C0"/>
                </a:solidFill>
                <a:latin typeface="+mj-lt"/>
                <a:cs typeface="Segoe UI" pitchFamily="34" charset="0"/>
              </a:rPr>
              <a:t> </a:t>
            </a:r>
            <a:r>
              <a:rPr lang="en-US" sz="3200" spc="-50" dirty="0">
                <a:ln w="3175">
                  <a:noFill/>
                </a:ln>
                <a:solidFill>
                  <a:srgbClr val="7964CC"/>
                </a:solidFill>
                <a:latin typeface="+mj-lt"/>
                <a:cs typeface="Segoe UI" pitchFamily="34" charset="0"/>
              </a:rPr>
              <a:t>native apps </a:t>
            </a:r>
            <a:r>
              <a:rPr lang="en-US" sz="3200" spc="-50" dirty="0">
                <a:ln w="3175">
                  <a:noFill/>
                </a:ln>
                <a:solidFill>
                  <a:srgbClr val="020D1F"/>
                </a:solidFill>
                <a:latin typeface="+mj-lt"/>
                <a:cs typeface="Segoe UI" pitchFamily="34" charset="0"/>
              </a:rPr>
              <a:t>on supporting platforms, while functioning like regular websites on other browsers.</a:t>
            </a:r>
          </a:p>
        </p:txBody>
      </p:sp>
      <p:pic>
        <p:nvPicPr>
          <p:cNvPr id="1026" name="Picture 2">
            <a:extLst>
              <a:ext uri="{FF2B5EF4-FFF2-40B4-BE49-F238E27FC236}">
                <a16:creationId xmlns:a16="http://schemas.microsoft.com/office/drawing/2014/main" id="{D4FE0733-71FF-7881-6143-7BD0D4EF5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4138" y="419362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ee the source image">
            <a:extLst>
              <a:ext uri="{FF2B5EF4-FFF2-40B4-BE49-F238E27FC236}">
                <a16:creationId xmlns:a16="http://schemas.microsoft.com/office/drawing/2014/main" id="{CDF4AD5D-6246-996B-FBED-2C95C889D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784" y="4143695"/>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duct Identity Assets">
            <a:extLst>
              <a:ext uri="{FF2B5EF4-FFF2-40B4-BE49-F238E27FC236}">
                <a16:creationId xmlns:a16="http://schemas.microsoft.com/office/drawing/2014/main" id="{C3326FCF-9BF6-892B-9AE9-188D1E5185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0870" y="4193627"/>
            <a:ext cx="442807"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ra logo, icon | Opera browser, Browser icon, Opera">
            <a:extLst>
              <a:ext uri="{FF2B5EF4-FFF2-40B4-BE49-F238E27FC236}">
                <a16:creationId xmlns:a16="http://schemas.microsoft.com/office/drawing/2014/main" id="{9AE22968-8C32-F0D7-406E-A88002500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9123" y="4143695"/>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fari Icon | OS X Yosemite Preview Iconset | johanchalibert">
            <a:extLst>
              <a:ext uri="{FF2B5EF4-FFF2-40B4-BE49-F238E27FC236}">
                <a16:creationId xmlns:a16="http://schemas.microsoft.com/office/drawing/2014/main" id="{892EE68C-63D0-0A5A-C826-B0093EF68E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3211" y="4143695"/>
            <a:ext cx="54864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4949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A60FBDA2-9A73-2DF3-F36F-491CC620C7D9}"/>
              </a:ext>
            </a:extLst>
          </p:cNvPr>
          <p:cNvPicPr>
            <a:picLocks noChangeAspect="1"/>
          </p:cNvPicPr>
          <p:nvPr/>
        </p:nvPicPr>
        <p:blipFill>
          <a:blip r:embed="rId3"/>
          <a:stretch>
            <a:fillRect/>
          </a:stretch>
        </p:blipFill>
        <p:spPr>
          <a:xfrm>
            <a:off x="1143943" y="643467"/>
            <a:ext cx="9904113" cy="5571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0004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17254" y="2870181"/>
            <a:ext cx="3975934" cy="798399"/>
          </a:xfrm>
          <a:prstGeom prst="rect">
            <a:avLst/>
          </a:prstGeom>
        </p:spPr>
        <p:txBody>
          <a:bodyPr vert="horz" lIns="91440" tIns="45720" rIns="91440" bIns="45720" rtlCol="0" anchor="b">
            <a:normAutofit/>
          </a:bodyPr>
          <a:lstStyle/>
          <a:p>
            <a:pPr marR="0" lvl="0" indent="0" fontAlgn="auto">
              <a:lnSpc>
                <a:spcPct val="90000"/>
              </a:lnSpc>
              <a:spcBef>
                <a:spcPct val="0"/>
              </a:spcBef>
              <a:spcAft>
                <a:spcPts val="600"/>
              </a:spcAft>
              <a:buClrTx/>
              <a:buSzPct val="90000"/>
              <a:tabLst/>
              <a:defRPr/>
            </a:pPr>
            <a:r>
              <a:rPr lang="en-US" sz="4800" spc="-50" dirty="0">
                <a:ln w="3175">
                  <a:noFill/>
                </a:ln>
                <a:solidFill>
                  <a:srgbClr val="7964CC"/>
                </a:solidFill>
                <a:latin typeface="+mj-lt"/>
                <a:cs typeface="Segoe UI" pitchFamily="34" charset="0"/>
              </a:rPr>
              <a:t>Why PWA?</a:t>
            </a:r>
          </a:p>
        </p:txBody>
      </p:sp>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56142B9C-FD97-CF32-6506-BE96F33A44E8}"/>
              </a:ext>
            </a:extLst>
          </p:cNvPr>
          <p:cNvSpPr txBox="1"/>
          <p:nvPr/>
        </p:nvSpPr>
        <p:spPr>
          <a:xfrm>
            <a:off x="5686850" y="961911"/>
            <a:ext cx="2965986" cy="492443"/>
          </a:xfrm>
          <a:prstGeom prst="rect">
            <a:avLst/>
          </a:prstGeom>
          <a:noFill/>
        </p:spPr>
        <p:txBody>
          <a:bodyPr wrap="square" lIns="0" tIns="0" rIns="0" bIns="0" numCol="1" rtlCol="0">
            <a:spAutoFit/>
          </a:bodyPr>
          <a:lstStyle/>
          <a:p>
            <a:pPr algn="l"/>
            <a:r>
              <a:rPr lang="en-US" sz="3200" spc="-50" dirty="0">
                <a:ln w="3175">
                  <a:noFill/>
                </a:ln>
                <a:solidFill>
                  <a:schemeClr val="tx1">
                    <a:lumMod val="85000"/>
                    <a:lumOff val="15000"/>
                  </a:schemeClr>
                </a:solidFill>
                <a:latin typeface="+mj-lt"/>
                <a:cs typeface="Segoe UI" pitchFamily="34" charset="0"/>
              </a:rPr>
              <a:t> 🔎 Discoverable</a:t>
            </a:r>
          </a:p>
        </p:txBody>
      </p:sp>
      <p:sp>
        <p:nvSpPr>
          <p:cNvPr id="8" name="TextBox 7">
            <a:extLst>
              <a:ext uri="{FF2B5EF4-FFF2-40B4-BE49-F238E27FC236}">
                <a16:creationId xmlns:a16="http://schemas.microsoft.com/office/drawing/2014/main" id="{E921E23F-603C-331F-99B3-880A1C444CCF}"/>
              </a:ext>
            </a:extLst>
          </p:cNvPr>
          <p:cNvSpPr txBox="1"/>
          <p:nvPr/>
        </p:nvSpPr>
        <p:spPr>
          <a:xfrm>
            <a:off x="5686850" y="1501041"/>
            <a:ext cx="2667530" cy="584775"/>
          </a:xfrm>
          <a:prstGeom prst="rect">
            <a:avLst/>
          </a:prstGeom>
          <a:noFill/>
        </p:spPr>
        <p:txBody>
          <a:bodyPr wrap="square">
            <a:spAutoFit/>
          </a:bodyPr>
          <a:lstStyle/>
          <a:p>
            <a:r>
              <a:rPr lang="en-US" sz="3200" spc="-50" dirty="0">
                <a:ln w="3175">
                  <a:noFill/>
                </a:ln>
                <a:solidFill>
                  <a:schemeClr val="bg1">
                    <a:lumMod val="85000"/>
                  </a:schemeClr>
                </a:solidFill>
                <a:latin typeface="+mj-lt"/>
                <a:cs typeface="Segoe UI" pitchFamily="34" charset="0"/>
              </a:rPr>
              <a:t>🛠️ Installable</a:t>
            </a:r>
          </a:p>
        </p:txBody>
      </p:sp>
      <p:sp>
        <p:nvSpPr>
          <p:cNvPr id="10" name="TextBox 9">
            <a:extLst>
              <a:ext uri="{FF2B5EF4-FFF2-40B4-BE49-F238E27FC236}">
                <a16:creationId xmlns:a16="http://schemas.microsoft.com/office/drawing/2014/main" id="{DDFEE68E-927B-DBA0-CCFF-F3C2CB7019E9}"/>
              </a:ext>
            </a:extLst>
          </p:cNvPr>
          <p:cNvSpPr txBox="1"/>
          <p:nvPr/>
        </p:nvSpPr>
        <p:spPr>
          <a:xfrm>
            <a:off x="5686850" y="2090926"/>
            <a:ext cx="3170243" cy="584775"/>
          </a:xfrm>
          <a:prstGeom prst="rect">
            <a:avLst/>
          </a:prstGeom>
          <a:noFill/>
        </p:spPr>
        <p:txBody>
          <a:bodyPr wrap="square">
            <a:spAutoFit/>
          </a:bodyPr>
          <a:lstStyle/>
          <a:p>
            <a:pPr algn="l"/>
            <a:r>
              <a:rPr lang="en-US" sz="3200" spc="-50" dirty="0">
                <a:ln w="3175">
                  <a:noFill/>
                </a:ln>
                <a:solidFill>
                  <a:schemeClr val="bg1">
                    <a:lumMod val="85000"/>
                  </a:schemeClr>
                </a:solidFill>
                <a:latin typeface="+mj-lt"/>
                <a:cs typeface="Segoe UI" pitchFamily="34" charset="0"/>
              </a:rPr>
              <a:t>🔊 Re-engageable</a:t>
            </a:r>
          </a:p>
        </p:txBody>
      </p:sp>
      <p:sp>
        <p:nvSpPr>
          <p:cNvPr id="12" name="TextBox 11">
            <a:extLst>
              <a:ext uri="{FF2B5EF4-FFF2-40B4-BE49-F238E27FC236}">
                <a16:creationId xmlns:a16="http://schemas.microsoft.com/office/drawing/2014/main" id="{8298C23F-B128-64BD-5E82-ABB33C42301F}"/>
              </a:ext>
            </a:extLst>
          </p:cNvPr>
          <p:cNvSpPr txBox="1"/>
          <p:nvPr/>
        </p:nvSpPr>
        <p:spPr>
          <a:xfrm>
            <a:off x="5686850" y="2680811"/>
            <a:ext cx="4363667" cy="584775"/>
          </a:xfrm>
          <a:prstGeom prst="rect">
            <a:avLst/>
          </a:prstGeom>
          <a:noFill/>
        </p:spPr>
        <p:txBody>
          <a:bodyPr wrap="square">
            <a:spAutoFit/>
          </a:bodyPr>
          <a:lstStyle/>
          <a:p>
            <a:pPr algn="l"/>
            <a:r>
              <a:rPr lang="en-US" sz="3200" spc="-50" dirty="0">
                <a:ln w="3175">
                  <a:noFill/>
                </a:ln>
                <a:solidFill>
                  <a:schemeClr val="bg1">
                    <a:lumMod val="85000"/>
                  </a:schemeClr>
                </a:solidFill>
                <a:latin typeface="+mj-lt"/>
                <a:cs typeface="Segoe UI" pitchFamily="34" charset="0"/>
              </a:rPr>
              <a:t>📶 Network-independent</a:t>
            </a:r>
          </a:p>
        </p:txBody>
      </p:sp>
      <p:sp>
        <p:nvSpPr>
          <p:cNvPr id="14" name="TextBox 13">
            <a:extLst>
              <a:ext uri="{FF2B5EF4-FFF2-40B4-BE49-F238E27FC236}">
                <a16:creationId xmlns:a16="http://schemas.microsoft.com/office/drawing/2014/main" id="{C83C9345-554A-3A6C-C62B-EAD10F7D4C4F}"/>
              </a:ext>
            </a:extLst>
          </p:cNvPr>
          <p:cNvSpPr txBox="1"/>
          <p:nvPr/>
        </p:nvSpPr>
        <p:spPr>
          <a:xfrm>
            <a:off x="5686850" y="3270696"/>
            <a:ext cx="3334602" cy="584775"/>
          </a:xfrm>
          <a:prstGeom prst="rect">
            <a:avLst/>
          </a:prstGeom>
          <a:noFill/>
        </p:spPr>
        <p:txBody>
          <a:bodyPr wrap="square">
            <a:spAutoFit/>
          </a:bodyPr>
          <a:lstStyle/>
          <a:p>
            <a:r>
              <a:rPr lang="en-US" sz="3200" spc="-50" dirty="0">
                <a:ln w="3175">
                  <a:noFill/>
                </a:ln>
                <a:solidFill>
                  <a:schemeClr val="bg1">
                    <a:lumMod val="85000"/>
                  </a:schemeClr>
                </a:solidFill>
                <a:latin typeface="+mj-lt"/>
                <a:cs typeface="Segoe UI" pitchFamily="34" charset="0"/>
              </a:rPr>
              <a:t>📱 Progressive</a:t>
            </a:r>
          </a:p>
        </p:txBody>
      </p:sp>
      <p:sp>
        <p:nvSpPr>
          <p:cNvPr id="16" name="TextBox 15">
            <a:extLst>
              <a:ext uri="{FF2B5EF4-FFF2-40B4-BE49-F238E27FC236}">
                <a16:creationId xmlns:a16="http://schemas.microsoft.com/office/drawing/2014/main" id="{63F4AA18-6EF0-388C-4F1F-A06054485C44}"/>
              </a:ext>
            </a:extLst>
          </p:cNvPr>
          <p:cNvSpPr txBox="1"/>
          <p:nvPr/>
        </p:nvSpPr>
        <p:spPr>
          <a:xfrm>
            <a:off x="5686850" y="3860581"/>
            <a:ext cx="2532434" cy="584775"/>
          </a:xfrm>
          <a:prstGeom prst="rect">
            <a:avLst/>
          </a:prstGeom>
          <a:noFill/>
        </p:spPr>
        <p:txBody>
          <a:bodyPr wrap="square">
            <a:spAutoFit/>
          </a:bodyPr>
          <a:lstStyle/>
          <a:p>
            <a:r>
              <a:rPr lang="en-US" sz="3200" spc="-50" dirty="0">
                <a:ln w="3175">
                  <a:noFill/>
                </a:ln>
                <a:solidFill>
                  <a:schemeClr val="bg1">
                    <a:lumMod val="85000"/>
                  </a:schemeClr>
                </a:solidFill>
                <a:latin typeface="+mj-lt"/>
                <a:cs typeface="Segoe UI" pitchFamily="34" charset="0"/>
              </a:rPr>
              <a:t>🔒 Safe</a:t>
            </a:r>
          </a:p>
        </p:txBody>
      </p:sp>
      <p:sp>
        <p:nvSpPr>
          <p:cNvPr id="18" name="TextBox 17">
            <a:extLst>
              <a:ext uri="{FF2B5EF4-FFF2-40B4-BE49-F238E27FC236}">
                <a16:creationId xmlns:a16="http://schemas.microsoft.com/office/drawing/2014/main" id="{8F69480B-9B4A-EE26-A601-3E667D061A03}"/>
              </a:ext>
            </a:extLst>
          </p:cNvPr>
          <p:cNvSpPr txBox="1"/>
          <p:nvPr/>
        </p:nvSpPr>
        <p:spPr>
          <a:xfrm>
            <a:off x="5686850" y="4450466"/>
            <a:ext cx="2722709" cy="584775"/>
          </a:xfrm>
          <a:prstGeom prst="rect">
            <a:avLst/>
          </a:prstGeom>
          <a:noFill/>
        </p:spPr>
        <p:txBody>
          <a:bodyPr wrap="square">
            <a:spAutoFit/>
          </a:bodyPr>
          <a:lstStyle/>
          <a:p>
            <a:r>
              <a:rPr lang="en-US" sz="3200" spc="-50" dirty="0">
                <a:ln w="3175">
                  <a:noFill/>
                </a:ln>
                <a:solidFill>
                  <a:schemeClr val="bg1">
                    <a:lumMod val="85000"/>
                  </a:schemeClr>
                </a:solidFill>
                <a:latin typeface="+mj-lt"/>
                <a:cs typeface="Segoe UI" pitchFamily="34" charset="0"/>
              </a:rPr>
              <a:t>📐 Responsive</a:t>
            </a:r>
          </a:p>
        </p:txBody>
      </p:sp>
      <p:sp>
        <p:nvSpPr>
          <p:cNvPr id="20" name="TextBox 19">
            <a:extLst>
              <a:ext uri="{FF2B5EF4-FFF2-40B4-BE49-F238E27FC236}">
                <a16:creationId xmlns:a16="http://schemas.microsoft.com/office/drawing/2014/main" id="{20B13AE7-BE4C-B31E-EB61-4EF349A0A09A}"/>
              </a:ext>
            </a:extLst>
          </p:cNvPr>
          <p:cNvSpPr txBox="1"/>
          <p:nvPr/>
        </p:nvSpPr>
        <p:spPr>
          <a:xfrm>
            <a:off x="5686850" y="5040348"/>
            <a:ext cx="3070894" cy="584775"/>
          </a:xfrm>
          <a:prstGeom prst="rect">
            <a:avLst/>
          </a:prstGeom>
          <a:noFill/>
        </p:spPr>
        <p:txBody>
          <a:bodyPr wrap="square">
            <a:spAutoFit/>
          </a:bodyPr>
          <a:lstStyle/>
          <a:p>
            <a:r>
              <a:rPr lang="en-US" sz="3200" spc="-50" dirty="0">
                <a:ln w="3175">
                  <a:noFill/>
                </a:ln>
                <a:solidFill>
                  <a:schemeClr val="bg1">
                    <a:lumMod val="85000"/>
                  </a:schemeClr>
                </a:solidFill>
                <a:latin typeface="+mj-lt"/>
                <a:cs typeface="Segoe UI" pitchFamily="34" charset="0"/>
              </a:rPr>
              <a:t>🔗 Linkable</a:t>
            </a:r>
          </a:p>
        </p:txBody>
      </p:sp>
    </p:spTree>
    <p:extLst>
      <p:ext uri="{BB962C8B-B14F-4D97-AF65-F5344CB8AC3E}">
        <p14:creationId xmlns:p14="http://schemas.microsoft.com/office/powerpoint/2010/main" val="185376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0781-4819-487F-BDDD-8D3EEEB8B942}"/>
              </a:ext>
            </a:extLst>
          </p:cNvPr>
          <p:cNvSpPr/>
          <p:nvPr/>
        </p:nvSpPr>
        <p:spPr>
          <a:xfrm>
            <a:off x="617254" y="2870181"/>
            <a:ext cx="3975934" cy="79839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Pct val="90000"/>
              <a:buFontTx/>
              <a:buNone/>
              <a:tabLst/>
              <a:defRPr/>
            </a:pPr>
            <a:r>
              <a:rPr kumimoji="0" lang="en-US" sz="4800" b="0" i="0" u="none" strike="noStrike" kern="1200" cap="none" spc="-50" normalizeH="0" baseline="0" noProof="0" dirty="0">
                <a:ln w="3175">
                  <a:noFill/>
                </a:ln>
                <a:solidFill>
                  <a:srgbClr val="7964CC"/>
                </a:solidFill>
                <a:effectLst/>
                <a:uLnTx/>
                <a:uFillTx/>
                <a:latin typeface="Calibri Light" panose="020F0302020204030204"/>
                <a:ea typeface="+mn-ea"/>
                <a:cs typeface="Segoe UI" pitchFamily="34" charset="0"/>
              </a:rPr>
              <a:t>Why PWA?</a:t>
            </a:r>
          </a:p>
        </p:txBody>
      </p:sp>
      <p:sp>
        <p:nvSpPr>
          <p:cNvPr id="73" name="Rectangle 72">
            <a:extLst>
              <a:ext uri="{FF2B5EF4-FFF2-40B4-BE49-F238E27FC236}">
                <a16:creationId xmlns:a16="http://schemas.microsoft.com/office/drawing/2014/main" id="{F4624850-8CF1-4338-9182-6325A84F3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970" y="0"/>
            <a:ext cx="7438030" cy="6858000"/>
          </a:xfrm>
          <a:prstGeom prst="rect">
            <a:avLst/>
          </a:prstGeom>
          <a:solidFill>
            <a:srgbClr val="5F4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ounded Rectangle 26">
            <a:extLst>
              <a:ext uri="{FF2B5EF4-FFF2-40B4-BE49-F238E27FC236}">
                <a16:creationId xmlns:a16="http://schemas.microsoft.com/office/drawing/2014/main" id="{F88E6969-0E08-440A-8218-8EA03110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5534" y="320843"/>
            <a:ext cx="6666090" cy="589707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FA4113C-6404-884A-ACA6-06787E7447A0}"/>
              </a:ext>
            </a:extLst>
          </p:cNvPr>
          <p:cNvSpPr txBox="1"/>
          <p:nvPr/>
        </p:nvSpPr>
        <p:spPr>
          <a:xfrm>
            <a:off x="11293434" y="57476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6142B9C-FD97-CF32-6506-BE96F33A44E8}"/>
              </a:ext>
            </a:extLst>
          </p:cNvPr>
          <p:cNvSpPr txBox="1"/>
          <p:nvPr/>
        </p:nvSpPr>
        <p:spPr>
          <a:xfrm>
            <a:off x="5686850" y="961911"/>
            <a:ext cx="2965986" cy="492443"/>
          </a:xfrm>
          <a:prstGeom prst="rect">
            <a:avLst/>
          </a:prstGeom>
          <a:noFill/>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black">
                    <a:lumMod val="85000"/>
                    <a:lumOff val="15000"/>
                  </a:prstClr>
                </a:solidFill>
                <a:effectLst/>
                <a:uLnTx/>
                <a:uFillTx/>
                <a:latin typeface="Calibri Light" panose="020F0302020204030204"/>
                <a:ea typeface="+mn-ea"/>
                <a:cs typeface="Segoe UI" pitchFamily="34" charset="0"/>
              </a:rPr>
              <a:t> 🔎 Discoverable</a:t>
            </a:r>
          </a:p>
        </p:txBody>
      </p:sp>
      <p:sp>
        <p:nvSpPr>
          <p:cNvPr id="8" name="TextBox 7">
            <a:extLst>
              <a:ext uri="{FF2B5EF4-FFF2-40B4-BE49-F238E27FC236}">
                <a16:creationId xmlns:a16="http://schemas.microsoft.com/office/drawing/2014/main" id="{E921E23F-603C-331F-99B3-880A1C444CCF}"/>
              </a:ext>
            </a:extLst>
          </p:cNvPr>
          <p:cNvSpPr txBox="1"/>
          <p:nvPr/>
        </p:nvSpPr>
        <p:spPr>
          <a:xfrm>
            <a:off x="5686850" y="1501041"/>
            <a:ext cx="26675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a:t>
            </a:r>
            <a:r>
              <a:rPr kumimoji="0" lang="en-US" sz="3200" b="0" i="0" u="none" strike="noStrike" kern="1200" cap="none" spc="-50" normalizeH="0" baseline="0" noProof="0" dirty="0">
                <a:ln w="3175">
                  <a:noFill/>
                </a:ln>
                <a:effectLst/>
                <a:uLnTx/>
                <a:uFillTx/>
                <a:latin typeface="Calibri Light" panose="020F0302020204030204"/>
                <a:ea typeface="+mn-ea"/>
                <a:cs typeface="Segoe UI" pitchFamily="34" charset="0"/>
              </a:rPr>
              <a:t>Installable</a:t>
            </a:r>
          </a:p>
        </p:txBody>
      </p:sp>
      <p:sp>
        <p:nvSpPr>
          <p:cNvPr id="10" name="TextBox 9">
            <a:extLst>
              <a:ext uri="{FF2B5EF4-FFF2-40B4-BE49-F238E27FC236}">
                <a16:creationId xmlns:a16="http://schemas.microsoft.com/office/drawing/2014/main" id="{DDFEE68E-927B-DBA0-CCFF-F3C2CB7019E9}"/>
              </a:ext>
            </a:extLst>
          </p:cNvPr>
          <p:cNvSpPr txBox="1"/>
          <p:nvPr/>
        </p:nvSpPr>
        <p:spPr>
          <a:xfrm>
            <a:off x="5686850" y="2090926"/>
            <a:ext cx="317024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Re-engageable</a:t>
            </a:r>
          </a:p>
        </p:txBody>
      </p:sp>
      <p:sp>
        <p:nvSpPr>
          <p:cNvPr id="12" name="TextBox 11">
            <a:extLst>
              <a:ext uri="{FF2B5EF4-FFF2-40B4-BE49-F238E27FC236}">
                <a16:creationId xmlns:a16="http://schemas.microsoft.com/office/drawing/2014/main" id="{8298C23F-B128-64BD-5E82-ABB33C42301F}"/>
              </a:ext>
            </a:extLst>
          </p:cNvPr>
          <p:cNvSpPr txBox="1"/>
          <p:nvPr/>
        </p:nvSpPr>
        <p:spPr>
          <a:xfrm>
            <a:off x="5686850" y="2680811"/>
            <a:ext cx="43636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Network-independent</a:t>
            </a:r>
          </a:p>
        </p:txBody>
      </p:sp>
      <p:sp>
        <p:nvSpPr>
          <p:cNvPr id="14" name="TextBox 13">
            <a:extLst>
              <a:ext uri="{FF2B5EF4-FFF2-40B4-BE49-F238E27FC236}">
                <a16:creationId xmlns:a16="http://schemas.microsoft.com/office/drawing/2014/main" id="{C83C9345-554A-3A6C-C62B-EAD10F7D4C4F}"/>
              </a:ext>
            </a:extLst>
          </p:cNvPr>
          <p:cNvSpPr txBox="1"/>
          <p:nvPr/>
        </p:nvSpPr>
        <p:spPr>
          <a:xfrm>
            <a:off x="5686850" y="3270696"/>
            <a:ext cx="373052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Progressive</a:t>
            </a:r>
          </a:p>
        </p:txBody>
      </p:sp>
      <p:sp>
        <p:nvSpPr>
          <p:cNvPr id="16" name="TextBox 15">
            <a:extLst>
              <a:ext uri="{FF2B5EF4-FFF2-40B4-BE49-F238E27FC236}">
                <a16:creationId xmlns:a16="http://schemas.microsoft.com/office/drawing/2014/main" id="{63F4AA18-6EF0-388C-4F1F-A06054485C44}"/>
              </a:ext>
            </a:extLst>
          </p:cNvPr>
          <p:cNvSpPr txBox="1"/>
          <p:nvPr/>
        </p:nvSpPr>
        <p:spPr>
          <a:xfrm>
            <a:off x="5686850" y="3860581"/>
            <a:ext cx="253243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Safe</a:t>
            </a:r>
          </a:p>
        </p:txBody>
      </p:sp>
      <p:sp>
        <p:nvSpPr>
          <p:cNvPr id="18" name="TextBox 17">
            <a:extLst>
              <a:ext uri="{FF2B5EF4-FFF2-40B4-BE49-F238E27FC236}">
                <a16:creationId xmlns:a16="http://schemas.microsoft.com/office/drawing/2014/main" id="{8F69480B-9B4A-EE26-A601-3E667D061A03}"/>
              </a:ext>
            </a:extLst>
          </p:cNvPr>
          <p:cNvSpPr txBox="1"/>
          <p:nvPr/>
        </p:nvSpPr>
        <p:spPr>
          <a:xfrm>
            <a:off x="5686850" y="4450466"/>
            <a:ext cx="272270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Responsive</a:t>
            </a:r>
          </a:p>
        </p:txBody>
      </p:sp>
      <p:sp>
        <p:nvSpPr>
          <p:cNvPr id="20" name="TextBox 19">
            <a:extLst>
              <a:ext uri="{FF2B5EF4-FFF2-40B4-BE49-F238E27FC236}">
                <a16:creationId xmlns:a16="http://schemas.microsoft.com/office/drawing/2014/main" id="{20B13AE7-BE4C-B31E-EB61-4EF349A0A09A}"/>
              </a:ext>
            </a:extLst>
          </p:cNvPr>
          <p:cNvSpPr txBox="1"/>
          <p:nvPr/>
        </p:nvSpPr>
        <p:spPr>
          <a:xfrm>
            <a:off x="5686850" y="5040348"/>
            <a:ext cx="30708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prstClr val="white">
                    <a:lumMod val="85000"/>
                  </a:prstClr>
                </a:solidFill>
                <a:effectLst/>
                <a:uLnTx/>
                <a:uFillTx/>
                <a:latin typeface="Calibri Light" panose="020F0302020204030204"/>
                <a:ea typeface="+mn-ea"/>
                <a:cs typeface="Segoe UI" pitchFamily="34" charset="0"/>
              </a:rPr>
              <a:t>🔗 Linkable</a:t>
            </a:r>
          </a:p>
        </p:txBody>
      </p:sp>
    </p:spTree>
    <p:extLst>
      <p:ext uri="{BB962C8B-B14F-4D97-AF65-F5344CB8AC3E}">
        <p14:creationId xmlns:p14="http://schemas.microsoft.com/office/powerpoint/2010/main" val="2844547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543</TotalTime>
  <Words>2664</Words>
  <Application>Microsoft Office PowerPoint</Application>
  <PresentationFormat>Widescreen</PresentationFormat>
  <Paragraphs>345</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Workshop: Building A Mood Journal PWA</vt:lpstr>
      <vt:lpstr>PowerPoint Presentation</vt:lpstr>
      <vt:lpstr>PowerPoint Presentation</vt:lpstr>
      <vt:lpstr>Agenda</vt:lpstr>
      <vt:lpstr>Part I: Introduction to PWA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II: PWA + Native Platforms (Windows)</vt:lpstr>
      <vt:lpstr>PowerPoint Presentation</vt:lpstr>
      <vt:lpstr>PowerPoint Presentation</vt:lpstr>
      <vt:lpstr>PowerPoint Presentation</vt:lpstr>
      <vt:lpstr>Part III: Build a mood journal PWA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Graph + Tools</dc:title>
  <dc:creator>Beth Pan</dc:creator>
  <cp:lastModifiedBy>Beth Pan</cp:lastModifiedBy>
  <cp:revision>259</cp:revision>
  <dcterms:created xsi:type="dcterms:W3CDTF">2020-10-18T16:57:47Z</dcterms:created>
  <dcterms:modified xsi:type="dcterms:W3CDTF">2022-06-03T22:32:46Z</dcterms:modified>
</cp:coreProperties>
</file>