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76" r:id="rId4"/>
    <p:sldId id="259" r:id="rId5"/>
    <p:sldId id="260" r:id="rId6"/>
    <p:sldId id="261" r:id="rId7"/>
    <p:sldId id="262" r:id="rId8"/>
    <p:sldId id="263" r:id="rId9"/>
    <p:sldId id="264" r:id="rId10"/>
    <p:sldId id="265" r:id="rId11"/>
    <p:sldId id="266" r:id="rId12"/>
    <p:sldId id="277" r:id="rId13"/>
    <p:sldId id="267" r:id="rId14"/>
    <p:sldId id="268" r:id="rId15"/>
    <p:sldId id="269" r:id="rId16"/>
    <p:sldId id="279" r:id="rId17"/>
    <p:sldId id="270" r:id="rId18"/>
    <p:sldId id="271" r:id="rId19"/>
    <p:sldId id="272" r:id="rId20"/>
    <p:sldId id="273" r:id="rId21"/>
    <p:sldId id="274" r:id="rId22"/>
    <p:sldId id="275" r:id="rId23"/>
  </p:sldIdLst>
  <p:sldSz cx="18288000" cy="10287000"/>
  <p:notesSz cx="6858000" cy="9144000"/>
  <p:embeddedFontLst>
    <p:embeddedFont>
      <p:font typeface="Arimo" panose="020B0604020202020204" charset="0"/>
      <p:regular r:id="rId25"/>
    </p:embeddedFont>
    <p:embeddedFont>
      <p:font typeface="Arimo Bold" panose="020B0604020202020204" charset="0"/>
      <p:regular r:id="rId26"/>
    </p:embeddedFont>
    <p:embeddedFont>
      <p:font typeface="Calibri" panose="020F0502020204030204" pitchFamily="34" charset="0"/>
      <p:regular r:id="rId27"/>
      <p:bold r:id="rId28"/>
      <p:italic r:id="rId29"/>
      <p:boldItalic r:id="rId30"/>
    </p:embeddedFont>
    <p:embeddedFont>
      <p:font typeface="Cerebri" panose="020B0604020202020204" charset="0"/>
      <p:regular r:id="rId31"/>
    </p:embeddedFont>
    <p:embeddedFont>
      <p:font typeface="Cerebri Bold Italics" panose="020B0604020202020204" charset="0"/>
      <p:regular r:id="rId32"/>
    </p:embeddedFont>
    <p:embeddedFont>
      <p:font typeface="Helvetica Neue" panose="020B0604020202020204" charset="0"/>
      <p:regular r:id="rId33"/>
      <p:bold r:id="rId34"/>
      <p:italic r:id="rId35"/>
      <p:boldItalic r:id="rId36"/>
    </p:embeddedFont>
    <p:embeddedFont>
      <p:font typeface="Inter" panose="020B0604020202020204" charset="0"/>
      <p:regular r:id="rId37"/>
    </p:embeddedFont>
    <p:embeddedFont>
      <p:font typeface="Kollektif Bold" panose="020B0604020202020204" charset="0"/>
      <p:regular r:id="rId38"/>
    </p:embeddedFont>
    <p:embeddedFont>
      <p:font typeface="Roboto" panose="02000000000000000000" pitchFamily="2" charset="0"/>
      <p:regular r:id="rId39"/>
      <p:bold r:id="rId40"/>
      <p:italic r:id="rId41"/>
      <p:boldItalic r:id="rId42"/>
    </p:embeddedFont>
    <p:embeddedFont>
      <p:font typeface="Roboto Bold" panose="02000000000000000000" pitchFamily="2" charset="0"/>
      <p:regular r:id="rId43"/>
      <p:bold r:id="rId44"/>
    </p:embeddedFont>
    <p:embeddedFont>
      <p:font typeface="Roboto Bold Italics" panose="020B0604020202020204" charset="0"/>
      <p:regular r:id="rId45"/>
    </p:embeddedFont>
    <p:embeddedFont>
      <p:font typeface="Roboto Italics" panose="020B0604020202020204" charset="0"/>
      <p:regular r:id="rId46"/>
    </p:embeddedFont>
    <p:embeddedFont>
      <p:font typeface="Roboto Mono" panose="020B0604020202020204" charset="0"/>
      <p:regular r:id="rId47"/>
      <p:bold r:id="rId48"/>
      <p:italic r:id="rId49"/>
      <p:boldItalic r:id="rId50"/>
    </p:embeddedFont>
    <p:embeddedFont>
      <p:font typeface="Telegraf Bold"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23AAF2-3968-B135-CC89-BD74A8830DE6}" name="Abril Ureña" initials="AU" userId="S::abrilu@microsoft.com::07a6d0d9-2869-499b-9ff0-6443b58542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102B6D-DAA3-4964-935F-105311751CDB}" v="10" dt="2022-10-10T20:02:48.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218" autoAdjust="0"/>
  </p:normalViewPr>
  <p:slideViewPr>
    <p:cSldViewPr>
      <p:cViewPr varScale="1">
        <p:scale>
          <a:sx n="55" d="100"/>
          <a:sy n="55" d="100"/>
        </p:scale>
        <p:origin x="992"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112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ril Ureña" userId="07a6d0d9-2869-499b-9ff0-6443b5854294" providerId="ADAL" clId="{52102B6D-DAA3-4964-935F-105311751CDB}"/>
    <pc:docChg chg="undo redo custSel addSld modSld">
      <pc:chgData name="Abril Ureña" userId="07a6d0d9-2869-499b-9ff0-6443b5854294" providerId="ADAL" clId="{52102B6D-DAA3-4964-935F-105311751CDB}" dt="2022-10-13T18:52:55.756" v="88"/>
      <pc:docMkLst>
        <pc:docMk/>
      </pc:docMkLst>
      <pc:sldChg chg="modSp mod">
        <pc:chgData name="Abril Ureña" userId="07a6d0d9-2869-499b-9ff0-6443b5854294" providerId="ADAL" clId="{52102B6D-DAA3-4964-935F-105311751CDB}" dt="2022-10-13T18:52:55.756" v="88"/>
        <pc:sldMkLst>
          <pc:docMk/>
          <pc:sldMk cId="0" sldId="256"/>
        </pc:sldMkLst>
        <pc:spChg chg="mod">
          <ac:chgData name="Abril Ureña" userId="07a6d0d9-2869-499b-9ff0-6443b5854294" providerId="ADAL" clId="{52102B6D-DAA3-4964-935F-105311751CDB}" dt="2022-10-13T18:52:54.900" v="83" actId="122"/>
          <ac:spMkLst>
            <pc:docMk/>
            <pc:sldMk cId="0" sldId="256"/>
            <ac:spMk id="8" creationId="{00000000-0000-0000-0000-000000000000}"/>
          </ac:spMkLst>
        </pc:spChg>
        <pc:spChg chg="mod">
          <ac:chgData name="Abril Ureña" userId="07a6d0d9-2869-499b-9ff0-6443b5854294" providerId="ADAL" clId="{52102B6D-DAA3-4964-935F-105311751CDB}" dt="2022-10-13T18:52:55.756" v="88"/>
          <ac:spMkLst>
            <pc:docMk/>
            <pc:sldMk cId="0" sldId="256"/>
            <ac:spMk id="10" creationId="{00000000-0000-0000-0000-000000000000}"/>
          </ac:spMkLst>
        </pc:spChg>
      </pc:sldChg>
      <pc:sldChg chg="addSp modSp mod">
        <pc:chgData name="Abril Ureña" userId="07a6d0d9-2869-499b-9ff0-6443b5854294" providerId="ADAL" clId="{52102B6D-DAA3-4964-935F-105311751CDB}" dt="2022-10-10T20:03:06.557" v="67" actId="1076"/>
        <pc:sldMkLst>
          <pc:docMk/>
          <pc:sldMk cId="0" sldId="263"/>
        </pc:sldMkLst>
        <pc:spChg chg="mod">
          <ac:chgData name="Abril Ureña" userId="07a6d0d9-2869-499b-9ff0-6443b5854294" providerId="ADAL" clId="{52102B6D-DAA3-4964-935F-105311751CDB}" dt="2022-10-10T20:03:06.557" v="67" actId="1076"/>
          <ac:spMkLst>
            <pc:docMk/>
            <pc:sldMk cId="0" sldId="263"/>
            <ac:spMk id="4" creationId="{00000000-0000-0000-0000-000000000000}"/>
          </ac:spMkLst>
        </pc:spChg>
        <pc:spChg chg="mod">
          <ac:chgData name="Abril Ureña" userId="07a6d0d9-2869-499b-9ff0-6443b5854294" providerId="ADAL" clId="{52102B6D-DAA3-4964-935F-105311751CDB}" dt="2022-10-10T19:58:21.117" v="13"/>
          <ac:spMkLst>
            <pc:docMk/>
            <pc:sldMk cId="0" sldId="263"/>
            <ac:spMk id="6" creationId="{C670FA79-D33B-2FC2-2597-1F7851A44C13}"/>
          </ac:spMkLst>
        </pc:spChg>
        <pc:grpChg chg="add mod">
          <ac:chgData name="Abril Ureña" userId="07a6d0d9-2869-499b-9ff0-6443b5854294" providerId="ADAL" clId="{52102B6D-DAA3-4964-935F-105311751CDB}" dt="2022-10-10T19:58:21.117" v="13"/>
          <ac:grpSpMkLst>
            <pc:docMk/>
            <pc:sldMk cId="0" sldId="263"/>
            <ac:grpSpMk id="5" creationId="{236D6998-BCDA-F77C-F69B-EE3E7955BB18}"/>
          </ac:grpSpMkLst>
        </pc:grpChg>
        <pc:picChg chg="mod">
          <ac:chgData name="Abril Ureña" userId="07a6d0d9-2869-499b-9ff0-6443b5854294" providerId="ADAL" clId="{52102B6D-DAA3-4964-935F-105311751CDB}" dt="2022-10-10T19:58:25.455" v="15" actId="1076"/>
          <ac:picMkLst>
            <pc:docMk/>
            <pc:sldMk cId="0" sldId="263"/>
            <ac:picMk id="3" creationId="{00000000-0000-0000-0000-000000000000}"/>
          </ac:picMkLst>
        </pc:picChg>
        <pc:picChg chg="mod">
          <ac:chgData name="Abril Ureña" userId="07a6d0d9-2869-499b-9ff0-6443b5854294" providerId="ADAL" clId="{52102B6D-DAA3-4964-935F-105311751CDB}" dt="2022-10-10T19:58:21.117" v="13"/>
          <ac:picMkLst>
            <pc:docMk/>
            <pc:sldMk cId="0" sldId="263"/>
            <ac:picMk id="7" creationId="{3B34FD3A-70EE-056B-919D-0B5A5DE29AB3}"/>
          </ac:picMkLst>
        </pc:picChg>
        <pc:picChg chg="add mod">
          <ac:chgData name="Abril Ureña" userId="07a6d0d9-2869-499b-9ff0-6443b5854294" providerId="ADAL" clId="{52102B6D-DAA3-4964-935F-105311751CDB}" dt="2022-10-10T19:58:21.117" v="13"/>
          <ac:picMkLst>
            <pc:docMk/>
            <pc:sldMk cId="0" sldId="263"/>
            <ac:picMk id="8" creationId="{61A51C78-AD54-1B33-0DE5-3262E6AC3E0F}"/>
          </ac:picMkLst>
        </pc:picChg>
      </pc:sldChg>
      <pc:sldChg chg="modSp mod">
        <pc:chgData name="Abril Ureña" userId="07a6d0d9-2869-499b-9ff0-6443b5854294" providerId="ADAL" clId="{52102B6D-DAA3-4964-935F-105311751CDB}" dt="2022-10-10T20:02:32.456" v="66" actId="12"/>
        <pc:sldMkLst>
          <pc:docMk/>
          <pc:sldMk cId="0" sldId="271"/>
        </pc:sldMkLst>
        <pc:spChg chg="mod">
          <ac:chgData name="Abril Ureña" userId="07a6d0d9-2869-499b-9ff0-6443b5854294" providerId="ADAL" clId="{52102B6D-DAA3-4964-935F-105311751CDB}" dt="2022-10-10T20:02:32.456" v="66" actId="12"/>
          <ac:spMkLst>
            <pc:docMk/>
            <pc:sldMk cId="0" sldId="271"/>
            <ac:spMk id="4" creationId="{00000000-0000-0000-0000-000000000000}"/>
          </ac:spMkLst>
        </pc:spChg>
      </pc:sldChg>
      <pc:sldChg chg="add">
        <pc:chgData name="Abril Ureña" userId="07a6d0d9-2869-499b-9ff0-6443b5854294" providerId="ADAL" clId="{52102B6D-DAA3-4964-935F-105311751CDB}" dt="2022-10-10T19:57:19.917" v="0"/>
        <pc:sldMkLst>
          <pc:docMk/>
          <pc:sldMk cId="2351887026" sldId="277"/>
        </pc:sldMkLst>
      </pc:sldChg>
      <pc:sldChg chg="modSp add mod modNotesTx">
        <pc:chgData name="Abril Ureña" userId="07a6d0d9-2869-499b-9ff0-6443b5854294" providerId="ADAL" clId="{52102B6D-DAA3-4964-935F-105311751CDB}" dt="2022-10-10T20:01:19.904" v="58"/>
        <pc:sldMkLst>
          <pc:docMk/>
          <pc:sldMk cId="275822096" sldId="279"/>
        </pc:sldMkLst>
        <pc:spChg chg="mod">
          <ac:chgData name="Abril Ureña" userId="07a6d0d9-2869-499b-9ff0-6443b5854294" providerId="ADAL" clId="{52102B6D-DAA3-4964-935F-105311751CDB}" dt="2022-10-10T19:59:54.998" v="21"/>
          <ac:spMkLst>
            <pc:docMk/>
            <pc:sldMk cId="275822096" sldId="279"/>
            <ac:spMk id="7" creationId="{5621B9AE-B22D-2DA6-C3F8-16483C4410EC}"/>
          </ac:spMkLst>
        </pc:spChg>
        <pc:spChg chg="mod">
          <ac:chgData name="Abril Ureña" userId="07a6d0d9-2869-499b-9ff0-6443b5854294" providerId="ADAL" clId="{52102B6D-DAA3-4964-935F-105311751CDB}" dt="2022-10-10T20:00:57.859" v="52" actId="114"/>
          <ac:spMkLst>
            <pc:docMk/>
            <pc:sldMk cId="275822096" sldId="279"/>
            <ac:spMk id="8" creationId="{E6DB87EA-A3B7-9B6E-B622-F345DE9D0C25}"/>
          </ac:spMkLst>
        </pc:spChg>
        <pc:spChg chg="mod">
          <ac:chgData name="Abril Ureña" userId="07a6d0d9-2869-499b-9ff0-6443b5854294" providerId="ADAL" clId="{52102B6D-DAA3-4964-935F-105311751CDB}" dt="2022-10-10T20:01:05.867" v="55"/>
          <ac:spMkLst>
            <pc:docMk/>
            <pc:sldMk cId="275822096" sldId="279"/>
            <ac:spMk id="9" creationId="{8A2BFA22-A6C1-68FD-E659-DD83A58312CF}"/>
          </ac:spMkLst>
        </pc:spChg>
        <pc:spChg chg="mod">
          <ac:chgData name="Abril Ureña" userId="07a6d0d9-2869-499b-9ff0-6443b5854294" providerId="ADAL" clId="{52102B6D-DAA3-4964-935F-105311751CDB}" dt="2022-10-10T20:00:45.969" v="48"/>
          <ac:spMkLst>
            <pc:docMk/>
            <pc:sldMk cId="275822096" sldId="279"/>
            <ac:spMk id="10" creationId="{0D87E23C-91D3-3AD6-769D-F5EE3DE50C69}"/>
          </ac:spMkLst>
        </pc:spChg>
        <pc:spChg chg="mod">
          <ac:chgData name="Abril Ureña" userId="07a6d0d9-2869-499b-9ff0-6443b5854294" providerId="ADAL" clId="{52102B6D-DAA3-4964-935F-105311751CDB}" dt="2022-10-10T20:00:42.141" v="45" actId="20577"/>
          <ac:spMkLst>
            <pc:docMk/>
            <pc:sldMk cId="275822096" sldId="279"/>
            <ac:spMk id="11" creationId="{D55C39B5-D37B-2D65-502F-768E3460A5CF}"/>
          </ac:spMkLst>
        </pc:spChg>
        <pc:spChg chg="mod">
          <ac:chgData name="Abril Ureña" userId="07a6d0d9-2869-499b-9ff0-6443b5854294" providerId="ADAL" clId="{52102B6D-DAA3-4964-935F-105311751CDB}" dt="2022-10-10T20:00:03.660" v="24"/>
          <ac:spMkLst>
            <pc:docMk/>
            <pc:sldMk cId="275822096" sldId="279"/>
            <ac:spMk id="12" creationId="{208AC836-F82B-7E69-F3A5-5EE8AD915350}"/>
          </ac:spMkLst>
        </pc:spChg>
        <pc:picChg chg="mod">
          <ac:chgData name="Abril Ureña" userId="07a6d0d9-2869-499b-9ff0-6443b5854294" providerId="ADAL" clId="{52102B6D-DAA3-4964-935F-105311751CDB}" dt="2022-10-10T20:00:24.517" v="27"/>
          <ac:picMkLst>
            <pc:docMk/>
            <pc:sldMk cId="275822096" sldId="279"/>
            <ac:picMk id="13" creationId="{F3C91643-4E46-D39C-6E24-78D19538145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astapi.tiangolo.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ithub.com/microsoft/codespaces-teaching-template-py/blob/main/.devcontainer/devcontainer.js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arketplace.visualstudio.com/items?itemName=ms-python.black-formatter&amp;WT.mc_id=academic-77460-alfredodez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arketplace.visualstudio.com/items?itemName=ms-python.black-formatter&amp;WT.mc_id=academic-77460-alfredodez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zure.microsoft.com/en-US/?WT.mc_id=academic-77460-alfredodeza"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azure.microsoft.com/free/students/?WT.mc_id=academic-77460-alfredodez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sualstudio.microsoft.com/?WT.mc_id=academic-77460-alfredodeza" TargetMode="External"/><Relationship Id="rId7" Type="http://schemas.openxmlformats.org/officeDocument/2006/relationships/hyperlink" Target="https://github.com/microsoft/codespaces-project-template-py/blob/main/.devcontainer/devcontainer.jso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github.com/microsoft/codespaces-project-template-py/blob/main/.devcontainer/Dockerfile" TargetMode="External"/><Relationship Id="rId5" Type="http://schemas.openxmlformats.org/officeDocument/2006/relationships/hyperlink" Target="https://github.com/microsoft/codespaces-project-template-py/blob/main/.webapp" TargetMode="External"/><Relationship Id="rId4" Type="http://schemas.openxmlformats.org/officeDocument/2006/relationships/hyperlink" Target="https://containers.dev/"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ithub.com/microsoft/codespaces-project-template-py/generat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ithub.com/microsoft/codespaces-teaching-template-py/blob/main/.devcontainer/devcontainer.js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0" i="0" dirty="0">
                <a:solidFill>
                  <a:srgbClr val="C9D1D9"/>
                </a:solidFill>
                <a:effectLst/>
                <a:latin typeface="-apple-system"/>
              </a:rPr>
              <a:t>By opening this template </a:t>
            </a:r>
            <a:r>
              <a:rPr lang="en-US" b="0" i="0" dirty="0" err="1">
                <a:solidFill>
                  <a:srgbClr val="C9D1D9"/>
                </a:solidFill>
                <a:effectLst/>
                <a:latin typeface="-apple-system"/>
              </a:rPr>
              <a:t>respository</a:t>
            </a:r>
            <a:r>
              <a:rPr lang="en-US" b="0" i="0" dirty="0">
                <a:solidFill>
                  <a:srgbClr val="C9D1D9"/>
                </a:solidFill>
                <a:effectLst/>
                <a:latin typeface="-apple-system"/>
              </a:rPr>
              <a:t> in </a:t>
            </a:r>
            <a:r>
              <a:rPr lang="en-US" b="0" i="0" dirty="0" err="1">
                <a:solidFill>
                  <a:srgbClr val="C9D1D9"/>
                </a:solidFill>
                <a:effectLst/>
                <a:latin typeface="-apple-system"/>
              </a:rPr>
              <a:t>Codespaces</a:t>
            </a:r>
            <a:r>
              <a:rPr lang="en-US" b="0" i="0" dirty="0">
                <a:solidFill>
                  <a:srgbClr val="C9D1D9"/>
                </a:solidFill>
                <a:effectLst/>
                <a:latin typeface="-apple-system"/>
              </a:rPr>
              <a:t>, you can quickly get hands-on with a Python web app that serves an HTTP API using the </a:t>
            </a:r>
            <a:r>
              <a:rPr lang="en-US" b="0" i="0" u="none" strike="noStrike" dirty="0" err="1">
                <a:effectLst/>
                <a:latin typeface="-apple-system"/>
                <a:hlinkClick r:id="rId3"/>
              </a:rPr>
              <a:t>FastAPI</a:t>
            </a:r>
            <a:r>
              <a:rPr lang="en-US" b="0" i="0" dirty="0">
                <a:solidFill>
                  <a:srgbClr val="C9D1D9"/>
                </a:solidFill>
                <a:effectLst/>
                <a:latin typeface="-apple-system"/>
              </a:rPr>
              <a:t> framework. You'll get to focus on working with the project instead of setup and configuration.</a:t>
            </a:r>
          </a:p>
          <a:p>
            <a:endParaRPr lang="en-US" b="0" i="0" dirty="0">
              <a:solidFill>
                <a:srgbClr val="C9D1D9"/>
              </a:solidFill>
              <a:effectLst/>
              <a:latin typeface="-apple-system"/>
            </a:endParaRPr>
          </a:p>
          <a:p>
            <a:r>
              <a:rPr lang="en-US" b="0" i="0" dirty="0">
                <a:solidFill>
                  <a:srgbClr val="C9D1D9"/>
                </a:solidFill>
                <a:effectLst/>
                <a:latin typeface="-apple-system"/>
              </a:rPr>
              <a:t>[Optional but this is just if you need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Learn more about APIs -&gt; </a:t>
            </a:r>
            <a:r>
              <a:rPr lang="en-US" dirty="0">
                <a:effectLst/>
              </a:rPr>
              <a:t>An API (Application Programming Interface) describes a way for two computers to interact. An HTTP API allows an Internet-connected computer to send an HTTP request to another Internet-connected computer and receive a response. For example, my computer could send a request to http://a-weather-website-api.com/api/city=Los+Angeles and receive back data like {"high": 72, "low": 66}.</a:t>
            </a:r>
          </a:p>
          <a:p>
            <a:endParaRPr lang="es-MX" dirty="0"/>
          </a:p>
          <a:p>
            <a:r>
              <a:rPr lang="en-US" b="0" i="0" dirty="0">
                <a:solidFill>
                  <a:srgbClr val="C9D1D9"/>
                </a:solidFill>
                <a:effectLst/>
                <a:latin typeface="-apple-system"/>
              </a:rPr>
              <a:t>HTTP APIs often provide either data or functionality that's unique to a service, like the example API for the weather website. A weather website could provide additional API endpoints for other weather-related functionality, like upcoming forecasts or historical data. Any website can decide to offer an API if it thinks it has helpful functionality to share with other computers. In this project, you'll run an HTTP API that generates a random token.</a:t>
            </a:r>
            <a:endParaRPr lang="es-MX" b="0" i="0" dirty="0">
              <a:solidFill>
                <a:srgbClr val="C9D1D9"/>
              </a:solidFill>
              <a:effectLst/>
              <a:latin typeface="-apple-system"/>
            </a:endParaRPr>
          </a:p>
          <a:p>
            <a:endParaRPr lang="es-MX" dirty="0"/>
          </a:p>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a:t>
            </a:fld>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333"/>
              </a:spcAft>
              <a:buClr>
                <a:schemeClr val="dk1"/>
              </a:buClr>
              <a:buSzPts val="1100"/>
              <a:buFont typeface="Arial"/>
              <a:buNone/>
              <a:tabLst/>
              <a:defRPr/>
            </a:pPr>
            <a:r>
              <a:rPr lang="en-US" b="0" i="0" dirty="0">
                <a:solidFill>
                  <a:srgbClr val="C9D1D9"/>
                </a:solidFill>
                <a:effectLst/>
                <a:latin typeface="-apple-system"/>
              </a:rPr>
              <a:t>Remainder: When you change any configuration on the </a:t>
            </a:r>
            <a:r>
              <a:rPr lang="en-US" b="0" i="0" dirty="0" err="1">
                <a:solidFill>
                  <a:srgbClr val="C9D1D9"/>
                </a:solidFill>
                <a:effectLst/>
                <a:latin typeface="-apple-system"/>
              </a:rPr>
              <a:t>json</a:t>
            </a:r>
            <a:r>
              <a:rPr lang="en-US" b="0" i="0" dirty="0">
                <a:solidFill>
                  <a:srgbClr val="C9D1D9"/>
                </a:solidFill>
                <a:effectLst/>
                <a:latin typeface="-apple-system"/>
              </a:rPr>
              <a:t>, a box will appear after saving.</a:t>
            </a:r>
          </a:p>
          <a:p>
            <a:pPr marL="0" lvl="0" indent="0" algn="l" rtl="0">
              <a:lnSpc>
                <a:spcPct val="90000"/>
              </a:lnSpc>
              <a:spcBef>
                <a:spcPts val="0"/>
              </a:spcBef>
              <a:spcAft>
                <a:spcPts val="333"/>
              </a:spcAft>
              <a:buClr>
                <a:schemeClr val="dk1"/>
              </a:buClr>
              <a:buFont typeface="Arial"/>
              <a:buNone/>
            </a:pPr>
            <a:endParaRPr lang="en-US" dirty="0"/>
          </a:p>
          <a:p>
            <a:pPr marL="0" lvl="0" indent="0" algn="l" rtl="0">
              <a:lnSpc>
                <a:spcPct val="90000"/>
              </a:lnSpc>
              <a:spcBef>
                <a:spcPts val="0"/>
              </a:spcBef>
              <a:spcAft>
                <a:spcPts val="333"/>
              </a:spcAft>
              <a:buClr>
                <a:schemeClr val="dk1"/>
              </a:buClr>
              <a:buFont typeface="Arial"/>
              <a:buNone/>
            </a:pPr>
            <a:r>
              <a:rPr lang="en-US" b="0" i="0" dirty="0">
                <a:solidFill>
                  <a:srgbClr val="C9D1D9"/>
                </a:solidFill>
                <a:effectLst/>
                <a:latin typeface="-apple-system"/>
              </a:rPr>
              <a:t>Click on rebuild. Wait for your </a:t>
            </a:r>
            <a:r>
              <a:rPr lang="en-US" b="0" i="0" dirty="0" err="1">
                <a:solidFill>
                  <a:srgbClr val="C9D1D9"/>
                </a:solidFill>
                <a:effectLst/>
                <a:latin typeface="-apple-system"/>
              </a:rPr>
              <a:t>codespace</a:t>
            </a:r>
            <a:r>
              <a:rPr lang="en-US" b="0" i="0" dirty="0">
                <a:solidFill>
                  <a:srgbClr val="C9D1D9"/>
                </a:solidFill>
                <a:effectLst/>
                <a:latin typeface="-apple-system"/>
              </a:rPr>
              <a:t> to rebuild the VS Code environment.</a:t>
            </a:r>
            <a:endParaRPr lang="en-US"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121948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i="0" dirty="0">
                <a:solidFill>
                  <a:srgbClr val="C9D1D9"/>
                </a:solidFill>
                <a:effectLst/>
                <a:latin typeface="-apple-system"/>
              </a:rPr>
              <a:t>Your environment comes with preinstalled extensions. You can change which extensions your </a:t>
            </a:r>
            <a:r>
              <a:rPr lang="en-US" b="0" i="0" dirty="0" err="1">
                <a:solidFill>
                  <a:srgbClr val="C9D1D9"/>
                </a:solidFill>
                <a:effectLst/>
                <a:latin typeface="-apple-system"/>
              </a:rPr>
              <a:t>codespaces</a:t>
            </a:r>
            <a:r>
              <a:rPr lang="en-US" b="0" i="0" dirty="0">
                <a:solidFill>
                  <a:srgbClr val="C9D1D9"/>
                </a:solidFill>
                <a:effectLst/>
                <a:latin typeface="-apple-system"/>
              </a:rPr>
              <a:t> environment starts with, here's how:</a:t>
            </a:r>
          </a:p>
          <a:p>
            <a:pPr marL="0" lvl="0" indent="0" algn="l" rtl="0">
              <a:spcBef>
                <a:spcPts val="0"/>
              </a:spcBef>
              <a:spcAft>
                <a:spcPts val="0"/>
              </a:spcAft>
              <a:buNone/>
            </a:pPr>
            <a:endParaRPr lang="en-US" b="0" i="0" dirty="0">
              <a:solidFill>
                <a:srgbClr val="C9D1D9"/>
              </a:solidFill>
              <a:effectLst/>
              <a:latin typeface="-apple-system"/>
            </a:endParaRPr>
          </a:p>
          <a:p>
            <a:pPr marL="228600" lvl="0" indent="-228600" algn="l" rtl="0">
              <a:spcBef>
                <a:spcPts val="0"/>
              </a:spcBef>
              <a:spcAft>
                <a:spcPts val="0"/>
              </a:spcAft>
              <a:buAutoNum type="arabicPeriod"/>
            </a:pPr>
            <a:r>
              <a:rPr lang="en-US" b="0" i="0" dirty="0">
                <a:solidFill>
                  <a:srgbClr val="C9D1D9"/>
                </a:solidFill>
                <a:effectLst/>
                <a:latin typeface="-apple-system"/>
              </a:rPr>
              <a:t>Open file </a:t>
            </a:r>
            <a:r>
              <a:rPr lang="en-US" b="0" i="0" u="none" strike="noStrike" dirty="0">
                <a:effectLst/>
                <a:latin typeface="-apple-system"/>
                <a:hlinkClick r:id="rId3"/>
              </a:rPr>
              <a:t>.</a:t>
            </a:r>
            <a:r>
              <a:rPr lang="en-US" b="0" i="0" u="none" strike="noStrike" dirty="0" err="1">
                <a:effectLst/>
                <a:latin typeface="-apple-system"/>
                <a:hlinkClick r:id="rId3"/>
              </a:rPr>
              <a:t>devcontainer</a:t>
            </a:r>
            <a:r>
              <a:rPr lang="en-US" b="0" i="0" u="none" strike="noStrike" dirty="0">
                <a:effectLst/>
                <a:latin typeface="-apple-system"/>
                <a:hlinkClick r:id="rId3"/>
              </a:rPr>
              <a:t>/</a:t>
            </a:r>
            <a:r>
              <a:rPr lang="en-US" b="0" i="0" u="none" strike="noStrike" dirty="0" err="1">
                <a:effectLst/>
                <a:latin typeface="-apple-system"/>
                <a:hlinkClick r:id="rId3"/>
              </a:rPr>
              <a:t>devcontainer.json</a:t>
            </a:r>
            <a:r>
              <a:rPr lang="en-US" b="0" i="0" dirty="0">
                <a:solidFill>
                  <a:srgbClr val="C9D1D9"/>
                </a:solidFill>
                <a:effectLst/>
                <a:latin typeface="-apple-system"/>
              </a:rPr>
              <a:t> and locate the following JSON element </a:t>
            </a:r>
            <a:r>
              <a:rPr lang="en-US" b="1" i="0" dirty="0">
                <a:solidFill>
                  <a:srgbClr val="C9D1D9"/>
                </a:solidFill>
                <a:effectLst/>
                <a:latin typeface="-apple-system"/>
              </a:rPr>
              <a:t>extensions</a:t>
            </a:r>
            <a:r>
              <a:rPr lang="en-US" b="0" i="0" dirty="0">
                <a:solidFill>
                  <a:srgbClr val="C9D1D9"/>
                </a:solidFill>
                <a:effectLst/>
                <a:latin typeface="-apple-system"/>
              </a:rPr>
              <a:t>:</a:t>
            </a:r>
          </a:p>
          <a:p>
            <a:pPr marL="228600" lvl="0" indent="-228600" algn="l" rtl="0">
              <a:spcBef>
                <a:spcPts val="0"/>
              </a:spcBef>
              <a:spcAft>
                <a:spcPts val="0"/>
              </a:spcAft>
              <a:buAutoNum type="arabicPeriod"/>
            </a:pPr>
            <a:endParaRPr lang="en-US" b="0" i="0" dirty="0">
              <a:solidFill>
                <a:srgbClr val="C9D1D9"/>
              </a:solidFill>
              <a:effectLst/>
              <a:latin typeface="-apple-system"/>
            </a:endParaRPr>
          </a:p>
          <a:p>
            <a:pPr marL="457200" lvl="1" indent="0" algn="l" rtl="0">
              <a:spcBef>
                <a:spcPts val="0"/>
              </a:spcBef>
              <a:spcAft>
                <a:spcPts val="0"/>
              </a:spcAft>
              <a:buNone/>
            </a:pPr>
            <a:r>
              <a:rPr lang="es-MX" dirty="0"/>
              <a:t>"</a:t>
            </a:r>
            <a:r>
              <a:rPr lang="es-MX" dirty="0" err="1"/>
              <a:t>extensions</a:t>
            </a:r>
            <a:r>
              <a:rPr lang="es-MX" dirty="0"/>
              <a:t>": [</a:t>
            </a:r>
          </a:p>
          <a:p>
            <a:pPr marL="457200" lvl="1" indent="0" algn="l" rtl="0">
              <a:spcBef>
                <a:spcPts val="0"/>
              </a:spcBef>
              <a:spcAft>
                <a:spcPts val="0"/>
              </a:spcAft>
              <a:buNone/>
            </a:pPr>
            <a:r>
              <a:rPr lang="es-MX" dirty="0"/>
              <a:t> "ms-</a:t>
            </a:r>
            <a:r>
              <a:rPr lang="es-MX" dirty="0" err="1"/>
              <a:t>python.python</a:t>
            </a:r>
            <a:r>
              <a:rPr lang="es-MX" dirty="0"/>
              <a:t>",</a:t>
            </a:r>
          </a:p>
          <a:p>
            <a:pPr marL="457200" lvl="1" indent="0" algn="l" rtl="0">
              <a:spcBef>
                <a:spcPts val="0"/>
              </a:spcBef>
              <a:spcAft>
                <a:spcPts val="0"/>
              </a:spcAft>
              <a:buNone/>
            </a:pPr>
            <a:r>
              <a:rPr lang="es-MX" dirty="0"/>
              <a:t>"ms-</a:t>
            </a:r>
            <a:r>
              <a:rPr lang="es-MX" dirty="0" err="1"/>
              <a:t>python.vscode</a:t>
            </a:r>
            <a:r>
              <a:rPr lang="es-MX" dirty="0"/>
              <a:t>-</a:t>
            </a:r>
            <a:r>
              <a:rPr lang="es-MX" dirty="0" err="1"/>
              <a:t>pylance</a:t>
            </a:r>
            <a:r>
              <a:rPr lang="es-MX" dirty="0"/>
              <a:t>"</a:t>
            </a:r>
          </a:p>
          <a:p>
            <a:pPr marL="457200" lvl="1" indent="0" algn="l" rtl="0">
              <a:spcBef>
                <a:spcPts val="0"/>
              </a:spcBef>
              <a:spcAft>
                <a:spcPts val="0"/>
              </a:spcAft>
              <a:buNone/>
            </a:pPr>
            <a:r>
              <a:rPr lang="es-MX" dirty="0"/>
              <a:t>]</a:t>
            </a:r>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94063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457200" lvl="1" indent="0" algn="l" rtl="0">
              <a:spcBef>
                <a:spcPts val="0"/>
              </a:spcBef>
              <a:spcAft>
                <a:spcPts val="0"/>
              </a:spcAft>
              <a:buNone/>
            </a:pPr>
            <a:endParaRPr lang="es-MX" dirty="0"/>
          </a:p>
          <a:p>
            <a:pPr marL="0" lvl="0" indent="0" algn="l" rtl="0">
              <a:spcBef>
                <a:spcPts val="0"/>
              </a:spcBef>
              <a:spcAft>
                <a:spcPts val="0"/>
              </a:spcAft>
              <a:buNone/>
            </a:pPr>
            <a:r>
              <a:rPr lang="es-MX" dirty="0"/>
              <a:t>2. </a:t>
            </a:r>
            <a:r>
              <a:rPr lang="en-US" b="0" i="0" dirty="0">
                <a:solidFill>
                  <a:srgbClr val="C9D1D9"/>
                </a:solidFill>
                <a:effectLst/>
                <a:latin typeface="-apple-system"/>
              </a:rPr>
              <a:t>Add </a:t>
            </a:r>
            <a:r>
              <a:rPr lang="en-US" b="0" i="1" dirty="0">
                <a:solidFill>
                  <a:srgbClr val="C9D1D9"/>
                </a:solidFill>
                <a:effectLst/>
                <a:latin typeface="-apple-system"/>
              </a:rPr>
              <a:t>"</a:t>
            </a:r>
            <a:r>
              <a:rPr lang="en-US" b="0" i="1" dirty="0" err="1">
                <a:solidFill>
                  <a:srgbClr val="C9D1D9"/>
                </a:solidFill>
                <a:effectLst/>
                <a:latin typeface="-apple-system"/>
              </a:rPr>
              <a:t>ms</a:t>
            </a:r>
            <a:r>
              <a:rPr lang="en-US" b="0" i="1" dirty="0">
                <a:solidFill>
                  <a:srgbClr val="C9D1D9"/>
                </a:solidFill>
                <a:effectLst/>
                <a:latin typeface="-apple-system"/>
              </a:rPr>
              <a:t>-</a:t>
            </a:r>
            <a:r>
              <a:rPr lang="en-US" b="0" i="1" dirty="0" err="1">
                <a:solidFill>
                  <a:srgbClr val="C9D1D9"/>
                </a:solidFill>
                <a:effectLst/>
                <a:latin typeface="-apple-system"/>
              </a:rPr>
              <a:t>python.black</a:t>
            </a:r>
            <a:r>
              <a:rPr lang="en-US" b="0" i="1" dirty="0">
                <a:solidFill>
                  <a:srgbClr val="C9D1D9"/>
                </a:solidFill>
                <a:effectLst/>
                <a:latin typeface="-apple-system"/>
              </a:rPr>
              <a:t>-formatter"</a:t>
            </a:r>
            <a:r>
              <a:rPr lang="en-US" b="0" i="0" dirty="0">
                <a:solidFill>
                  <a:srgbClr val="C9D1D9"/>
                </a:solidFill>
                <a:effectLst/>
                <a:latin typeface="-apple-system"/>
              </a:rPr>
              <a:t> to the list of extensions. It should end up looking like the following:</a:t>
            </a:r>
          </a:p>
          <a:p>
            <a:pPr marL="0" lvl="0" indent="0" algn="l" rtl="0">
              <a:spcBef>
                <a:spcPts val="0"/>
              </a:spcBef>
              <a:spcAft>
                <a:spcPts val="0"/>
              </a:spcAft>
              <a:buNone/>
            </a:pPr>
            <a:endParaRPr lang="en-US" b="0" i="0" dirty="0">
              <a:solidFill>
                <a:srgbClr val="C9D1D9"/>
              </a:solidFill>
              <a:effectLst/>
              <a:latin typeface="-apple-system"/>
            </a:endParaRPr>
          </a:p>
          <a:p>
            <a:pPr marL="457200" lvl="1" indent="0" algn="l" rtl="0">
              <a:spcBef>
                <a:spcPts val="0"/>
              </a:spcBef>
              <a:spcAft>
                <a:spcPts val="0"/>
              </a:spcAft>
              <a:buNone/>
            </a:pPr>
            <a:r>
              <a:rPr lang="en-US" b="0" i="0" dirty="0">
                <a:solidFill>
                  <a:srgbClr val="C9D1D9"/>
                </a:solidFill>
                <a:effectLst/>
                <a:latin typeface="-apple-system"/>
              </a:rPr>
              <a:t>"extensions": [</a:t>
            </a:r>
          </a:p>
          <a:p>
            <a:pPr marL="457200" lvl="1" indent="0" algn="l" rtl="0">
              <a:spcBef>
                <a:spcPts val="0"/>
              </a:spcBef>
              <a:spcAft>
                <a:spcPts val="0"/>
              </a:spcAft>
              <a:buNone/>
            </a:pPr>
            <a:r>
              <a:rPr lang="en-US" b="0" i="0" dirty="0">
                <a:solidFill>
                  <a:srgbClr val="C9D1D9"/>
                </a:solidFill>
                <a:effectLst/>
                <a:latin typeface="-apple-system"/>
              </a:rPr>
              <a:t> "</a:t>
            </a:r>
            <a:r>
              <a:rPr lang="en-US" b="0" i="0" dirty="0" err="1">
                <a:solidFill>
                  <a:srgbClr val="C9D1D9"/>
                </a:solidFill>
                <a:effectLst/>
                <a:latin typeface="-apple-system"/>
              </a:rPr>
              <a:t>ms-python.python</a:t>
            </a:r>
            <a:r>
              <a:rPr lang="en-US" b="0" i="0" dirty="0">
                <a:solidFill>
                  <a:srgbClr val="C9D1D9"/>
                </a:solidFill>
                <a:effectLst/>
                <a:latin typeface="-apple-system"/>
              </a:rPr>
              <a:t>",</a:t>
            </a:r>
          </a:p>
          <a:p>
            <a:pPr marL="457200" lvl="1" indent="0" algn="l" rtl="0">
              <a:spcBef>
                <a:spcPts val="0"/>
              </a:spcBef>
              <a:spcAft>
                <a:spcPts val="0"/>
              </a:spcAft>
              <a:buNone/>
            </a:pPr>
            <a:r>
              <a:rPr lang="en-US" b="0" i="0" dirty="0">
                <a:solidFill>
                  <a:srgbClr val="C9D1D9"/>
                </a:solidFill>
                <a:effectLst/>
                <a:latin typeface="-apple-system"/>
              </a:rPr>
              <a:t> "</a:t>
            </a:r>
            <a:r>
              <a:rPr lang="en-US" b="0" i="0" dirty="0" err="1">
                <a:solidFill>
                  <a:srgbClr val="C9D1D9"/>
                </a:solidFill>
                <a:effectLst/>
                <a:latin typeface="-apple-system"/>
              </a:rPr>
              <a:t>ms-python.vscode-pylance</a:t>
            </a:r>
            <a:r>
              <a:rPr lang="en-US" b="0" i="0" dirty="0">
                <a:solidFill>
                  <a:srgbClr val="C9D1D9"/>
                </a:solidFill>
                <a:effectLst/>
                <a:latin typeface="-apple-system"/>
              </a:rPr>
              <a:t>",</a:t>
            </a:r>
          </a:p>
          <a:p>
            <a:pPr marL="457200" lvl="1" indent="0" algn="l" rtl="0">
              <a:spcBef>
                <a:spcPts val="0"/>
              </a:spcBef>
              <a:spcAft>
                <a:spcPts val="0"/>
              </a:spcAft>
              <a:buNone/>
            </a:pPr>
            <a:r>
              <a:rPr lang="en-US" b="0" i="0" dirty="0">
                <a:solidFill>
                  <a:srgbClr val="C9D1D9"/>
                </a:solidFill>
                <a:effectLst/>
                <a:latin typeface="-apple-system"/>
              </a:rPr>
              <a:t> "</a:t>
            </a:r>
            <a:r>
              <a:rPr lang="en-US" b="0" i="0" dirty="0" err="1">
                <a:solidFill>
                  <a:srgbClr val="C9D1D9"/>
                </a:solidFill>
                <a:effectLst/>
                <a:latin typeface="-apple-system"/>
              </a:rPr>
              <a:t>ms</a:t>
            </a:r>
            <a:r>
              <a:rPr lang="en-US" b="0" i="0" dirty="0">
                <a:solidFill>
                  <a:srgbClr val="C9D1D9"/>
                </a:solidFill>
                <a:effectLst/>
                <a:latin typeface="-apple-system"/>
              </a:rPr>
              <a:t>-</a:t>
            </a:r>
            <a:r>
              <a:rPr lang="en-US" b="0" i="0" dirty="0" err="1">
                <a:solidFill>
                  <a:srgbClr val="C9D1D9"/>
                </a:solidFill>
                <a:effectLst/>
                <a:latin typeface="-apple-system"/>
              </a:rPr>
              <a:t>python.black</a:t>
            </a:r>
            <a:r>
              <a:rPr lang="en-US" b="0" i="0" dirty="0">
                <a:solidFill>
                  <a:srgbClr val="C9D1D9"/>
                </a:solidFill>
                <a:effectLst/>
                <a:latin typeface="-apple-system"/>
              </a:rPr>
              <a:t>-formatter"</a:t>
            </a:r>
          </a:p>
          <a:p>
            <a:pPr marL="457200" lvl="1" indent="0" algn="l" rtl="0">
              <a:spcBef>
                <a:spcPts val="0"/>
              </a:spcBef>
              <a:spcAft>
                <a:spcPts val="0"/>
              </a:spcAft>
              <a:buNone/>
            </a:pPr>
            <a:r>
              <a:rPr lang="en-US" b="0" i="0" dirty="0">
                <a:solidFill>
                  <a:srgbClr val="C9D1D9"/>
                </a:solidFill>
                <a:effectLst/>
                <a:latin typeface="-apple-system"/>
              </a:rPr>
              <a:t>]</a:t>
            </a:r>
          </a:p>
          <a:p>
            <a:pPr marL="158750" indent="0" algn="l">
              <a:buNone/>
            </a:pPr>
            <a:endParaRPr lang="es-MX" b="0" i="0" dirty="0">
              <a:solidFill>
                <a:srgbClr val="C9D1D9"/>
              </a:solidFill>
              <a:effectLst/>
              <a:latin typeface="-apple-system"/>
            </a:endParaRPr>
          </a:p>
          <a:p>
            <a:pPr marL="158750" indent="0" algn="l">
              <a:buNone/>
            </a:pPr>
            <a:r>
              <a:rPr lang="en-US" b="0" i="0" dirty="0">
                <a:solidFill>
                  <a:srgbClr val="C9D1D9"/>
                </a:solidFill>
                <a:effectLst/>
                <a:latin typeface="-apple-system"/>
              </a:rPr>
              <a:t>What you did above was to add the unique identifier of an extension of the Python </a:t>
            </a:r>
            <a:r>
              <a:rPr lang="en-US" b="0" i="0" u="none" strike="noStrike" dirty="0">
                <a:solidFill>
                  <a:srgbClr val="C9D1D9"/>
                </a:solidFill>
                <a:effectLst/>
                <a:latin typeface="-apple-system"/>
                <a:hlinkClick r:id="rId3"/>
              </a:rPr>
              <a:t>Black Formatter extension</a:t>
            </a:r>
            <a:r>
              <a:rPr lang="en-US" b="0" i="0" dirty="0">
                <a:solidFill>
                  <a:srgbClr val="C9D1D9"/>
                </a:solidFill>
                <a:effectLst/>
                <a:latin typeface="-apple-system"/>
              </a:rPr>
              <a:t>. This will let </a:t>
            </a:r>
            <a:r>
              <a:rPr lang="en-US" b="0" i="0" dirty="0" err="1">
                <a:solidFill>
                  <a:srgbClr val="C9D1D9"/>
                </a:solidFill>
                <a:effectLst/>
                <a:latin typeface="-apple-system"/>
              </a:rPr>
              <a:t>Codespaces</a:t>
            </a:r>
            <a:r>
              <a:rPr lang="en-US" b="0" i="0" dirty="0">
                <a:solidFill>
                  <a:srgbClr val="C9D1D9"/>
                </a:solidFill>
                <a:effectLst/>
                <a:latin typeface="-apple-system"/>
              </a:rPr>
              <a:t> know that this extension should be pre-installed upon startup.</a:t>
            </a:r>
          </a:p>
          <a:p>
            <a:pPr marL="158750" indent="0" algn="l">
              <a:buNone/>
            </a:pPr>
            <a:endParaRPr lang="en-US" b="0" i="0" dirty="0">
              <a:solidFill>
                <a:srgbClr val="C9D1D9"/>
              </a:solidFill>
              <a:effectLst/>
              <a:latin typeface="-apple-system"/>
            </a:endParaRPr>
          </a:p>
          <a:p>
            <a:endParaRPr lang="es-MX"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1504140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333"/>
              </a:spcAft>
              <a:buClr>
                <a:schemeClr val="dk1"/>
              </a:buClr>
              <a:buSzPts val="1100"/>
              <a:buFont typeface="Arial"/>
              <a:buNone/>
              <a:tabLst/>
              <a:defRPr/>
            </a:pPr>
            <a:r>
              <a:rPr lang="en-US" b="0" i="0" dirty="0">
                <a:solidFill>
                  <a:srgbClr val="C9D1D9"/>
                </a:solidFill>
                <a:effectLst/>
                <a:latin typeface="-apple-system"/>
              </a:rPr>
              <a:t>Remainder: When you change any configuration on the </a:t>
            </a:r>
            <a:r>
              <a:rPr lang="en-US" b="0" i="0" dirty="0" err="1">
                <a:solidFill>
                  <a:srgbClr val="C9D1D9"/>
                </a:solidFill>
                <a:effectLst/>
                <a:latin typeface="-apple-system"/>
              </a:rPr>
              <a:t>json</a:t>
            </a:r>
            <a:r>
              <a:rPr lang="en-US" b="0" i="0" dirty="0">
                <a:solidFill>
                  <a:srgbClr val="C9D1D9"/>
                </a:solidFill>
                <a:effectLst/>
                <a:latin typeface="-apple-system"/>
              </a:rPr>
              <a:t>, a box will appear after saving.</a:t>
            </a:r>
          </a:p>
          <a:p>
            <a:pPr marL="0" lvl="0" indent="0" algn="l" rtl="0">
              <a:lnSpc>
                <a:spcPct val="90000"/>
              </a:lnSpc>
              <a:spcBef>
                <a:spcPts val="0"/>
              </a:spcBef>
              <a:spcAft>
                <a:spcPts val="333"/>
              </a:spcAft>
              <a:buClr>
                <a:schemeClr val="dk1"/>
              </a:buClr>
              <a:buFont typeface="Arial"/>
              <a:buNone/>
            </a:pPr>
            <a:endParaRPr lang="en-US" dirty="0"/>
          </a:p>
          <a:p>
            <a:pPr marL="0" lvl="0" indent="0" algn="l" rtl="0">
              <a:lnSpc>
                <a:spcPct val="90000"/>
              </a:lnSpc>
              <a:spcBef>
                <a:spcPts val="0"/>
              </a:spcBef>
              <a:spcAft>
                <a:spcPts val="333"/>
              </a:spcAft>
              <a:buClr>
                <a:schemeClr val="dk1"/>
              </a:buClr>
              <a:buFont typeface="Arial"/>
              <a:buNone/>
            </a:pPr>
            <a:r>
              <a:rPr lang="en-US" b="0" i="0" dirty="0">
                <a:solidFill>
                  <a:srgbClr val="C9D1D9"/>
                </a:solidFill>
                <a:effectLst/>
                <a:latin typeface="-apple-system"/>
              </a:rPr>
              <a:t>Click on rebuild. Wait for your </a:t>
            </a:r>
            <a:r>
              <a:rPr lang="en-US" b="0" i="0" dirty="0" err="1">
                <a:solidFill>
                  <a:srgbClr val="C9D1D9"/>
                </a:solidFill>
                <a:effectLst/>
                <a:latin typeface="-apple-system"/>
              </a:rPr>
              <a:t>codespace</a:t>
            </a:r>
            <a:r>
              <a:rPr lang="en-US" b="0" i="0" dirty="0">
                <a:solidFill>
                  <a:srgbClr val="C9D1D9"/>
                </a:solidFill>
                <a:effectLst/>
                <a:latin typeface="-apple-system"/>
              </a:rPr>
              <a:t> to rebuild the VS Code environment.</a:t>
            </a:r>
            <a:endParaRPr lang="en-US"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273233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58750" indent="0" algn="l">
              <a:buNone/>
            </a:pPr>
            <a:r>
              <a:rPr lang="en-US" b="0" i="0" dirty="0">
                <a:solidFill>
                  <a:srgbClr val="C9D1D9"/>
                </a:solidFill>
                <a:effectLst/>
                <a:latin typeface="-apple-system"/>
              </a:rPr>
              <a:t>To find the unique identifier of an extension:</a:t>
            </a:r>
          </a:p>
          <a:p>
            <a:pPr algn="l">
              <a:buFont typeface="Arial" panose="020B0604020202020204" pitchFamily="34" charset="0"/>
              <a:buChar char="•"/>
            </a:pPr>
            <a:r>
              <a:rPr lang="en-US" b="0" i="0" dirty="0">
                <a:solidFill>
                  <a:srgbClr val="C9D1D9"/>
                </a:solidFill>
                <a:effectLst/>
                <a:latin typeface="-apple-system"/>
              </a:rPr>
              <a:t>Navigate to the extension's web page, for example </a:t>
            </a:r>
            <a:r>
              <a:rPr lang="en-US" b="0" i="0" u="none" strike="noStrike" dirty="0">
                <a:solidFill>
                  <a:srgbClr val="C9D1D9"/>
                </a:solidFill>
                <a:effectLst/>
                <a:latin typeface="-apple-system"/>
                <a:hlinkClick r:id="rId3"/>
              </a:rPr>
              <a:t>https://marketplace.visualstudio.com/items?itemName=ms-python.black-formatter</a:t>
            </a:r>
            <a:endParaRPr lang="en-US" b="0" i="0" dirty="0">
              <a:solidFill>
                <a:srgbClr val="C9D1D9"/>
              </a:solidFill>
              <a:effectLst/>
              <a:latin typeface="-apple-system"/>
            </a:endParaRPr>
          </a:p>
          <a:p>
            <a:pPr algn="l">
              <a:buFont typeface="Arial" panose="020B0604020202020204" pitchFamily="34" charset="0"/>
              <a:buChar char="•"/>
            </a:pPr>
            <a:r>
              <a:rPr lang="en-US" b="0" i="0" dirty="0">
                <a:solidFill>
                  <a:srgbClr val="C9D1D9"/>
                </a:solidFill>
                <a:effectLst/>
                <a:latin typeface="-apple-system"/>
              </a:rPr>
              <a:t>Locate the </a:t>
            </a:r>
            <a:r>
              <a:rPr lang="en-US" b="0" i="1" dirty="0">
                <a:solidFill>
                  <a:srgbClr val="C9D1D9"/>
                </a:solidFill>
                <a:effectLst/>
                <a:latin typeface="-apple-system"/>
              </a:rPr>
              <a:t>Unique Identifier</a:t>
            </a:r>
            <a:r>
              <a:rPr lang="en-US" b="0" i="0" dirty="0">
                <a:solidFill>
                  <a:srgbClr val="C9D1D9"/>
                </a:solidFill>
                <a:effectLst/>
                <a:latin typeface="-apple-system"/>
              </a:rPr>
              <a:t> field under </a:t>
            </a:r>
            <a:r>
              <a:rPr lang="en-US" b="1" i="0" dirty="0">
                <a:solidFill>
                  <a:srgbClr val="C9D1D9"/>
                </a:solidFill>
                <a:effectLst/>
                <a:latin typeface="-apple-system"/>
              </a:rPr>
              <a:t>More info</a:t>
            </a:r>
            <a:r>
              <a:rPr lang="en-US" b="0" i="0" dirty="0">
                <a:solidFill>
                  <a:srgbClr val="C9D1D9"/>
                </a:solidFill>
                <a:effectLst/>
                <a:latin typeface="-apple-system"/>
              </a:rPr>
              <a:t> section on your right side.</a:t>
            </a:r>
          </a:p>
          <a:p>
            <a:pPr marL="158750" indent="0">
              <a:buNone/>
            </a:pPr>
            <a:br>
              <a:rPr lang="en-US" dirty="0"/>
            </a:b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458144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r>
              <a:rPr lang="en-US" b="0" i="0" dirty="0">
                <a:solidFill>
                  <a:srgbClr val="C9D1D9"/>
                </a:solidFill>
                <a:effectLst/>
                <a:latin typeface="-apple-system"/>
              </a:rPr>
              <a:t>Take this API application to the next level and deploy it to the cloud! For this learning challenge you'll use a FREE deployment option for Azure and GitHub Actions for the automation.</a:t>
            </a:r>
          </a:p>
          <a:p>
            <a:pPr algn="l"/>
            <a:r>
              <a:rPr lang="en-US" b="0" i="0" dirty="0">
                <a:solidFill>
                  <a:srgbClr val="C9D1D9"/>
                </a:solidFill>
                <a:effectLst/>
                <a:latin typeface="-apple-system"/>
              </a:rPr>
              <a:t>Before continuing, make sure you have an Azure account ready. Select any of the following:</a:t>
            </a:r>
          </a:p>
          <a:p>
            <a:pPr algn="l">
              <a:buFont typeface="Arial" panose="020B0604020202020204" pitchFamily="34" charset="0"/>
              <a:buChar char="•"/>
            </a:pPr>
            <a:r>
              <a:rPr lang="en-US" b="0" i="0" u="none" strike="noStrike" dirty="0">
                <a:solidFill>
                  <a:srgbClr val="C9D1D9"/>
                </a:solidFill>
                <a:effectLst/>
                <a:latin typeface="-apple-system"/>
                <a:hlinkClick r:id="rId3"/>
              </a:rPr>
              <a:t>Sign in to your Azure account</a:t>
            </a:r>
            <a:endParaRPr lang="en-US" b="0" i="0" dirty="0">
              <a:solidFill>
                <a:srgbClr val="C9D1D9"/>
              </a:solidFill>
              <a:effectLst/>
              <a:latin typeface="-apple-system"/>
            </a:endParaRPr>
          </a:p>
          <a:p>
            <a:pPr algn="l">
              <a:buFont typeface="Arial" panose="020B0604020202020204" pitchFamily="34" charset="0"/>
              <a:buChar char="•"/>
            </a:pPr>
            <a:r>
              <a:rPr lang="en-US" b="0" i="0" u="none" strike="noStrike" dirty="0">
                <a:solidFill>
                  <a:srgbClr val="C9D1D9"/>
                </a:solidFill>
                <a:effectLst/>
                <a:latin typeface="-apple-system"/>
                <a:hlinkClick r:id="rId4"/>
              </a:rPr>
              <a:t>Create a (no Credit Card required) Azure For Students account</a:t>
            </a:r>
            <a:endParaRPr lang="en-US" b="0" i="0" dirty="0">
              <a:solidFill>
                <a:srgbClr val="C9D1D9"/>
              </a:solidFill>
              <a:effectLst/>
              <a:latin typeface="-apple-system"/>
            </a:endParaRPr>
          </a:p>
          <a:p>
            <a:pPr algn="l">
              <a:buFont typeface="Arial" panose="020B0604020202020204" pitchFamily="34" charset="0"/>
              <a:buChar char="•"/>
            </a:pPr>
            <a:r>
              <a:rPr lang="en-US" b="0" i="0" u="none" strike="noStrike" dirty="0">
                <a:solidFill>
                  <a:srgbClr val="C9D1D9"/>
                </a:solidFill>
                <a:effectLst/>
                <a:latin typeface="-apple-system"/>
                <a:hlinkClick r:id="rId3"/>
              </a:rPr>
              <a:t>Create a new Azure account</a:t>
            </a:r>
            <a:endParaRPr lang="en-US" b="0" i="0" dirty="0">
              <a:solidFill>
                <a:srgbClr val="C9D1D9"/>
              </a:solidFill>
              <a:effectLst/>
              <a:latin typeface="-apple-system"/>
            </a:endParaRPr>
          </a:p>
          <a:p>
            <a:endParaRPr lang="es-MX"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501229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There are a few steps involved, so make sure you get everything right!</a:t>
            </a:r>
          </a:p>
          <a:p>
            <a:pPr lvl="1"/>
            <a:r>
              <a:rPr lang="en-US" dirty="0"/>
              <a:t>- Create an Azure App Service</a:t>
            </a:r>
          </a:p>
          <a:p>
            <a:pPr lvl="1"/>
            <a:r>
              <a:rPr lang="en-US" dirty="0"/>
              <a:t>- Create an Azure Service Principal</a:t>
            </a:r>
          </a:p>
          <a:p>
            <a:pPr lvl="1"/>
            <a:r>
              <a:rPr lang="en-US" dirty="0"/>
              <a:t>- Setup GitHub Actions</a:t>
            </a:r>
          </a:p>
          <a:p>
            <a:pPr lvl="1"/>
            <a:r>
              <a:rPr lang="en-US" dirty="0"/>
              <a:t>- Deploy your app</a:t>
            </a:r>
            <a:endParaRPr lang="es-MX"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365711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58128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r>
              <a:rPr lang="en-US" b="0" i="0" dirty="0">
                <a:solidFill>
                  <a:srgbClr val="C9D1D9"/>
                </a:solidFill>
                <a:effectLst/>
                <a:latin typeface="-apple-system"/>
              </a:rPr>
              <a:t>Using </a:t>
            </a:r>
            <a:r>
              <a:rPr lang="en-US" b="0" i="0" dirty="0" err="1">
                <a:solidFill>
                  <a:srgbClr val="C9D1D9"/>
                </a:solidFill>
                <a:effectLst/>
                <a:latin typeface="-apple-system"/>
              </a:rPr>
              <a:t>Codespaces</a:t>
            </a:r>
            <a:r>
              <a:rPr lang="en-US" b="0" i="0" dirty="0">
                <a:solidFill>
                  <a:srgbClr val="C9D1D9"/>
                </a:solidFill>
                <a:effectLst/>
                <a:latin typeface="-apple-system"/>
              </a:rPr>
              <a:t>, you get </a:t>
            </a:r>
            <a:r>
              <a:rPr lang="en-US" b="0" i="0" u="none" strike="noStrike" dirty="0">
                <a:solidFill>
                  <a:srgbClr val="C9D1D9"/>
                </a:solidFill>
                <a:effectLst/>
                <a:latin typeface="-apple-system"/>
                <a:hlinkClick r:id="rId3"/>
              </a:rPr>
              <a:t>Visual Studio Code</a:t>
            </a:r>
            <a:r>
              <a:rPr lang="en-US" b="0" i="0" dirty="0">
                <a:solidFill>
                  <a:srgbClr val="C9D1D9"/>
                </a:solidFill>
                <a:effectLst/>
                <a:latin typeface="-apple-system"/>
              </a:rPr>
              <a:t> in the cloud, using a </a:t>
            </a:r>
            <a:r>
              <a:rPr lang="en-US" b="0" i="0" u="none" strike="noStrike" dirty="0">
                <a:solidFill>
                  <a:srgbClr val="C9D1D9"/>
                </a:solidFill>
                <a:effectLst/>
                <a:latin typeface="-apple-system"/>
                <a:hlinkClick r:id="rId4"/>
              </a:rPr>
              <a:t>"developer container"</a:t>
            </a:r>
            <a:r>
              <a:rPr lang="en-US" b="0" i="0" dirty="0">
                <a:solidFill>
                  <a:srgbClr val="C9D1D9"/>
                </a:solidFill>
                <a:effectLst/>
                <a:latin typeface="-apple-system"/>
              </a:rPr>
              <a:t>. Like a locally running version of </a:t>
            </a:r>
            <a:r>
              <a:rPr lang="en-US" b="0" i="0" u="none" strike="noStrike" dirty="0">
                <a:solidFill>
                  <a:srgbClr val="C9D1D9"/>
                </a:solidFill>
                <a:effectLst/>
                <a:latin typeface="-apple-system"/>
                <a:hlinkClick r:id="rId3"/>
              </a:rPr>
              <a:t>Visual Studio Code</a:t>
            </a:r>
            <a:r>
              <a:rPr lang="en-US" b="0" i="0" dirty="0">
                <a:solidFill>
                  <a:srgbClr val="C9D1D9"/>
                </a:solidFill>
                <a:effectLst/>
                <a:latin typeface="-apple-system"/>
              </a:rPr>
              <a:t>, the cloud version also allows you to install extensions and use a terminal.</a:t>
            </a:r>
          </a:p>
          <a:p>
            <a:pPr algn="l"/>
            <a:r>
              <a:rPr lang="en-US" b="0" i="0" dirty="0">
                <a:solidFill>
                  <a:srgbClr val="C9D1D9"/>
                </a:solidFill>
                <a:effectLst/>
                <a:latin typeface="-apple-system"/>
              </a:rPr>
              <a:t>You can also configure your developer container to run a specific runtime and have it boot up with your favorite extensions.</a:t>
            </a:r>
          </a:p>
          <a:p>
            <a:pPr algn="l"/>
            <a:r>
              <a:rPr lang="en-US" b="0" i="0" dirty="0">
                <a:solidFill>
                  <a:srgbClr val="C9D1D9"/>
                </a:solidFill>
                <a:effectLst/>
                <a:latin typeface="-apple-system"/>
              </a:rPr>
              <a:t>Here are the key files and folders that make it happen:</a:t>
            </a:r>
          </a:p>
          <a:p>
            <a:pPr algn="l">
              <a:buFont typeface="Arial" panose="020B0604020202020204" pitchFamily="34" charset="0"/>
              <a:buChar char="•"/>
            </a:pPr>
            <a:r>
              <a:rPr lang="en-US" b="0" i="0" u="none" strike="noStrike" dirty="0">
                <a:solidFill>
                  <a:srgbClr val="C9D1D9"/>
                </a:solidFill>
                <a:effectLst/>
                <a:latin typeface="-apple-system"/>
                <a:hlinkClick r:id="rId5"/>
              </a:rPr>
              <a:t>webapp/</a:t>
            </a:r>
            <a:r>
              <a:rPr lang="en-US" b="0" i="0" dirty="0">
                <a:solidFill>
                  <a:srgbClr val="C9D1D9"/>
                </a:solidFill>
                <a:effectLst/>
                <a:latin typeface="-apple-system"/>
              </a:rPr>
              <a:t>: The HTTP API code, built with the </a:t>
            </a:r>
            <a:r>
              <a:rPr lang="en-US" b="0" i="0" dirty="0" err="1">
                <a:solidFill>
                  <a:srgbClr val="C9D1D9"/>
                </a:solidFill>
                <a:effectLst/>
                <a:latin typeface="-apple-system"/>
              </a:rPr>
              <a:t>FastAPI</a:t>
            </a:r>
            <a:r>
              <a:rPr lang="en-US" b="0" i="0" dirty="0">
                <a:solidFill>
                  <a:srgbClr val="C9D1D9"/>
                </a:solidFill>
                <a:effectLst/>
                <a:latin typeface="-apple-system"/>
              </a:rPr>
              <a:t> framework.</a:t>
            </a:r>
          </a:p>
          <a:p>
            <a:pPr algn="l">
              <a:buFont typeface="Arial" panose="020B0604020202020204" pitchFamily="34" charset="0"/>
              <a:buChar char="•"/>
            </a:pPr>
            <a:r>
              <a:rPr lang="en-US" b="0" i="0" u="none" strike="noStrike" dirty="0">
                <a:solidFill>
                  <a:srgbClr val="C9D1D9"/>
                </a:solidFill>
                <a:effectLst/>
                <a:latin typeface="-apple-system"/>
                <a:hlinkClick r:id="rId6"/>
              </a:rPr>
              <a:t>.</a:t>
            </a:r>
            <a:r>
              <a:rPr lang="en-US" b="0" i="0" u="none" strike="noStrike" dirty="0" err="1">
                <a:solidFill>
                  <a:srgbClr val="C9D1D9"/>
                </a:solidFill>
                <a:effectLst/>
                <a:latin typeface="-apple-system"/>
                <a:hlinkClick r:id="rId6"/>
              </a:rPr>
              <a:t>devcontainer</a:t>
            </a:r>
            <a:r>
              <a:rPr lang="en-US" b="0" i="0" u="none" strike="noStrike" dirty="0">
                <a:solidFill>
                  <a:srgbClr val="C9D1D9"/>
                </a:solidFill>
                <a:effectLst/>
                <a:latin typeface="-apple-system"/>
                <a:hlinkClick r:id="rId6"/>
              </a:rPr>
              <a:t>/</a:t>
            </a:r>
            <a:r>
              <a:rPr lang="en-US" b="0" i="0" u="none" strike="noStrike" dirty="0" err="1">
                <a:solidFill>
                  <a:srgbClr val="C9D1D9"/>
                </a:solidFill>
                <a:effectLst/>
                <a:latin typeface="-apple-system"/>
                <a:hlinkClick r:id="rId6"/>
              </a:rPr>
              <a:t>Dockerfile</a:t>
            </a:r>
            <a:r>
              <a:rPr lang="en-US" b="0" i="0" dirty="0">
                <a:solidFill>
                  <a:srgbClr val="C9D1D9"/>
                </a:solidFill>
                <a:effectLst/>
                <a:latin typeface="-apple-system"/>
              </a:rPr>
              <a:t>: Configuration file used by </a:t>
            </a:r>
            <a:r>
              <a:rPr lang="en-US" b="0" i="0" dirty="0" err="1">
                <a:solidFill>
                  <a:srgbClr val="C9D1D9"/>
                </a:solidFill>
                <a:effectLst/>
                <a:latin typeface="-apple-system"/>
              </a:rPr>
              <a:t>Codespaces</a:t>
            </a:r>
            <a:r>
              <a:rPr lang="en-US" b="0" i="0" dirty="0">
                <a:solidFill>
                  <a:srgbClr val="C9D1D9"/>
                </a:solidFill>
                <a:effectLst/>
                <a:latin typeface="-apple-system"/>
              </a:rPr>
              <a:t> to determine operating system and other details.</a:t>
            </a:r>
          </a:p>
          <a:p>
            <a:pPr algn="l">
              <a:buFont typeface="Arial" panose="020B0604020202020204" pitchFamily="34" charset="0"/>
              <a:buChar char="•"/>
            </a:pPr>
            <a:r>
              <a:rPr lang="en-US" b="0" i="0" u="none" strike="noStrike" dirty="0">
                <a:solidFill>
                  <a:srgbClr val="C9D1D9"/>
                </a:solidFill>
                <a:effectLst/>
                <a:latin typeface="-apple-system"/>
                <a:hlinkClick r:id="rId7"/>
              </a:rPr>
              <a:t>.</a:t>
            </a:r>
            <a:r>
              <a:rPr lang="en-US" b="0" i="0" u="none" strike="noStrike" dirty="0" err="1">
                <a:solidFill>
                  <a:srgbClr val="C9D1D9"/>
                </a:solidFill>
                <a:effectLst/>
                <a:latin typeface="-apple-system"/>
                <a:hlinkClick r:id="rId7"/>
              </a:rPr>
              <a:t>devcontainer</a:t>
            </a:r>
            <a:r>
              <a:rPr lang="en-US" b="0" i="0" u="none" strike="noStrike" dirty="0">
                <a:solidFill>
                  <a:srgbClr val="C9D1D9"/>
                </a:solidFill>
                <a:effectLst/>
                <a:latin typeface="-apple-system"/>
                <a:hlinkClick r:id="rId7"/>
              </a:rPr>
              <a:t>/</a:t>
            </a:r>
            <a:r>
              <a:rPr lang="en-US" b="0" i="0" u="none" strike="noStrike" dirty="0" err="1">
                <a:solidFill>
                  <a:srgbClr val="C9D1D9"/>
                </a:solidFill>
                <a:effectLst/>
                <a:latin typeface="-apple-system"/>
                <a:hlinkClick r:id="rId7"/>
              </a:rPr>
              <a:t>devcontainer.json</a:t>
            </a:r>
            <a:r>
              <a:rPr lang="en-US" b="0" i="0" dirty="0">
                <a:solidFill>
                  <a:srgbClr val="C9D1D9"/>
                </a:solidFill>
                <a:effectLst/>
                <a:latin typeface="-apple-system"/>
              </a:rPr>
              <a:t>, A configuration file used by </a:t>
            </a:r>
            <a:r>
              <a:rPr lang="en-US" b="0" i="0" dirty="0" err="1">
                <a:solidFill>
                  <a:srgbClr val="C9D1D9"/>
                </a:solidFill>
                <a:effectLst/>
                <a:latin typeface="-apple-system"/>
              </a:rPr>
              <a:t>Codespaces</a:t>
            </a:r>
            <a:r>
              <a:rPr lang="en-US" b="0" i="0" dirty="0">
                <a:solidFill>
                  <a:srgbClr val="C9D1D9"/>
                </a:solidFill>
                <a:effectLst/>
                <a:latin typeface="-apple-system"/>
              </a:rPr>
              <a:t> to configure </a:t>
            </a:r>
            <a:r>
              <a:rPr lang="en-US" b="0" i="0" u="none" strike="noStrike" dirty="0">
                <a:solidFill>
                  <a:srgbClr val="C9D1D9"/>
                </a:solidFill>
                <a:effectLst/>
                <a:latin typeface="-apple-system"/>
                <a:hlinkClick r:id="rId3"/>
              </a:rPr>
              <a:t>Visual Studio Code</a:t>
            </a:r>
            <a:r>
              <a:rPr lang="en-US" b="0" i="0" dirty="0">
                <a:solidFill>
                  <a:srgbClr val="C9D1D9"/>
                </a:solidFill>
                <a:effectLst/>
                <a:latin typeface="-apple-system"/>
              </a:rPr>
              <a:t> settings, such as the enabling of additional extensions.</a:t>
            </a:r>
          </a:p>
          <a:p>
            <a:endParaRPr lang="es-MX"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75198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r>
              <a:rPr lang="en-US" b="0" i="0" dirty="0">
                <a:solidFill>
                  <a:srgbClr val="C9D1D9"/>
                </a:solidFill>
                <a:effectLst/>
                <a:latin typeface="-apple-system"/>
              </a:rPr>
              <a:t>Try out this template repository using </a:t>
            </a:r>
            <a:r>
              <a:rPr lang="en-US" b="0" i="0" dirty="0" err="1">
                <a:solidFill>
                  <a:srgbClr val="C9D1D9"/>
                </a:solidFill>
                <a:effectLst/>
                <a:latin typeface="-apple-system"/>
              </a:rPr>
              <a:t>Codespaces</a:t>
            </a:r>
            <a:r>
              <a:rPr lang="en-US" b="0" i="0" dirty="0">
                <a:solidFill>
                  <a:srgbClr val="C9D1D9"/>
                </a:solidFill>
                <a:effectLst/>
                <a:latin typeface="-apple-system"/>
              </a:rPr>
              <a:t> following these steps:</a:t>
            </a:r>
          </a:p>
          <a:p>
            <a:pPr algn="l">
              <a:buFont typeface="+mj-lt"/>
              <a:buAutoNum type="arabicPeriod"/>
            </a:pPr>
            <a:r>
              <a:rPr lang="en-US" b="0" i="0" dirty="0">
                <a:solidFill>
                  <a:srgbClr val="C9D1D9"/>
                </a:solidFill>
                <a:effectLst/>
                <a:latin typeface="-apple-system"/>
              </a:rPr>
              <a:t>Create a repository from this template. Use this </a:t>
            </a:r>
            <a:r>
              <a:rPr lang="en-US" b="0" i="0" u="none" strike="noStrike" dirty="0">
                <a:solidFill>
                  <a:srgbClr val="C9D1D9"/>
                </a:solidFill>
                <a:effectLst/>
                <a:latin typeface="-apple-system"/>
                <a:hlinkClick r:id="rId3"/>
              </a:rPr>
              <a:t>create repo link</a:t>
            </a:r>
            <a:r>
              <a:rPr lang="en-US" b="0" i="0" dirty="0">
                <a:solidFill>
                  <a:srgbClr val="C9D1D9"/>
                </a:solidFill>
                <a:effectLst/>
                <a:latin typeface="-apple-system"/>
              </a:rPr>
              <a:t>. You can make the repository private or public, up to you.</a:t>
            </a:r>
          </a:p>
          <a:p>
            <a:pPr algn="l">
              <a:buFont typeface="+mj-lt"/>
              <a:buAutoNum type="arabicPeriod"/>
            </a:pPr>
            <a:r>
              <a:rPr lang="en-US" b="0" i="0" dirty="0">
                <a:solidFill>
                  <a:srgbClr val="C9D1D9"/>
                </a:solidFill>
                <a:effectLst/>
                <a:latin typeface="-apple-system"/>
              </a:rPr>
              <a:t>Navigate to the main page of the newly created repository.</a:t>
            </a:r>
          </a:p>
          <a:p>
            <a:pPr algn="l">
              <a:buFont typeface="+mj-lt"/>
              <a:buAutoNum type="arabicPeriod"/>
            </a:pPr>
            <a:r>
              <a:rPr lang="en-US" b="0" i="0" dirty="0">
                <a:solidFill>
                  <a:srgbClr val="C9D1D9"/>
                </a:solidFill>
                <a:effectLst/>
                <a:latin typeface="-apple-system"/>
              </a:rPr>
              <a:t>Under the repository name, use the Code drop-down menu, and in the </a:t>
            </a:r>
            <a:r>
              <a:rPr lang="en-US" b="0" i="0" dirty="0" err="1">
                <a:solidFill>
                  <a:srgbClr val="C9D1D9"/>
                </a:solidFill>
                <a:effectLst/>
                <a:latin typeface="-apple-system"/>
              </a:rPr>
              <a:t>Codespaces</a:t>
            </a:r>
            <a:r>
              <a:rPr lang="en-US" b="0" i="0" dirty="0">
                <a:solidFill>
                  <a:srgbClr val="C9D1D9"/>
                </a:solidFill>
                <a:effectLst/>
                <a:latin typeface="-apple-system"/>
              </a:rPr>
              <a:t> tab, select "Create </a:t>
            </a:r>
            <a:r>
              <a:rPr lang="en-US" b="0" i="0" dirty="0" err="1">
                <a:solidFill>
                  <a:srgbClr val="C9D1D9"/>
                </a:solidFill>
                <a:effectLst/>
                <a:latin typeface="-apple-system"/>
              </a:rPr>
              <a:t>Codespace</a:t>
            </a:r>
            <a:r>
              <a:rPr lang="en-US" b="0" i="0" dirty="0">
                <a:solidFill>
                  <a:srgbClr val="C9D1D9"/>
                </a:solidFill>
                <a:effectLst/>
                <a:latin typeface="-apple-system"/>
              </a:rPr>
              <a:t> on main".</a:t>
            </a:r>
          </a:p>
          <a:p>
            <a:endParaRPr lang="es-MX"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2256207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C9D1D9"/>
                </a:solidFill>
                <a:effectLst/>
                <a:latin typeface="-apple-system"/>
              </a:rPr>
              <a:t>4. Wait as </a:t>
            </a:r>
            <a:r>
              <a:rPr lang="en-US" b="0" i="0" dirty="0" err="1">
                <a:solidFill>
                  <a:srgbClr val="C9D1D9"/>
                </a:solidFill>
                <a:effectLst/>
                <a:latin typeface="-apple-system"/>
              </a:rPr>
              <a:t>Github</a:t>
            </a:r>
            <a:r>
              <a:rPr lang="en-US" b="0" i="0" dirty="0">
                <a:solidFill>
                  <a:srgbClr val="C9D1D9"/>
                </a:solidFill>
                <a:effectLst/>
                <a:latin typeface="-apple-system"/>
              </a:rPr>
              <a:t> initializes the </a:t>
            </a:r>
            <a:r>
              <a:rPr lang="en-US" b="0" i="0" dirty="0" err="1">
                <a:solidFill>
                  <a:srgbClr val="C9D1D9"/>
                </a:solidFill>
                <a:effectLst/>
                <a:latin typeface="-apple-system"/>
              </a:rPr>
              <a:t>codespace</a:t>
            </a:r>
            <a:endParaRPr lang="es-MX"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7614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C9D1D9"/>
                </a:solidFill>
                <a:effectLst/>
                <a:latin typeface="-apple-system"/>
              </a:rPr>
              <a:t>What you have at this point is a pre-configured environment where all the runtimes and libraries you need are already installed - a zero config experience.</a:t>
            </a:r>
            <a:endParaRPr lang="es-MX"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11986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C9D1D9"/>
                </a:solidFill>
                <a:effectLst/>
                <a:latin typeface="-apple-system"/>
              </a:rPr>
              <a:t>This Python application is using </a:t>
            </a:r>
            <a:r>
              <a:rPr lang="en-US" b="0" i="0" dirty="0" err="1">
                <a:solidFill>
                  <a:srgbClr val="C9D1D9"/>
                </a:solidFill>
                <a:effectLst/>
                <a:latin typeface="-apple-system"/>
              </a:rPr>
              <a:t>FastAPI</a:t>
            </a:r>
            <a:r>
              <a:rPr lang="en-US" b="0" i="0" dirty="0">
                <a:solidFill>
                  <a:srgbClr val="C9D1D9"/>
                </a:solidFill>
                <a:effectLst/>
                <a:latin typeface="-apple-system"/>
              </a:rPr>
              <a:t>, a powerful web framework that self-documents its API endpoints. The API has only one endpoint that generates a unique pseudo-random string that can be used as a token.</a:t>
            </a:r>
            <a:endParaRPr lang="es-MX"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79132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0" i="0" dirty="0">
                <a:solidFill>
                  <a:srgbClr val="C9D1D9"/>
                </a:solidFill>
                <a:effectLst/>
                <a:latin typeface="-apple-system"/>
              </a:rPr>
              <a:t>You can change your environment and the text editor so that the next time you create (or rebuild) the environment, everything will be set automatically. </a:t>
            </a:r>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51651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r>
              <a:rPr lang="en-US" b="0" i="0" dirty="0">
                <a:solidFill>
                  <a:srgbClr val="C9D1D9"/>
                </a:solidFill>
                <a:effectLst/>
                <a:latin typeface="-apple-system"/>
              </a:rPr>
              <a:t>Let's go through two different challenges that you are likely to want to do:</a:t>
            </a:r>
          </a:p>
          <a:p>
            <a:pPr algn="l">
              <a:buFont typeface="+mj-lt"/>
              <a:buAutoNum type="arabicPeriod"/>
            </a:pPr>
            <a:r>
              <a:rPr lang="en-US" b="0" i="0" dirty="0">
                <a:solidFill>
                  <a:srgbClr val="C9D1D9"/>
                </a:solidFill>
                <a:effectLst/>
                <a:latin typeface="-apple-system"/>
              </a:rPr>
              <a:t>Changing the Python version</a:t>
            </a:r>
          </a:p>
          <a:p>
            <a:pPr algn="l">
              <a:buFont typeface="+mj-lt"/>
              <a:buAutoNum type="arabicPeriod"/>
            </a:pPr>
            <a:r>
              <a:rPr lang="en-US" b="0" i="0" dirty="0">
                <a:solidFill>
                  <a:srgbClr val="C9D1D9"/>
                </a:solidFill>
                <a:effectLst/>
                <a:latin typeface="-apple-system"/>
              </a:rPr>
              <a:t>Adding or modifying a pre-installed editor extension</a:t>
            </a:r>
          </a:p>
          <a:p>
            <a:endParaRPr lang="es-MX"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3866713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58750" indent="0" algn="l">
              <a:buNone/>
            </a:pPr>
            <a:r>
              <a:rPr lang="en-US" b="0" i="0" dirty="0">
                <a:solidFill>
                  <a:srgbClr val="C9D1D9"/>
                </a:solidFill>
                <a:effectLst/>
                <a:latin typeface="-apple-system"/>
              </a:rPr>
              <a:t>Let's say you want to change what version of Python is installed. This is something you can control.</a:t>
            </a:r>
          </a:p>
          <a:p>
            <a:pPr marL="158750" indent="0" algn="l">
              <a:buNone/>
            </a:pPr>
            <a:endParaRPr lang="en-US" b="0" i="0" dirty="0">
              <a:solidFill>
                <a:srgbClr val="C9D1D9"/>
              </a:solidFill>
              <a:effectLst/>
              <a:latin typeface="-apple-system"/>
            </a:endParaRPr>
          </a:p>
          <a:p>
            <a:pPr marL="158750" indent="0" algn="l">
              <a:buNone/>
            </a:pPr>
            <a:r>
              <a:rPr lang="en-US" b="0" i="0" dirty="0">
                <a:solidFill>
                  <a:srgbClr val="C9D1D9"/>
                </a:solidFill>
                <a:effectLst/>
                <a:latin typeface="-apple-system"/>
              </a:rPr>
              <a:t>Open </a:t>
            </a:r>
            <a:r>
              <a:rPr lang="en-US" b="0" i="0" u="none" strike="noStrike" dirty="0">
                <a:solidFill>
                  <a:srgbClr val="C9D1D9"/>
                </a:solidFill>
                <a:effectLst/>
                <a:latin typeface="-apple-system"/>
                <a:hlinkClick r:id="rId3"/>
              </a:rPr>
              <a:t>.</a:t>
            </a:r>
            <a:r>
              <a:rPr lang="en-US" b="0" i="0" u="none" strike="noStrike" dirty="0" err="1">
                <a:solidFill>
                  <a:srgbClr val="C9D1D9"/>
                </a:solidFill>
                <a:effectLst/>
                <a:latin typeface="-apple-system"/>
                <a:hlinkClick r:id="rId3"/>
              </a:rPr>
              <a:t>devcontainer</a:t>
            </a:r>
            <a:r>
              <a:rPr lang="en-US" b="0" i="0" u="none" strike="noStrike" dirty="0">
                <a:solidFill>
                  <a:srgbClr val="C9D1D9"/>
                </a:solidFill>
                <a:effectLst/>
                <a:latin typeface="-apple-system"/>
                <a:hlinkClick r:id="rId3"/>
              </a:rPr>
              <a:t>/</a:t>
            </a:r>
            <a:r>
              <a:rPr lang="en-US" b="0" i="0" u="none" strike="noStrike" dirty="0" err="1">
                <a:solidFill>
                  <a:srgbClr val="C9D1D9"/>
                </a:solidFill>
                <a:effectLst/>
                <a:latin typeface="-apple-system"/>
                <a:hlinkClick r:id="rId3"/>
              </a:rPr>
              <a:t>devcontainer.json</a:t>
            </a:r>
            <a:r>
              <a:rPr lang="en-US" b="0" i="0" dirty="0">
                <a:solidFill>
                  <a:srgbClr val="C9D1D9"/>
                </a:solidFill>
                <a:effectLst/>
                <a:latin typeface="-apple-system"/>
              </a:rPr>
              <a:t> and replace the following section:</a:t>
            </a:r>
          </a:p>
          <a:p>
            <a:pPr lvl="1" algn="l"/>
            <a:r>
              <a:rPr lang="en-US" b="0" i="0" dirty="0">
                <a:solidFill>
                  <a:srgbClr val="C9D1D9"/>
                </a:solidFill>
                <a:effectLst/>
                <a:latin typeface="-apple-system"/>
              </a:rPr>
              <a:t>"VARIANT": "3.8-bullseye"</a:t>
            </a:r>
          </a:p>
          <a:p>
            <a:pPr marL="158750" indent="0" algn="l">
              <a:buNone/>
            </a:pPr>
            <a:r>
              <a:rPr lang="en-US" b="0" i="0" dirty="0">
                <a:solidFill>
                  <a:srgbClr val="C9D1D9"/>
                </a:solidFill>
                <a:effectLst/>
                <a:latin typeface="-apple-system"/>
              </a:rPr>
              <a:t>with the following instruction:</a:t>
            </a:r>
          </a:p>
          <a:p>
            <a:pPr lvl="1" algn="l"/>
            <a:r>
              <a:rPr lang="en-US" b="0" i="0" dirty="0">
                <a:solidFill>
                  <a:srgbClr val="C9D1D9"/>
                </a:solidFill>
                <a:effectLst/>
                <a:latin typeface="-apple-system"/>
              </a:rPr>
              <a:t>"VARIANT": "3.9-bullseye“</a:t>
            </a:r>
          </a:p>
          <a:p>
            <a:pPr lvl="1" algn="l"/>
            <a:r>
              <a:rPr lang="en-US" b="0" i="0" dirty="0">
                <a:solidFill>
                  <a:srgbClr val="C9D1D9"/>
                </a:solidFill>
                <a:effectLst/>
                <a:latin typeface="-apple-system"/>
              </a:rPr>
              <a:t>this change will use Python 3.9 instead of 3.8.</a:t>
            </a:r>
          </a:p>
          <a:p>
            <a:pPr marL="0" lvl="0" indent="0" algn="l" rtl="0">
              <a:spcBef>
                <a:spcPts val="0"/>
              </a:spcBef>
              <a:spcAft>
                <a:spcPts val="0"/>
              </a:spcAft>
              <a:buNone/>
            </a:pPr>
            <a:endParaRPr lang="en-US" dirty="0"/>
          </a:p>
          <a:p>
            <a:endParaRPr lang="es-MX"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413242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marketplace.visualstudio.com/items?itemName=ms-python.black-formatter" TargetMode="External"/><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hyperlink" Target="https://azure.microsoft.com/en-US/?WT.mc_id=academic-77460-alfredodeza"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azure.microsoft.com/free/students/?WT.mc_id=academic-77460-alfredodeza"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microsoft/codespaces-project-template-py"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fastapi.tiangolo.com/" TargetMode="Externa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github.com/Microsoft/vscode-remote-try-python" TargetMode="External"/><Relationship Id="rId4" Type="http://schemas.openxmlformats.org/officeDocument/2006/relationships/hyperlink" Target="https://github.com/features/codespac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github.com/microsoft/codespaces-project-template-py/issues/new" TargetMode="External"/><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github.com/microsoft/codespaces-project-template-py/blob/main/.devcontainer/devcontainer.json" TargetMode="External"/><Relationship Id="rId3" Type="http://schemas.openxmlformats.org/officeDocument/2006/relationships/image" Target="../media/image16.png"/><Relationship Id="rId7" Type="http://schemas.openxmlformats.org/officeDocument/2006/relationships/hyperlink" Target="https://github.com/microsoft/codespaces-project-template-py/blob/main/.devcontainer/Dockerfil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github.com/microsoft/codespaces-project-template-py/blob/main/.webapp" TargetMode="External"/><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hyperlink" Target="https://github.com/microsoft/codespaces-project-template-py/generat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23900" y="3053997"/>
            <a:ext cx="11473341" cy="12446425"/>
          </a:xfrm>
          <a:prstGeom prst="rect">
            <a:avLst/>
          </a:prstGeom>
        </p:spPr>
      </p:pic>
      <p:pic>
        <p:nvPicPr>
          <p:cNvPr id="3" name="Picture 3"/>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94651" y="-1233597"/>
            <a:ext cx="9606161" cy="9606161"/>
          </a:xfrm>
          <a:prstGeom prst="rect">
            <a:avLst/>
          </a:prstGeom>
        </p:spPr>
      </p:pic>
      <p:sp>
        <p:nvSpPr>
          <p:cNvPr id="4" name="AutoShape 4"/>
          <p:cNvSpPr/>
          <p:nvPr/>
        </p:nvSpPr>
        <p:spPr>
          <a:xfrm>
            <a:off x="1028700" y="1445191"/>
            <a:ext cx="16230600" cy="0"/>
          </a:xfrm>
          <a:prstGeom prst="line">
            <a:avLst/>
          </a:prstGeom>
          <a:ln w="9525" cap="rnd">
            <a:solidFill>
              <a:srgbClr val="767679"/>
            </a:solidFill>
            <a:prstDash val="solid"/>
            <a:headEnd type="none" w="sm" len="sm"/>
            <a:tailEnd type="none" w="sm" len="sm"/>
          </a:ln>
        </p:spPr>
      </p:sp>
      <p:pic>
        <p:nvPicPr>
          <p:cNvPr id="5" name="Picture 5"/>
          <p:cNvPicPr>
            <a:picLocks noChangeAspect="1"/>
          </p:cNvPicPr>
          <p:nvPr/>
        </p:nvPicPr>
        <p:blipFill>
          <a:blip r:embed="rId7">
            <a:alphaModFix amt="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8700" y="4557211"/>
            <a:ext cx="3088691" cy="3088691"/>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293912" y="408664"/>
            <a:ext cx="2965388" cy="620036"/>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270878"/>
            <a:ext cx="895609" cy="895609"/>
          </a:xfrm>
          <a:prstGeom prst="rect">
            <a:avLst/>
          </a:prstGeom>
        </p:spPr>
      </p:pic>
      <p:sp>
        <p:nvSpPr>
          <p:cNvPr id="8" name="TextBox 8"/>
          <p:cNvSpPr txBox="1"/>
          <p:nvPr/>
        </p:nvSpPr>
        <p:spPr>
          <a:xfrm>
            <a:off x="2003139" y="6091500"/>
            <a:ext cx="14281722" cy="1554402"/>
          </a:xfrm>
          <a:prstGeom prst="rect">
            <a:avLst/>
          </a:prstGeom>
        </p:spPr>
        <p:txBody>
          <a:bodyPr lIns="0" tIns="0" rIns="0" bIns="0" rtlCol="0" anchor="t">
            <a:spAutoFit/>
          </a:bodyPr>
          <a:lstStyle/>
          <a:p>
            <a:pPr>
              <a:lnSpc>
                <a:spcPts val="11699"/>
              </a:lnSpc>
            </a:pPr>
            <a:r>
              <a:rPr lang="en-US" sz="11699" dirty="0">
                <a:solidFill>
                  <a:srgbClr val="323334"/>
                </a:solidFill>
                <a:latin typeface="Roboto Bold"/>
              </a:rPr>
              <a:t>GitHub </a:t>
            </a:r>
            <a:r>
              <a:rPr lang="en-US" sz="11699" dirty="0" err="1">
                <a:solidFill>
                  <a:srgbClr val="323334"/>
                </a:solidFill>
                <a:latin typeface="Roboto Bold"/>
              </a:rPr>
              <a:t>Codespaces</a:t>
            </a:r>
            <a:endParaRPr lang="en-US" sz="11699" dirty="0">
              <a:solidFill>
                <a:srgbClr val="323334"/>
              </a:solidFill>
              <a:latin typeface="Roboto Bold"/>
            </a:endParaRPr>
          </a:p>
        </p:txBody>
      </p:sp>
      <p:sp>
        <p:nvSpPr>
          <p:cNvPr id="9" name="TextBox 9"/>
          <p:cNvSpPr txBox="1"/>
          <p:nvPr/>
        </p:nvSpPr>
        <p:spPr>
          <a:xfrm>
            <a:off x="1028700" y="9077325"/>
            <a:ext cx="7390225" cy="355867"/>
          </a:xfrm>
          <a:prstGeom prst="rect">
            <a:avLst/>
          </a:prstGeom>
        </p:spPr>
        <p:txBody>
          <a:bodyPr lIns="0" tIns="0" rIns="0" bIns="0" rtlCol="0" anchor="t">
            <a:spAutoFit/>
          </a:bodyPr>
          <a:lstStyle/>
          <a:p>
            <a:pPr>
              <a:lnSpc>
                <a:spcPts val="2879"/>
              </a:lnSpc>
              <a:spcBef>
                <a:spcPct val="0"/>
              </a:spcBef>
            </a:pPr>
            <a:r>
              <a:rPr lang="en-US" sz="2400" spc="60" dirty="0">
                <a:solidFill>
                  <a:srgbClr val="767679"/>
                </a:solidFill>
                <a:latin typeface="Roboto"/>
              </a:rPr>
              <a:t>September 2022  |  @author</a:t>
            </a:r>
          </a:p>
        </p:txBody>
      </p:sp>
      <p:sp>
        <p:nvSpPr>
          <p:cNvPr id="10" name="TextBox 10"/>
          <p:cNvSpPr txBox="1"/>
          <p:nvPr/>
        </p:nvSpPr>
        <p:spPr>
          <a:xfrm>
            <a:off x="2003139" y="3150397"/>
            <a:ext cx="14281722" cy="1069933"/>
          </a:xfrm>
          <a:prstGeom prst="rect">
            <a:avLst/>
          </a:prstGeom>
        </p:spPr>
        <p:txBody>
          <a:bodyPr lIns="0" tIns="0" rIns="0" bIns="0" rtlCol="0" anchor="t">
            <a:spAutoFit/>
          </a:bodyPr>
          <a:lstStyle/>
          <a:p>
            <a:pPr>
              <a:lnSpc>
                <a:spcPts val="8000"/>
              </a:lnSpc>
            </a:pPr>
            <a:r>
              <a:rPr lang="en-US" sz="8000" dirty="0">
                <a:solidFill>
                  <a:srgbClr val="323334"/>
                </a:solidFill>
                <a:latin typeface="Roboto Bold Italics"/>
              </a:rPr>
              <a:t>Python HTTP API for use with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132595" y="5027831"/>
            <a:ext cx="10801888" cy="10518338"/>
          </a:xfrm>
          <a:prstGeom prst="rect">
            <a:avLst/>
          </a:prstGeom>
        </p:spPr>
      </p:pic>
      <p:pic>
        <p:nvPicPr>
          <p:cNvPr id="3" name="Picture 3"/>
          <p:cNvPicPr>
            <a:picLocks noChangeAspect="1"/>
          </p:cNvPicPr>
          <p:nvPr/>
        </p:nvPicPr>
        <p:blipFill>
          <a:blip r:embed="rId4"/>
          <a:srcRect/>
          <a:stretch>
            <a:fillRect/>
          </a:stretch>
        </p:blipFill>
        <p:spPr>
          <a:xfrm>
            <a:off x="13779901" y="-1419475"/>
            <a:ext cx="5797205" cy="4558053"/>
          </a:xfrm>
          <a:prstGeom prst="rect">
            <a:avLst/>
          </a:prstGeom>
        </p:spPr>
      </p:pic>
      <p:sp>
        <p:nvSpPr>
          <p:cNvPr id="4" name="TextBox 4"/>
          <p:cNvSpPr txBox="1"/>
          <p:nvPr/>
        </p:nvSpPr>
        <p:spPr>
          <a:xfrm>
            <a:off x="9144000" y="5102739"/>
            <a:ext cx="8115300" cy="1661832"/>
          </a:xfrm>
          <a:prstGeom prst="rect">
            <a:avLst/>
          </a:prstGeom>
        </p:spPr>
        <p:txBody>
          <a:bodyPr lIns="0" tIns="0" rIns="0" bIns="0" rtlCol="0" anchor="t">
            <a:spAutoFit/>
          </a:bodyPr>
          <a:lstStyle/>
          <a:p>
            <a:pPr marL="733117" lvl="1" indent="-366559">
              <a:lnSpc>
                <a:spcPts val="4414"/>
              </a:lnSpc>
              <a:buFont typeface="Arial"/>
              <a:buChar char="•"/>
            </a:pPr>
            <a:r>
              <a:rPr lang="en-US" sz="3395" dirty="0">
                <a:solidFill>
                  <a:schemeClr val="tx1">
                    <a:lumMod val="65000"/>
                    <a:lumOff val="35000"/>
                  </a:schemeClr>
                </a:solidFill>
                <a:latin typeface="Roboto"/>
              </a:rPr>
              <a:t>Changing the Python version</a:t>
            </a:r>
          </a:p>
          <a:p>
            <a:pPr marL="733117" lvl="1" indent="-366559">
              <a:lnSpc>
                <a:spcPts val="4414"/>
              </a:lnSpc>
              <a:buFont typeface="Arial"/>
              <a:buChar char="•"/>
            </a:pPr>
            <a:r>
              <a:rPr lang="en-US" sz="3395" dirty="0">
                <a:solidFill>
                  <a:schemeClr val="tx1">
                    <a:lumMod val="65000"/>
                    <a:lumOff val="35000"/>
                  </a:schemeClr>
                </a:solidFill>
                <a:latin typeface="Roboto"/>
              </a:rPr>
              <a:t>Adding or modifying a pre-installed editor extension</a:t>
            </a:r>
          </a:p>
        </p:txBody>
      </p:sp>
      <p:sp>
        <p:nvSpPr>
          <p:cNvPr id="5" name="TextBox 5"/>
          <p:cNvSpPr txBox="1"/>
          <p:nvPr/>
        </p:nvSpPr>
        <p:spPr>
          <a:xfrm>
            <a:off x="1028700" y="2482240"/>
            <a:ext cx="16230600" cy="1472590"/>
          </a:xfrm>
          <a:prstGeom prst="rect">
            <a:avLst/>
          </a:prstGeom>
        </p:spPr>
        <p:txBody>
          <a:bodyPr lIns="0" tIns="0" rIns="0" bIns="0" rtlCol="0" anchor="t">
            <a:spAutoFit/>
          </a:bodyPr>
          <a:lstStyle/>
          <a:p>
            <a:pPr>
              <a:lnSpc>
                <a:spcPts val="9601"/>
              </a:lnSpc>
            </a:pPr>
            <a:r>
              <a:rPr lang="en-US" sz="9601" spc="240">
                <a:solidFill>
                  <a:srgbClr val="323334"/>
                </a:solidFill>
                <a:latin typeface="Kollektif Bold"/>
              </a:rPr>
              <a:t>the Codespace</a:t>
            </a:r>
          </a:p>
        </p:txBody>
      </p:sp>
      <p:sp>
        <p:nvSpPr>
          <p:cNvPr id="6" name="TextBox 6"/>
          <p:cNvSpPr txBox="1"/>
          <p:nvPr/>
        </p:nvSpPr>
        <p:spPr>
          <a:xfrm>
            <a:off x="1028700" y="1209675"/>
            <a:ext cx="7262357" cy="1282090"/>
          </a:xfrm>
          <a:prstGeom prst="rect">
            <a:avLst/>
          </a:prstGeom>
        </p:spPr>
        <p:txBody>
          <a:bodyPr lIns="0" tIns="0" rIns="0" bIns="0" rtlCol="0" anchor="t">
            <a:spAutoFit/>
          </a:bodyPr>
          <a:lstStyle/>
          <a:p>
            <a:pPr>
              <a:lnSpc>
                <a:spcPts val="9601"/>
              </a:lnSpc>
            </a:pPr>
            <a:r>
              <a:rPr lang="en-US" sz="9601">
                <a:solidFill>
                  <a:srgbClr val="323334"/>
                </a:solidFill>
                <a:latin typeface="Cerebri Bold Italics"/>
              </a:rPr>
              <a:t>Customize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8668217" y="2455592"/>
            <a:ext cx="951566" cy="5375816"/>
            <a:chOff x="0" y="0"/>
            <a:chExt cx="1268755" cy="7167755"/>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22718"/>
            <a:stretch>
              <a:fillRect/>
            </a:stretch>
          </p:blipFill>
          <p:spPr>
            <a:xfrm rot="5400000">
              <a:off x="-2660064" y="3455989"/>
              <a:ext cx="6588883" cy="255776"/>
            </a:xfrm>
            <a:prstGeom prst="rect">
              <a:avLst/>
            </a:prstGeom>
          </p:spPr>
        </p:pic>
        <p:grpSp>
          <p:nvGrpSpPr>
            <p:cNvPr id="4" name="Group 4"/>
            <p:cNvGrpSpPr>
              <a:grpSpLocks noChangeAspect="1"/>
            </p:cNvGrpSpPr>
            <p:nvPr/>
          </p:nvGrpSpPr>
          <p:grpSpPr>
            <a:xfrm>
              <a:off x="0" y="0"/>
              <a:ext cx="1268755" cy="1268749"/>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69071" t="-68229" r="-87868" b="-81967"/>
                </a:stretch>
              </a:blipFill>
            </p:spPr>
          </p:sp>
        </p:grpSp>
        <p:grpSp>
          <p:nvGrpSpPr>
            <p:cNvPr id="6" name="Group 6"/>
            <p:cNvGrpSpPr>
              <a:grpSpLocks noChangeAspect="1"/>
            </p:cNvGrpSpPr>
            <p:nvPr/>
          </p:nvGrpSpPr>
          <p:grpSpPr>
            <a:xfrm>
              <a:off x="0" y="1968869"/>
              <a:ext cx="1268755" cy="1268749"/>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69071" t="-68229" r="-87868" b="-81967"/>
                </a:stretch>
              </a:blipFill>
            </p:spPr>
          </p:sp>
        </p:grpSp>
        <p:grpSp>
          <p:nvGrpSpPr>
            <p:cNvPr id="8" name="Group 8"/>
            <p:cNvGrpSpPr>
              <a:grpSpLocks noChangeAspect="1"/>
            </p:cNvGrpSpPr>
            <p:nvPr/>
          </p:nvGrpSpPr>
          <p:grpSpPr>
            <a:xfrm>
              <a:off x="0" y="3933937"/>
              <a:ext cx="1268755" cy="1268749"/>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69071" t="-68229" r="-87868" b="-81967"/>
                </a:stretch>
              </a:blipFill>
            </p:spPr>
          </p:sp>
        </p:grpSp>
        <p:grpSp>
          <p:nvGrpSpPr>
            <p:cNvPr id="10" name="Group 10"/>
            <p:cNvGrpSpPr>
              <a:grpSpLocks noChangeAspect="1"/>
            </p:cNvGrpSpPr>
            <p:nvPr/>
          </p:nvGrpSpPr>
          <p:grpSpPr>
            <a:xfrm>
              <a:off x="0" y="5899006"/>
              <a:ext cx="1268755" cy="1268749"/>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69071" t="-68229" r="-87868" b="-81967"/>
                </a:stretch>
              </a:blipFill>
            </p:spPr>
          </p:sp>
        </p:grpSp>
      </p:grpSp>
      <p:grpSp>
        <p:nvGrpSpPr>
          <p:cNvPr id="12" name="Group 12"/>
          <p:cNvGrpSpPr/>
          <p:nvPr/>
        </p:nvGrpSpPr>
        <p:grpSpPr>
          <a:xfrm>
            <a:off x="1028700" y="3810040"/>
            <a:ext cx="5242790" cy="2666919"/>
            <a:chOff x="0" y="0"/>
            <a:chExt cx="6990387" cy="3555893"/>
          </a:xfrm>
        </p:grpSpPr>
        <p:sp>
          <p:nvSpPr>
            <p:cNvPr id="13" name="TextBox 13"/>
            <p:cNvSpPr txBox="1"/>
            <p:nvPr/>
          </p:nvSpPr>
          <p:spPr>
            <a:xfrm>
              <a:off x="0" y="152400"/>
              <a:ext cx="5558472" cy="1631458"/>
            </a:xfrm>
            <a:prstGeom prst="rect">
              <a:avLst/>
            </a:prstGeom>
          </p:spPr>
          <p:txBody>
            <a:bodyPr lIns="0" tIns="0" rIns="0" bIns="0" rtlCol="0" anchor="t">
              <a:spAutoFit/>
            </a:bodyPr>
            <a:lstStyle/>
            <a:p>
              <a:pPr algn="just">
                <a:lnSpc>
                  <a:spcPts val="8800"/>
                </a:lnSpc>
                <a:spcBef>
                  <a:spcPct val="0"/>
                </a:spcBef>
              </a:pPr>
              <a:r>
                <a:rPr lang="en-US" sz="8800">
                  <a:solidFill>
                    <a:srgbClr val="000000"/>
                  </a:solidFill>
                  <a:latin typeface="Roboto Bold Italics"/>
                </a:rPr>
                <a:t>Option 1</a:t>
              </a:r>
            </a:p>
          </p:txBody>
        </p:sp>
        <p:sp>
          <p:nvSpPr>
            <p:cNvPr id="14" name="TextBox 14"/>
            <p:cNvSpPr txBox="1"/>
            <p:nvPr/>
          </p:nvSpPr>
          <p:spPr>
            <a:xfrm>
              <a:off x="0" y="2281544"/>
              <a:ext cx="6990387" cy="1274348"/>
            </a:xfrm>
            <a:prstGeom prst="rect">
              <a:avLst/>
            </a:prstGeom>
          </p:spPr>
          <p:txBody>
            <a:bodyPr lIns="0" tIns="0" rIns="0" bIns="0" rtlCol="0" anchor="t">
              <a:spAutoFit/>
            </a:bodyPr>
            <a:lstStyle/>
            <a:p>
              <a:pPr algn="just">
                <a:lnSpc>
                  <a:spcPts val="3600"/>
                </a:lnSpc>
              </a:pPr>
              <a:r>
                <a:rPr lang="en-US" sz="3600">
                  <a:solidFill>
                    <a:srgbClr val="767679"/>
                  </a:solidFill>
                  <a:latin typeface="Cerebri"/>
                </a:rPr>
                <a:t>Changing the Python version</a:t>
              </a:r>
            </a:p>
          </p:txBody>
        </p:sp>
      </p:grpSp>
      <p:sp>
        <p:nvSpPr>
          <p:cNvPr id="15" name="TextBox 15"/>
          <p:cNvSpPr txBox="1"/>
          <p:nvPr/>
        </p:nvSpPr>
        <p:spPr>
          <a:xfrm>
            <a:off x="9970304" y="2590654"/>
            <a:ext cx="6181448" cy="838097"/>
          </a:xfrm>
          <a:prstGeom prst="rect">
            <a:avLst/>
          </a:prstGeom>
        </p:spPr>
        <p:txBody>
          <a:bodyPr lIns="0" tIns="0" rIns="0" bIns="0" rtlCol="0" anchor="t">
            <a:spAutoFit/>
          </a:bodyPr>
          <a:lstStyle/>
          <a:p>
            <a:pPr>
              <a:lnSpc>
                <a:spcPts val="3239"/>
              </a:lnSpc>
              <a:spcBef>
                <a:spcPct val="0"/>
              </a:spcBef>
            </a:pPr>
            <a:r>
              <a:rPr lang="en-US" sz="2699" spc="67" dirty="0">
                <a:solidFill>
                  <a:srgbClr val="000000"/>
                </a:solidFill>
                <a:latin typeface="Arimo"/>
              </a:rPr>
              <a:t>Open .</a:t>
            </a:r>
            <a:r>
              <a:rPr lang="en-US" sz="2699" spc="67" dirty="0" err="1">
                <a:solidFill>
                  <a:srgbClr val="000000"/>
                </a:solidFill>
                <a:latin typeface="Arimo"/>
              </a:rPr>
              <a:t>devcontainer</a:t>
            </a:r>
            <a:r>
              <a:rPr lang="en-US" sz="2699" spc="67" dirty="0">
                <a:solidFill>
                  <a:srgbClr val="000000"/>
                </a:solidFill>
                <a:latin typeface="Arimo"/>
              </a:rPr>
              <a:t>/</a:t>
            </a:r>
            <a:r>
              <a:rPr lang="en-US" sz="2699" spc="67" dirty="0" err="1">
                <a:solidFill>
                  <a:srgbClr val="000000"/>
                </a:solidFill>
                <a:latin typeface="Arimo"/>
              </a:rPr>
              <a:t>devcontainer.json</a:t>
            </a:r>
            <a:r>
              <a:rPr lang="en-US" sz="2699" spc="67" dirty="0">
                <a:solidFill>
                  <a:srgbClr val="000000"/>
                </a:solidFill>
                <a:latin typeface="Arimo"/>
              </a:rPr>
              <a:t> and replace the following section:</a:t>
            </a:r>
          </a:p>
        </p:txBody>
      </p:sp>
      <p:sp>
        <p:nvSpPr>
          <p:cNvPr id="16" name="TextBox 16"/>
          <p:cNvSpPr txBox="1"/>
          <p:nvPr/>
        </p:nvSpPr>
        <p:spPr>
          <a:xfrm>
            <a:off x="9970304" y="4223088"/>
            <a:ext cx="6181448" cy="428574"/>
          </a:xfrm>
          <a:prstGeom prst="rect">
            <a:avLst/>
          </a:prstGeom>
        </p:spPr>
        <p:txBody>
          <a:bodyPr lIns="0" tIns="0" rIns="0" bIns="0" rtlCol="0" anchor="t">
            <a:spAutoFit/>
          </a:bodyPr>
          <a:lstStyle/>
          <a:p>
            <a:pPr>
              <a:lnSpc>
                <a:spcPts val="3239"/>
              </a:lnSpc>
              <a:spcBef>
                <a:spcPct val="0"/>
              </a:spcBef>
            </a:pPr>
            <a:r>
              <a:rPr lang="en-US" sz="2699" spc="67">
                <a:solidFill>
                  <a:srgbClr val="000000"/>
                </a:solidFill>
                <a:latin typeface="Arimo"/>
              </a:rPr>
              <a:t>“VARIANT”: </a:t>
            </a:r>
            <a:r>
              <a:rPr lang="en-US" sz="2699" spc="67">
                <a:solidFill>
                  <a:srgbClr val="00A4EF"/>
                </a:solidFill>
                <a:latin typeface="Arimo"/>
              </a:rPr>
              <a:t>“3.8-bullseye”</a:t>
            </a:r>
          </a:p>
        </p:txBody>
      </p:sp>
      <p:sp>
        <p:nvSpPr>
          <p:cNvPr id="17" name="TextBox 17"/>
          <p:cNvSpPr txBox="1"/>
          <p:nvPr/>
        </p:nvSpPr>
        <p:spPr>
          <a:xfrm>
            <a:off x="9970304" y="5638863"/>
            <a:ext cx="6181448" cy="838097"/>
          </a:xfrm>
          <a:prstGeom prst="rect">
            <a:avLst/>
          </a:prstGeom>
        </p:spPr>
        <p:txBody>
          <a:bodyPr lIns="0" tIns="0" rIns="0" bIns="0" rtlCol="0" anchor="t">
            <a:spAutoFit/>
          </a:bodyPr>
          <a:lstStyle/>
          <a:p>
            <a:pPr>
              <a:lnSpc>
                <a:spcPts val="3239"/>
              </a:lnSpc>
            </a:pPr>
            <a:r>
              <a:rPr lang="en-US" sz="2699" spc="67">
                <a:solidFill>
                  <a:srgbClr val="000000"/>
                </a:solidFill>
                <a:latin typeface="Arimo"/>
              </a:rPr>
              <a:t>With the following instruction:</a:t>
            </a:r>
          </a:p>
          <a:p>
            <a:pPr>
              <a:lnSpc>
                <a:spcPts val="3239"/>
              </a:lnSpc>
              <a:spcBef>
                <a:spcPct val="0"/>
              </a:spcBef>
            </a:pPr>
            <a:endParaRPr lang="en-US" sz="2699" spc="67">
              <a:solidFill>
                <a:srgbClr val="000000"/>
              </a:solidFill>
              <a:latin typeface="Arimo"/>
            </a:endParaRPr>
          </a:p>
        </p:txBody>
      </p:sp>
      <p:sp>
        <p:nvSpPr>
          <p:cNvPr id="18" name="TextBox 18"/>
          <p:cNvSpPr txBox="1"/>
          <p:nvPr/>
        </p:nvSpPr>
        <p:spPr>
          <a:xfrm>
            <a:off x="9970304" y="7089228"/>
            <a:ext cx="6181448" cy="428574"/>
          </a:xfrm>
          <a:prstGeom prst="rect">
            <a:avLst/>
          </a:prstGeom>
        </p:spPr>
        <p:txBody>
          <a:bodyPr lIns="0" tIns="0" rIns="0" bIns="0" rtlCol="0" anchor="t">
            <a:spAutoFit/>
          </a:bodyPr>
          <a:lstStyle/>
          <a:p>
            <a:pPr>
              <a:lnSpc>
                <a:spcPts val="3239"/>
              </a:lnSpc>
              <a:spcBef>
                <a:spcPct val="0"/>
              </a:spcBef>
            </a:pPr>
            <a:r>
              <a:rPr lang="en-US" sz="2699" spc="67">
                <a:solidFill>
                  <a:srgbClr val="000000"/>
                </a:solidFill>
                <a:latin typeface="Arimo"/>
              </a:rPr>
              <a:t>“VARIANT”: </a:t>
            </a:r>
            <a:r>
              <a:rPr lang="en-US" sz="2699" spc="67">
                <a:solidFill>
                  <a:srgbClr val="00A4EF"/>
                </a:solidFill>
                <a:latin typeface="Arimo"/>
              </a:rPr>
              <a:t>“3.9-bullseye”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39000" y="2019300"/>
            <a:ext cx="13492252" cy="13896514"/>
          </a:xfrm>
          <a:prstGeom prst="rect">
            <a:avLst/>
          </a:prstGeom>
        </p:spPr>
      </p:pic>
      <p:sp>
        <p:nvSpPr>
          <p:cNvPr id="3" name="TextBox 3"/>
          <p:cNvSpPr txBox="1"/>
          <p:nvPr/>
        </p:nvSpPr>
        <p:spPr>
          <a:xfrm>
            <a:off x="1028700" y="3957085"/>
            <a:ext cx="5625981" cy="2372829"/>
          </a:xfrm>
          <a:prstGeom prst="rect">
            <a:avLst/>
          </a:prstGeom>
        </p:spPr>
        <p:txBody>
          <a:bodyPr wrap="square" lIns="0" tIns="0" rIns="0" bIns="0" rtlCol="0" anchor="t">
            <a:spAutoFit/>
          </a:bodyPr>
          <a:lstStyle/>
          <a:p>
            <a:pPr>
              <a:lnSpc>
                <a:spcPts val="3711"/>
              </a:lnSpc>
            </a:pPr>
            <a:r>
              <a:rPr lang="en-US" sz="3711" dirty="0">
                <a:solidFill>
                  <a:srgbClr val="323334"/>
                </a:solidFill>
                <a:latin typeface="Roboto"/>
              </a:rPr>
              <a:t>Remainder: When you change any configuration on the </a:t>
            </a:r>
            <a:r>
              <a:rPr lang="en-US" sz="3711" dirty="0" err="1">
                <a:solidFill>
                  <a:srgbClr val="323334"/>
                </a:solidFill>
                <a:latin typeface="Roboto"/>
              </a:rPr>
              <a:t>json</a:t>
            </a:r>
            <a:r>
              <a:rPr lang="en-US" sz="3711" dirty="0">
                <a:solidFill>
                  <a:srgbClr val="323334"/>
                </a:solidFill>
                <a:latin typeface="Roboto"/>
              </a:rPr>
              <a:t>, a box will appear after saving.</a:t>
            </a:r>
          </a:p>
          <a:p>
            <a:pPr>
              <a:lnSpc>
                <a:spcPts val="3711"/>
              </a:lnSpc>
            </a:pPr>
            <a:endParaRPr lang="en-US" sz="3711" dirty="0">
              <a:solidFill>
                <a:srgbClr val="323334"/>
              </a:solidFill>
              <a:latin typeface="Roboto"/>
            </a:endParaRPr>
          </a:p>
        </p:txBody>
      </p:sp>
      <p:grpSp>
        <p:nvGrpSpPr>
          <p:cNvPr id="4" name="Group 3">
            <a:extLst>
              <a:ext uri="{FF2B5EF4-FFF2-40B4-BE49-F238E27FC236}">
                <a16:creationId xmlns:a16="http://schemas.microsoft.com/office/drawing/2014/main" id="{E4D7FC84-EF54-9ED1-935E-02671832F4A3}"/>
              </a:ext>
            </a:extLst>
          </p:cNvPr>
          <p:cNvGrpSpPr/>
          <p:nvPr/>
        </p:nvGrpSpPr>
        <p:grpSpPr>
          <a:xfrm>
            <a:off x="7391400" y="1658297"/>
            <a:ext cx="13238559" cy="7924800"/>
            <a:chOff x="5158332" y="859375"/>
            <a:chExt cx="6809819" cy="3755108"/>
          </a:xfrm>
        </p:grpSpPr>
        <p:sp>
          <p:nvSpPr>
            <p:cNvPr id="5" name="Google Shape;5589;p277">
              <a:extLst>
                <a:ext uri="{FF2B5EF4-FFF2-40B4-BE49-F238E27FC236}">
                  <a16:creationId xmlns:a16="http://schemas.microsoft.com/office/drawing/2014/main" id="{8F9BDBC1-4DFD-C439-6925-1686859B0196}"/>
                </a:ext>
              </a:extLst>
            </p:cNvPr>
            <p:cNvSpPr/>
            <p:nvPr/>
          </p:nvSpPr>
          <p:spPr>
            <a:xfrm>
              <a:off x="5171254" y="859383"/>
              <a:ext cx="6796800" cy="3755100"/>
            </a:xfrm>
            <a:prstGeom prst="roundRect">
              <a:avLst>
                <a:gd name="adj" fmla="val 1839"/>
              </a:avLst>
            </a:prstGeom>
            <a:solidFill>
              <a:srgbClr val="28282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0F6FC"/>
                </a:buClr>
                <a:buSzPts val="900"/>
                <a:buFont typeface="Arial"/>
                <a:buNone/>
              </a:pPr>
              <a:endParaRPr sz="900" b="0" i="0" u="none" strike="noStrike" cap="none">
                <a:solidFill>
                  <a:schemeClr val="dk1"/>
                </a:solidFill>
                <a:latin typeface="Arial"/>
                <a:ea typeface="Arial"/>
                <a:cs typeface="Arial"/>
                <a:sym typeface="Arial"/>
              </a:endParaRPr>
            </a:p>
          </p:txBody>
        </p:sp>
        <p:pic>
          <p:nvPicPr>
            <p:cNvPr id="6" name="Google Shape;5590;p277">
              <a:extLst>
                <a:ext uri="{FF2B5EF4-FFF2-40B4-BE49-F238E27FC236}">
                  <a16:creationId xmlns:a16="http://schemas.microsoft.com/office/drawing/2014/main" id="{42AFDE8C-F050-E13C-75C0-11CFE4C3C528}"/>
                </a:ext>
              </a:extLst>
            </p:cNvPr>
            <p:cNvPicPr preferRelativeResize="0"/>
            <p:nvPr/>
          </p:nvPicPr>
          <p:blipFill rotWithShape="1">
            <a:blip r:embed="rId5">
              <a:alphaModFix/>
            </a:blip>
            <a:srcRect/>
            <a:stretch/>
          </p:blipFill>
          <p:spPr>
            <a:xfrm>
              <a:off x="5158332" y="859375"/>
              <a:ext cx="6809819" cy="284335"/>
            </a:xfrm>
            <a:prstGeom prst="rect">
              <a:avLst/>
            </a:prstGeom>
            <a:noFill/>
            <a:ln>
              <a:noFill/>
            </a:ln>
          </p:spPr>
        </p:pic>
      </p:grpSp>
      <p:pic>
        <p:nvPicPr>
          <p:cNvPr id="4098" name="Picture 2" descr="Recreating Codespace">
            <a:extLst>
              <a:ext uri="{FF2B5EF4-FFF2-40B4-BE49-F238E27FC236}">
                <a16:creationId xmlns:a16="http://schemas.microsoft.com/office/drawing/2014/main" id="{1DB2269F-237F-0CAF-A3D4-C36169522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4848" y="2258359"/>
            <a:ext cx="13022952" cy="717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887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1028700" y="1181100"/>
            <a:ext cx="4168854" cy="1185494"/>
          </a:xfrm>
          <a:prstGeom prst="rect">
            <a:avLst/>
          </a:prstGeom>
        </p:spPr>
        <p:txBody>
          <a:bodyPr lIns="0" tIns="0" rIns="0" bIns="0" rtlCol="0" anchor="t">
            <a:spAutoFit/>
          </a:bodyPr>
          <a:lstStyle/>
          <a:p>
            <a:pPr algn="just">
              <a:lnSpc>
                <a:spcPts val="8800"/>
              </a:lnSpc>
              <a:spcBef>
                <a:spcPct val="0"/>
              </a:spcBef>
            </a:pPr>
            <a:r>
              <a:rPr lang="en-US" sz="8800">
                <a:solidFill>
                  <a:srgbClr val="000000"/>
                </a:solidFill>
                <a:latin typeface="Roboto Bold Italics"/>
              </a:rPr>
              <a:t>Option 2</a:t>
            </a:r>
          </a:p>
        </p:txBody>
      </p:sp>
      <p:sp>
        <p:nvSpPr>
          <p:cNvPr id="3" name="TextBox 3"/>
          <p:cNvSpPr txBox="1"/>
          <p:nvPr/>
        </p:nvSpPr>
        <p:spPr>
          <a:xfrm>
            <a:off x="5566390" y="1284765"/>
            <a:ext cx="7844674" cy="978163"/>
          </a:xfrm>
          <a:prstGeom prst="rect">
            <a:avLst/>
          </a:prstGeom>
        </p:spPr>
        <p:txBody>
          <a:bodyPr lIns="0" tIns="0" rIns="0" bIns="0" rtlCol="0" anchor="t">
            <a:spAutoFit/>
          </a:bodyPr>
          <a:lstStyle/>
          <a:p>
            <a:pPr algn="just">
              <a:lnSpc>
                <a:spcPts val="7386"/>
              </a:lnSpc>
            </a:pPr>
            <a:r>
              <a:rPr lang="en-US" sz="7386" dirty="0">
                <a:solidFill>
                  <a:srgbClr val="767679"/>
                </a:solidFill>
                <a:latin typeface="Cerebri"/>
              </a:rPr>
              <a:t>Add an extension</a:t>
            </a:r>
          </a:p>
        </p:txBody>
      </p:sp>
      <p:sp>
        <p:nvSpPr>
          <p:cNvPr id="4" name="TextBox 4"/>
          <p:cNvSpPr txBox="1"/>
          <p:nvPr/>
        </p:nvSpPr>
        <p:spPr>
          <a:xfrm>
            <a:off x="1028700" y="3032459"/>
            <a:ext cx="16230600" cy="1714309"/>
          </a:xfrm>
          <a:prstGeom prst="rect">
            <a:avLst/>
          </a:prstGeom>
        </p:spPr>
        <p:txBody>
          <a:bodyPr lIns="0" tIns="0" rIns="0" bIns="0" rtlCol="0" anchor="t">
            <a:spAutoFit/>
          </a:bodyPr>
          <a:lstStyle/>
          <a:p>
            <a:pPr>
              <a:lnSpc>
                <a:spcPts val="4439"/>
              </a:lnSpc>
            </a:pPr>
            <a:r>
              <a:rPr lang="en-US" sz="3699" spc="92">
                <a:solidFill>
                  <a:srgbClr val="000000"/>
                </a:solidFill>
                <a:latin typeface="Arimo"/>
              </a:rPr>
              <a:t>1. Open file .devcontainer/devcontainer.json and locate the following JSON element extensions:</a:t>
            </a:r>
          </a:p>
          <a:p>
            <a:pPr>
              <a:lnSpc>
                <a:spcPts val="4439"/>
              </a:lnSpc>
              <a:spcBef>
                <a:spcPct val="0"/>
              </a:spcBef>
            </a:pPr>
            <a:endParaRPr lang="en-US" sz="3699" spc="92">
              <a:solidFill>
                <a:srgbClr val="000000"/>
              </a:solidFill>
              <a:latin typeface="Arimo"/>
            </a:endParaRPr>
          </a:p>
        </p:txBody>
      </p:sp>
      <p:sp>
        <p:nvSpPr>
          <p:cNvPr id="5" name="TextBox 5"/>
          <p:cNvSpPr txBox="1"/>
          <p:nvPr/>
        </p:nvSpPr>
        <p:spPr>
          <a:xfrm>
            <a:off x="6023173" y="5114925"/>
            <a:ext cx="6241654" cy="2838132"/>
          </a:xfrm>
          <a:prstGeom prst="rect">
            <a:avLst/>
          </a:prstGeom>
        </p:spPr>
        <p:txBody>
          <a:bodyPr lIns="0" tIns="0" rIns="0" bIns="0" rtlCol="0" anchor="t">
            <a:spAutoFit/>
          </a:bodyPr>
          <a:lstStyle/>
          <a:p>
            <a:pPr algn="just">
              <a:lnSpc>
                <a:spcPts val="4469"/>
              </a:lnSpc>
            </a:pPr>
            <a:r>
              <a:rPr lang="en-US" sz="3724" spc="93">
                <a:solidFill>
                  <a:srgbClr val="7FBA00"/>
                </a:solidFill>
                <a:latin typeface="Arimo"/>
              </a:rPr>
              <a:t>"</a:t>
            </a:r>
            <a:r>
              <a:rPr lang="en-US" sz="3724" spc="93">
                <a:solidFill>
                  <a:srgbClr val="7FBA00"/>
                </a:solidFill>
                <a:latin typeface="Arimo Bold"/>
              </a:rPr>
              <a:t>extensions</a:t>
            </a:r>
            <a:r>
              <a:rPr lang="en-US" sz="3724" spc="93">
                <a:solidFill>
                  <a:srgbClr val="000000"/>
                </a:solidFill>
                <a:latin typeface="Arimo"/>
              </a:rPr>
              <a:t>": [</a:t>
            </a:r>
          </a:p>
          <a:p>
            <a:pPr algn="just">
              <a:lnSpc>
                <a:spcPts val="4469"/>
              </a:lnSpc>
            </a:pPr>
            <a:r>
              <a:rPr lang="en-US" sz="3724" spc="93">
                <a:solidFill>
                  <a:srgbClr val="10C0F6"/>
                </a:solidFill>
                <a:latin typeface="Arimo"/>
              </a:rPr>
              <a:t> "ms-python.python",</a:t>
            </a:r>
          </a:p>
          <a:p>
            <a:pPr algn="just">
              <a:lnSpc>
                <a:spcPts val="4469"/>
              </a:lnSpc>
            </a:pPr>
            <a:r>
              <a:rPr lang="en-US" sz="3724" spc="93">
                <a:solidFill>
                  <a:srgbClr val="10C0F6"/>
                </a:solidFill>
                <a:latin typeface="Arimo"/>
              </a:rPr>
              <a:t>"ms-python.vscode-pylance"</a:t>
            </a:r>
          </a:p>
          <a:p>
            <a:pPr algn="just">
              <a:lnSpc>
                <a:spcPts val="4469"/>
              </a:lnSpc>
              <a:spcBef>
                <a:spcPct val="0"/>
              </a:spcBef>
            </a:pPr>
            <a:r>
              <a:rPr lang="en-US" sz="3724" spc="93">
                <a:solidFill>
                  <a:srgbClr val="000000"/>
                </a:solidFill>
                <a:latin typeface="Arimo"/>
              </a:rPr>
              <a:t>]</a:t>
            </a:r>
          </a:p>
        </p:txBody>
      </p:sp>
      <p:pic>
        <p:nvPicPr>
          <p:cNvPr id="6" name="Picture 6"/>
          <p:cNvPicPr>
            <a:picLocks noChangeAspect="1"/>
          </p:cNvPicPr>
          <p:nvPr/>
        </p:nvPicPr>
        <p:blipFill>
          <a:blip r:embed="rId3"/>
          <a:srcRect/>
          <a:stretch>
            <a:fillRect/>
          </a:stretch>
        </p:blipFill>
        <p:spPr>
          <a:xfrm>
            <a:off x="13779901" y="-1419475"/>
            <a:ext cx="5797205" cy="4558053"/>
          </a:xfrm>
          <a:prstGeom prst="rect">
            <a:avLst/>
          </a:prstGeom>
        </p:spPr>
      </p:pic>
      <p:pic>
        <p:nvPicPr>
          <p:cNvPr id="7" name="Picture 7"/>
          <p:cNvPicPr>
            <a:picLocks noChangeAspect="1"/>
          </p:cNvPicPr>
          <p:nvPr/>
        </p:nvPicPr>
        <p:blipFill>
          <a:blip r:embed="rId4"/>
          <a:srcRect/>
          <a:stretch>
            <a:fillRect/>
          </a:stretch>
        </p:blipFill>
        <p:spPr>
          <a:xfrm>
            <a:off x="-2940867" y="5542067"/>
            <a:ext cx="10801888" cy="105183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1028700" y="1181100"/>
            <a:ext cx="4168854" cy="1185494"/>
          </a:xfrm>
          <a:prstGeom prst="rect">
            <a:avLst/>
          </a:prstGeom>
        </p:spPr>
        <p:txBody>
          <a:bodyPr lIns="0" tIns="0" rIns="0" bIns="0" rtlCol="0" anchor="t">
            <a:spAutoFit/>
          </a:bodyPr>
          <a:lstStyle/>
          <a:p>
            <a:pPr algn="just">
              <a:lnSpc>
                <a:spcPts val="8800"/>
              </a:lnSpc>
              <a:spcBef>
                <a:spcPct val="0"/>
              </a:spcBef>
            </a:pPr>
            <a:r>
              <a:rPr lang="en-US" sz="8800">
                <a:solidFill>
                  <a:srgbClr val="000000"/>
                </a:solidFill>
                <a:latin typeface="Roboto Bold Italics"/>
              </a:rPr>
              <a:t>Option 2</a:t>
            </a:r>
          </a:p>
        </p:txBody>
      </p:sp>
      <p:sp>
        <p:nvSpPr>
          <p:cNvPr id="4" name="TextBox 4"/>
          <p:cNvSpPr txBox="1"/>
          <p:nvPr/>
        </p:nvSpPr>
        <p:spPr>
          <a:xfrm>
            <a:off x="1028700" y="3032459"/>
            <a:ext cx="16230600" cy="1152398"/>
          </a:xfrm>
          <a:prstGeom prst="rect">
            <a:avLst/>
          </a:prstGeom>
        </p:spPr>
        <p:txBody>
          <a:bodyPr lIns="0" tIns="0" rIns="0" bIns="0" rtlCol="0" anchor="t">
            <a:spAutoFit/>
          </a:bodyPr>
          <a:lstStyle/>
          <a:p>
            <a:pPr>
              <a:lnSpc>
                <a:spcPts val="4439"/>
              </a:lnSpc>
              <a:spcBef>
                <a:spcPct val="0"/>
              </a:spcBef>
            </a:pPr>
            <a:r>
              <a:rPr lang="en-US" sz="3699" spc="92">
                <a:solidFill>
                  <a:srgbClr val="000000"/>
                </a:solidFill>
                <a:latin typeface="Arimo"/>
              </a:rPr>
              <a:t>2. Add "ms-python.black-formatter" to the list of extensions. It should end up looking like the following:</a:t>
            </a:r>
          </a:p>
        </p:txBody>
      </p:sp>
      <p:sp>
        <p:nvSpPr>
          <p:cNvPr id="5" name="TextBox 5"/>
          <p:cNvSpPr txBox="1"/>
          <p:nvPr/>
        </p:nvSpPr>
        <p:spPr>
          <a:xfrm>
            <a:off x="6023173" y="5114925"/>
            <a:ext cx="6241654" cy="3400044"/>
          </a:xfrm>
          <a:prstGeom prst="rect">
            <a:avLst/>
          </a:prstGeom>
        </p:spPr>
        <p:txBody>
          <a:bodyPr lIns="0" tIns="0" rIns="0" bIns="0" rtlCol="0" anchor="t">
            <a:spAutoFit/>
          </a:bodyPr>
          <a:lstStyle/>
          <a:p>
            <a:pPr algn="just">
              <a:lnSpc>
                <a:spcPts val="4469"/>
              </a:lnSpc>
            </a:pPr>
            <a:r>
              <a:rPr lang="en-US" sz="3724" spc="93">
                <a:solidFill>
                  <a:srgbClr val="7FBA00"/>
                </a:solidFill>
                <a:latin typeface="Arimo Bold"/>
              </a:rPr>
              <a:t>"extensions"</a:t>
            </a:r>
            <a:r>
              <a:rPr lang="en-US" sz="3724" spc="93">
                <a:solidFill>
                  <a:srgbClr val="000000"/>
                </a:solidFill>
                <a:latin typeface="Arimo Bold"/>
              </a:rPr>
              <a:t>:</a:t>
            </a:r>
            <a:r>
              <a:rPr lang="en-US" sz="3724" spc="93">
                <a:solidFill>
                  <a:srgbClr val="000000"/>
                </a:solidFill>
                <a:latin typeface="Arimo"/>
              </a:rPr>
              <a:t> [</a:t>
            </a:r>
          </a:p>
          <a:p>
            <a:pPr algn="just">
              <a:lnSpc>
                <a:spcPts val="4469"/>
              </a:lnSpc>
            </a:pPr>
            <a:r>
              <a:rPr lang="en-US" sz="3724" spc="93">
                <a:solidFill>
                  <a:srgbClr val="00A4EF"/>
                </a:solidFill>
                <a:latin typeface="Arimo"/>
              </a:rPr>
              <a:t>"ms-python.python",</a:t>
            </a:r>
          </a:p>
          <a:p>
            <a:pPr algn="just">
              <a:lnSpc>
                <a:spcPts val="4469"/>
              </a:lnSpc>
            </a:pPr>
            <a:r>
              <a:rPr lang="en-US" sz="3724" spc="93">
                <a:solidFill>
                  <a:srgbClr val="00A4EF"/>
                </a:solidFill>
                <a:latin typeface="Arimo"/>
              </a:rPr>
              <a:t>"ms-python.vscode-pylance",</a:t>
            </a:r>
          </a:p>
          <a:p>
            <a:pPr algn="just">
              <a:lnSpc>
                <a:spcPts val="4469"/>
              </a:lnSpc>
            </a:pPr>
            <a:r>
              <a:rPr lang="en-US" sz="3724" spc="93">
                <a:solidFill>
                  <a:srgbClr val="00A4EF"/>
                </a:solidFill>
                <a:latin typeface="Arimo"/>
              </a:rPr>
              <a:t>"ms-python.black-formatter"</a:t>
            </a:r>
          </a:p>
          <a:p>
            <a:pPr algn="just">
              <a:lnSpc>
                <a:spcPts val="4469"/>
              </a:lnSpc>
              <a:spcBef>
                <a:spcPct val="0"/>
              </a:spcBef>
            </a:pPr>
            <a:r>
              <a:rPr lang="en-US" sz="3724" spc="93">
                <a:solidFill>
                  <a:srgbClr val="191919"/>
                </a:solidFill>
                <a:latin typeface="Arimo"/>
              </a:rPr>
              <a:t>]</a:t>
            </a:r>
          </a:p>
        </p:txBody>
      </p:sp>
      <p:pic>
        <p:nvPicPr>
          <p:cNvPr id="6" name="Picture 6"/>
          <p:cNvPicPr>
            <a:picLocks noChangeAspect="1"/>
          </p:cNvPicPr>
          <p:nvPr/>
        </p:nvPicPr>
        <p:blipFill>
          <a:blip r:embed="rId3"/>
          <a:srcRect/>
          <a:stretch>
            <a:fillRect/>
          </a:stretch>
        </p:blipFill>
        <p:spPr>
          <a:xfrm>
            <a:off x="13779901" y="-1419475"/>
            <a:ext cx="5797205" cy="4558053"/>
          </a:xfrm>
          <a:prstGeom prst="rect">
            <a:avLst/>
          </a:prstGeom>
        </p:spPr>
      </p:pic>
      <p:pic>
        <p:nvPicPr>
          <p:cNvPr id="7" name="Picture 7"/>
          <p:cNvPicPr>
            <a:picLocks noChangeAspect="1"/>
          </p:cNvPicPr>
          <p:nvPr/>
        </p:nvPicPr>
        <p:blipFill>
          <a:blip r:embed="rId4"/>
          <a:srcRect/>
          <a:stretch>
            <a:fillRect/>
          </a:stretch>
        </p:blipFill>
        <p:spPr>
          <a:xfrm>
            <a:off x="-2940867" y="5542067"/>
            <a:ext cx="10801888" cy="10518338"/>
          </a:xfrm>
          <a:prstGeom prst="rect">
            <a:avLst/>
          </a:prstGeom>
        </p:spPr>
      </p:pic>
      <p:sp>
        <p:nvSpPr>
          <p:cNvPr id="8" name="TextBox 3">
            <a:extLst>
              <a:ext uri="{FF2B5EF4-FFF2-40B4-BE49-F238E27FC236}">
                <a16:creationId xmlns:a16="http://schemas.microsoft.com/office/drawing/2014/main" id="{D44F9BC9-0582-A4A5-7B1F-319037D8B7F1}"/>
              </a:ext>
            </a:extLst>
          </p:cNvPr>
          <p:cNvSpPr txBox="1"/>
          <p:nvPr/>
        </p:nvSpPr>
        <p:spPr>
          <a:xfrm>
            <a:off x="5566390" y="1284765"/>
            <a:ext cx="7844674" cy="978163"/>
          </a:xfrm>
          <a:prstGeom prst="rect">
            <a:avLst/>
          </a:prstGeom>
        </p:spPr>
        <p:txBody>
          <a:bodyPr lIns="0" tIns="0" rIns="0" bIns="0" rtlCol="0" anchor="t">
            <a:spAutoFit/>
          </a:bodyPr>
          <a:lstStyle/>
          <a:p>
            <a:pPr algn="just">
              <a:lnSpc>
                <a:spcPts val="7386"/>
              </a:lnSpc>
            </a:pPr>
            <a:r>
              <a:rPr lang="en-US" sz="7386" dirty="0">
                <a:solidFill>
                  <a:srgbClr val="767679"/>
                </a:solidFill>
                <a:latin typeface="Cerebri"/>
              </a:rPr>
              <a:t>Add an extension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39000" y="2019300"/>
            <a:ext cx="13492252" cy="13896514"/>
          </a:xfrm>
          <a:prstGeom prst="rect">
            <a:avLst/>
          </a:prstGeom>
        </p:spPr>
      </p:pic>
      <p:sp>
        <p:nvSpPr>
          <p:cNvPr id="3" name="TextBox 3"/>
          <p:cNvSpPr txBox="1"/>
          <p:nvPr/>
        </p:nvSpPr>
        <p:spPr>
          <a:xfrm>
            <a:off x="1028700" y="3957085"/>
            <a:ext cx="5625981" cy="2372829"/>
          </a:xfrm>
          <a:prstGeom prst="rect">
            <a:avLst/>
          </a:prstGeom>
        </p:spPr>
        <p:txBody>
          <a:bodyPr wrap="square" lIns="0" tIns="0" rIns="0" bIns="0" rtlCol="0" anchor="t">
            <a:spAutoFit/>
          </a:bodyPr>
          <a:lstStyle/>
          <a:p>
            <a:pPr>
              <a:lnSpc>
                <a:spcPts val="3711"/>
              </a:lnSpc>
            </a:pPr>
            <a:r>
              <a:rPr lang="en-US" sz="3711" dirty="0">
                <a:solidFill>
                  <a:srgbClr val="323334"/>
                </a:solidFill>
                <a:latin typeface="Roboto"/>
              </a:rPr>
              <a:t>Remainder: When you change any configuration on the </a:t>
            </a:r>
            <a:r>
              <a:rPr lang="en-US" sz="3711" dirty="0" err="1">
                <a:solidFill>
                  <a:srgbClr val="323334"/>
                </a:solidFill>
                <a:latin typeface="Roboto"/>
              </a:rPr>
              <a:t>json</a:t>
            </a:r>
            <a:r>
              <a:rPr lang="en-US" sz="3711" dirty="0">
                <a:solidFill>
                  <a:srgbClr val="323334"/>
                </a:solidFill>
                <a:latin typeface="Roboto"/>
              </a:rPr>
              <a:t>, a box will appear after saving.</a:t>
            </a:r>
          </a:p>
          <a:p>
            <a:pPr>
              <a:lnSpc>
                <a:spcPts val="3711"/>
              </a:lnSpc>
            </a:pPr>
            <a:endParaRPr lang="en-US" sz="3711" dirty="0">
              <a:solidFill>
                <a:srgbClr val="323334"/>
              </a:solidFill>
              <a:latin typeface="Roboto"/>
            </a:endParaRPr>
          </a:p>
        </p:txBody>
      </p:sp>
      <p:grpSp>
        <p:nvGrpSpPr>
          <p:cNvPr id="4" name="Group 3">
            <a:extLst>
              <a:ext uri="{FF2B5EF4-FFF2-40B4-BE49-F238E27FC236}">
                <a16:creationId xmlns:a16="http://schemas.microsoft.com/office/drawing/2014/main" id="{E4D7FC84-EF54-9ED1-935E-02671832F4A3}"/>
              </a:ext>
            </a:extLst>
          </p:cNvPr>
          <p:cNvGrpSpPr/>
          <p:nvPr/>
        </p:nvGrpSpPr>
        <p:grpSpPr>
          <a:xfrm>
            <a:off x="7391400" y="1658297"/>
            <a:ext cx="13238559" cy="7924800"/>
            <a:chOff x="5158332" y="859375"/>
            <a:chExt cx="6809819" cy="3755108"/>
          </a:xfrm>
        </p:grpSpPr>
        <p:sp>
          <p:nvSpPr>
            <p:cNvPr id="5" name="Google Shape;5589;p277">
              <a:extLst>
                <a:ext uri="{FF2B5EF4-FFF2-40B4-BE49-F238E27FC236}">
                  <a16:creationId xmlns:a16="http://schemas.microsoft.com/office/drawing/2014/main" id="{8F9BDBC1-4DFD-C439-6925-1686859B0196}"/>
                </a:ext>
              </a:extLst>
            </p:cNvPr>
            <p:cNvSpPr/>
            <p:nvPr/>
          </p:nvSpPr>
          <p:spPr>
            <a:xfrm>
              <a:off x="5171254" y="859383"/>
              <a:ext cx="6796800" cy="3755100"/>
            </a:xfrm>
            <a:prstGeom prst="roundRect">
              <a:avLst>
                <a:gd name="adj" fmla="val 1839"/>
              </a:avLst>
            </a:prstGeom>
            <a:solidFill>
              <a:srgbClr val="28282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0F6FC"/>
                </a:buClr>
                <a:buSzPts val="900"/>
                <a:buFont typeface="Arial"/>
                <a:buNone/>
              </a:pPr>
              <a:endParaRPr sz="900" b="0" i="0" u="none" strike="noStrike" cap="none">
                <a:solidFill>
                  <a:schemeClr val="dk1"/>
                </a:solidFill>
                <a:latin typeface="Arial"/>
                <a:ea typeface="Arial"/>
                <a:cs typeface="Arial"/>
                <a:sym typeface="Arial"/>
              </a:endParaRPr>
            </a:p>
          </p:txBody>
        </p:sp>
        <p:pic>
          <p:nvPicPr>
            <p:cNvPr id="6" name="Google Shape;5590;p277">
              <a:extLst>
                <a:ext uri="{FF2B5EF4-FFF2-40B4-BE49-F238E27FC236}">
                  <a16:creationId xmlns:a16="http://schemas.microsoft.com/office/drawing/2014/main" id="{42AFDE8C-F050-E13C-75C0-11CFE4C3C528}"/>
                </a:ext>
              </a:extLst>
            </p:cNvPr>
            <p:cNvPicPr preferRelativeResize="0"/>
            <p:nvPr/>
          </p:nvPicPr>
          <p:blipFill rotWithShape="1">
            <a:blip r:embed="rId5">
              <a:alphaModFix/>
            </a:blip>
            <a:srcRect/>
            <a:stretch/>
          </p:blipFill>
          <p:spPr>
            <a:xfrm>
              <a:off x="5158332" y="859375"/>
              <a:ext cx="6809819" cy="284335"/>
            </a:xfrm>
            <a:prstGeom prst="rect">
              <a:avLst/>
            </a:prstGeom>
            <a:noFill/>
            <a:ln>
              <a:noFill/>
            </a:ln>
          </p:spPr>
        </p:pic>
      </p:grpSp>
      <p:pic>
        <p:nvPicPr>
          <p:cNvPr id="4098" name="Picture 2" descr="Recreating Codespace">
            <a:extLst>
              <a:ext uri="{FF2B5EF4-FFF2-40B4-BE49-F238E27FC236}">
                <a16:creationId xmlns:a16="http://schemas.microsoft.com/office/drawing/2014/main" id="{1DB2269F-237F-0CAF-A3D4-C36169522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4848" y="2258359"/>
            <a:ext cx="13022952" cy="71741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49A9685F-D1A2-6683-8BBE-14446B1F59C0}"/>
              </a:ext>
            </a:extLst>
          </p:cNvPr>
          <p:cNvPicPr>
            <a:picLocks noChangeAspect="1"/>
          </p:cNvPicPr>
          <p:nvPr/>
        </p:nvPicPr>
        <p:blipFill>
          <a:blip r:embed="rId3"/>
          <a:srcRect l="14085" r="228"/>
          <a:stretch>
            <a:fillRect/>
          </a:stretch>
        </p:blipFill>
        <p:spPr>
          <a:xfrm>
            <a:off x="-1843183" y="-681448"/>
            <a:ext cx="11630755" cy="12114536"/>
          </a:xfrm>
          <a:prstGeom prst="rect">
            <a:avLst/>
          </a:prstGeom>
        </p:spPr>
      </p:pic>
      <p:sp>
        <p:nvSpPr>
          <p:cNvPr id="7" name="Google Shape;5737;p289">
            <a:extLst>
              <a:ext uri="{FF2B5EF4-FFF2-40B4-BE49-F238E27FC236}">
                <a16:creationId xmlns:a16="http://schemas.microsoft.com/office/drawing/2014/main" id="{5621B9AE-B22D-2DA6-C3F8-16483C4410EC}"/>
              </a:ext>
            </a:extLst>
          </p:cNvPr>
          <p:cNvSpPr txBox="1">
            <a:spLocks/>
          </p:cNvSpPr>
          <p:nvPr/>
        </p:nvSpPr>
        <p:spPr>
          <a:xfrm>
            <a:off x="1105793" y="5335333"/>
            <a:ext cx="5896500" cy="165177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R="0" lvl="0" algn="l" defTabSz="914400" rtl="0" eaLnBrk="1" latinLnBrk="0" hangingPunct="1">
              <a:lnSpc>
                <a:spcPct val="100000"/>
              </a:lnSpc>
              <a:spcBef>
                <a:spcPts val="0"/>
              </a:spcBef>
              <a:spcAft>
                <a:spcPts val="0"/>
              </a:spcAft>
              <a:buClr>
                <a:srgbClr val="000000"/>
              </a:buClr>
              <a:buFont typeface="Arial"/>
              <a:buNone/>
              <a:defRPr sz="2800" b="0" i="0" u="none" strike="noStrike" kern="1200"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r>
              <a:rPr lang="en-US" sz="4800" b="1" dirty="0">
                <a:solidFill>
                  <a:schemeClr val="tx1">
                    <a:lumMod val="85000"/>
                    <a:lumOff val="15000"/>
                  </a:schemeClr>
                </a:solidFill>
              </a:rPr>
              <a:t>Unique identifier</a:t>
            </a:r>
            <a:br>
              <a:rPr lang="en-US" sz="4800" b="1" dirty="0">
                <a:solidFill>
                  <a:schemeClr val="tx1">
                    <a:lumMod val="85000"/>
                    <a:lumOff val="15000"/>
                  </a:schemeClr>
                </a:solidFill>
              </a:rPr>
            </a:br>
            <a:r>
              <a:rPr lang="en-US" sz="4800" b="1" dirty="0">
                <a:solidFill>
                  <a:schemeClr val="tx1">
                    <a:lumMod val="85000"/>
                    <a:lumOff val="15000"/>
                  </a:schemeClr>
                </a:solidFill>
              </a:rPr>
              <a:t>of an extension</a:t>
            </a:r>
          </a:p>
        </p:txBody>
      </p:sp>
      <p:sp>
        <p:nvSpPr>
          <p:cNvPr id="8" name="Google Shape;5738;p289">
            <a:extLst>
              <a:ext uri="{FF2B5EF4-FFF2-40B4-BE49-F238E27FC236}">
                <a16:creationId xmlns:a16="http://schemas.microsoft.com/office/drawing/2014/main" id="{E6DB87EA-A3B7-9B6E-B622-F345DE9D0C25}"/>
              </a:ext>
            </a:extLst>
          </p:cNvPr>
          <p:cNvSpPr txBox="1">
            <a:spLocks/>
          </p:cNvSpPr>
          <p:nvPr/>
        </p:nvSpPr>
        <p:spPr>
          <a:xfrm>
            <a:off x="10288800" y="5200336"/>
            <a:ext cx="6858000" cy="5850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342900" marR="0" lvl="0" indent="-3429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1pPr>
            <a:lvl2pPr marL="742950" marR="0" lvl="1" indent="-28575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2pPr>
            <a:lvl3pPr marL="1143000" marR="0" lvl="2"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3pPr>
            <a:lvl4pPr marL="1600200" marR="0" lvl="3"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4pPr>
            <a:lvl5pPr marL="2057400" marR="0" lvl="4"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9pPr>
          </a:lstStyle>
          <a:p>
            <a:pPr marL="0" indent="0">
              <a:spcBef>
                <a:spcPts val="3600"/>
              </a:spcBef>
              <a:buFont typeface="Arial"/>
              <a:buNone/>
            </a:pPr>
            <a:r>
              <a:rPr lang="en-US" sz="3200" dirty="0">
                <a:solidFill>
                  <a:schemeClr val="tx1">
                    <a:lumMod val="85000"/>
                    <a:lumOff val="15000"/>
                  </a:schemeClr>
                </a:solidFill>
              </a:rPr>
              <a:t>Locate the </a:t>
            </a:r>
            <a:r>
              <a:rPr lang="en-US" sz="3200" i="1" dirty="0">
                <a:solidFill>
                  <a:schemeClr val="tx1">
                    <a:lumMod val="85000"/>
                    <a:lumOff val="15000"/>
                  </a:schemeClr>
                </a:solidFill>
              </a:rPr>
              <a:t>Unique Identifier </a:t>
            </a:r>
            <a:r>
              <a:rPr lang="en-US" sz="3200" dirty="0">
                <a:solidFill>
                  <a:schemeClr val="tx1">
                    <a:lumMod val="85000"/>
                    <a:lumOff val="15000"/>
                  </a:schemeClr>
                </a:solidFill>
              </a:rPr>
              <a:t>field</a:t>
            </a:r>
          </a:p>
        </p:txBody>
      </p:sp>
      <p:sp>
        <p:nvSpPr>
          <p:cNvPr id="9" name="Google Shape;5739;p289">
            <a:extLst>
              <a:ext uri="{FF2B5EF4-FFF2-40B4-BE49-F238E27FC236}">
                <a16:creationId xmlns:a16="http://schemas.microsoft.com/office/drawing/2014/main" id="{8A2BFA22-A6C1-68FD-E659-DD83A58312CF}"/>
              </a:ext>
            </a:extLst>
          </p:cNvPr>
          <p:cNvSpPr txBox="1">
            <a:spLocks/>
          </p:cNvSpPr>
          <p:nvPr/>
        </p:nvSpPr>
        <p:spPr>
          <a:xfrm>
            <a:off x="10288800" y="6124505"/>
            <a:ext cx="6858000" cy="10056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342900" marR="0" lvl="0" indent="-3429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1pPr>
            <a:lvl2pPr marL="742950" marR="0" lvl="1" indent="-28575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2pPr>
            <a:lvl3pPr marL="1143000" marR="0" lvl="2"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3pPr>
            <a:lvl4pPr marL="1600200" marR="0" lvl="3"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4pPr>
            <a:lvl5pPr marL="2057400" marR="0" lvl="4"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9pPr>
          </a:lstStyle>
          <a:p>
            <a:pPr marL="0" indent="0">
              <a:buFont typeface="Arial"/>
              <a:buNone/>
            </a:pPr>
            <a:r>
              <a:rPr lang="en-US" dirty="0">
                <a:solidFill>
                  <a:schemeClr val="tx1">
                    <a:lumMod val="50000"/>
                    <a:lumOff val="50000"/>
                  </a:schemeClr>
                </a:solidFill>
              </a:rPr>
              <a:t>Under More info section on your right side.</a:t>
            </a:r>
          </a:p>
        </p:txBody>
      </p:sp>
      <p:sp>
        <p:nvSpPr>
          <p:cNvPr id="10" name="Google Shape;5740;p289">
            <a:extLst>
              <a:ext uri="{FF2B5EF4-FFF2-40B4-BE49-F238E27FC236}">
                <a16:creationId xmlns:a16="http://schemas.microsoft.com/office/drawing/2014/main" id="{0D87E23C-91D3-3AD6-769D-F5EE3DE50C69}"/>
              </a:ext>
            </a:extLst>
          </p:cNvPr>
          <p:cNvSpPr txBox="1">
            <a:spLocks/>
          </p:cNvSpPr>
          <p:nvPr/>
        </p:nvSpPr>
        <p:spPr>
          <a:xfrm>
            <a:off x="10288810" y="3018016"/>
            <a:ext cx="6652200" cy="10056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342900" marR="0" lvl="0" indent="-3429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1pPr>
            <a:lvl2pPr marL="742950" marR="0" lvl="1" indent="-28575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2pPr>
            <a:lvl3pPr marL="1143000" marR="0" lvl="2"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3pPr>
            <a:lvl4pPr marL="1600200" marR="0" lvl="3"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4pPr>
            <a:lvl5pPr marL="2057400" marR="0" lvl="4"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9pPr>
          </a:lstStyle>
          <a:p>
            <a:pPr marL="0" indent="0">
              <a:buClr>
                <a:schemeClr val="dk1"/>
              </a:buClr>
              <a:buSzPts val="1200"/>
              <a:buFont typeface="Helvetica Neue"/>
              <a:buNone/>
            </a:pPr>
            <a:r>
              <a:rPr lang="en-US" sz="3200" dirty="0">
                <a:solidFill>
                  <a:schemeClr val="tx1">
                    <a:lumMod val="85000"/>
                    <a:lumOff val="15000"/>
                  </a:schemeClr>
                </a:solidFill>
              </a:rPr>
              <a:t>Navigate to the extension's web page</a:t>
            </a:r>
          </a:p>
        </p:txBody>
      </p:sp>
      <p:sp>
        <p:nvSpPr>
          <p:cNvPr id="11" name="Google Shape;5741;p289">
            <a:extLst>
              <a:ext uri="{FF2B5EF4-FFF2-40B4-BE49-F238E27FC236}">
                <a16:creationId xmlns:a16="http://schemas.microsoft.com/office/drawing/2014/main" id="{D55C39B5-D37B-2D65-502F-768E3460A5CF}"/>
              </a:ext>
            </a:extLst>
          </p:cNvPr>
          <p:cNvSpPr txBox="1">
            <a:spLocks/>
          </p:cNvSpPr>
          <p:nvPr/>
        </p:nvSpPr>
        <p:spPr>
          <a:xfrm>
            <a:off x="10288800" y="3898876"/>
            <a:ext cx="6858000" cy="10056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RPr/>
            </a:defPPr>
            <a:lvl1pPr marL="342900" marR="0" lvl="0" indent="-3429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1pPr>
            <a:lvl2pPr marL="742950" marR="0" lvl="1" indent="-28575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2pPr>
            <a:lvl3pPr marL="1143000" marR="0" lvl="2"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3pPr>
            <a:lvl4pPr marL="1600200" marR="0" lvl="3"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4pPr>
            <a:lvl5pPr marL="2057400" marR="0" lvl="4"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5pPr>
            <a:lvl6pPr marL="2514600" marR="0" lvl="5"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6pPr>
            <a:lvl7pPr marL="2971800" marR="0" lvl="6"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7pPr>
            <a:lvl8pPr marL="3429000" marR="0" lvl="7"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8pPr>
            <a:lvl9pPr marL="3886200" marR="0" lvl="8" indent="-228600" algn="l" defTabSz="914400" rtl="0" eaLnBrk="1" latinLnBrk="0" hangingPunct="1">
              <a:lnSpc>
                <a:spcPct val="100000"/>
              </a:lnSpc>
              <a:spcBef>
                <a:spcPts val="0"/>
              </a:spcBef>
              <a:spcAft>
                <a:spcPts val="0"/>
              </a:spcAft>
              <a:buClr>
                <a:srgbClr val="000000"/>
              </a:buClr>
              <a:buFont typeface="Arial"/>
              <a:buChar char="•"/>
              <a:defRPr sz="2800" b="0" i="0" u="none" strike="noStrike" kern="1200" cap="none">
                <a:solidFill>
                  <a:srgbClr val="000000"/>
                </a:solidFill>
                <a:latin typeface="Arial"/>
                <a:ea typeface="Arial"/>
                <a:cs typeface="Arial"/>
                <a:sym typeface="Arial"/>
              </a:defRPr>
            </a:lvl9pPr>
          </a:lstStyle>
          <a:p>
            <a:pPr marL="0" indent="0">
              <a:buFont typeface="Arial"/>
              <a:buNone/>
            </a:pPr>
            <a:r>
              <a:rPr lang="en-US" dirty="0">
                <a:solidFill>
                  <a:schemeClr val="tx1">
                    <a:lumMod val="50000"/>
                    <a:lumOff val="50000"/>
                  </a:schemeClr>
                </a:solidFill>
                <a:latin typeface="-apple-system"/>
              </a:rPr>
              <a:t>For example, </a:t>
            </a:r>
            <a:r>
              <a:rPr lang="en-US" b="1" dirty="0">
                <a:solidFill>
                  <a:schemeClr val="tx1">
                    <a:lumMod val="50000"/>
                    <a:lumOff val="50000"/>
                  </a:schemeClr>
                </a:solidFill>
                <a:latin typeface="wf_segoe-ui"/>
              </a:rPr>
              <a:t> </a:t>
            </a:r>
            <a:r>
              <a:rPr lang="en-US" b="1" dirty="0">
                <a:solidFill>
                  <a:srgbClr val="FFFFFF"/>
                </a:solidFill>
                <a:latin typeface="wf_segoe-ui"/>
                <a:hlinkClick r:id="rId4"/>
              </a:rPr>
              <a:t>Black Formatter</a:t>
            </a:r>
            <a:r>
              <a:rPr lang="en-US" b="1" dirty="0">
                <a:solidFill>
                  <a:srgbClr val="FFFFFF"/>
                </a:solidFill>
                <a:latin typeface="wf_segoe-ui"/>
              </a:rPr>
              <a:t>.</a:t>
            </a:r>
            <a:endParaRPr lang="en-US" dirty="0">
              <a:solidFill>
                <a:schemeClr val="dk2"/>
              </a:solidFill>
            </a:endParaRPr>
          </a:p>
        </p:txBody>
      </p:sp>
      <p:sp>
        <p:nvSpPr>
          <p:cNvPr id="12" name="Google Shape;5746;p289">
            <a:extLst>
              <a:ext uri="{FF2B5EF4-FFF2-40B4-BE49-F238E27FC236}">
                <a16:creationId xmlns:a16="http://schemas.microsoft.com/office/drawing/2014/main" id="{208AC836-F82B-7E69-F3A5-5EE8AD915350}"/>
              </a:ext>
            </a:extLst>
          </p:cNvPr>
          <p:cNvSpPr txBox="1"/>
          <p:nvPr/>
        </p:nvSpPr>
        <p:spPr>
          <a:xfrm>
            <a:off x="1141200" y="4288953"/>
            <a:ext cx="7317000" cy="1046380"/>
          </a:xfrm>
          <a:prstGeom prst="rect">
            <a:avLst/>
          </a:prstGeom>
          <a:noFill/>
          <a:ln>
            <a:noFill/>
          </a:ln>
        </p:spPr>
        <p:txBody>
          <a:bodyPr spcFirstLastPara="1" wrap="square" lIns="182850" tIns="182850" rIns="182850" bIns="1828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s-MX" sz="4400" dirty="0" err="1">
                <a:solidFill>
                  <a:schemeClr val="tx1">
                    <a:lumMod val="85000"/>
                    <a:lumOff val="15000"/>
                  </a:schemeClr>
                </a:solidFill>
                <a:latin typeface="Roboto Mono"/>
                <a:ea typeface="Roboto Mono"/>
                <a:cs typeface="Roboto Mono"/>
                <a:sym typeface="Roboto Mono"/>
              </a:rPr>
              <a:t>To</a:t>
            </a:r>
            <a:r>
              <a:rPr lang="es-MX" sz="4400" dirty="0">
                <a:solidFill>
                  <a:schemeClr val="tx1">
                    <a:lumMod val="85000"/>
                    <a:lumOff val="15000"/>
                  </a:schemeClr>
                </a:solidFill>
                <a:latin typeface="Roboto Mono"/>
                <a:ea typeface="Roboto Mono"/>
                <a:cs typeface="Roboto Mono"/>
                <a:sym typeface="Roboto Mono"/>
              </a:rPr>
              <a:t> </a:t>
            </a:r>
            <a:r>
              <a:rPr lang="es-MX" sz="4400" dirty="0" err="1">
                <a:solidFill>
                  <a:schemeClr val="tx1">
                    <a:lumMod val="85000"/>
                    <a:lumOff val="15000"/>
                  </a:schemeClr>
                </a:solidFill>
                <a:latin typeface="Roboto Mono"/>
                <a:ea typeface="Roboto Mono"/>
                <a:cs typeface="Roboto Mono"/>
                <a:sym typeface="Roboto Mono"/>
              </a:rPr>
              <a:t>find</a:t>
            </a:r>
            <a:r>
              <a:rPr lang="es-MX" sz="4400" dirty="0">
                <a:solidFill>
                  <a:schemeClr val="tx1">
                    <a:lumMod val="85000"/>
                    <a:lumOff val="15000"/>
                  </a:schemeClr>
                </a:solidFill>
                <a:latin typeface="Roboto Mono"/>
                <a:ea typeface="Roboto Mono"/>
                <a:cs typeface="Roboto Mono"/>
                <a:sym typeface="Roboto Mono"/>
              </a:rPr>
              <a:t> </a:t>
            </a:r>
            <a:r>
              <a:rPr lang="es-MX" sz="4400" dirty="0" err="1">
                <a:solidFill>
                  <a:schemeClr val="tx1">
                    <a:lumMod val="85000"/>
                    <a:lumOff val="15000"/>
                  </a:schemeClr>
                </a:solidFill>
                <a:latin typeface="Roboto Mono"/>
                <a:ea typeface="Roboto Mono"/>
                <a:cs typeface="Roboto Mono"/>
                <a:sym typeface="Roboto Mono"/>
              </a:rPr>
              <a:t>the</a:t>
            </a:r>
            <a:endParaRPr lang="es-MX" sz="4400" dirty="0">
              <a:solidFill>
                <a:schemeClr val="tx1">
                  <a:lumMod val="85000"/>
                  <a:lumOff val="15000"/>
                </a:schemeClr>
              </a:solidFill>
              <a:latin typeface="Roboto Mono"/>
              <a:ea typeface="Roboto Mono"/>
              <a:cs typeface="Roboto Mono"/>
              <a:sym typeface="Roboto Mono"/>
            </a:endParaRPr>
          </a:p>
        </p:txBody>
      </p:sp>
      <p:pic>
        <p:nvPicPr>
          <p:cNvPr id="13" name="Google Shape;5747;p289">
            <a:extLst>
              <a:ext uri="{FF2B5EF4-FFF2-40B4-BE49-F238E27FC236}">
                <a16:creationId xmlns:a16="http://schemas.microsoft.com/office/drawing/2014/main" id="{F3C91643-4E46-D39C-6E24-78D195381451}"/>
              </a:ext>
            </a:extLst>
          </p:cNvPr>
          <p:cNvPicPr preferRelativeResize="0"/>
          <p:nvPr/>
        </p:nvPicPr>
        <p:blipFill rotWithShape="1">
          <a:blip r:embed="rId5">
            <a:alphaModFix/>
          </a:blip>
          <a:srcRect/>
          <a:stretch/>
        </p:blipFill>
        <p:spPr>
          <a:xfrm>
            <a:off x="1271618" y="2675191"/>
            <a:ext cx="1543050" cy="1533976"/>
          </a:xfrm>
          <a:prstGeom prst="rect">
            <a:avLst/>
          </a:prstGeom>
          <a:noFill/>
          <a:ln>
            <a:noFill/>
          </a:ln>
        </p:spPr>
      </p:pic>
      <p:sp>
        <p:nvSpPr>
          <p:cNvPr id="14" name="Google Shape;5748;p289">
            <a:extLst>
              <a:ext uri="{FF2B5EF4-FFF2-40B4-BE49-F238E27FC236}">
                <a16:creationId xmlns:a16="http://schemas.microsoft.com/office/drawing/2014/main" id="{0311D9A8-C83B-2CD6-CFC1-64B544E26B4F}"/>
              </a:ext>
            </a:extLst>
          </p:cNvPr>
          <p:cNvSpPr/>
          <p:nvPr/>
        </p:nvSpPr>
        <p:spPr>
          <a:xfrm>
            <a:off x="8903960" y="3098166"/>
            <a:ext cx="1097400" cy="1097400"/>
          </a:xfrm>
          <a:prstGeom prst="ellipse">
            <a:avLst/>
          </a:prstGeom>
          <a:noFill/>
          <a:ln w="57150" cap="flat" cmpd="sng">
            <a:solidFill>
              <a:srgbClr val="0070C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sp>
        <p:nvSpPr>
          <p:cNvPr id="15" name="Google Shape;5749;p289">
            <a:extLst>
              <a:ext uri="{FF2B5EF4-FFF2-40B4-BE49-F238E27FC236}">
                <a16:creationId xmlns:a16="http://schemas.microsoft.com/office/drawing/2014/main" id="{D2584AE7-48D2-758A-1785-C4150EE6ED6C}"/>
              </a:ext>
            </a:extLst>
          </p:cNvPr>
          <p:cNvSpPr/>
          <p:nvPr/>
        </p:nvSpPr>
        <p:spPr>
          <a:xfrm>
            <a:off x="8903960" y="5375820"/>
            <a:ext cx="1097400" cy="1097400"/>
          </a:xfrm>
          <a:prstGeom prst="ellipse">
            <a:avLst/>
          </a:prstGeom>
          <a:noFill/>
          <a:ln w="571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a:p>
        </p:txBody>
      </p:sp>
      <p:pic>
        <p:nvPicPr>
          <p:cNvPr id="16" name="Google Shape;5754;p289">
            <a:extLst>
              <a:ext uri="{FF2B5EF4-FFF2-40B4-BE49-F238E27FC236}">
                <a16:creationId xmlns:a16="http://schemas.microsoft.com/office/drawing/2014/main" id="{D501846A-865A-DF40-2779-8CD2E498DEEB}"/>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9205351" y="5677918"/>
            <a:ext cx="494578" cy="493204"/>
          </a:xfrm>
          <a:prstGeom prst="rect">
            <a:avLst/>
          </a:prstGeom>
          <a:noFill/>
          <a:ln>
            <a:noFill/>
          </a:ln>
        </p:spPr>
      </p:pic>
      <p:pic>
        <p:nvPicPr>
          <p:cNvPr id="17" name="Google Shape;5755;p289">
            <a:extLst>
              <a:ext uri="{FF2B5EF4-FFF2-40B4-BE49-F238E27FC236}">
                <a16:creationId xmlns:a16="http://schemas.microsoft.com/office/drawing/2014/main" id="{222DAB6E-4520-99E9-44A1-A07E1C12F94B}"/>
              </a:ext>
            </a:extLst>
          </p:cNvPr>
          <p:cNvPicPr preferRelativeResize="0"/>
          <p:nvPr/>
        </p:nvPicPr>
        <p:blipFill rotWithShape="1">
          <a:blip r:embed="rId8">
            <a:alphaModFix/>
            <a:extLst>
              <a:ext uri="{BEBA8EAE-BF5A-486C-A8C5-ECC9F3942E4B}">
                <a14:imgProps xmlns:a14="http://schemas.microsoft.com/office/drawing/2010/main">
                  <a14:imgLayer r:embed="rId9">
                    <a14:imgEffect>
                      <a14:brightnessContrast bright="-40000" contrast="-40000"/>
                    </a14:imgEffect>
                  </a14:imgLayer>
                </a14:imgProps>
              </a:ext>
            </a:extLst>
          </a:blip>
          <a:srcRect/>
          <a:stretch/>
        </p:blipFill>
        <p:spPr>
          <a:xfrm>
            <a:off x="9195983" y="3394856"/>
            <a:ext cx="503946" cy="504020"/>
          </a:xfrm>
          <a:prstGeom prst="rect">
            <a:avLst/>
          </a:prstGeom>
          <a:noFill/>
          <a:ln>
            <a:noFill/>
          </a:ln>
        </p:spPr>
      </p:pic>
    </p:spTree>
    <p:extLst>
      <p:ext uri="{BB962C8B-B14F-4D97-AF65-F5344CB8AC3E}">
        <p14:creationId xmlns:p14="http://schemas.microsoft.com/office/powerpoint/2010/main" val="275822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9839951" y="2930991"/>
            <a:ext cx="7419349" cy="4319694"/>
            <a:chOff x="0" y="-19050"/>
            <a:chExt cx="9892465" cy="5759593"/>
          </a:xfrm>
        </p:grpSpPr>
        <p:sp>
          <p:nvSpPr>
            <p:cNvPr id="3" name="TextBox 3"/>
            <p:cNvSpPr txBox="1"/>
            <p:nvPr/>
          </p:nvSpPr>
          <p:spPr>
            <a:xfrm>
              <a:off x="0" y="-19050"/>
              <a:ext cx="9892465" cy="1339846"/>
            </a:xfrm>
            <a:prstGeom prst="rect">
              <a:avLst/>
            </a:prstGeom>
          </p:spPr>
          <p:txBody>
            <a:bodyPr lIns="0" tIns="0" rIns="0" bIns="0" rtlCol="0" anchor="t">
              <a:spAutoFit/>
            </a:bodyPr>
            <a:lstStyle/>
            <a:p>
              <a:pPr>
                <a:lnSpc>
                  <a:spcPts val="7800"/>
                </a:lnSpc>
              </a:pPr>
              <a:r>
                <a:rPr lang="en-US" sz="6500" b="1" dirty="0">
                  <a:solidFill>
                    <a:srgbClr val="191919"/>
                  </a:solidFill>
                  <a:latin typeface="Roboto"/>
                </a:rPr>
                <a:t>Next steps</a:t>
              </a:r>
            </a:p>
          </p:txBody>
        </p:sp>
        <p:sp>
          <p:nvSpPr>
            <p:cNvPr id="4" name="TextBox 4"/>
            <p:cNvSpPr txBox="1"/>
            <p:nvPr/>
          </p:nvSpPr>
          <p:spPr>
            <a:xfrm>
              <a:off x="0" y="1828360"/>
              <a:ext cx="9892465" cy="3912183"/>
            </a:xfrm>
            <a:prstGeom prst="rect">
              <a:avLst/>
            </a:prstGeom>
          </p:spPr>
          <p:txBody>
            <a:bodyPr lIns="0" tIns="0" rIns="0" bIns="0" rtlCol="0" anchor="t">
              <a:spAutoFit/>
            </a:bodyPr>
            <a:lstStyle/>
            <a:p>
              <a:pPr>
                <a:lnSpc>
                  <a:spcPts val="4029"/>
                </a:lnSpc>
              </a:pPr>
              <a:r>
                <a:rPr lang="en-US" sz="3099" dirty="0">
                  <a:solidFill>
                    <a:srgbClr val="191919"/>
                  </a:solidFill>
                  <a:latin typeface="Roboto" panose="02000000000000000000" pitchFamily="2" charset="0"/>
                  <a:ea typeface="Roboto" panose="02000000000000000000" pitchFamily="2" charset="0"/>
                </a:rPr>
                <a:t>Make sure you have an Azure account already.</a:t>
              </a:r>
              <a:endParaRPr lang="en-US" sz="3100" dirty="0">
                <a:solidFill>
                  <a:srgbClr val="191919"/>
                </a:solidFill>
                <a:latin typeface="Roboto" panose="02000000000000000000" pitchFamily="2" charset="0"/>
                <a:ea typeface="Roboto" panose="02000000000000000000" pitchFamily="2" charset="0"/>
              </a:endParaRPr>
            </a:p>
            <a:p>
              <a:pPr marL="914400" lvl="1" indent="-457200">
                <a:buFont typeface="Arial" panose="020B0604020202020204" pitchFamily="34" charset="0"/>
                <a:buChar char="•"/>
              </a:pPr>
              <a:r>
                <a:rPr lang="en-US" sz="3100" b="0" i="0" u="none" strike="noStrike" dirty="0">
                  <a:solidFill>
                    <a:srgbClr val="C9D1D9"/>
                  </a:solidFill>
                  <a:effectLst/>
                  <a:latin typeface="Roboto" panose="02000000000000000000" pitchFamily="2" charset="0"/>
                  <a:ea typeface="Roboto" panose="02000000000000000000" pitchFamily="2" charset="0"/>
                  <a:hlinkClick r:id="rId3"/>
                </a:rPr>
                <a:t>Sign in to your Azure account</a:t>
              </a:r>
              <a:endParaRPr lang="en-US" sz="3100" b="0" i="0" dirty="0">
                <a:solidFill>
                  <a:srgbClr val="C9D1D9"/>
                </a:solidFill>
                <a:effectLst/>
                <a:latin typeface="Roboto" panose="02000000000000000000" pitchFamily="2" charset="0"/>
                <a:ea typeface="Roboto" panose="02000000000000000000" pitchFamily="2" charset="0"/>
              </a:endParaRPr>
            </a:p>
            <a:p>
              <a:pPr marL="914400" lvl="1" indent="-457200">
                <a:buFont typeface="Arial" panose="020B0604020202020204" pitchFamily="34" charset="0"/>
                <a:buChar char="•"/>
              </a:pPr>
              <a:r>
                <a:rPr lang="en-US" sz="3100" b="0" i="0" u="none" strike="noStrike" dirty="0">
                  <a:solidFill>
                    <a:srgbClr val="C9D1D9"/>
                  </a:solidFill>
                  <a:effectLst/>
                  <a:latin typeface="Roboto" panose="02000000000000000000" pitchFamily="2" charset="0"/>
                  <a:ea typeface="Roboto" panose="02000000000000000000" pitchFamily="2" charset="0"/>
                  <a:hlinkClick r:id="rId4"/>
                </a:rPr>
                <a:t>Create a (no Credit Card required) Azure For Students account</a:t>
              </a:r>
              <a:endParaRPr lang="en-US" sz="3100" b="0" i="0" dirty="0">
                <a:solidFill>
                  <a:srgbClr val="C9D1D9"/>
                </a:solidFill>
                <a:effectLst/>
                <a:latin typeface="Roboto" panose="02000000000000000000" pitchFamily="2" charset="0"/>
                <a:ea typeface="Roboto" panose="02000000000000000000" pitchFamily="2" charset="0"/>
              </a:endParaRPr>
            </a:p>
            <a:p>
              <a:pPr marL="914400" lvl="1" indent="-457200">
                <a:buFont typeface="Arial" panose="020B0604020202020204" pitchFamily="34" charset="0"/>
                <a:buChar char="•"/>
              </a:pPr>
              <a:r>
                <a:rPr lang="en-US" sz="3100" b="0" i="0" u="none" strike="noStrike" dirty="0">
                  <a:solidFill>
                    <a:srgbClr val="C9D1D9"/>
                  </a:solidFill>
                  <a:effectLst/>
                  <a:latin typeface="Roboto" panose="02000000000000000000" pitchFamily="2" charset="0"/>
                  <a:ea typeface="Roboto" panose="02000000000000000000" pitchFamily="2" charset="0"/>
                  <a:hlinkClick r:id="rId3"/>
                </a:rPr>
                <a:t>Create a new Azure account</a:t>
              </a:r>
              <a:endParaRPr lang="en-US" sz="3100" b="0" i="0" dirty="0">
                <a:solidFill>
                  <a:srgbClr val="C9D1D9"/>
                </a:solidFill>
                <a:effectLst/>
                <a:latin typeface="Roboto" panose="02000000000000000000" pitchFamily="2" charset="0"/>
                <a:ea typeface="Roboto" panose="02000000000000000000" pitchFamily="2" charset="0"/>
              </a:endParaRPr>
            </a:p>
          </p:txBody>
        </p:sp>
      </p:grpSp>
      <p:pic>
        <p:nvPicPr>
          <p:cNvPr id="5" name="Picture 5"/>
          <p:cNvPicPr>
            <a:picLocks noChangeAspect="1"/>
          </p:cNvPicPr>
          <p:nvPr/>
        </p:nvPicPr>
        <p:blipFill>
          <a:blip r:embed="rId5"/>
          <a:srcRect l="14085" r="228"/>
          <a:stretch>
            <a:fillRect/>
          </a:stretch>
        </p:blipFill>
        <p:spPr>
          <a:xfrm>
            <a:off x="0" y="-162882"/>
            <a:ext cx="10379618" cy="1081135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9839951" y="2930991"/>
            <a:ext cx="7419349" cy="4410729"/>
            <a:chOff x="0" y="-19051"/>
            <a:chExt cx="9892465" cy="5880972"/>
          </a:xfrm>
        </p:grpSpPr>
        <p:sp>
          <p:nvSpPr>
            <p:cNvPr id="3" name="TextBox 3"/>
            <p:cNvSpPr txBox="1"/>
            <p:nvPr/>
          </p:nvSpPr>
          <p:spPr>
            <a:xfrm>
              <a:off x="0" y="-19051"/>
              <a:ext cx="9892465" cy="1333699"/>
            </a:xfrm>
            <a:prstGeom prst="rect">
              <a:avLst/>
            </a:prstGeom>
          </p:spPr>
          <p:txBody>
            <a:bodyPr lIns="0" tIns="0" rIns="0" bIns="0" rtlCol="0" anchor="t">
              <a:spAutoFit/>
            </a:bodyPr>
            <a:lstStyle/>
            <a:p>
              <a:pPr>
                <a:lnSpc>
                  <a:spcPts val="7800"/>
                </a:lnSpc>
              </a:pPr>
              <a:r>
                <a:rPr lang="en-US" sz="6500" b="1" dirty="0">
                  <a:solidFill>
                    <a:srgbClr val="191919"/>
                  </a:solidFill>
                  <a:latin typeface="Roboto"/>
                </a:rPr>
                <a:t>Practice more</a:t>
              </a:r>
            </a:p>
          </p:txBody>
        </p:sp>
        <p:sp>
          <p:nvSpPr>
            <p:cNvPr id="4" name="TextBox 4"/>
            <p:cNvSpPr txBox="1"/>
            <p:nvPr/>
          </p:nvSpPr>
          <p:spPr>
            <a:xfrm>
              <a:off x="0" y="1828359"/>
              <a:ext cx="9892465" cy="4033562"/>
            </a:xfrm>
            <a:prstGeom prst="rect">
              <a:avLst/>
            </a:prstGeom>
          </p:spPr>
          <p:txBody>
            <a:bodyPr lIns="0" tIns="0" rIns="0" bIns="0" rtlCol="0" anchor="t">
              <a:spAutoFit/>
            </a:bodyPr>
            <a:lstStyle/>
            <a:p>
              <a:pPr>
                <a:lnSpc>
                  <a:spcPts val="4029"/>
                </a:lnSpc>
              </a:pPr>
              <a:r>
                <a:rPr lang="en-US" sz="3099" dirty="0">
                  <a:solidFill>
                    <a:srgbClr val="191919"/>
                  </a:solidFill>
                  <a:latin typeface="Roboto"/>
                </a:rPr>
                <a:t>You can continue to practice and learn with the </a:t>
              </a:r>
              <a:r>
                <a:rPr lang="en-US" sz="3099" dirty="0">
                  <a:solidFill>
                    <a:srgbClr val="191919"/>
                  </a:solidFill>
                  <a:latin typeface="Roboto"/>
                  <a:hlinkClick r:id="rId3"/>
                </a:rPr>
                <a:t>following examples</a:t>
              </a:r>
              <a:r>
                <a:rPr lang="en-US" sz="3099" dirty="0">
                  <a:solidFill>
                    <a:srgbClr val="191919"/>
                  </a:solidFill>
                  <a:latin typeface="Roboto"/>
                </a:rPr>
                <a:t>:</a:t>
              </a:r>
            </a:p>
            <a:p>
              <a:pPr marL="457200" indent="-457200">
                <a:lnSpc>
                  <a:spcPts val="4029"/>
                </a:lnSpc>
                <a:buFont typeface="Arial" panose="020B0604020202020204" pitchFamily="34" charset="0"/>
                <a:buChar char="•"/>
              </a:pPr>
              <a:r>
                <a:rPr lang="en-US" sz="3099" dirty="0">
                  <a:solidFill>
                    <a:srgbClr val="191919"/>
                  </a:solidFill>
                  <a:latin typeface="Roboto"/>
                </a:rPr>
                <a:t>Create an Azure App Service</a:t>
              </a:r>
            </a:p>
            <a:p>
              <a:pPr marL="334644" indent="-457200">
                <a:lnSpc>
                  <a:spcPts val="4029"/>
                </a:lnSpc>
                <a:buFont typeface="Arial" panose="020B0604020202020204" pitchFamily="34" charset="0"/>
                <a:buChar char="•"/>
              </a:pPr>
              <a:r>
                <a:rPr lang="en-US" sz="3099" dirty="0">
                  <a:solidFill>
                    <a:srgbClr val="191919"/>
                  </a:solidFill>
                  <a:latin typeface="Roboto"/>
                </a:rPr>
                <a:t>Create an Azure Service Principal</a:t>
              </a:r>
            </a:p>
            <a:p>
              <a:pPr marL="334644" indent="-457200">
                <a:lnSpc>
                  <a:spcPts val="4029"/>
                </a:lnSpc>
                <a:buFont typeface="Arial" panose="020B0604020202020204" pitchFamily="34" charset="0"/>
                <a:buChar char="•"/>
              </a:pPr>
              <a:r>
                <a:rPr lang="en-US" sz="3099" dirty="0">
                  <a:solidFill>
                    <a:srgbClr val="191919"/>
                  </a:solidFill>
                  <a:latin typeface="Roboto"/>
                </a:rPr>
                <a:t>Setup GitHub Actions</a:t>
              </a:r>
            </a:p>
            <a:p>
              <a:pPr marL="334644" indent="-457200">
                <a:lnSpc>
                  <a:spcPts val="4029"/>
                </a:lnSpc>
                <a:buFont typeface="Arial" panose="020B0604020202020204" pitchFamily="34" charset="0"/>
                <a:buChar char="•"/>
              </a:pPr>
              <a:r>
                <a:rPr lang="en-US" sz="3099" dirty="0">
                  <a:solidFill>
                    <a:srgbClr val="191919"/>
                  </a:solidFill>
                  <a:latin typeface="Roboto"/>
                </a:rPr>
                <a:t>Deploy your app</a:t>
              </a:r>
            </a:p>
          </p:txBody>
        </p:sp>
      </p:grpSp>
      <p:pic>
        <p:nvPicPr>
          <p:cNvPr id="5" name="Picture 5"/>
          <p:cNvPicPr>
            <a:picLocks noChangeAspect="1"/>
          </p:cNvPicPr>
          <p:nvPr/>
        </p:nvPicPr>
        <p:blipFill>
          <a:blip r:embed="rId4"/>
          <a:srcRect l="14085" r="228"/>
          <a:stretch>
            <a:fillRect/>
          </a:stretch>
        </p:blipFill>
        <p:spPr>
          <a:xfrm>
            <a:off x="0" y="-162882"/>
            <a:ext cx="10379618" cy="108113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92549" y="-6163219"/>
            <a:ext cx="8451451" cy="8229600"/>
          </a:xfrm>
          <a:prstGeom prst="rect">
            <a:avLst/>
          </a:prstGeom>
        </p:spPr>
      </p:pic>
      <p:sp>
        <p:nvSpPr>
          <p:cNvPr id="3" name="TextBox 3"/>
          <p:cNvSpPr txBox="1"/>
          <p:nvPr/>
        </p:nvSpPr>
        <p:spPr>
          <a:xfrm>
            <a:off x="1028700" y="5238543"/>
            <a:ext cx="15568921" cy="2462213"/>
          </a:xfrm>
          <a:prstGeom prst="rect">
            <a:avLst/>
          </a:prstGeom>
        </p:spPr>
        <p:txBody>
          <a:bodyPr lIns="0" tIns="0" rIns="0" bIns="0" rtlCol="0" anchor="t">
            <a:spAutoFit/>
          </a:bodyPr>
          <a:lstStyle/>
          <a:p>
            <a:pPr marL="571500" indent="-571500" algn="l">
              <a:buFont typeface="Arial"/>
              <a:buChar char="•"/>
            </a:pPr>
            <a:r>
              <a:rPr lang="es-MX" sz="4000" b="0" i="0" u="none" strike="noStrike" dirty="0" err="1">
                <a:solidFill>
                  <a:srgbClr val="C9D1D9"/>
                </a:solidFill>
                <a:effectLst/>
                <a:latin typeface="Roboto" panose="02000000000000000000" pitchFamily="2" charset="0"/>
                <a:ea typeface="Roboto" panose="02000000000000000000" pitchFamily="2" charset="0"/>
                <a:hlinkClick r:id="rId3"/>
              </a:rPr>
              <a:t>FastAPI</a:t>
            </a:r>
            <a:endParaRPr lang="es-MX" sz="4000" b="0" i="0" dirty="0">
              <a:solidFill>
                <a:srgbClr val="C9D1D9"/>
              </a:solidFill>
              <a:effectLst/>
              <a:latin typeface="Roboto" panose="02000000000000000000" pitchFamily="2" charset="0"/>
              <a:ea typeface="Roboto" panose="02000000000000000000" pitchFamily="2" charset="0"/>
              <a:cs typeface="Roboto" panose="02000000000000000000" pitchFamily="2" charset="0"/>
            </a:endParaRPr>
          </a:p>
          <a:p>
            <a:pPr marL="571500" indent="-571500" algn="l">
              <a:buFont typeface="Arial"/>
              <a:buChar char="•"/>
            </a:pPr>
            <a:r>
              <a:rPr lang="es-MX" sz="4000" b="0" i="0" u="none" strike="noStrike" dirty="0" err="1">
                <a:solidFill>
                  <a:srgbClr val="C9D1D9"/>
                </a:solidFill>
                <a:effectLst/>
                <a:latin typeface="Roboto" panose="02000000000000000000" pitchFamily="2" charset="0"/>
                <a:ea typeface="Roboto" panose="02000000000000000000" pitchFamily="2" charset="0"/>
                <a:hlinkClick r:id="rId4"/>
              </a:rPr>
              <a:t>Codespaces</a:t>
            </a:r>
            <a:endParaRPr lang="es-MX" sz="4000" b="0" i="0" dirty="0">
              <a:solidFill>
                <a:srgbClr val="C9D1D9"/>
              </a:solidFill>
              <a:effectLst/>
              <a:latin typeface="Roboto" panose="02000000000000000000" pitchFamily="2" charset="0"/>
              <a:ea typeface="Roboto" panose="02000000000000000000" pitchFamily="2" charset="0"/>
              <a:cs typeface="Roboto" panose="02000000000000000000" pitchFamily="2" charset="0"/>
            </a:endParaRPr>
          </a:p>
          <a:p>
            <a:pPr marL="571500" indent="-571500" algn="l">
              <a:buFont typeface="Arial"/>
              <a:buChar char="•"/>
            </a:pPr>
            <a:r>
              <a:rPr lang="es-MX" sz="4000" b="0" i="0" u="none" strike="noStrike" dirty="0">
                <a:solidFill>
                  <a:srgbClr val="C9D1D9"/>
                </a:solidFill>
                <a:effectLst/>
                <a:latin typeface="Roboto" panose="02000000000000000000" pitchFamily="2" charset="0"/>
                <a:ea typeface="Roboto" panose="02000000000000000000" pitchFamily="2" charset="0"/>
                <a:hlinkClick r:id="rId5"/>
              </a:rPr>
              <a:t>Use Dev </a:t>
            </a:r>
            <a:r>
              <a:rPr lang="es-MX" sz="4000" b="0" i="0" u="none" strike="noStrike" dirty="0" err="1">
                <a:solidFill>
                  <a:srgbClr val="C9D1D9"/>
                </a:solidFill>
                <a:effectLst/>
                <a:latin typeface="Roboto" panose="02000000000000000000" pitchFamily="2" charset="0"/>
                <a:ea typeface="Roboto" panose="02000000000000000000" pitchFamily="2" charset="0"/>
                <a:hlinkClick r:id="rId5"/>
              </a:rPr>
              <a:t>containers</a:t>
            </a:r>
            <a:r>
              <a:rPr lang="es-MX" sz="4000" b="0" i="0" u="none" strike="noStrike" dirty="0">
                <a:solidFill>
                  <a:srgbClr val="C9D1D9"/>
                </a:solidFill>
                <a:effectLst/>
                <a:latin typeface="Roboto" panose="02000000000000000000" pitchFamily="2" charset="0"/>
                <a:ea typeface="Roboto" panose="02000000000000000000" pitchFamily="2" charset="0"/>
                <a:hlinkClick r:id="rId5"/>
              </a:rPr>
              <a:t> </a:t>
            </a:r>
            <a:r>
              <a:rPr lang="es-MX" sz="4000" b="0" i="0" u="none" strike="noStrike" dirty="0" err="1">
                <a:solidFill>
                  <a:srgbClr val="C9D1D9"/>
                </a:solidFill>
                <a:effectLst/>
                <a:latin typeface="Roboto" panose="02000000000000000000" pitchFamily="2" charset="0"/>
                <a:ea typeface="Roboto" panose="02000000000000000000" pitchFamily="2" charset="0"/>
                <a:hlinkClick r:id="rId5"/>
              </a:rPr>
              <a:t>locally</a:t>
            </a:r>
            <a:endParaRPr lang="es-MX" sz="4000" b="0" i="0" dirty="0">
              <a:solidFill>
                <a:srgbClr val="C9D1D9"/>
              </a:solidFill>
              <a:effectLst/>
              <a:latin typeface="Roboto" panose="02000000000000000000" pitchFamily="2" charset="0"/>
              <a:ea typeface="Roboto" panose="02000000000000000000" pitchFamily="2" charset="0"/>
              <a:cs typeface="Roboto" panose="02000000000000000000" pitchFamily="2" charset="0"/>
            </a:endParaRPr>
          </a:p>
          <a:p>
            <a:endParaRPr lang="es-MX" sz="4000" dirty="0">
              <a:latin typeface="Roboto" panose="02000000000000000000" pitchFamily="2" charset="0"/>
              <a:ea typeface="Roboto" panose="02000000000000000000" pitchFamily="2" charset="0"/>
            </a:endParaRPr>
          </a:p>
        </p:txBody>
      </p:sp>
      <p:sp>
        <p:nvSpPr>
          <p:cNvPr id="4" name="TextBox 4"/>
          <p:cNvSpPr txBox="1"/>
          <p:nvPr/>
        </p:nvSpPr>
        <p:spPr>
          <a:xfrm>
            <a:off x="1028700" y="2881000"/>
            <a:ext cx="8115300" cy="1009589"/>
          </a:xfrm>
          <a:prstGeom prst="rect">
            <a:avLst/>
          </a:prstGeom>
        </p:spPr>
        <p:txBody>
          <a:bodyPr lIns="0" tIns="0" rIns="0" bIns="0" rtlCol="0" anchor="t">
            <a:spAutoFit/>
          </a:bodyPr>
          <a:lstStyle/>
          <a:p>
            <a:pPr>
              <a:lnSpc>
                <a:spcPts val="7919"/>
              </a:lnSpc>
            </a:pPr>
            <a:r>
              <a:rPr lang="en-US" sz="6599">
                <a:solidFill>
                  <a:srgbClr val="191919"/>
                </a:solidFill>
                <a:latin typeface="Roboto Bold"/>
              </a:rPr>
              <a:t>Other Resources</a:t>
            </a:r>
          </a:p>
        </p:txBody>
      </p:sp>
      <p:pic>
        <p:nvPicPr>
          <p:cNvPr id="5" name="Picture 5"/>
          <p:cNvPicPr>
            <a:picLocks noChangeAspect="1"/>
          </p:cNvPicPr>
          <p:nvPr/>
        </p:nvPicPr>
        <p:blipFill>
          <a:blip r:embed="rId2"/>
          <a:srcRect/>
          <a:stretch>
            <a:fillRect/>
          </a:stretch>
        </p:blipFill>
        <p:spPr>
          <a:xfrm rot="4900941">
            <a:off x="9013333" y="8204828"/>
            <a:ext cx="8451451"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28700" y="1445191"/>
            <a:ext cx="16230600" cy="0"/>
          </a:xfrm>
          <a:prstGeom prst="line">
            <a:avLst/>
          </a:prstGeom>
          <a:ln w="9525" cap="rnd">
            <a:solidFill>
              <a:srgbClr val="767679"/>
            </a:solidFill>
            <a:prstDash val="solid"/>
            <a:headEnd type="none" w="sm" len="sm"/>
            <a:tailEnd type="none" w="sm" len="sm"/>
          </a:ln>
        </p:spPr>
      </p:sp>
      <p:sp>
        <p:nvSpPr>
          <p:cNvPr id="3" name="TextBox 3"/>
          <p:cNvSpPr txBox="1"/>
          <p:nvPr/>
        </p:nvSpPr>
        <p:spPr>
          <a:xfrm>
            <a:off x="1028700" y="828675"/>
            <a:ext cx="7390225" cy="371408"/>
          </a:xfrm>
          <a:prstGeom prst="rect">
            <a:avLst/>
          </a:prstGeom>
        </p:spPr>
        <p:txBody>
          <a:bodyPr lIns="0" tIns="0" rIns="0" bIns="0" rtlCol="0" anchor="t">
            <a:spAutoFit/>
          </a:bodyPr>
          <a:lstStyle/>
          <a:p>
            <a:pPr>
              <a:lnSpc>
                <a:spcPts val="2879"/>
              </a:lnSpc>
              <a:spcBef>
                <a:spcPct val="0"/>
              </a:spcBef>
            </a:pPr>
            <a:r>
              <a:rPr lang="en-US" sz="2400" spc="60">
                <a:solidFill>
                  <a:srgbClr val="767679"/>
                </a:solidFill>
                <a:latin typeface="Roboto Italics"/>
              </a:rPr>
              <a:t>Python HTTP API for use with GitHub Codespaces</a:t>
            </a:r>
          </a:p>
        </p:txBody>
      </p:sp>
      <p:pic>
        <p:nvPicPr>
          <p:cNvPr id="4" name="Picture 4"/>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60836" y="3145373"/>
            <a:ext cx="13492252" cy="13896514"/>
          </a:xfrm>
          <a:prstGeom prst="rect">
            <a:avLst/>
          </a:prstGeom>
        </p:spPr>
      </p:pic>
      <p:sp>
        <p:nvSpPr>
          <p:cNvPr id="5" name="TextBox 5"/>
          <p:cNvSpPr txBox="1"/>
          <p:nvPr/>
        </p:nvSpPr>
        <p:spPr>
          <a:xfrm>
            <a:off x="1028700" y="4673479"/>
            <a:ext cx="7390225" cy="1894437"/>
          </a:xfrm>
          <a:prstGeom prst="rect">
            <a:avLst/>
          </a:prstGeom>
        </p:spPr>
        <p:txBody>
          <a:bodyPr lIns="0" tIns="0" rIns="0" bIns="0" rtlCol="0" anchor="t">
            <a:spAutoFit/>
          </a:bodyPr>
          <a:lstStyle/>
          <a:p>
            <a:pPr>
              <a:lnSpc>
                <a:spcPts val="3711"/>
              </a:lnSpc>
            </a:pPr>
            <a:r>
              <a:rPr lang="en-US" sz="3711">
                <a:solidFill>
                  <a:srgbClr val="323334"/>
                </a:solidFill>
                <a:latin typeface="Roboto"/>
              </a:rPr>
              <a:t>This template is also ready to be used with Codespaces, a developer environment running in the cloud with Visual Studio Code.</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75411" y="408664"/>
            <a:ext cx="2965388" cy="62003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71598" y="351514"/>
            <a:ext cx="787702" cy="787702"/>
          </a:xfrm>
          <a:prstGeom prst="rect">
            <a:avLst/>
          </a:prstGeom>
        </p:spPr>
      </p:pic>
      <p:grpSp>
        <p:nvGrpSpPr>
          <p:cNvPr id="15" name="Group 14">
            <a:extLst>
              <a:ext uri="{FF2B5EF4-FFF2-40B4-BE49-F238E27FC236}">
                <a16:creationId xmlns:a16="http://schemas.microsoft.com/office/drawing/2014/main" id="{DBC8A92A-0147-1284-1B6C-0A4CF340A5E6}"/>
              </a:ext>
            </a:extLst>
          </p:cNvPr>
          <p:cNvGrpSpPr/>
          <p:nvPr/>
        </p:nvGrpSpPr>
        <p:grpSpPr>
          <a:xfrm>
            <a:off x="9521519" y="1861683"/>
            <a:ext cx="13238559" cy="7924800"/>
            <a:chOff x="5158332" y="859375"/>
            <a:chExt cx="6809819" cy="3755108"/>
          </a:xfrm>
        </p:grpSpPr>
        <p:sp>
          <p:nvSpPr>
            <p:cNvPr id="16" name="Google Shape;5589;p277">
              <a:extLst>
                <a:ext uri="{FF2B5EF4-FFF2-40B4-BE49-F238E27FC236}">
                  <a16:creationId xmlns:a16="http://schemas.microsoft.com/office/drawing/2014/main" id="{1613A368-726C-C238-5E8F-53C11247687A}"/>
                </a:ext>
              </a:extLst>
            </p:cNvPr>
            <p:cNvSpPr/>
            <p:nvPr/>
          </p:nvSpPr>
          <p:spPr>
            <a:xfrm>
              <a:off x="5171254" y="859383"/>
              <a:ext cx="6796800" cy="3755100"/>
            </a:xfrm>
            <a:prstGeom prst="roundRect">
              <a:avLst>
                <a:gd name="adj" fmla="val 1839"/>
              </a:avLst>
            </a:prstGeom>
            <a:solidFill>
              <a:srgbClr val="28282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0F6FC"/>
                </a:buClr>
                <a:buSzPts val="900"/>
                <a:buFont typeface="Arial"/>
                <a:buNone/>
              </a:pPr>
              <a:endParaRPr sz="900" b="0" i="0" u="none" strike="noStrike" cap="none">
                <a:solidFill>
                  <a:schemeClr val="dk1"/>
                </a:solidFill>
                <a:latin typeface="Arial"/>
                <a:ea typeface="Arial"/>
                <a:cs typeface="Arial"/>
                <a:sym typeface="Arial"/>
              </a:endParaRPr>
            </a:p>
          </p:txBody>
        </p:sp>
        <p:pic>
          <p:nvPicPr>
            <p:cNvPr id="17" name="Google Shape;5590;p277">
              <a:extLst>
                <a:ext uri="{FF2B5EF4-FFF2-40B4-BE49-F238E27FC236}">
                  <a16:creationId xmlns:a16="http://schemas.microsoft.com/office/drawing/2014/main" id="{B3D3FDAF-3A27-2077-FE81-93116EDFDDE1}"/>
                </a:ext>
              </a:extLst>
            </p:cNvPr>
            <p:cNvPicPr preferRelativeResize="0"/>
            <p:nvPr/>
          </p:nvPicPr>
          <p:blipFill rotWithShape="1">
            <a:blip r:embed="rId8">
              <a:alphaModFix/>
            </a:blip>
            <a:srcRect/>
            <a:stretch/>
          </p:blipFill>
          <p:spPr>
            <a:xfrm>
              <a:off x="5158332" y="859375"/>
              <a:ext cx="6809819" cy="284335"/>
            </a:xfrm>
            <a:prstGeom prst="rect">
              <a:avLst/>
            </a:prstGeom>
            <a:noFill/>
            <a:ln>
              <a:noFill/>
            </a:ln>
          </p:spPr>
        </p:pic>
      </p:grpSp>
      <p:pic>
        <p:nvPicPr>
          <p:cNvPr id="1026" name="Picture 2" descr="Running FastAPI">
            <a:extLst>
              <a:ext uri="{FF2B5EF4-FFF2-40B4-BE49-F238E27FC236}">
                <a16:creationId xmlns:a16="http://schemas.microsoft.com/office/drawing/2014/main" id="{75B70DB5-369D-46DF-3275-49A7A0E869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1331" y="2425315"/>
            <a:ext cx="8193037" cy="72901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29951" y="1028700"/>
            <a:ext cx="3667370" cy="3667370"/>
          </a:xfrm>
          <a:prstGeom prst="rect">
            <a:avLst/>
          </a:prstGeom>
        </p:spPr>
      </p:pic>
      <p:pic>
        <p:nvPicPr>
          <p:cNvPr id="3" name="Picture 3"/>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64963" y="31081"/>
            <a:ext cx="9329977" cy="9329977"/>
          </a:xfrm>
          <a:prstGeom prst="rect">
            <a:avLst/>
          </a:prstGeom>
        </p:spPr>
      </p:pic>
      <p:sp>
        <p:nvSpPr>
          <p:cNvPr id="4" name="TextBox 4"/>
          <p:cNvSpPr txBox="1"/>
          <p:nvPr/>
        </p:nvSpPr>
        <p:spPr>
          <a:xfrm>
            <a:off x="1033548" y="3086100"/>
            <a:ext cx="8110452" cy="4509510"/>
          </a:xfrm>
          <a:prstGeom prst="rect">
            <a:avLst/>
          </a:prstGeom>
        </p:spPr>
        <p:txBody>
          <a:bodyPr lIns="0" tIns="0" rIns="0" bIns="0" rtlCol="0" anchor="t">
            <a:spAutoFit/>
          </a:bodyPr>
          <a:lstStyle/>
          <a:p>
            <a:pPr algn="r">
              <a:lnSpc>
                <a:spcPts val="8800"/>
              </a:lnSpc>
            </a:pPr>
            <a:r>
              <a:rPr lang="en-US" sz="8800" dirty="0">
                <a:solidFill>
                  <a:srgbClr val="323334"/>
                </a:solidFill>
                <a:latin typeface="Cerebri"/>
              </a:rPr>
              <a:t>Found an issue or have an idea for improvement?</a:t>
            </a:r>
          </a:p>
        </p:txBody>
      </p:sp>
      <p:sp>
        <p:nvSpPr>
          <p:cNvPr id="5" name="TextBox 5"/>
          <p:cNvSpPr txBox="1"/>
          <p:nvPr/>
        </p:nvSpPr>
        <p:spPr>
          <a:xfrm>
            <a:off x="10111558" y="4402831"/>
            <a:ext cx="7156564" cy="1507592"/>
          </a:xfrm>
          <a:prstGeom prst="rect">
            <a:avLst/>
          </a:prstGeom>
        </p:spPr>
        <p:txBody>
          <a:bodyPr lIns="0" tIns="0" rIns="0" bIns="0" rtlCol="0" anchor="t">
            <a:spAutoFit/>
          </a:bodyPr>
          <a:lstStyle/>
          <a:p>
            <a:pPr>
              <a:lnSpc>
                <a:spcPts val="3919"/>
              </a:lnSpc>
            </a:pPr>
            <a:r>
              <a:rPr lang="en-US" sz="2799" spc="69" dirty="0">
                <a:solidFill>
                  <a:srgbClr val="767679"/>
                </a:solidFill>
                <a:latin typeface="Inter"/>
              </a:rPr>
              <a:t>Help us make this template repository better by </a:t>
            </a:r>
            <a:r>
              <a:rPr lang="en-US" sz="4000" b="0" i="0" dirty="0">
                <a:effectLst/>
                <a:latin typeface="-apple-system"/>
              </a:rPr>
              <a:t> </a:t>
            </a:r>
            <a:r>
              <a:rPr lang="en-US" sz="2800" b="0" i="0" u="none" strike="noStrike" dirty="0">
                <a:solidFill>
                  <a:srgbClr val="0070C0"/>
                </a:solidFill>
                <a:effectLst/>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letting us know and opening an issue!</a:t>
            </a:r>
            <a:endParaRPr lang="en-US" sz="2800" spc="69" dirty="0">
              <a:solidFill>
                <a:srgbClr val="0070C0"/>
              </a:solidFill>
              <a:latin typeface="Roboto" panose="02000000000000000000" pitchFamily="2" charset="0"/>
              <a:ea typeface="Roboto" panose="02000000000000000000" pitchFamily="2"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466954">
            <a:off x="14524624" y="-2524891"/>
            <a:ext cx="8451451" cy="8229600"/>
          </a:xfrm>
          <a:prstGeom prst="rect">
            <a:avLst/>
          </a:prstGeom>
        </p:spPr>
      </p:pic>
      <p:pic>
        <p:nvPicPr>
          <p:cNvPr id="3" name="Picture 3"/>
          <p:cNvPicPr>
            <a:picLocks noChangeAspect="1"/>
          </p:cNvPicPr>
          <p:nvPr/>
        </p:nvPicPr>
        <p:blipFill>
          <a:blip r:embed="rId3"/>
          <a:srcRect/>
          <a:stretch>
            <a:fillRect/>
          </a:stretch>
        </p:blipFill>
        <p:spPr>
          <a:xfrm rot="2245855">
            <a:off x="-1541458" y="6359303"/>
            <a:ext cx="9934570" cy="8866604"/>
          </a:xfrm>
          <a:prstGeom prst="rect">
            <a:avLst/>
          </a:prstGeom>
        </p:spPr>
      </p:pic>
      <p:sp>
        <p:nvSpPr>
          <p:cNvPr id="4" name="TextBox 4"/>
          <p:cNvSpPr txBox="1"/>
          <p:nvPr/>
        </p:nvSpPr>
        <p:spPr>
          <a:xfrm>
            <a:off x="3729073" y="4186257"/>
            <a:ext cx="10829854" cy="1800186"/>
          </a:xfrm>
          <a:prstGeom prst="rect">
            <a:avLst/>
          </a:prstGeom>
        </p:spPr>
        <p:txBody>
          <a:bodyPr lIns="0" tIns="0" rIns="0" bIns="0" rtlCol="0" anchor="t">
            <a:spAutoFit/>
          </a:bodyPr>
          <a:lstStyle/>
          <a:p>
            <a:pPr algn="ctr">
              <a:lnSpc>
                <a:spcPts val="13319"/>
              </a:lnSpc>
            </a:pPr>
            <a:r>
              <a:rPr lang="en-US" sz="11099">
                <a:solidFill>
                  <a:srgbClr val="191919"/>
                </a:solidFill>
                <a:latin typeface="Telegraf Bold"/>
              </a:rPr>
              <a:t>Thank you!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5705595" cy="2581184"/>
          </a:xfrm>
          <a:prstGeom prst="rect">
            <a:avLst/>
          </a:prstGeom>
        </p:spPr>
        <p:txBody>
          <a:bodyPr lIns="0" tIns="0" rIns="0" bIns="0" rtlCol="0" anchor="t">
            <a:spAutoFit/>
          </a:bodyPr>
          <a:lstStyle/>
          <a:p>
            <a:pPr>
              <a:lnSpc>
                <a:spcPts val="10199"/>
              </a:lnSpc>
            </a:pPr>
            <a:r>
              <a:rPr lang="en-US" sz="8499">
                <a:solidFill>
                  <a:srgbClr val="191919"/>
                </a:solidFill>
                <a:latin typeface="Roboto"/>
              </a:rPr>
              <a:t>Resource Page</a:t>
            </a:r>
          </a:p>
        </p:txBody>
      </p:sp>
      <p:pic>
        <p:nvPicPr>
          <p:cNvPr id="3" name="Picture 3"/>
          <p:cNvPicPr>
            <a:picLocks noChangeAspect="1"/>
          </p:cNvPicPr>
          <p:nvPr/>
        </p:nvPicPr>
        <p:blipFill>
          <a:blip r:embed="rId3"/>
          <a:srcRect/>
          <a:stretch>
            <a:fillRect/>
          </a:stretch>
        </p:blipFill>
        <p:spPr>
          <a:xfrm>
            <a:off x="7667368" y="1244243"/>
            <a:ext cx="2953264" cy="280929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97947" y="4868331"/>
            <a:ext cx="2687774" cy="2915731"/>
          </a:xfrm>
          <a:prstGeom prst="rect">
            <a:avLst/>
          </a:prstGeom>
        </p:spPr>
      </p:pic>
      <p:pic>
        <p:nvPicPr>
          <p:cNvPr id="5" name="Picture 5"/>
          <p:cNvPicPr>
            <a:picLocks noChangeAspect="1"/>
          </p:cNvPicPr>
          <p:nvPr/>
        </p:nvPicPr>
        <p:blipFill>
          <a:blip r:embed="rId6"/>
          <a:srcRect b="2001"/>
          <a:stretch>
            <a:fillRect/>
          </a:stretch>
        </p:blipFill>
        <p:spPr>
          <a:xfrm>
            <a:off x="14336787" y="1180713"/>
            <a:ext cx="2922513" cy="2720809"/>
          </a:xfrm>
          <a:prstGeom prst="rect">
            <a:avLst/>
          </a:prstGeom>
        </p:spPr>
      </p:pic>
      <p:pic>
        <p:nvPicPr>
          <p:cNvPr id="6" name="Picture 6"/>
          <p:cNvPicPr>
            <a:picLocks noChangeAspect="1"/>
          </p:cNvPicPr>
          <p:nvPr/>
        </p:nvPicPr>
        <p:blipFill>
          <a:blip r:embed="rId7"/>
          <a:srcRect l="1891"/>
          <a:stretch>
            <a:fillRect/>
          </a:stretch>
        </p:blipFill>
        <p:spPr>
          <a:xfrm>
            <a:off x="9144000" y="4868331"/>
            <a:ext cx="3035114" cy="2915731"/>
          </a:xfrm>
          <a:prstGeom prst="rect">
            <a:avLst/>
          </a:prstGeom>
        </p:spPr>
      </p:pic>
      <p:pic>
        <p:nvPicPr>
          <p:cNvPr id="7" name="Picture 7"/>
          <p:cNvPicPr>
            <a:picLocks noChangeAspect="1"/>
          </p:cNvPicPr>
          <p:nvPr/>
        </p:nvPicPr>
        <p:blipFill>
          <a:blip r:embed="rId8"/>
          <a:srcRect l="2929"/>
          <a:stretch>
            <a:fillRect/>
          </a:stretch>
        </p:blipFill>
        <p:spPr>
          <a:xfrm>
            <a:off x="10942711" y="1028700"/>
            <a:ext cx="3127793" cy="3024835"/>
          </a:xfrm>
          <a:prstGeom prst="rect">
            <a:avLst/>
          </a:prstGeom>
        </p:spPr>
      </p:pic>
      <p:pic>
        <p:nvPicPr>
          <p:cNvPr id="8" name="Picture 8"/>
          <p:cNvPicPr>
            <a:picLocks noChangeAspect="1"/>
          </p:cNvPicPr>
          <p:nvPr/>
        </p:nvPicPr>
        <p:blipFill>
          <a:blip r:embed="rId9"/>
          <a:srcRect t="5625" b="5625"/>
          <a:stretch>
            <a:fillRect/>
          </a:stretch>
        </p:blipFill>
        <p:spPr>
          <a:xfrm>
            <a:off x="8685793" y="8224928"/>
            <a:ext cx="6899928" cy="1033372"/>
          </a:xfrm>
          <a:prstGeom prst="rect">
            <a:avLst/>
          </a:prstGeom>
        </p:spPr>
      </p:pic>
      <p:sp>
        <p:nvSpPr>
          <p:cNvPr id="9" name="TextBox 9"/>
          <p:cNvSpPr txBox="1"/>
          <p:nvPr/>
        </p:nvSpPr>
        <p:spPr>
          <a:xfrm>
            <a:off x="1028700" y="7315665"/>
            <a:ext cx="5976807" cy="1964961"/>
          </a:xfrm>
          <a:prstGeom prst="rect">
            <a:avLst/>
          </a:prstGeom>
        </p:spPr>
        <p:txBody>
          <a:bodyPr lIns="0" tIns="0" rIns="0" bIns="0" rtlCol="0" anchor="t">
            <a:spAutoFit/>
          </a:bodyPr>
          <a:lstStyle/>
          <a:p>
            <a:pPr>
              <a:lnSpc>
                <a:spcPts val="3107"/>
              </a:lnSpc>
            </a:pPr>
            <a:r>
              <a:rPr lang="en-US" sz="2390" dirty="0">
                <a:solidFill>
                  <a:srgbClr val="191919"/>
                </a:solidFill>
                <a:latin typeface="Roboto"/>
              </a:rPr>
              <a:t>Use these design resources in your Presentation. Happy designing!</a:t>
            </a:r>
          </a:p>
          <a:p>
            <a:pPr>
              <a:lnSpc>
                <a:spcPts val="3107"/>
              </a:lnSpc>
            </a:pPr>
            <a:endParaRPr lang="en-US" sz="2390" dirty="0">
              <a:solidFill>
                <a:srgbClr val="191919"/>
              </a:solidFill>
              <a:latin typeface="Roboto"/>
            </a:endParaRPr>
          </a:p>
          <a:p>
            <a:pPr>
              <a:lnSpc>
                <a:spcPts val="3107"/>
              </a:lnSpc>
            </a:pPr>
            <a:r>
              <a:rPr lang="en-US" sz="2390" b="1" dirty="0">
                <a:solidFill>
                  <a:srgbClr val="191919"/>
                </a:solidFill>
                <a:latin typeface="Roboto"/>
              </a:rPr>
              <a:t>Don't forget to delete this page before presenting.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870" r="20870"/>
          <a:stretch>
            <a:fillRect/>
          </a:stretch>
        </p:blipFill>
        <p:spPr>
          <a:xfrm>
            <a:off x="0" y="-1158226"/>
            <a:ext cx="7958528" cy="13302134"/>
          </a:xfrm>
          <a:prstGeom prst="rect">
            <a:avLst/>
          </a:prstGeom>
        </p:spPr>
      </p:pic>
      <p:grpSp>
        <p:nvGrpSpPr>
          <p:cNvPr id="5" name="Group 5"/>
          <p:cNvGrpSpPr/>
          <p:nvPr/>
        </p:nvGrpSpPr>
        <p:grpSpPr>
          <a:xfrm>
            <a:off x="10111549" y="3159697"/>
            <a:ext cx="6506912" cy="3355671"/>
            <a:chOff x="0" y="0"/>
            <a:chExt cx="8675883" cy="4474228"/>
          </a:xfrm>
        </p:grpSpPr>
        <p:sp>
          <p:nvSpPr>
            <p:cNvPr id="6" name="TextBox 6"/>
            <p:cNvSpPr txBox="1"/>
            <p:nvPr/>
          </p:nvSpPr>
          <p:spPr>
            <a:xfrm>
              <a:off x="0" y="-19050"/>
              <a:ext cx="8675883" cy="1339846"/>
            </a:xfrm>
            <a:prstGeom prst="rect">
              <a:avLst/>
            </a:prstGeom>
          </p:spPr>
          <p:txBody>
            <a:bodyPr lIns="0" tIns="0" rIns="0" bIns="0" rtlCol="0" anchor="t">
              <a:spAutoFit/>
            </a:bodyPr>
            <a:lstStyle/>
            <a:p>
              <a:pPr>
                <a:lnSpc>
                  <a:spcPts val="7800"/>
                </a:lnSpc>
              </a:pPr>
              <a:r>
                <a:rPr lang="en-US" sz="6500">
                  <a:solidFill>
                    <a:srgbClr val="191919"/>
                  </a:solidFill>
                  <a:latin typeface="Roboto Bold"/>
                </a:rPr>
                <a:t>Hi, I'm ___!</a:t>
              </a:r>
            </a:p>
          </p:txBody>
        </p:sp>
        <p:sp>
          <p:nvSpPr>
            <p:cNvPr id="7" name="TextBox 7"/>
            <p:cNvSpPr txBox="1"/>
            <p:nvPr/>
          </p:nvSpPr>
          <p:spPr>
            <a:xfrm>
              <a:off x="0" y="3132953"/>
              <a:ext cx="7706631" cy="1341275"/>
            </a:xfrm>
            <a:prstGeom prst="rect">
              <a:avLst/>
            </a:prstGeom>
          </p:spPr>
          <p:txBody>
            <a:bodyPr lIns="0" tIns="0" rIns="0" bIns="0" rtlCol="0" anchor="t">
              <a:spAutoFit/>
            </a:bodyPr>
            <a:lstStyle/>
            <a:p>
              <a:pPr marL="0" lvl="0" indent="0">
                <a:lnSpc>
                  <a:spcPts val="4029"/>
                </a:lnSpc>
              </a:pPr>
              <a:r>
                <a:rPr lang="en-US" sz="3099" u="none">
                  <a:solidFill>
                    <a:srgbClr val="191919"/>
                  </a:solidFill>
                  <a:latin typeface="Roboto"/>
                </a:rPr>
                <a:t>Gold Microsoft Learn Student Ambassador.</a:t>
              </a:r>
            </a:p>
          </p:txBody>
        </p:sp>
        <p:sp>
          <p:nvSpPr>
            <p:cNvPr id="8" name="AutoShape 8"/>
            <p:cNvSpPr/>
            <p:nvPr/>
          </p:nvSpPr>
          <p:spPr>
            <a:xfrm>
              <a:off x="0" y="2089636"/>
              <a:ext cx="7706631" cy="0"/>
            </a:xfrm>
            <a:prstGeom prst="line">
              <a:avLst/>
            </a:prstGeom>
            <a:ln w="12700" cap="flat">
              <a:solidFill>
                <a:srgbClr val="191919"/>
              </a:solidFill>
              <a:prstDash val="solid"/>
              <a:headEnd type="none" w="sm" len="sm"/>
              <a:tailEnd type="none" w="sm" len="sm"/>
            </a:ln>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62826">
            <a:off x="-2303883" y="-3956225"/>
            <a:ext cx="9636304" cy="9925033"/>
          </a:xfrm>
          <a:prstGeom prst="rect">
            <a:avLst/>
          </a:prstGeom>
        </p:spPr>
      </p:pic>
      <p:pic>
        <p:nvPicPr>
          <p:cNvPr id="3" name="Picture 3"/>
          <p:cNvPicPr>
            <a:picLocks noChangeAspect="1"/>
          </p:cNvPicPr>
          <p:nvPr/>
        </p:nvPicPr>
        <p:blipFill>
          <a:blip r:embed="rId5"/>
          <a:srcRect/>
          <a:stretch>
            <a:fillRect/>
          </a:stretch>
        </p:blipFill>
        <p:spPr>
          <a:xfrm>
            <a:off x="2927506" y="2535897"/>
            <a:ext cx="3105357" cy="3105357"/>
          </a:xfrm>
          <a:prstGeom prst="rect">
            <a:avLst/>
          </a:prstGeom>
        </p:spPr>
      </p:pic>
      <p:sp>
        <p:nvSpPr>
          <p:cNvPr id="4" name="TextBox 4"/>
          <p:cNvSpPr txBox="1"/>
          <p:nvPr/>
        </p:nvSpPr>
        <p:spPr>
          <a:xfrm>
            <a:off x="1028700" y="6100088"/>
            <a:ext cx="6902969" cy="1812603"/>
          </a:xfrm>
          <a:prstGeom prst="rect">
            <a:avLst/>
          </a:prstGeom>
        </p:spPr>
        <p:txBody>
          <a:bodyPr lIns="0" tIns="0" rIns="0" bIns="0" rtlCol="0" anchor="t">
            <a:spAutoFit/>
          </a:bodyPr>
          <a:lstStyle/>
          <a:p>
            <a:pPr algn="ctr">
              <a:lnSpc>
                <a:spcPts val="7231"/>
              </a:lnSpc>
            </a:pPr>
            <a:r>
              <a:rPr lang="en-US" sz="5165" dirty="0">
                <a:solidFill>
                  <a:srgbClr val="323334"/>
                </a:solidFill>
                <a:latin typeface="Roboto" panose="02000000000000000000" pitchFamily="2" charset="0"/>
                <a:ea typeface="Roboto" panose="02000000000000000000" pitchFamily="2" charset="0"/>
              </a:rPr>
              <a:t>For students and Developers</a:t>
            </a:r>
          </a:p>
        </p:txBody>
      </p:sp>
      <p:sp>
        <p:nvSpPr>
          <p:cNvPr id="5" name="TextBox 5"/>
          <p:cNvSpPr txBox="1"/>
          <p:nvPr/>
        </p:nvSpPr>
        <p:spPr>
          <a:xfrm>
            <a:off x="8633026" y="4012021"/>
            <a:ext cx="8123570" cy="2353529"/>
          </a:xfrm>
          <a:prstGeom prst="rect">
            <a:avLst/>
          </a:prstGeom>
        </p:spPr>
        <p:txBody>
          <a:bodyPr wrap="square" lIns="0" tIns="0" rIns="0" bIns="0" rtlCol="0" anchor="t">
            <a:spAutoFit/>
          </a:bodyPr>
          <a:lstStyle/>
          <a:p>
            <a:pPr>
              <a:lnSpc>
                <a:spcPts val="3600"/>
              </a:lnSpc>
            </a:pPr>
            <a:r>
              <a:rPr lang="en-US" sz="3600" dirty="0">
                <a:solidFill>
                  <a:schemeClr val="tx1">
                    <a:lumMod val="65000"/>
                    <a:lumOff val="35000"/>
                  </a:schemeClr>
                </a:solidFill>
                <a:latin typeface="Roboto"/>
              </a:rPr>
              <a:t>Here are the key files and folders that make it happen:</a:t>
            </a:r>
          </a:p>
          <a:p>
            <a:pPr marL="685800" indent="-685800">
              <a:lnSpc>
                <a:spcPts val="3600"/>
              </a:lnSpc>
              <a:buFont typeface="Arial" panose="020B0604020202020204" pitchFamily="34" charset="0"/>
              <a:buChar char="•"/>
            </a:pPr>
            <a:r>
              <a:rPr lang="en-US" sz="3600" b="0" i="0" u="none" strike="noStrike" dirty="0">
                <a:solidFill>
                  <a:srgbClr val="0070C0"/>
                </a:solidFill>
                <a:effectLst/>
                <a:latin typeface="Roboto" panose="02000000000000000000" pitchFamily="2" charset="0"/>
                <a:ea typeface="Roboto" panose="02000000000000000000" pitchFamily="2" charset="0"/>
                <a:hlinkClick r:id="rId6">
                  <a:extLst>
                    <a:ext uri="{A12FA001-AC4F-418D-AE19-62706E023703}">
                      <ahyp:hlinkClr xmlns:ahyp="http://schemas.microsoft.com/office/drawing/2018/hyperlinkcolor" val="tx"/>
                    </a:ext>
                  </a:extLst>
                </a:hlinkClick>
              </a:rPr>
              <a:t>webapp/</a:t>
            </a:r>
            <a:endParaRPr lang="en-US" sz="3600" b="0" i="0" dirty="0">
              <a:solidFill>
                <a:srgbClr val="0070C0"/>
              </a:solidFill>
              <a:effectLst/>
              <a:latin typeface="Roboto" panose="02000000000000000000" pitchFamily="2" charset="0"/>
              <a:ea typeface="Roboto" panose="02000000000000000000" pitchFamily="2" charset="0"/>
            </a:endParaRPr>
          </a:p>
          <a:p>
            <a:pPr marL="685800" indent="-685800">
              <a:lnSpc>
                <a:spcPts val="3600"/>
              </a:lnSpc>
              <a:buFont typeface="Arial" panose="020B0604020202020204" pitchFamily="34" charset="0"/>
              <a:buChar char="•"/>
            </a:pPr>
            <a:r>
              <a:rPr lang="en-US" sz="3600" b="0" i="0" u="none" strike="noStrike" dirty="0">
                <a:solidFill>
                  <a:srgbClr val="0563C1"/>
                </a:solidFill>
                <a:effectLst/>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a:t>
            </a:r>
            <a:r>
              <a:rPr lang="en-US" sz="3600" b="0" i="0" u="none" strike="noStrike" dirty="0" err="1">
                <a:solidFill>
                  <a:srgbClr val="0563C1"/>
                </a:solidFill>
                <a:effectLst/>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devcontainer</a:t>
            </a:r>
            <a:r>
              <a:rPr lang="en-US" sz="3600" b="0" i="0" u="none" strike="noStrike" dirty="0">
                <a:solidFill>
                  <a:srgbClr val="0563C1"/>
                </a:solidFill>
                <a:effectLst/>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a:t>
            </a:r>
            <a:r>
              <a:rPr lang="en-US" sz="3600" b="0" i="0" u="none" strike="noStrike" dirty="0" err="1">
                <a:solidFill>
                  <a:srgbClr val="0070C0"/>
                </a:solidFill>
                <a:effectLst/>
                <a:latin typeface="Roboto" panose="02000000000000000000" pitchFamily="2" charset="0"/>
                <a:ea typeface="Roboto" panose="02000000000000000000" pitchFamily="2" charset="0"/>
                <a:hlinkClick r:id="rId7">
                  <a:extLst>
                    <a:ext uri="{A12FA001-AC4F-418D-AE19-62706E023703}">
                      <ahyp:hlinkClr xmlns:ahyp="http://schemas.microsoft.com/office/drawing/2018/hyperlinkcolor" val="tx"/>
                    </a:ext>
                  </a:extLst>
                </a:hlinkClick>
              </a:rPr>
              <a:t>Dockerfile</a:t>
            </a:r>
            <a:endParaRPr lang="en-US" sz="3600" u="none" strike="noStrike" dirty="0">
              <a:solidFill>
                <a:srgbClr val="0070C0"/>
              </a:solidFill>
              <a:latin typeface="Roboto" panose="02000000000000000000" pitchFamily="2" charset="0"/>
              <a:ea typeface="Roboto" panose="02000000000000000000" pitchFamily="2" charset="0"/>
            </a:endParaRPr>
          </a:p>
          <a:p>
            <a:pPr marL="685800" indent="-685800">
              <a:lnSpc>
                <a:spcPts val="3600"/>
              </a:lnSpc>
              <a:buFont typeface="Arial" panose="020B0604020202020204" pitchFamily="34" charset="0"/>
              <a:buChar char="•"/>
            </a:pPr>
            <a:r>
              <a:rPr lang="en-US" sz="3600" b="0" i="0" u="none" strike="noStrike" dirty="0">
                <a:solidFill>
                  <a:srgbClr val="0563C1"/>
                </a:solidFill>
                <a:effectLst/>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a:t>
            </a:r>
            <a:r>
              <a:rPr lang="en-US" sz="3600" b="0" i="0" u="none" strike="noStrike" dirty="0" err="1">
                <a:solidFill>
                  <a:srgbClr val="0563C1"/>
                </a:solidFill>
                <a:effectLst/>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devcontainer</a:t>
            </a:r>
            <a:r>
              <a:rPr lang="en-US" sz="3600" b="0" i="0" u="none" strike="noStrike" dirty="0">
                <a:solidFill>
                  <a:srgbClr val="0563C1"/>
                </a:solidFill>
                <a:effectLst/>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a:t>
            </a:r>
            <a:r>
              <a:rPr lang="en-US" sz="3600" b="0" i="0" u="none" strike="noStrike" dirty="0" err="1">
                <a:solidFill>
                  <a:srgbClr val="0070C0"/>
                </a:solidFill>
                <a:effectLst/>
                <a:latin typeface="Roboto" panose="02000000000000000000" pitchFamily="2" charset="0"/>
                <a:ea typeface="Roboto" panose="02000000000000000000" pitchFamily="2" charset="0"/>
                <a:hlinkClick r:id="rId8">
                  <a:extLst>
                    <a:ext uri="{A12FA001-AC4F-418D-AE19-62706E023703}">
                      <ahyp:hlinkClr xmlns:ahyp="http://schemas.microsoft.com/office/drawing/2018/hyperlinkcolor" val="tx"/>
                    </a:ext>
                  </a:extLst>
                </a:hlinkClick>
              </a:rPr>
              <a:t>devcontainer.json</a:t>
            </a:r>
            <a:endParaRPr lang="en-US" sz="3600" dirty="0">
              <a:solidFill>
                <a:schemeClr val="tx1">
                  <a:lumMod val="65000"/>
                  <a:lumOff val="35000"/>
                </a:schemeClr>
              </a:solidFill>
              <a:latin typeface="Roboto" panose="02000000000000000000" pitchFamily="2" charset="0"/>
              <a:ea typeface="Roboto" panose="020000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95252" y="5098562"/>
            <a:ext cx="4159738" cy="4159738"/>
          </a:xfrm>
          <a:prstGeom prst="rect">
            <a:avLst/>
          </a:prstGeom>
        </p:spPr>
      </p:pic>
      <p:pic>
        <p:nvPicPr>
          <p:cNvPr id="3" name="Picture 3"/>
          <p:cNvPicPr>
            <a:picLocks noChangeAspect="1"/>
          </p:cNvPicPr>
          <p:nvPr/>
        </p:nvPicPr>
        <p:blipFill>
          <a:blip r:embed="rId5">
            <a:alphaModFix amt="9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65413" y="1369207"/>
            <a:ext cx="7199241" cy="7199241"/>
          </a:xfrm>
          <a:prstGeom prst="rect">
            <a:avLst/>
          </a:prstGeom>
        </p:spPr>
      </p:pic>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72239" y="1998087"/>
            <a:ext cx="9606161" cy="9606161"/>
          </a:xfrm>
          <a:prstGeom prst="rect">
            <a:avLst/>
          </a:prstGeom>
        </p:spPr>
      </p:pic>
      <p:pic>
        <p:nvPicPr>
          <p:cNvPr id="5" name="Picture 5"/>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848" y="-1928165"/>
            <a:ext cx="9606161" cy="9606161"/>
          </a:xfrm>
          <a:prstGeom prst="rect">
            <a:avLst/>
          </a:prstGeom>
        </p:spPr>
      </p:pic>
      <p:sp>
        <p:nvSpPr>
          <p:cNvPr id="6" name="TextBox 6"/>
          <p:cNvSpPr txBox="1"/>
          <p:nvPr/>
        </p:nvSpPr>
        <p:spPr>
          <a:xfrm>
            <a:off x="1354946" y="2300431"/>
            <a:ext cx="9487120" cy="1185494"/>
          </a:xfrm>
          <a:prstGeom prst="rect">
            <a:avLst/>
          </a:prstGeom>
        </p:spPr>
        <p:txBody>
          <a:bodyPr lIns="0" tIns="0" rIns="0" bIns="0" rtlCol="0" anchor="t">
            <a:spAutoFit/>
          </a:bodyPr>
          <a:lstStyle/>
          <a:p>
            <a:pPr>
              <a:lnSpc>
                <a:spcPts val="8800"/>
              </a:lnSpc>
            </a:pPr>
            <a:r>
              <a:rPr lang="en-US" sz="8800">
                <a:solidFill>
                  <a:srgbClr val="323334"/>
                </a:solidFill>
                <a:latin typeface="Roboto Bold Italics"/>
              </a:rPr>
              <a:t>Try it out</a:t>
            </a:r>
          </a:p>
        </p:txBody>
      </p:sp>
      <p:sp>
        <p:nvSpPr>
          <p:cNvPr id="7" name="TextBox 7"/>
          <p:cNvSpPr txBox="1"/>
          <p:nvPr/>
        </p:nvSpPr>
        <p:spPr>
          <a:xfrm>
            <a:off x="1354946" y="3896571"/>
            <a:ext cx="7789054" cy="5348002"/>
          </a:xfrm>
          <a:prstGeom prst="rect">
            <a:avLst/>
          </a:prstGeom>
        </p:spPr>
        <p:txBody>
          <a:bodyPr lIns="0" tIns="0" rIns="0" bIns="0" rtlCol="0" anchor="t">
            <a:spAutoFit/>
          </a:bodyPr>
          <a:lstStyle/>
          <a:p>
            <a:pPr marL="514350" indent="-514350">
              <a:lnSpc>
                <a:spcPts val="4215"/>
              </a:lnSpc>
              <a:buFont typeface="+mj-lt"/>
              <a:buAutoNum type="arabicPeriod"/>
            </a:pPr>
            <a:r>
              <a:rPr lang="en-US" sz="3011" spc="75" dirty="0">
                <a:solidFill>
                  <a:srgbClr val="767679"/>
                </a:solidFill>
                <a:latin typeface="Roboto"/>
              </a:rPr>
              <a:t>Create a repository from this template. Use this </a:t>
            </a:r>
            <a:r>
              <a:rPr lang="en-US" sz="3100" b="0" i="0" u="none" strike="noStrike" dirty="0">
                <a:solidFill>
                  <a:srgbClr val="C9D1D9"/>
                </a:solidFill>
                <a:effectLst/>
                <a:latin typeface="Roboto" panose="02000000000000000000" pitchFamily="2" charset="0"/>
                <a:ea typeface="Roboto" panose="02000000000000000000" pitchFamily="2" charset="0"/>
                <a:hlinkClick r:id="rId7"/>
              </a:rPr>
              <a:t>create repo link</a:t>
            </a:r>
            <a:r>
              <a:rPr lang="en-US" sz="3100" spc="75" dirty="0">
                <a:solidFill>
                  <a:srgbClr val="767679"/>
                </a:solidFill>
                <a:latin typeface="Roboto" panose="02000000000000000000" pitchFamily="2" charset="0"/>
                <a:ea typeface="Roboto" panose="02000000000000000000" pitchFamily="2" charset="0"/>
              </a:rPr>
              <a:t>. </a:t>
            </a:r>
            <a:r>
              <a:rPr lang="en-US" sz="3011" spc="75" dirty="0">
                <a:solidFill>
                  <a:srgbClr val="767679"/>
                </a:solidFill>
                <a:latin typeface="Roboto"/>
              </a:rPr>
              <a:t>You can make the repository private or public, up to you.</a:t>
            </a:r>
          </a:p>
          <a:p>
            <a:pPr marL="514350" indent="-514350">
              <a:lnSpc>
                <a:spcPts val="4215"/>
              </a:lnSpc>
              <a:buFont typeface="+mj-lt"/>
              <a:buAutoNum type="arabicPeriod"/>
            </a:pPr>
            <a:r>
              <a:rPr lang="en-US" sz="3011" spc="75" dirty="0">
                <a:solidFill>
                  <a:srgbClr val="767679"/>
                </a:solidFill>
                <a:latin typeface="Roboto"/>
              </a:rPr>
              <a:t>Navigate to the main page of the newly created repository.</a:t>
            </a:r>
          </a:p>
          <a:p>
            <a:pPr marL="514350" indent="-514350">
              <a:lnSpc>
                <a:spcPts val="4215"/>
              </a:lnSpc>
              <a:buFont typeface="+mj-lt"/>
              <a:buAutoNum type="arabicPeriod"/>
            </a:pPr>
            <a:r>
              <a:rPr lang="en-US" sz="3011" spc="75" dirty="0">
                <a:solidFill>
                  <a:srgbClr val="767679"/>
                </a:solidFill>
                <a:latin typeface="Roboto"/>
              </a:rPr>
              <a:t>Under the repository name, use the Code drop-down menu, and in the </a:t>
            </a:r>
            <a:r>
              <a:rPr lang="en-US" sz="3011" spc="75" dirty="0" err="1">
                <a:solidFill>
                  <a:srgbClr val="767679"/>
                </a:solidFill>
                <a:latin typeface="Roboto"/>
              </a:rPr>
              <a:t>Codespaces</a:t>
            </a:r>
            <a:r>
              <a:rPr lang="en-US" sz="3011" spc="75" dirty="0">
                <a:solidFill>
                  <a:srgbClr val="767679"/>
                </a:solidFill>
                <a:latin typeface="Roboto"/>
              </a:rPr>
              <a:t> tab, select "Create </a:t>
            </a:r>
            <a:r>
              <a:rPr lang="en-US" sz="3011" spc="75" dirty="0" err="1">
                <a:solidFill>
                  <a:srgbClr val="767679"/>
                </a:solidFill>
                <a:latin typeface="Roboto"/>
              </a:rPr>
              <a:t>Codespace</a:t>
            </a:r>
            <a:r>
              <a:rPr lang="en-US" sz="3011" spc="75" dirty="0">
                <a:solidFill>
                  <a:srgbClr val="767679"/>
                </a:solidFill>
                <a:latin typeface="Roboto"/>
              </a:rPr>
              <a:t> on main".</a:t>
            </a:r>
          </a:p>
          <a:p>
            <a:pPr>
              <a:lnSpc>
                <a:spcPts val="4215"/>
              </a:lnSpc>
            </a:pPr>
            <a:endParaRPr lang="en-US" sz="3011" spc="75" dirty="0">
              <a:solidFill>
                <a:srgbClr val="767679"/>
              </a:solidFill>
              <a:latin typeface="Roboto"/>
            </a:endParaRPr>
          </a:p>
        </p:txBody>
      </p:sp>
      <p:grpSp>
        <p:nvGrpSpPr>
          <p:cNvPr id="8" name="Group 7">
            <a:extLst>
              <a:ext uri="{FF2B5EF4-FFF2-40B4-BE49-F238E27FC236}">
                <a16:creationId xmlns:a16="http://schemas.microsoft.com/office/drawing/2014/main" id="{65E01548-ACC2-8908-FE50-8112A5D11D39}"/>
              </a:ext>
            </a:extLst>
          </p:cNvPr>
          <p:cNvGrpSpPr/>
          <p:nvPr/>
        </p:nvGrpSpPr>
        <p:grpSpPr>
          <a:xfrm>
            <a:off x="11734800" y="1410725"/>
            <a:ext cx="13238559" cy="7924800"/>
            <a:chOff x="5158332" y="859375"/>
            <a:chExt cx="6809819" cy="3755108"/>
          </a:xfrm>
        </p:grpSpPr>
        <p:sp>
          <p:nvSpPr>
            <p:cNvPr id="9" name="Google Shape;5589;p277">
              <a:extLst>
                <a:ext uri="{FF2B5EF4-FFF2-40B4-BE49-F238E27FC236}">
                  <a16:creationId xmlns:a16="http://schemas.microsoft.com/office/drawing/2014/main" id="{E5B25F64-BC7B-7CD4-537D-E310BFBADBE8}"/>
                </a:ext>
              </a:extLst>
            </p:cNvPr>
            <p:cNvSpPr/>
            <p:nvPr/>
          </p:nvSpPr>
          <p:spPr>
            <a:xfrm>
              <a:off x="5171254" y="859383"/>
              <a:ext cx="6796800" cy="3755100"/>
            </a:xfrm>
            <a:prstGeom prst="roundRect">
              <a:avLst>
                <a:gd name="adj" fmla="val 1839"/>
              </a:avLst>
            </a:prstGeom>
            <a:solidFill>
              <a:srgbClr val="28282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0F6FC"/>
                </a:buClr>
                <a:buSzPts val="900"/>
                <a:buFont typeface="Arial"/>
                <a:buNone/>
              </a:pPr>
              <a:endParaRPr sz="900" b="0" i="0" u="none" strike="noStrike" cap="none">
                <a:solidFill>
                  <a:schemeClr val="dk1"/>
                </a:solidFill>
                <a:latin typeface="Arial"/>
                <a:ea typeface="Arial"/>
                <a:cs typeface="Arial"/>
                <a:sym typeface="Arial"/>
              </a:endParaRPr>
            </a:p>
          </p:txBody>
        </p:sp>
        <p:pic>
          <p:nvPicPr>
            <p:cNvPr id="10" name="Google Shape;5590;p277">
              <a:extLst>
                <a:ext uri="{FF2B5EF4-FFF2-40B4-BE49-F238E27FC236}">
                  <a16:creationId xmlns:a16="http://schemas.microsoft.com/office/drawing/2014/main" id="{86F2FEBD-D922-CD01-BA8B-CC9B26F2F18E}"/>
                </a:ext>
              </a:extLst>
            </p:cNvPr>
            <p:cNvPicPr preferRelativeResize="0"/>
            <p:nvPr/>
          </p:nvPicPr>
          <p:blipFill rotWithShape="1">
            <a:blip r:embed="rId8">
              <a:alphaModFix/>
            </a:blip>
            <a:srcRect/>
            <a:stretch/>
          </p:blipFill>
          <p:spPr>
            <a:xfrm>
              <a:off x="5158332" y="859375"/>
              <a:ext cx="6809819" cy="284335"/>
            </a:xfrm>
            <a:prstGeom prst="rect">
              <a:avLst/>
            </a:prstGeom>
            <a:noFill/>
            <a:ln>
              <a:noFill/>
            </a:ln>
          </p:spPr>
        </p:pic>
      </p:grpSp>
      <p:pic>
        <p:nvPicPr>
          <p:cNvPr id="6146" name="Picture 2" descr="Create Codespace">
            <a:extLst>
              <a:ext uri="{FF2B5EF4-FFF2-40B4-BE49-F238E27FC236}">
                <a16:creationId xmlns:a16="http://schemas.microsoft.com/office/drawing/2014/main" id="{20B1C9D0-8176-19AC-6EAA-1C0001BF35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87200" y="1998087"/>
            <a:ext cx="6553200" cy="72464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95252" y="5098562"/>
            <a:ext cx="4159738" cy="4159738"/>
          </a:xfrm>
          <a:prstGeom prst="rect">
            <a:avLst/>
          </a:prstGeom>
        </p:spPr>
      </p:pic>
      <p:pic>
        <p:nvPicPr>
          <p:cNvPr id="3" name="Picture 3"/>
          <p:cNvPicPr>
            <a:picLocks noChangeAspect="1"/>
          </p:cNvPicPr>
          <p:nvPr/>
        </p:nvPicPr>
        <p:blipFill>
          <a:blip r:embed="rId5">
            <a:alphaModFix amt="9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965413" y="1369207"/>
            <a:ext cx="7199241" cy="7199241"/>
          </a:xfrm>
          <a:prstGeom prst="rect">
            <a:avLst/>
          </a:prstGeom>
        </p:spPr>
      </p:pic>
      <p:pic>
        <p:nvPicPr>
          <p:cNvPr id="4" name="Picture 4"/>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85660" y="2171700"/>
            <a:ext cx="9606161" cy="9606161"/>
          </a:xfrm>
          <a:prstGeom prst="rect">
            <a:avLst/>
          </a:prstGeom>
        </p:spPr>
      </p:pic>
      <p:pic>
        <p:nvPicPr>
          <p:cNvPr id="5" name="Picture 5"/>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83705" y="-1909903"/>
            <a:ext cx="9606161" cy="9606161"/>
          </a:xfrm>
          <a:prstGeom prst="rect">
            <a:avLst/>
          </a:prstGeom>
        </p:spPr>
      </p:pic>
      <p:sp>
        <p:nvSpPr>
          <p:cNvPr id="6" name="TextBox 6"/>
          <p:cNvSpPr txBox="1"/>
          <p:nvPr/>
        </p:nvSpPr>
        <p:spPr>
          <a:xfrm>
            <a:off x="1354946" y="2300431"/>
            <a:ext cx="9487120" cy="1185494"/>
          </a:xfrm>
          <a:prstGeom prst="rect">
            <a:avLst/>
          </a:prstGeom>
        </p:spPr>
        <p:txBody>
          <a:bodyPr lIns="0" tIns="0" rIns="0" bIns="0" rtlCol="0" anchor="t">
            <a:spAutoFit/>
          </a:bodyPr>
          <a:lstStyle/>
          <a:p>
            <a:pPr>
              <a:lnSpc>
                <a:spcPts val="8800"/>
              </a:lnSpc>
            </a:pPr>
            <a:r>
              <a:rPr lang="en-US" sz="8800">
                <a:solidFill>
                  <a:srgbClr val="323334"/>
                </a:solidFill>
                <a:latin typeface="Roboto Bold Italics"/>
              </a:rPr>
              <a:t>Try it out</a:t>
            </a:r>
          </a:p>
        </p:txBody>
      </p:sp>
      <p:sp>
        <p:nvSpPr>
          <p:cNvPr id="7" name="TextBox 7"/>
          <p:cNvSpPr txBox="1"/>
          <p:nvPr/>
        </p:nvSpPr>
        <p:spPr>
          <a:xfrm>
            <a:off x="1354946" y="4193508"/>
            <a:ext cx="7789054" cy="1680367"/>
          </a:xfrm>
          <a:prstGeom prst="rect">
            <a:avLst/>
          </a:prstGeom>
        </p:spPr>
        <p:txBody>
          <a:bodyPr lIns="0" tIns="0" rIns="0" bIns="0" rtlCol="0" anchor="t">
            <a:spAutoFit/>
          </a:bodyPr>
          <a:lstStyle/>
          <a:p>
            <a:pPr>
              <a:lnSpc>
                <a:spcPts val="4495"/>
              </a:lnSpc>
            </a:pPr>
            <a:r>
              <a:rPr lang="en-US" sz="3211" spc="80" dirty="0">
                <a:solidFill>
                  <a:srgbClr val="767679"/>
                </a:solidFill>
                <a:latin typeface="Roboto"/>
              </a:rPr>
              <a:t>4. Wait as GitHub initializes the </a:t>
            </a:r>
            <a:r>
              <a:rPr lang="en-US" sz="3211" spc="80" dirty="0" err="1">
                <a:solidFill>
                  <a:srgbClr val="767679"/>
                </a:solidFill>
                <a:latin typeface="Roboto"/>
              </a:rPr>
              <a:t>codespace</a:t>
            </a:r>
            <a:r>
              <a:rPr lang="en-US" sz="3211" spc="80" dirty="0">
                <a:solidFill>
                  <a:srgbClr val="767679"/>
                </a:solidFill>
                <a:latin typeface="Roboto"/>
              </a:rPr>
              <a:t>.</a:t>
            </a:r>
          </a:p>
          <a:p>
            <a:pPr>
              <a:lnSpc>
                <a:spcPts val="4495"/>
              </a:lnSpc>
            </a:pPr>
            <a:endParaRPr lang="en-US" sz="3211" spc="80" dirty="0">
              <a:solidFill>
                <a:srgbClr val="767679"/>
              </a:solidFill>
              <a:latin typeface="Roboto"/>
            </a:endParaRPr>
          </a:p>
        </p:txBody>
      </p:sp>
      <p:grpSp>
        <p:nvGrpSpPr>
          <p:cNvPr id="8" name="Group 7">
            <a:extLst>
              <a:ext uri="{FF2B5EF4-FFF2-40B4-BE49-F238E27FC236}">
                <a16:creationId xmlns:a16="http://schemas.microsoft.com/office/drawing/2014/main" id="{A7C9DD25-9070-4E25-F864-58A7603A40B9}"/>
              </a:ext>
            </a:extLst>
          </p:cNvPr>
          <p:cNvGrpSpPr/>
          <p:nvPr/>
        </p:nvGrpSpPr>
        <p:grpSpPr>
          <a:xfrm>
            <a:off x="8915400" y="1331107"/>
            <a:ext cx="13238559" cy="7924800"/>
            <a:chOff x="5158332" y="859375"/>
            <a:chExt cx="6809819" cy="3755108"/>
          </a:xfrm>
        </p:grpSpPr>
        <p:sp>
          <p:nvSpPr>
            <p:cNvPr id="9" name="Google Shape;5589;p277">
              <a:extLst>
                <a:ext uri="{FF2B5EF4-FFF2-40B4-BE49-F238E27FC236}">
                  <a16:creationId xmlns:a16="http://schemas.microsoft.com/office/drawing/2014/main" id="{2878F2BE-26D4-522E-E337-AB5E768A2DDB}"/>
                </a:ext>
              </a:extLst>
            </p:cNvPr>
            <p:cNvSpPr/>
            <p:nvPr/>
          </p:nvSpPr>
          <p:spPr>
            <a:xfrm>
              <a:off x="5171254" y="859383"/>
              <a:ext cx="6796800" cy="3755100"/>
            </a:xfrm>
            <a:prstGeom prst="roundRect">
              <a:avLst>
                <a:gd name="adj" fmla="val 1839"/>
              </a:avLst>
            </a:prstGeom>
            <a:solidFill>
              <a:srgbClr val="28282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0F6FC"/>
                </a:buClr>
                <a:buSzPts val="900"/>
                <a:buFont typeface="Arial"/>
                <a:buNone/>
              </a:pPr>
              <a:endParaRPr sz="900" b="0" i="0" u="none" strike="noStrike" cap="none">
                <a:solidFill>
                  <a:schemeClr val="dk1"/>
                </a:solidFill>
                <a:latin typeface="Arial"/>
                <a:ea typeface="Arial"/>
                <a:cs typeface="Arial"/>
                <a:sym typeface="Arial"/>
              </a:endParaRPr>
            </a:p>
          </p:txBody>
        </p:sp>
        <p:pic>
          <p:nvPicPr>
            <p:cNvPr id="10" name="Google Shape;5590;p277">
              <a:extLst>
                <a:ext uri="{FF2B5EF4-FFF2-40B4-BE49-F238E27FC236}">
                  <a16:creationId xmlns:a16="http://schemas.microsoft.com/office/drawing/2014/main" id="{E973CEF1-3C05-9524-FE50-D016CE5B9DE7}"/>
                </a:ext>
              </a:extLst>
            </p:cNvPr>
            <p:cNvPicPr preferRelativeResize="0"/>
            <p:nvPr/>
          </p:nvPicPr>
          <p:blipFill rotWithShape="1">
            <a:blip r:embed="rId7">
              <a:alphaModFix/>
            </a:blip>
            <a:srcRect/>
            <a:stretch/>
          </p:blipFill>
          <p:spPr>
            <a:xfrm>
              <a:off x="5158332" y="859375"/>
              <a:ext cx="6809819" cy="284335"/>
            </a:xfrm>
            <a:prstGeom prst="rect">
              <a:avLst/>
            </a:prstGeom>
            <a:noFill/>
            <a:ln>
              <a:noFill/>
            </a:ln>
          </p:spPr>
        </p:pic>
      </p:grpSp>
      <p:pic>
        <p:nvPicPr>
          <p:cNvPr id="5122" name="Picture 2" descr="Creating Codespace">
            <a:extLst>
              <a:ext uri="{FF2B5EF4-FFF2-40B4-BE49-F238E27FC236}">
                <a16:creationId xmlns:a16="http://schemas.microsoft.com/office/drawing/2014/main" id="{9D7EEE50-8990-B072-6748-AEA6AF5C6D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5893" y="1931169"/>
            <a:ext cx="10628317" cy="73247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92178" y="2405293"/>
            <a:ext cx="13492252" cy="13896514"/>
          </a:xfrm>
          <a:prstGeom prst="rect">
            <a:avLst/>
          </a:prstGeom>
        </p:spPr>
      </p:pic>
      <p:sp>
        <p:nvSpPr>
          <p:cNvPr id="3" name="AutoShape 3"/>
          <p:cNvSpPr/>
          <p:nvPr/>
        </p:nvSpPr>
        <p:spPr>
          <a:xfrm rot="5400000">
            <a:off x="-587196" y="5138738"/>
            <a:ext cx="3231792" cy="0"/>
          </a:xfrm>
          <a:prstGeom prst="line">
            <a:avLst/>
          </a:prstGeom>
          <a:ln w="9525" cap="rnd">
            <a:solidFill>
              <a:srgbClr val="767679"/>
            </a:solidFill>
            <a:prstDash val="solid"/>
            <a:headEnd type="none" w="sm" len="sm"/>
            <a:tailEnd type="none" w="sm" len="sm"/>
          </a:ln>
        </p:spPr>
      </p:sp>
      <p:sp>
        <p:nvSpPr>
          <p:cNvPr id="4" name="AutoShape 4"/>
          <p:cNvSpPr/>
          <p:nvPr/>
        </p:nvSpPr>
        <p:spPr>
          <a:xfrm rot="5400000">
            <a:off x="15643404" y="5138738"/>
            <a:ext cx="3231792" cy="0"/>
          </a:xfrm>
          <a:prstGeom prst="line">
            <a:avLst/>
          </a:prstGeom>
          <a:ln w="9525" cap="rnd">
            <a:solidFill>
              <a:srgbClr val="767679"/>
            </a:solidFill>
            <a:prstDash val="solid"/>
            <a:headEnd type="none" w="sm" len="sm"/>
            <a:tailEnd type="none" w="sm" len="sm"/>
          </a:ln>
        </p:spPr>
      </p:sp>
      <p:sp>
        <p:nvSpPr>
          <p:cNvPr id="5" name="TextBox 5"/>
          <p:cNvSpPr txBox="1"/>
          <p:nvPr/>
        </p:nvSpPr>
        <p:spPr>
          <a:xfrm>
            <a:off x="2119561" y="3921167"/>
            <a:ext cx="14048878" cy="1222333"/>
          </a:xfrm>
          <a:prstGeom prst="rect">
            <a:avLst/>
          </a:prstGeom>
        </p:spPr>
        <p:txBody>
          <a:bodyPr lIns="0" tIns="0" rIns="0" bIns="0" rtlCol="0" anchor="t">
            <a:spAutoFit/>
          </a:bodyPr>
          <a:lstStyle/>
          <a:p>
            <a:pPr algn="ctr">
              <a:lnSpc>
                <a:spcPts val="8000"/>
              </a:lnSpc>
            </a:pPr>
            <a:r>
              <a:rPr lang="en-US" sz="8000" spc="200">
                <a:solidFill>
                  <a:srgbClr val="323334"/>
                </a:solidFill>
                <a:latin typeface="Kollektif Bold"/>
              </a:rPr>
              <a:t>Inspect your</a:t>
            </a:r>
          </a:p>
        </p:txBody>
      </p:sp>
      <p:sp>
        <p:nvSpPr>
          <p:cNvPr id="6" name="TextBox 6"/>
          <p:cNvSpPr txBox="1"/>
          <p:nvPr/>
        </p:nvSpPr>
        <p:spPr>
          <a:xfrm>
            <a:off x="2119561" y="5453816"/>
            <a:ext cx="14048878" cy="1325906"/>
          </a:xfrm>
          <a:prstGeom prst="rect">
            <a:avLst/>
          </a:prstGeom>
        </p:spPr>
        <p:txBody>
          <a:bodyPr lIns="0" tIns="0" rIns="0" bIns="0" rtlCol="0" anchor="t">
            <a:spAutoFit/>
          </a:bodyPr>
          <a:lstStyle/>
          <a:p>
            <a:pPr algn="ctr">
              <a:lnSpc>
                <a:spcPts val="9827"/>
              </a:lnSpc>
            </a:pPr>
            <a:r>
              <a:rPr lang="en-US" sz="9827">
                <a:solidFill>
                  <a:srgbClr val="323334"/>
                </a:solidFill>
                <a:latin typeface="Roboto Bold Italics"/>
              </a:rPr>
              <a:t>Codespaces environment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28700" y="9248775"/>
            <a:ext cx="16230600" cy="0"/>
          </a:xfrm>
          <a:prstGeom prst="line">
            <a:avLst/>
          </a:prstGeom>
          <a:ln w="9525" cap="rnd">
            <a:solidFill>
              <a:srgbClr val="767679"/>
            </a:solidFill>
            <a:prstDash val="solid"/>
            <a:headEnd type="none" w="sm" len="sm"/>
            <a:tailEnd type="none" w="sm" len="sm"/>
          </a:ln>
        </p:spPr>
      </p:sp>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10400" y="-2156137"/>
            <a:ext cx="14513104" cy="14947955"/>
          </a:xfrm>
          <a:prstGeom prst="rect">
            <a:avLst/>
          </a:prstGeom>
        </p:spPr>
      </p:pic>
      <p:sp>
        <p:nvSpPr>
          <p:cNvPr id="4" name="TextBox 4"/>
          <p:cNvSpPr txBox="1"/>
          <p:nvPr/>
        </p:nvSpPr>
        <p:spPr>
          <a:xfrm>
            <a:off x="838200" y="4228073"/>
            <a:ext cx="8458200" cy="1361206"/>
          </a:xfrm>
          <a:prstGeom prst="rect">
            <a:avLst/>
          </a:prstGeom>
        </p:spPr>
        <p:txBody>
          <a:bodyPr wrap="square" lIns="0" tIns="0" rIns="0" bIns="0" rtlCol="0" anchor="t">
            <a:spAutoFit/>
          </a:bodyPr>
          <a:lstStyle/>
          <a:p>
            <a:pPr algn="ctr">
              <a:lnSpc>
                <a:spcPts val="11200"/>
              </a:lnSpc>
            </a:pPr>
            <a:r>
              <a:rPr lang="en-US" sz="8000" dirty="0">
                <a:solidFill>
                  <a:srgbClr val="323334"/>
                </a:solidFill>
                <a:latin typeface="Cerebri Bold Italics"/>
              </a:rPr>
              <a:t>Running the App</a:t>
            </a:r>
          </a:p>
        </p:txBody>
      </p:sp>
      <p:grpSp>
        <p:nvGrpSpPr>
          <p:cNvPr id="5" name="Group 4">
            <a:extLst>
              <a:ext uri="{FF2B5EF4-FFF2-40B4-BE49-F238E27FC236}">
                <a16:creationId xmlns:a16="http://schemas.microsoft.com/office/drawing/2014/main" id="{236D6998-BCDA-F77C-F69B-EE3E7955BB18}"/>
              </a:ext>
            </a:extLst>
          </p:cNvPr>
          <p:cNvGrpSpPr/>
          <p:nvPr/>
        </p:nvGrpSpPr>
        <p:grpSpPr>
          <a:xfrm>
            <a:off x="10459641" y="1386891"/>
            <a:ext cx="13238559" cy="7861884"/>
            <a:chOff x="5158332" y="859375"/>
            <a:chExt cx="6809819" cy="3755108"/>
          </a:xfrm>
        </p:grpSpPr>
        <p:sp>
          <p:nvSpPr>
            <p:cNvPr id="6" name="Google Shape;5589;p277">
              <a:extLst>
                <a:ext uri="{FF2B5EF4-FFF2-40B4-BE49-F238E27FC236}">
                  <a16:creationId xmlns:a16="http://schemas.microsoft.com/office/drawing/2014/main" id="{C670FA79-D33B-2FC2-2597-1F7851A44C13}"/>
                </a:ext>
              </a:extLst>
            </p:cNvPr>
            <p:cNvSpPr/>
            <p:nvPr/>
          </p:nvSpPr>
          <p:spPr>
            <a:xfrm>
              <a:off x="5171254" y="859383"/>
              <a:ext cx="6796800" cy="3755100"/>
            </a:xfrm>
            <a:prstGeom prst="roundRect">
              <a:avLst>
                <a:gd name="adj" fmla="val 1839"/>
              </a:avLst>
            </a:prstGeom>
            <a:solidFill>
              <a:srgbClr val="28282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0F6FC"/>
                </a:buClr>
                <a:buSzPts val="900"/>
                <a:buFont typeface="Arial"/>
                <a:buNone/>
              </a:pPr>
              <a:endParaRPr sz="900" b="0" i="0" u="none" strike="noStrike" cap="none">
                <a:solidFill>
                  <a:schemeClr val="dk1"/>
                </a:solidFill>
                <a:latin typeface="Arial"/>
                <a:ea typeface="Arial"/>
                <a:cs typeface="Arial"/>
                <a:sym typeface="Arial"/>
              </a:endParaRPr>
            </a:p>
          </p:txBody>
        </p:sp>
        <p:pic>
          <p:nvPicPr>
            <p:cNvPr id="7" name="Google Shape;5590;p277">
              <a:extLst>
                <a:ext uri="{FF2B5EF4-FFF2-40B4-BE49-F238E27FC236}">
                  <a16:creationId xmlns:a16="http://schemas.microsoft.com/office/drawing/2014/main" id="{3B34FD3A-70EE-056B-919D-0B5A5DE29AB3}"/>
                </a:ext>
              </a:extLst>
            </p:cNvPr>
            <p:cNvPicPr preferRelativeResize="0"/>
            <p:nvPr/>
          </p:nvPicPr>
          <p:blipFill rotWithShape="1">
            <a:blip r:embed="rId5">
              <a:alphaModFix/>
            </a:blip>
            <a:srcRect/>
            <a:stretch/>
          </p:blipFill>
          <p:spPr>
            <a:xfrm>
              <a:off x="5158332" y="859375"/>
              <a:ext cx="6809819" cy="284335"/>
            </a:xfrm>
            <a:prstGeom prst="rect">
              <a:avLst/>
            </a:prstGeom>
            <a:noFill/>
            <a:ln>
              <a:noFill/>
            </a:ln>
          </p:spPr>
        </p:pic>
      </p:grpSp>
      <p:pic>
        <p:nvPicPr>
          <p:cNvPr id="8" name="Picture 4" descr="FastAPI Ejecutandose">
            <a:extLst>
              <a:ext uri="{FF2B5EF4-FFF2-40B4-BE49-F238E27FC236}">
                <a16:creationId xmlns:a16="http://schemas.microsoft.com/office/drawing/2014/main" id="{61A51C78-AD54-1B33-0DE5-3262E6AC3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9458" y="1982189"/>
            <a:ext cx="8106062" cy="7214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861659" y="-5194512"/>
            <a:ext cx="11473341" cy="12446425"/>
          </a:xfrm>
          <a:prstGeom prst="rect">
            <a:avLst/>
          </a:prstGeom>
        </p:spPr>
      </p:pic>
      <p:pic>
        <p:nvPicPr>
          <p:cNvPr id="3" name="Picture 3"/>
          <p:cNvPicPr>
            <a:picLocks noChangeAspect="1"/>
          </p:cNvPicPr>
          <p:nvPr/>
        </p:nvPicPr>
        <p:blipFill>
          <a:blip r:embed="rId5">
            <a:alphaModFix amt="7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58626" y="6643239"/>
            <a:ext cx="9606161" cy="9606161"/>
          </a:xfrm>
          <a:prstGeom prst="rect">
            <a:avLst/>
          </a:prstGeom>
        </p:spPr>
      </p:pic>
      <p:sp>
        <p:nvSpPr>
          <p:cNvPr id="4" name="TextBox 4"/>
          <p:cNvSpPr txBox="1"/>
          <p:nvPr/>
        </p:nvSpPr>
        <p:spPr>
          <a:xfrm>
            <a:off x="1028700" y="5170650"/>
            <a:ext cx="16230600" cy="1472590"/>
          </a:xfrm>
          <a:prstGeom prst="rect">
            <a:avLst/>
          </a:prstGeom>
        </p:spPr>
        <p:txBody>
          <a:bodyPr lIns="0" tIns="0" rIns="0" bIns="0" rtlCol="0" anchor="t">
            <a:spAutoFit/>
          </a:bodyPr>
          <a:lstStyle/>
          <a:p>
            <a:pPr algn="ctr">
              <a:lnSpc>
                <a:spcPts val="9601"/>
              </a:lnSpc>
            </a:pPr>
            <a:r>
              <a:rPr lang="en-US" sz="9601" spc="240">
                <a:solidFill>
                  <a:srgbClr val="323334"/>
                </a:solidFill>
                <a:latin typeface="Kollektif Bold"/>
              </a:rPr>
              <a:t>the Codespace</a:t>
            </a:r>
          </a:p>
        </p:txBody>
      </p:sp>
      <p:sp>
        <p:nvSpPr>
          <p:cNvPr id="5" name="TextBox 5"/>
          <p:cNvSpPr txBox="1"/>
          <p:nvPr/>
        </p:nvSpPr>
        <p:spPr>
          <a:xfrm>
            <a:off x="1028700" y="3656470"/>
            <a:ext cx="16230600" cy="1282090"/>
          </a:xfrm>
          <a:prstGeom prst="rect">
            <a:avLst/>
          </a:prstGeom>
        </p:spPr>
        <p:txBody>
          <a:bodyPr lIns="0" tIns="0" rIns="0" bIns="0" rtlCol="0" anchor="t">
            <a:spAutoFit/>
          </a:bodyPr>
          <a:lstStyle/>
          <a:p>
            <a:pPr algn="ctr">
              <a:lnSpc>
                <a:spcPts val="9601"/>
              </a:lnSpc>
            </a:pPr>
            <a:r>
              <a:rPr lang="en-US" sz="9601">
                <a:solidFill>
                  <a:srgbClr val="323334"/>
                </a:solidFill>
                <a:latin typeface="Cerebri Bold Italics"/>
              </a:rPr>
              <a:t>Customize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129</TotalTime>
  <Words>1481</Words>
  <Application>Microsoft Office PowerPoint</Application>
  <PresentationFormat>Custom</PresentationFormat>
  <Paragraphs>165</Paragraphs>
  <Slides>22</Slides>
  <Notes>17</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22</vt:i4>
      </vt:variant>
    </vt:vector>
  </HeadingPairs>
  <TitlesOfParts>
    <vt:vector size="40" baseType="lpstr">
      <vt:lpstr>Cerebri Bold Italics</vt:lpstr>
      <vt:lpstr>Telegraf Bold</vt:lpstr>
      <vt:lpstr>Helvetica Neue</vt:lpstr>
      <vt:lpstr>Roboto Bold</vt:lpstr>
      <vt:lpstr>Calibri</vt:lpstr>
      <vt:lpstr>-apple-system</vt:lpstr>
      <vt:lpstr>Inter</vt:lpstr>
      <vt:lpstr>Arimo Bold</vt:lpstr>
      <vt:lpstr>Arial</vt:lpstr>
      <vt:lpstr>Arimo</vt:lpstr>
      <vt:lpstr>Roboto Italics</vt:lpstr>
      <vt:lpstr>wf_segoe-ui</vt:lpstr>
      <vt:lpstr>Kollektif Bold</vt:lpstr>
      <vt:lpstr>Roboto Mono</vt:lpstr>
      <vt:lpstr>Cerebri</vt:lpstr>
      <vt:lpstr>Roboto Bold Italics</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slides</dc:title>
  <cp:lastModifiedBy>Abril Ureña</cp:lastModifiedBy>
  <cp:revision>6</cp:revision>
  <dcterms:created xsi:type="dcterms:W3CDTF">2006-08-16T00:00:00Z</dcterms:created>
  <dcterms:modified xsi:type="dcterms:W3CDTF">2022-10-13T18:53:14Z</dcterms:modified>
  <dc:identifier>DAFNoNGeyoA</dc:identifier>
</cp:coreProperties>
</file>