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141" r:id="rId2"/>
    <p:sldMasterId id="2147485184" r:id="rId3"/>
    <p:sldMasterId id="2147485227" r:id="rId4"/>
  </p:sldMasterIdLst>
  <p:notesMasterIdLst>
    <p:notesMasterId r:id="rId37"/>
  </p:notesMasterIdLst>
  <p:sldIdLst>
    <p:sldId id="258" r:id="rId5"/>
    <p:sldId id="260" r:id="rId6"/>
    <p:sldId id="262" r:id="rId7"/>
    <p:sldId id="264" r:id="rId8"/>
    <p:sldId id="266" r:id="rId9"/>
    <p:sldId id="268" r:id="rId10"/>
    <p:sldId id="270" r:id="rId11"/>
    <p:sldId id="272" r:id="rId12"/>
    <p:sldId id="274" r:id="rId13"/>
    <p:sldId id="276" r:id="rId14"/>
    <p:sldId id="278" r:id="rId15"/>
    <p:sldId id="280" r:id="rId16"/>
    <p:sldId id="282" r:id="rId17"/>
    <p:sldId id="284" r:id="rId18"/>
    <p:sldId id="286" r:id="rId19"/>
    <p:sldId id="288" r:id="rId20"/>
    <p:sldId id="290" r:id="rId21"/>
    <p:sldId id="292" r:id="rId22"/>
    <p:sldId id="294" r:id="rId23"/>
    <p:sldId id="296" r:id="rId24"/>
    <p:sldId id="298" r:id="rId25"/>
    <p:sldId id="300" r:id="rId26"/>
    <p:sldId id="302" r:id="rId27"/>
    <p:sldId id="304" r:id="rId28"/>
    <p:sldId id="306" r:id="rId29"/>
    <p:sldId id="308" r:id="rId30"/>
    <p:sldId id="310" r:id="rId31"/>
    <p:sldId id="312" r:id="rId32"/>
    <p:sldId id="314" r:id="rId33"/>
    <p:sldId id="316" r:id="rId34"/>
    <p:sldId id="319" r:id="rId35"/>
    <p:sldId id="318"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8"/>
    <p:restoredTop sz="0"/>
  </p:normalViewPr>
  <p:slideViewPr>
    <p:cSldViewPr>
      <p:cViewPr varScale="1">
        <p:scale>
          <a:sx n="128" d="100"/>
          <a:sy n="128" d="100"/>
        </p:scale>
        <p:origin x="528" y="176"/>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Tim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E8860-D534-461C-B7C4-4306F9DFD5E9}" type="datetimeFigureOut">
              <a:t>2/17/22</a:t>
            </a:fld>
            <a:endParaRPr/>
          </a:p>
        </p:txBody>
      </p:sp>
      <p:sp>
        <p:nvSpPr>
          <p:cNvPr id="4" name="SlideImage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sz="1200"/>
            </a:defPPr>
          </a:lstStyle>
          <a:p>
            <a:r>
              <a:t>First Level</a:t>
            </a:r>
          </a:p>
          <a:p>
            <a:pPr lvl="1"/>
            <a:r>
              <a:t>Second Level</a:t>
            </a:r>
          </a:p>
          <a:p>
            <a:pPr lvl="2"/>
            <a:r>
              <a:t>Third level</a:t>
            </a:r>
          </a:p>
          <a:p>
            <a:pPr lvl="3"/>
            <a:r>
              <a:t>Fourth level</a:t>
            </a:r>
          </a:p>
          <a:p>
            <a:pPr lvl="4"/>
            <a:r>
              <a:t>Fifth level</a:t>
            </a:r>
          </a:p>
        </p:txBody>
      </p:sp>
      <p:sp>
        <p:nvSpPr>
          <p:cNvPr id="6" name="Foo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Numb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84E36-88EE-47CC-BB7C-D5E69B13317A}" type="slidenum">
              <a:rPr smtClean="0"/>
              <a:t>‹#›</a:t>
            </a:fld>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yyQM70vi7V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ython.org/downloads/?azure-portal=tru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microsoft.com/store/top-free/apps/pc?category=Developer+tools%5cDevelopment+kits?azure-portal=true"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ode.visualstudio.com/?azure-portal=tru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code.visualstudio.com/docs/getstarted/introvideos?azure-portal=true"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arketplace.visualstudio.com/items?itemName=ms-toolsai.jupyter?azure-portal=tru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ikipedia.org/wiki/Kernel_(operating_system)?azure-portal=tru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github.com/jupyter/jupyter/wiki/A-gallery-of-interesting-Jupyter-Notebooks?azure-portal=true"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Link to published module on Learn: https://docs.microsoft.com/en-us/learn/modules/learn-pr/ </a:t>
            </a:r>
          </a:p>
        </p:txBody>
      </p:sp>
      <p:sp>
        <p:nvSpPr>
          <p:cNvPr id="4" name="Slide Number Placeholder 3"/>
          <p:cNvSpPr>
            <a:spLocks noGrp="1"/>
          </p:cNvSpPr>
          <p:nvPr>
            <p:ph type="sldNum" sz="quarter" idx="10"/>
          </p:nvPr>
        </p:nvSpPr>
        <p:spPr/>
        <p:txBody>
          <a:bodyPr/>
          <a:lstStyle/>
          <a:p>
            <a:fld id="{6101C5E1-D8E9-464D-A93E-CE21651935A7}"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Take advantage of notebooks as a tool to create a more interactive learning experience.</a:t>
            </a:r>
          </a:p>
        </p:txBody>
      </p:sp>
      <p:sp>
        <p:nvSpPr>
          <p:cNvPr id="4" name="Slide Number Placeholder 3"/>
          <p:cNvSpPr>
            <a:spLocks noGrp="1"/>
          </p:cNvSpPr>
          <p:nvPr>
            <p:ph type="sldNum" sz="quarter" idx="10"/>
          </p:nvPr>
        </p:nvSpPr>
        <p:spPr/>
        <p:txBody>
          <a:bodyPr/>
          <a:lstStyle/>
          <a:p>
            <a:fld id="{6101C5E1-D8E9-464D-A93E-CE21651935A7}"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There are many ways to run notebooks. You can run them right within this environment, on Microsoft Learn, and in fact in several of this path's modules you will run notebooks. In this module, however, you will learn how to get set up to run notebooks locally by using Visual Studio Code.</a:t>
            </a:r>
          </a:p>
          <a:p>
            <a:endParaRPr/>
          </a:p>
          <a:p>
            <a:pPr>
              <a:spcBef>
                <a:spcPct val="43750"/>
              </a:spcBef>
              <a:spcAft>
                <a:spcPct val="43750"/>
              </a:spcAft>
            </a:pPr>
            <a:r>
              <a:t>Before we start, take a look at this </a:t>
            </a:r>
            <a:r>
              <a:rPr>
                <a:hlinkClick r:id="rId3"/>
              </a:rPr>
              <a:t>video tutorial</a:t>
            </a:r>
            <a:r>
              <a:t> on YouTube. The video explains how to download Python, get set up in Visual Studio Code, and run a notebook locally.</a:t>
            </a:r>
          </a:p>
          <a:p>
            <a:endParaRPr/>
          </a:p>
          <a:p>
            <a:pPr>
              <a:spcBef>
                <a:spcPct val="43750"/>
              </a:spcBef>
              <a:spcAft>
                <a:spcPct val="43750"/>
              </a:spcAft>
            </a:pPr>
            <a:r>
              <a:t>To start building your notebook, you need to have the following software available on your computer:</a:t>
            </a:r>
          </a:p>
          <a:p>
            <a:endParaRPr/>
          </a:p>
          <a:p>
            <a:r>
              <a:t>Python</a:t>
            </a:r>
          </a:p>
          <a:p>
            <a:endParaRPr/>
          </a:p>
          <a:p>
            <a:r>
              <a:t>Visual Studio Code</a:t>
            </a:r>
          </a:p>
          <a:p>
            <a:endParaRPr/>
          </a:p>
          <a:p>
            <a:r>
              <a:t>Visual Studio Code Jupyter extension</a:t>
            </a:r>
          </a:p>
        </p:txBody>
      </p:sp>
      <p:sp>
        <p:nvSpPr>
          <p:cNvPr id="4" name="Slide Number Placeholder 3"/>
          <p:cNvSpPr>
            <a:spLocks noGrp="1"/>
          </p:cNvSpPr>
          <p:nvPr>
            <p:ph type="sldNum" sz="quarter" idx="10"/>
          </p:nvPr>
        </p:nvSpPr>
        <p:spPr/>
        <p:txBody>
          <a:bodyPr/>
          <a:lstStyle/>
          <a:p>
            <a:fld id="{6101C5E1-D8E9-464D-A93E-CE21651935A7}"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If you don't have Python installed on your computer, you need to download it. On a Mac, go to </a:t>
            </a:r>
            <a:r>
              <a:rPr>
                <a:hlinkClick r:id="rId3"/>
              </a:rPr>
              <a:t>Python.org</a:t>
            </a:r>
            <a:r>
              <a:t> to install the latest version compatible with your operating system. On Windows, go to the </a:t>
            </a:r>
            <a:r>
              <a:rPr>
                <a:hlinkClick r:id="rId4"/>
              </a:rPr>
              <a:t>Microsoft Store</a:t>
            </a:r>
            <a:r>
              <a:t> to download the most recent version.</a:t>
            </a:r>
          </a:p>
          <a:p>
            <a:endParaRPr/>
          </a:p>
          <a:p>
            <a:pPr>
              <a:spcBef>
                <a:spcPct val="43750"/>
              </a:spcBef>
              <a:spcAft>
                <a:spcPct val="43750"/>
              </a:spcAft>
            </a:pPr>
            <a:r>
              <a:t>If you already have Python installed, you might need to update your installation to the latest version. Make sure you have Python 3 by typing python3 --version in your terminal or command line. If it is installed, the version will be displayed.</a:t>
            </a:r>
          </a:p>
        </p:txBody>
      </p:sp>
      <p:sp>
        <p:nvSpPr>
          <p:cNvPr id="4" name="Slide Number Placeholder 3"/>
          <p:cNvSpPr>
            <a:spLocks noGrp="1"/>
          </p:cNvSpPr>
          <p:nvPr>
            <p:ph type="sldNum" sz="quarter" idx="10"/>
          </p:nvPr>
        </p:nvSpPr>
        <p:spPr/>
        <p:txBody>
          <a:bodyPr/>
          <a:lstStyle/>
          <a:p>
            <a:fld id="{6101C5E1-D8E9-464D-A93E-CE21651935A7}"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Next, install </a:t>
            </a:r>
            <a:r>
              <a:rPr>
                <a:hlinkClick r:id="rId3"/>
              </a:rPr>
              <a:t>Visual Studio Code</a:t>
            </a:r>
            <a:r>
              <a:t>. When the installation is complete, configure it to your liking. There are several good videos on setting things up in the </a:t>
            </a:r>
            <a:r>
              <a:rPr>
                <a:hlinkClick r:id="rId4"/>
              </a:rPr>
              <a:t>Visual Studio Code documentation</a:t>
            </a:r>
            <a:r>
              <a:t>.</a:t>
            </a:r>
          </a:p>
        </p:txBody>
      </p:sp>
      <p:sp>
        <p:nvSpPr>
          <p:cNvPr id="4" name="Slide Number Placeholder 3"/>
          <p:cNvSpPr>
            <a:spLocks noGrp="1"/>
          </p:cNvSpPr>
          <p:nvPr>
            <p:ph type="sldNum" sz="quarter" idx="10"/>
          </p:nvPr>
        </p:nvSpPr>
        <p:spPr/>
        <p:txBody>
          <a:bodyPr/>
          <a:lstStyle/>
          <a:p>
            <a:fld id="{6101C5E1-D8E9-464D-A93E-CE21651935A7}"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When these two installations are complete, you'll then need to install a Visual Studio Code </a:t>
            </a:r>
            <a:r>
              <a:rPr>
                <a:hlinkClick r:id="rId3"/>
              </a:rPr>
              <a:t>extension</a:t>
            </a:r>
            <a:r>
              <a:t>. This extension allows you to run Jupyter notebooks from within Visual Studio Code by using a </a:t>
            </a:r>
            <a:r>
              <a:rPr i="1"/>
              <a:t>kernel</a:t>
            </a:r>
            <a:r>
              <a:t>. A </a:t>
            </a:r>
            <a:r>
              <a:rPr>
                <a:hlinkClick r:id="rId4"/>
              </a:rPr>
              <a:t>kernel</a:t>
            </a:r>
            <a:r>
              <a:t> in Visual Studio Code helps you activate an Anaconda environment, so you can run your notebooks by using your Python installation.</a:t>
            </a:r>
          </a:p>
          <a:p>
            <a:endParaRPr/>
          </a:p>
          <a:p>
            <a:pPr>
              <a:spcBef>
                <a:spcPct val="43750"/>
              </a:spcBef>
              <a:spcAft>
                <a:spcPct val="43750"/>
              </a:spcAft>
            </a:pPr>
            <a:r>
              <a:t>In Visual Studio Code, from extensions panel on the left, search for </a:t>
            </a:r>
            <a:r>
              <a:rPr i="1"/>
              <a:t>Jupyter</a:t>
            </a:r>
            <a:r>
              <a:t> by Microsoft. To install this extension, select </a:t>
            </a:r>
            <a:r>
              <a:rPr b="1"/>
              <a:t>Install</a:t>
            </a:r>
            <a:r>
              <a:t>.</a:t>
            </a:r>
          </a:p>
          <a:p>
            <a:endParaRPr/>
          </a:p>
          <a:p>
            <a:pPr>
              <a:spcBef>
                <a:spcPct val="43750"/>
              </a:spcBef>
              <a:spcAft>
                <a:spcPct val="43750"/>
              </a:spcAft>
            </a:pPr>
            <a:r>
              <a:t>Now that you have the three elements of your workspace set up, you can start working with Jupyter notebooks in Visual Studio Code.</a:t>
            </a:r>
          </a:p>
        </p:txBody>
      </p:sp>
      <p:sp>
        <p:nvSpPr>
          <p:cNvPr id="4" name="Slide Number Placeholder 3"/>
          <p:cNvSpPr>
            <a:spLocks noGrp="1"/>
          </p:cNvSpPr>
          <p:nvPr>
            <p:ph type="sldNum" sz="quarter" idx="10"/>
          </p:nvPr>
        </p:nvSpPr>
        <p:spPr/>
        <p:txBody>
          <a:bodyPr/>
          <a:lstStyle/>
          <a:p>
            <a:fld id="{6101C5E1-D8E9-464D-A93E-CE21651935A7}"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Link to published module on Learn: https://docs.microsoft.com/en-us/learn/modules/learn-pr/3-exercise-run-notebook </a:t>
            </a:r>
          </a:p>
        </p:txBody>
      </p:sp>
      <p:sp>
        <p:nvSpPr>
          <p:cNvPr id="4" name="Slide Number Placeholder 3"/>
          <p:cNvSpPr>
            <a:spLocks noGrp="1"/>
          </p:cNvSpPr>
          <p:nvPr>
            <p:ph type="sldNum" sz="quarter" idx="10"/>
          </p:nvPr>
        </p:nvSpPr>
        <p:spPr/>
        <p:txBody>
          <a:bodyPr/>
          <a:lstStyle/>
          <a:p>
            <a:fld id="{6101C5E1-D8E9-464D-A93E-CE21651935A7}"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https://docs.microsoft.com/en-us/learn/modules/learn-pr/3-exercise-run-notebook</a:t>
            </a:r>
          </a:p>
        </p:txBody>
      </p:sp>
      <p:sp>
        <p:nvSpPr>
          <p:cNvPr id="4" name="Slide Number Placeholder 3"/>
          <p:cNvSpPr>
            <a:spLocks noGrp="1"/>
          </p:cNvSpPr>
          <p:nvPr>
            <p:ph type="sldNum" sz="quarter" idx="10"/>
          </p:nvPr>
        </p:nvSpPr>
        <p:spPr/>
        <p:txBody>
          <a:bodyPr/>
          <a:lstStyle/>
          <a:p>
            <a:fld id="{6101C5E1-D8E9-464D-A93E-CE21651935A7}" type="slidenum">
              <a:rPr lang="en-US" smtClean="0"/>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Link to published module on Learn: https://docs.microsoft.com/en-us/learn/modules/learn-pr/4-exercise-advanced-commands </a:t>
            </a:r>
          </a:p>
        </p:txBody>
      </p:sp>
      <p:sp>
        <p:nvSpPr>
          <p:cNvPr id="4" name="Slide Number Placeholder 3"/>
          <p:cNvSpPr>
            <a:spLocks noGrp="1"/>
          </p:cNvSpPr>
          <p:nvPr>
            <p:ph type="sldNum" sz="quarter" idx="10"/>
          </p:nvPr>
        </p:nvSpPr>
        <p:spPr/>
        <p:txBody>
          <a:bodyPr/>
          <a:lstStyle/>
          <a:p>
            <a:fld id="{6101C5E1-D8E9-464D-A93E-CE21651935A7}" type="slidenum">
              <a:rPr lang="en-US" smtClean="0"/>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https://docs.microsoft.com/en-us/learn/modules/learn-pr/4-exercise-advanced-commands</a:t>
            </a:r>
          </a:p>
        </p:txBody>
      </p:sp>
      <p:sp>
        <p:nvSpPr>
          <p:cNvPr id="4" name="Slide Number Placeholder 3"/>
          <p:cNvSpPr>
            <a:spLocks noGrp="1"/>
          </p:cNvSpPr>
          <p:nvPr>
            <p:ph type="sldNum" sz="quarter" idx="10"/>
          </p:nvPr>
        </p:nvSpPr>
        <p:spPr/>
        <p:txBody>
          <a:bodyPr/>
          <a:lstStyle/>
          <a:p>
            <a:fld id="{6101C5E1-D8E9-464D-A93E-CE21651935A7}"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 The .ipynb file extension refers to *iPython Notebook*, now called a Jupyter notebook.</a:t>
            </a:r>
          </a:p>
        </p:txBody>
      </p:sp>
      <p:sp>
        <p:nvSpPr>
          <p:cNvPr id="4" name="Slide Number Placeholder 3"/>
          <p:cNvSpPr>
            <a:spLocks noGrp="1"/>
          </p:cNvSpPr>
          <p:nvPr>
            <p:ph type="sldNum" sz="quarter" idx="10"/>
          </p:nvPr>
        </p:nvSpPr>
        <p:spPr/>
        <p:txBody>
          <a:bodyPr/>
          <a:lstStyle/>
          <a:p>
            <a:fld id="{6101C5E1-D8E9-464D-A93E-CE21651935A7}" type="slidenum">
              <a:rPr lang="en-US" smtClean="0"/>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 The .ipynb file extension refers to *iPython Notebook*, now called a Jupyter notebook.</a:t>
            </a:r>
          </a:p>
        </p:txBody>
      </p:sp>
      <p:sp>
        <p:nvSpPr>
          <p:cNvPr id="4" name="Slide Number Placeholder 3"/>
          <p:cNvSpPr>
            <a:spLocks noGrp="1"/>
          </p:cNvSpPr>
          <p:nvPr>
            <p:ph type="sldNum" sz="quarter" idx="10"/>
          </p:nvPr>
        </p:nvSpPr>
        <p:spPr/>
        <p:txBody>
          <a:bodyPr/>
          <a:lstStyle/>
          <a:p>
            <a:fld id="{6101C5E1-D8E9-464D-A93E-CE21651935A7}" type="slidenum">
              <a:rPr lang="en-US" smtClean="0"/>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 In addition to many other elements, equations, UI elements, charts, and graphs are types of elements in an interactive notebook.</a:t>
            </a:r>
          </a:p>
        </p:txBody>
      </p:sp>
      <p:sp>
        <p:nvSpPr>
          <p:cNvPr id="4" name="Slide Number Placeholder 3"/>
          <p:cNvSpPr>
            <a:spLocks noGrp="1"/>
          </p:cNvSpPr>
          <p:nvPr>
            <p:ph type="sldNum" sz="quarter" idx="10"/>
          </p:nvPr>
        </p:nvSpPr>
        <p:spPr/>
        <p:txBody>
          <a:bodyPr/>
          <a:lstStyle/>
          <a:p>
            <a:fld id="{6101C5E1-D8E9-464D-A93E-CE21651935A7}" type="slidenum">
              <a:rPr lang="en-US" smtClean="0"/>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 In addition to many other elements, equations, UI elements, charts, and graphs are types of elements in an interactive notebook.</a:t>
            </a:r>
          </a:p>
        </p:txBody>
      </p:sp>
      <p:sp>
        <p:nvSpPr>
          <p:cNvPr id="4" name="Slide Number Placeholder 3"/>
          <p:cNvSpPr>
            <a:spLocks noGrp="1"/>
          </p:cNvSpPr>
          <p:nvPr>
            <p:ph type="sldNum" sz="quarter" idx="10"/>
          </p:nvPr>
        </p:nvSpPr>
        <p:spPr/>
        <p:txBody>
          <a:bodyPr/>
          <a:lstStyle/>
          <a:p>
            <a:fld id="{6101C5E1-D8E9-464D-A93E-CE21651935A7}" type="slidenum">
              <a:rPr lang="en-US" smtClean="0"/>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 You can use a Markdown content block in a Jupyter notebook.</a:t>
            </a:r>
          </a:p>
        </p:txBody>
      </p:sp>
      <p:sp>
        <p:nvSpPr>
          <p:cNvPr id="4" name="Slide Number Placeholder 3"/>
          <p:cNvSpPr>
            <a:spLocks noGrp="1"/>
          </p:cNvSpPr>
          <p:nvPr>
            <p:ph type="sldNum" sz="quarter" idx="10"/>
          </p:nvPr>
        </p:nvSpPr>
        <p:spPr/>
        <p:txBody>
          <a:bodyPr/>
          <a:lstStyle/>
          <a:p>
            <a:fld id="{6101C5E1-D8E9-464D-A93E-CE21651935A7}" type="slidenum">
              <a:rPr lang="en-US" smtClean="0"/>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 You can use a Markdown content block in a Jupyter notebook.</a:t>
            </a:r>
          </a:p>
        </p:txBody>
      </p:sp>
      <p:sp>
        <p:nvSpPr>
          <p:cNvPr id="4" name="Slide Number Placeholder 3"/>
          <p:cNvSpPr>
            <a:spLocks noGrp="1"/>
          </p:cNvSpPr>
          <p:nvPr>
            <p:ph type="sldNum" sz="quarter" idx="10"/>
          </p:nvPr>
        </p:nvSpPr>
        <p:spPr/>
        <p:txBody>
          <a:bodyPr/>
          <a:lstStyle/>
          <a:p>
            <a:fld id="{6101C5E1-D8E9-464D-A93E-CE21651935A7}" type="slidenum">
              <a:rPr lang="en-US" smtClean="0"/>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As an astronaut, you need to have a ship's manual on hand to troubleshoot common problems on your spaceship. In this module, you learned how to build an interactive manual by using Jupyter notebooks.</a:t>
            </a:r>
          </a:p>
          <a:p>
            <a:endParaRPr/>
          </a:p>
          <a:p>
            <a:pPr>
              <a:spcBef>
                <a:spcPct val="43750"/>
              </a:spcBef>
              <a:spcAft>
                <a:spcPct val="43750"/>
              </a:spcAft>
            </a:pPr>
            <a:r>
              <a:t>You learned how to:</a:t>
            </a:r>
          </a:p>
          <a:p>
            <a:endParaRPr/>
          </a:p>
          <a:p>
            <a:r>
              <a:t>Create a Jupyter notebook locally.</a:t>
            </a:r>
          </a:p>
          <a:p>
            <a:endParaRPr/>
          </a:p>
          <a:p>
            <a:r>
              <a:t>Run a Jupyter notebook by using Python in Visual Studio Code.</a:t>
            </a:r>
          </a:p>
          <a:p>
            <a:endParaRPr/>
          </a:p>
          <a:p>
            <a:r>
              <a:t>Describe some of the ways to build a notebook.</a:t>
            </a:r>
          </a:p>
        </p:txBody>
      </p:sp>
      <p:sp>
        <p:nvSpPr>
          <p:cNvPr id="4" name="Slide Number Placeholder 3"/>
          <p:cNvSpPr>
            <a:spLocks noGrp="1"/>
          </p:cNvSpPr>
          <p:nvPr>
            <p:ph type="sldNum" sz="quarter" idx="10"/>
          </p:nvPr>
        </p:nvSpPr>
        <p:spPr/>
        <p:txBody>
          <a:bodyPr/>
          <a:lstStyle/>
          <a:p>
            <a:fld id="{6101C5E1-D8E9-464D-A93E-CE21651935A7}" type="slidenum">
              <a:rPr lang="en-US" smtClean="0"/>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This module introduced some core elements of the many things you can do in Jupyter notebooks. For inspiration, you can check out an interesting gallery of Jupyter notebooks on </a:t>
            </a:r>
            <a:r>
              <a:rPr>
                <a:hlinkClick r:id="rId3"/>
              </a:rPr>
              <a:t>GitHub</a:t>
            </a:r>
            <a:r>
              <a:t>.</a:t>
            </a:r>
          </a:p>
        </p:txBody>
      </p:sp>
      <p:sp>
        <p:nvSpPr>
          <p:cNvPr id="4" name="Slide Number Placeholder 3"/>
          <p:cNvSpPr>
            <a:spLocks noGrp="1"/>
          </p:cNvSpPr>
          <p:nvPr>
            <p:ph type="sldNum" sz="quarter" idx="10"/>
          </p:nvPr>
        </p:nvSpPr>
        <p:spPr/>
        <p:txBody>
          <a:bodyPr/>
          <a:lstStyle/>
          <a:p>
            <a:fld id="{6101C5E1-D8E9-464D-A93E-CE21651935A7}" type="slidenum">
              <a:rPr lang="en-US" smtClean="0"/>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Although web developers build their websites by using tools such as Node.js, ASP.NET, or Java, and run their code locally by using tooling in code editors such as Visual Studio Code, Python developers have some other tools at their disposal.</a:t>
            </a:r>
          </a:p>
          <a:p>
            <a:endParaRPr/>
          </a:p>
          <a:p>
            <a:pPr>
              <a:spcBef>
                <a:spcPct val="43750"/>
              </a:spcBef>
              <a:spcAft>
                <a:spcPct val="43750"/>
              </a:spcAft>
            </a:pPr>
            <a:r>
              <a:t>One of those useful tools is called a </a:t>
            </a:r>
            <a:r>
              <a:rPr i="1"/>
              <a:t>notebook</a:t>
            </a:r>
            <a:r>
              <a:t>. A notebook is an interactive environment that a developer can use to run code blocks and add areas for documentation to explain the code itself. Although Python developers can also use </a:t>
            </a:r>
            <a:r>
              <a:rPr i="1"/>
              <a:t>.py</a:t>
            </a:r>
            <a:r>
              <a:t> files to run Python programs directly, they can use notebooks to both run and document their code, explaining its logic along the way.</a:t>
            </a:r>
          </a:p>
        </p:txBody>
      </p:sp>
      <p:sp>
        <p:nvSpPr>
          <p:cNvPr id="4" name="Slide Number Placeholder 3"/>
          <p:cNvSpPr>
            <a:spLocks noGrp="1"/>
          </p:cNvSpPr>
          <p:nvPr>
            <p:ph type="sldNum" sz="quarter" idx="10"/>
          </p:nvPr>
        </p:nvSpPr>
        <p:spPr/>
        <p:txBody>
          <a:bodyPr/>
          <a:lstStyle/>
          <a:p>
            <a:fld id="{6101C5E1-D8E9-464D-A93E-CE21651935A7}"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Suppose you are a crew member on a spaceship. Your mission is to deliver some important equipment to the International Space Station (ISS). If you're not familiar with some of the many buttons on the spaceship's console, it's better not to learn by the trial-and-error method, mid-flight! Instead, you might consult the ship's documentation to learn what buttons to push to perform various tasks. But what if the manual is incomplete?</a:t>
            </a:r>
          </a:p>
          <a:p>
            <a:endParaRPr/>
          </a:p>
          <a:p>
            <a:pPr>
              <a:spcBef>
                <a:spcPct val="43750"/>
              </a:spcBef>
              <a:spcAft>
                <a:spcPct val="43750"/>
              </a:spcAft>
            </a:pPr>
            <a:r>
              <a:t>Your job is to improve the ship's log by creating interactive explanations of the ship's controls. By working with a notebook, you can more easily explain the uses of the various parts of the console.</a:t>
            </a:r>
          </a:p>
        </p:txBody>
      </p:sp>
      <p:sp>
        <p:nvSpPr>
          <p:cNvPr id="4" name="Slide Number Placeholder 3"/>
          <p:cNvSpPr>
            <a:spLocks noGrp="1"/>
          </p:cNvSpPr>
          <p:nvPr>
            <p:ph type="sldNum" sz="quarter" idx="10"/>
          </p:nvPr>
        </p:nvSpPr>
        <p:spPr/>
        <p:txBody>
          <a:bodyPr/>
          <a:lstStyle/>
          <a:p>
            <a:fld id="{6101C5E1-D8E9-464D-A93E-CE21651935A7}"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By the end of this module, you'll be able to:</a:t>
            </a:r>
          </a:p>
          <a:p>
            <a:endParaRPr/>
          </a:p>
          <a:p>
            <a:r>
              <a:t>Create a Jupyter notebook locally.</a:t>
            </a:r>
          </a:p>
          <a:p>
            <a:endParaRPr/>
          </a:p>
          <a:p>
            <a:r>
              <a:t>Run a Jupyter notebook by using Python in Visual Studio Code.</a:t>
            </a:r>
          </a:p>
          <a:p>
            <a:endParaRPr/>
          </a:p>
          <a:p>
            <a:r>
              <a:t>Describe some of the ways to build a notebook.</a:t>
            </a:r>
          </a:p>
        </p:txBody>
      </p:sp>
      <p:sp>
        <p:nvSpPr>
          <p:cNvPr id="4" name="Slide Number Placeholder 3"/>
          <p:cNvSpPr>
            <a:spLocks noGrp="1"/>
          </p:cNvSpPr>
          <p:nvPr>
            <p:ph type="sldNum" sz="quarter" idx="10"/>
          </p:nvPr>
        </p:nvSpPr>
        <p:spPr/>
        <p:txBody>
          <a:bodyPr/>
          <a:lstStyle/>
          <a:p>
            <a:fld id="{6101C5E1-D8E9-464D-A93E-CE21651935A7}"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7211D513-83ED-4716-AA4D-71939D7B9A54}"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987EB9C6-7C3A-44D8-9CE3-7511BE0E2A72}"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179239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4161750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232253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3920758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581784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1321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921292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42751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31953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704460"/>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C0F9D533-2517-489B-B1D5-DB708A2001C6}"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1793320"/>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96396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7592193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41102867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0603622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1788956"/>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6665806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7196514"/>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1433093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58681041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_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7583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53921276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0487086"/>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8633084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464816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050614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823400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5542466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813935669"/>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426840"/>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84176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layout_2">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413354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211372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941062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80010946"/>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44973984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0841135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79375892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2713010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3505163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174567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4806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t_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D6EAAE-2A71-408A-8C51-EF1E9D307914}"/>
              </a:ext>
            </a:extLst>
          </p:cNvPr>
          <p:cNvGrpSpPr/>
          <p:nvPr userDrawn="1"/>
        </p:nvGrpSpPr>
        <p:grpSpPr>
          <a:xfrm>
            <a:off x="6087122" y="-1213311"/>
            <a:ext cx="7693173" cy="7844717"/>
            <a:chOff x="6087122" y="-1213311"/>
            <a:chExt cx="7693173" cy="7844717"/>
          </a:xfrm>
        </p:grpSpPr>
        <p:sp>
          <p:nvSpPr>
            <p:cNvPr id="4" name="Oval 3">
              <a:extLst>
                <a:ext uri="{FF2B5EF4-FFF2-40B4-BE49-F238E27FC236}">
                  <a16:creationId xmlns:a16="http://schemas.microsoft.com/office/drawing/2014/main" id="{71E56648-704C-49AF-AEEA-FF59CA7FDE38}"/>
                </a:ext>
              </a:extLst>
            </p:cNvPr>
            <p:cNvSpPr/>
            <p:nvPr/>
          </p:nvSpPr>
          <p:spPr bwMode="auto">
            <a:xfrm>
              <a:off x="6087122" y="-1213311"/>
              <a:ext cx="7693173" cy="769317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Right Triangle 4">
              <a:extLst>
                <a:ext uri="{FF2B5EF4-FFF2-40B4-BE49-F238E27FC236}">
                  <a16:creationId xmlns:a16="http://schemas.microsoft.com/office/drawing/2014/main" id="{88C99755-B631-4A7C-86CD-3BB602C43A1D}"/>
                </a:ext>
              </a:extLst>
            </p:cNvPr>
            <p:cNvSpPr/>
            <p:nvPr/>
          </p:nvSpPr>
          <p:spPr bwMode="auto">
            <a:xfrm rot="7795696">
              <a:off x="6213653" y="4453472"/>
              <a:ext cx="2177934" cy="2177934"/>
            </a:xfrm>
            <a:prstGeom prst="r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C60457C0-410E-4BB1-B48D-5E30D004A1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970" r="26639"/>
          <a:stretch>
            <a:fillRect/>
          </a:stretch>
        </p:blipFill>
        <p:spPr>
          <a:xfrm>
            <a:off x="7086600" y="1142322"/>
            <a:ext cx="4811713" cy="3409758"/>
          </a:xfrm>
          <a:prstGeom prst="rect">
            <a:avLst/>
          </a:prstGeom>
        </p:spPr>
      </p:pic>
      <p:sp>
        <p:nvSpPr>
          <p:cNvPr id="9" name="TextBox 8">
            <a:extLst>
              <a:ext uri="{FF2B5EF4-FFF2-40B4-BE49-F238E27FC236}">
                <a16:creationId xmlns:a16="http://schemas.microsoft.com/office/drawing/2014/main" id="{9EDA60A6-6501-49F5-AFA0-2F4D5841F163}"/>
              </a:ext>
            </a:extLst>
          </p:cNvPr>
          <p:cNvSpPr txBox="1"/>
          <p:nvPr userDrawn="1"/>
        </p:nvSpPr>
        <p:spPr>
          <a:xfrm>
            <a:off x="584460" y="2768462"/>
            <a:ext cx="3595280" cy="553998"/>
          </a:xfrm>
          <a:prstGeom prst="rect">
            <a:avLst/>
          </a:prstGeom>
          <a:noFill/>
        </p:spPr>
        <p:txBody>
          <a:bodyPr wrap="none" lIns="0" tIns="0" rIns="0" bIns="0" rtlCol="0">
            <a:spAutoFit/>
          </a:bodyPr>
          <a:lstStyle>
            <a:defPPr>
              <a:defRPr lang="en-US"/>
            </a:defPPr>
          </a:lstStyle>
          <a:p>
            <a:pPr algn="l"/>
            <a:r>
              <a:rPr lang="en-US" sz="3600">
                <a:latin typeface="+mj-lt"/>
              </a:rPr>
              <a:t>Live &amp; interactive</a:t>
            </a:r>
          </a:p>
        </p:txBody>
      </p:sp>
      <p:sp>
        <p:nvSpPr>
          <p:cNvPr id="10" name="TextBox 9">
            <a:extLst>
              <a:ext uri="{FF2B5EF4-FFF2-40B4-BE49-F238E27FC236}">
                <a16:creationId xmlns:a16="http://schemas.microsoft.com/office/drawing/2014/main" id="{099D6C6E-22A3-429F-A1F2-3A2CE31B3A94}"/>
              </a:ext>
            </a:extLst>
          </p:cNvPr>
          <p:cNvSpPr txBox="1"/>
          <p:nvPr userDrawn="1"/>
        </p:nvSpPr>
        <p:spPr>
          <a:xfrm>
            <a:off x="584460" y="3492501"/>
            <a:ext cx="5130540" cy="861774"/>
          </a:xfrm>
          <a:prstGeom prst="rect">
            <a:avLst/>
          </a:prstGeom>
          <a:noFill/>
        </p:spPr>
        <p:txBody>
          <a:bodyPr wrap="square" lIns="0" tIns="0" rIns="0" bIns="0" rtlCol="0">
            <a:spAutoFit/>
          </a:bodyPr>
          <a:lstStyle>
            <a:defPPr>
              <a:defRPr lang="en-US"/>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Say “hi” and ask questions in the chat</a:t>
            </a:r>
            <a:endParaRPr lang="en-US" sz="2800" b="1"/>
          </a:p>
        </p:txBody>
      </p:sp>
    </p:spTree>
    <p:extLst>
      <p:ext uri="{BB962C8B-B14F-4D97-AF65-F5344CB8AC3E}">
        <p14:creationId xmlns:p14="http://schemas.microsoft.com/office/powerpoint/2010/main" val="3634608756"/>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6179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 Blank 2">
    <p:bg>
      <p:bgPr>
        <a:solidFill>
          <a:srgbClr val="243A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94960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741629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339901319"/>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layout">
    <p:bg>
      <p:bgRef idx="1001">
        <a:schemeClr val="bg1"/>
      </p:bgRef>
    </p:bg>
    <p:spTree>
      <p:nvGrpSpPr>
        <p:cNvPr id="1" name=""/>
        <p:cNvGrpSpPr/>
        <p:nvPr/>
      </p:nvGrpSpPr>
      <p:grpSpPr>
        <a:xfrm>
          <a:off x="0" y="0"/>
          <a:ext cx="0" cy="0"/>
          <a:chOff x="0" y="0"/>
          <a:chExt cx="0" cy="0"/>
        </a:xfrm>
      </p:grpSpPr>
      <p:sp>
        <p:nvSpPr>
          <p:cNvPr id="2" name="Speaker1Info">
            <a:extLst>
              <a:ext uri="{FF2B5EF4-FFF2-40B4-BE49-F238E27FC236}">
                <a16:creationId xmlns:a16="http://schemas.microsoft.com/office/drawing/2014/main" id="{F498D001-187F-4EAE-90FC-DC4275E1A08F}"/>
              </a:ext>
            </a:extLst>
          </p:cNvPr>
          <p:cNvSpPr/>
          <p:nvPr userDrawn="1"/>
        </p:nvSpPr>
        <p:spPr bwMode="auto">
          <a:xfrm>
            <a:off x="7658100" y="0"/>
            <a:ext cx="45339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 name="Speaker2Info">
            <a:extLst>
              <a:ext uri="{FF2B5EF4-FFF2-40B4-BE49-F238E27FC236}">
                <a16:creationId xmlns:a16="http://schemas.microsoft.com/office/drawing/2014/main" id="{04F4D17F-42BD-4AE6-A8EA-88A1F0D0246F}"/>
              </a:ext>
            </a:extLst>
          </p:cNvPr>
          <p:cNvSpPr>
            <a:spLocks noGrp="1"/>
          </p:cNvSpPr>
          <p:nvPr>
            <p:ph type="body" sz="quarter" idx="16" hasCustomPrompt="1"/>
          </p:nvPr>
        </p:nvSpPr>
        <p:spPr>
          <a:xfrm>
            <a:off x="8469312" y="5758913"/>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
        <p:nvSpPr>
          <p:cNvPr id="15" name="Speaker2Name">
            <a:extLst>
              <a:ext uri="{FF2B5EF4-FFF2-40B4-BE49-F238E27FC236}">
                <a16:creationId xmlns:a16="http://schemas.microsoft.com/office/drawing/2014/main" id="{49D96950-F223-4DE7-B742-331950579757}"/>
              </a:ext>
            </a:extLst>
          </p:cNvPr>
          <p:cNvSpPr>
            <a:spLocks noGrp="1"/>
          </p:cNvSpPr>
          <p:nvPr>
            <p:ph type="body" sz="quarter" idx="14" hasCustomPrompt="1"/>
          </p:nvPr>
        </p:nvSpPr>
        <p:spPr>
          <a:xfrm>
            <a:off x="8475546" y="5171882"/>
            <a:ext cx="3646487" cy="430887"/>
          </a:xfrm>
        </p:spPr>
        <p:txBody>
          <a:bodyPr/>
          <a:lstStyle>
            <a:lvl1pPr marL="0" indent="0">
              <a:buNone/>
              <a:defRPr b="1">
                <a:solidFill>
                  <a:schemeClr val="bg1"/>
                </a:solidFill>
              </a:defRPr>
            </a:lvl1pPr>
          </a:lstStyle>
          <a:p>
            <a:pPr lvl="0"/>
            <a:r>
              <a:rPr lang="en-US"/>
              <a:t>Speaker Name</a:t>
            </a:r>
          </a:p>
        </p:txBody>
      </p:sp>
      <p:sp>
        <p:nvSpPr>
          <p:cNvPr id="9" name="Title"/>
          <p:cNvSpPr>
            <a:spLocks noGrp="1"/>
          </p:cNvSpPr>
          <p:nvPr>
            <p:ph type="title" hasCustomPrompt="1"/>
          </p:nvPr>
        </p:nvSpPr>
        <p:spPr>
          <a:xfrm>
            <a:off x="584200" y="2979778"/>
            <a:ext cx="6816725" cy="553998"/>
          </a:xfrm>
          <a:noFill/>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16725"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Learn aka.ms link</a:t>
            </a:r>
          </a:p>
        </p:txBody>
      </p:sp>
      <p:pic>
        <p:nvPicPr>
          <p:cNvPr id="19" name="MS logo gray - EMF" descr="Microsoft logo, gray text version">
            <a:extLst>
              <a:ext uri="{FF2B5EF4-FFF2-40B4-BE49-F238E27FC236}">
                <a16:creationId xmlns:a16="http://schemas.microsoft.com/office/drawing/2014/main" id="{7F1BE732-7F13-4D46-B4C5-EFF69612E7A6}"/>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Speaker1Image" descr="User with solid fill">
            <a:extLst>
              <a:ext uri="{FF2B5EF4-FFF2-40B4-BE49-F238E27FC236}">
                <a16:creationId xmlns:a16="http://schemas.microsoft.com/office/drawing/2014/main" id="{6BE938B3-690D-4123-87AC-BA9C561DE2BA}"/>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3460378"/>
            <a:ext cx="1386760" cy="13867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Speaker2Image" descr="User with solid fill">
            <a:extLst>
              <a:ext uri="{FF2B5EF4-FFF2-40B4-BE49-F238E27FC236}">
                <a16:creationId xmlns:a16="http://schemas.microsoft.com/office/drawing/2014/main" id="{E28FDEE4-C92F-4DA0-B508-28B2F349D577}"/>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5171882"/>
            <a:ext cx="1386760" cy="1386760"/>
          </a:xfrm>
          <a:prstGeom prst="ellipse">
            <a:avLst/>
          </a:prstGeom>
          <a:noFill/>
          <a:extLst>
            <a:ext uri="{909E8E84-426E-40DD-AFC4-6F175D3DCCD1}">
              <a14:hiddenFill xmlns:a14="http://schemas.microsoft.com/office/drawing/2010/main">
                <a:solidFill>
                  <a:srgbClr val="FFFFFF"/>
                </a:solidFill>
              </a14:hiddenFill>
            </a:ext>
          </a:extLst>
        </p:spPr>
      </p:pic>
      <p:sp>
        <p:nvSpPr>
          <p:cNvPr id="13" name="JoinChat">
            <a:extLst>
              <a:ext uri="{FF2B5EF4-FFF2-40B4-BE49-F238E27FC236}">
                <a16:creationId xmlns:a16="http://schemas.microsoft.com/office/drawing/2014/main" id="{C6F207D6-EDBE-47EF-9813-F0AFFC849FF1}"/>
              </a:ext>
            </a:extLst>
          </p:cNvPr>
          <p:cNvSpPr txBox="1"/>
          <p:nvPr userDrawn="1"/>
        </p:nvSpPr>
        <p:spPr>
          <a:xfrm>
            <a:off x="464884" y="5854241"/>
            <a:ext cx="5021516" cy="400110"/>
          </a:xfrm>
          <a:prstGeom prst="rect">
            <a:avLst/>
          </a:prstGeom>
          <a:noFill/>
        </p:spPr>
        <p:txBody>
          <a:bodyPr wrap="square">
            <a:spAutoFit/>
          </a:bodyPr>
          <a:lstStyle>
            <a:defPPr>
              <a:defRPr lang="en-US"/>
            </a:defPPr>
          </a:lstStyle>
          <a:p>
            <a:r>
              <a:rPr lang="en-US" sz="2000"/>
              <a:t>Join the chat at </a:t>
            </a:r>
            <a:r>
              <a:rPr lang="en-US" sz="2000">
                <a:solidFill>
                  <a:srgbClr val="0078D4"/>
                </a:solidFill>
              </a:rPr>
              <a:t>https://aka.ms/LearnLiveTV</a:t>
            </a:r>
          </a:p>
        </p:txBody>
      </p:sp>
      <p:sp>
        <p:nvSpPr>
          <p:cNvPr id="4" name="Speaker1Name">
            <a:extLst>
              <a:ext uri="{FF2B5EF4-FFF2-40B4-BE49-F238E27FC236}">
                <a16:creationId xmlns:a16="http://schemas.microsoft.com/office/drawing/2014/main" id="{B9BDA508-165C-459F-80D1-8426C896BC34}"/>
              </a:ext>
            </a:extLst>
          </p:cNvPr>
          <p:cNvSpPr>
            <a:spLocks noGrp="1"/>
          </p:cNvSpPr>
          <p:nvPr>
            <p:ph type="body" sz="quarter" idx="13" hasCustomPrompt="1"/>
          </p:nvPr>
        </p:nvSpPr>
        <p:spPr>
          <a:xfrm>
            <a:off x="8469313" y="3491580"/>
            <a:ext cx="3646487" cy="430887"/>
          </a:xfrm>
        </p:spPr>
        <p:txBody>
          <a:bodyPr/>
          <a:lstStyle>
            <a:lvl1pPr marL="0" indent="0">
              <a:buNone/>
              <a:defRPr b="1">
                <a:solidFill>
                  <a:schemeClr val="bg1"/>
                </a:solidFill>
              </a:defRPr>
            </a:lvl1pPr>
          </a:lstStyle>
          <a:p>
            <a:pPr lvl="0"/>
            <a:r>
              <a:rPr lang="en-US"/>
              <a:t>Speaker Name</a:t>
            </a:r>
          </a:p>
        </p:txBody>
      </p:sp>
      <p:sp>
        <p:nvSpPr>
          <p:cNvPr id="16" name="Text Placeholder 15">
            <a:extLst>
              <a:ext uri="{FF2B5EF4-FFF2-40B4-BE49-F238E27FC236}">
                <a16:creationId xmlns:a16="http://schemas.microsoft.com/office/drawing/2014/main" id="{D3C5774C-1BBD-4462-B195-178177946726}"/>
              </a:ext>
            </a:extLst>
          </p:cNvPr>
          <p:cNvSpPr>
            <a:spLocks noGrp="1"/>
          </p:cNvSpPr>
          <p:nvPr>
            <p:ph type="body" sz="quarter" idx="15" hasCustomPrompt="1"/>
          </p:nvPr>
        </p:nvSpPr>
        <p:spPr>
          <a:xfrm>
            <a:off x="8469313" y="4038600"/>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Tree>
    <p:extLst>
      <p:ext uri="{BB962C8B-B14F-4D97-AF65-F5344CB8AC3E}">
        <p14:creationId xmlns:p14="http://schemas.microsoft.com/office/powerpoint/2010/main" val="251965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_section_layout">
    <p:bg>
      <p:bgPr>
        <a:solidFill>
          <a:srgbClr val="243A5E"/>
        </a:solidFill>
        <a:effectLst/>
      </p:bgPr>
    </p:bg>
    <p:spTree>
      <p:nvGrpSpPr>
        <p:cNvPr id="1" name=""/>
        <p:cNvGrpSpPr/>
        <p:nvPr/>
      </p:nvGrpSpPr>
      <p:grpSpPr>
        <a:xfrm>
          <a:off x="0" y="0"/>
          <a:ext cx="0" cy="0"/>
          <a:chOff x="0" y="0"/>
          <a:chExt cx="0" cy="0"/>
        </a:xfrm>
      </p:grpSpPr>
      <p:pic>
        <p:nvPicPr>
          <p:cNvPr id="4" name="Picture 3" descr="A picture containing transport&#10;&#10;Description automatically generated">
            <a:extLst>
              <a:ext uri="{FF2B5EF4-FFF2-40B4-BE49-F238E27FC236}">
                <a16:creationId xmlns:a16="http://schemas.microsoft.com/office/drawing/2014/main" id="{3AC39EE1-2DE9-407D-931F-492E078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10" name="Subtitle">
            <a:extLst>
              <a:ext uri="{FF2B5EF4-FFF2-40B4-BE49-F238E27FC236}">
                <a16:creationId xmlns:a16="http://schemas.microsoft.com/office/drawing/2014/main" id="{A6610C49-F85C-443C-8CB5-962228F05B0C}"/>
              </a:ext>
            </a:extLst>
          </p:cNvPr>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Demo name or subtitle</a:t>
            </a:r>
          </a:p>
        </p:txBody>
      </p:sp>
    </p:spTree>
    <p:extLst>
      <p:ext uri="{BB962C8B-B14F-4D97-AF65-F5344CB8AC3E}">
        <p14:creationId xmlns:p14="http://schemas.microsoft.com/office/powerpoint/2010/main" val="4077304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_detail_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340BAD-F134-4A9B-BB47-F01A0DB9BE57}"/>
              </a:ext>
            </a:extLst>
          </p:cNvPr>
          <p:cNvSpPr/>
          <p:nvPr userDrawn="1"/>
        </p:nvSpPr>
        <p:spPr bwMode="auto">
          <a:xfrm>
            <a:off x="2382" y="0"/>
            <a:ext cx="5255418" cy="6858000"/>
          </a:xfrm>
          <a:prstGeom prst="rect">
            <a:avLst/>
          </a:prstGeom>
          <a:solidFill>
            <a:srgbClr val="3B2E5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21810C2D-16D7-47FA-A61C-A4EB9BF61001}"/>
              </a:ext>
            </a:extLst>
          </p:cNvPr>
          <p:cNvSpPr>
            <a:spLocks noGrp="1"/>
          </p:cNvSpPr>
          <p:nvPr>
            <p:ph type="title"/>
          </p:nvPr>
        </p:nvSpPr>
        <p:spPr>
          <a:xfrm>
            <a:off x="533400" y="2198854"/>
            <a:ext cx="4495800" cy="553998"/>
          </a:xfrm>
        </p:spPr>
        <p:txBody>
          <a:bodyPr anchor="t"/>
          <a:lstStyle>
            <a:lvl1pPr>
              <a:defRPr>
                <a:solidFill>
                  <a:schemeClr val="bg1"/>
                </a:solidFill>
              </a:defRPr>
            </a:lvl1pPr>
          </a:lstStyle>
          <a:p>
            <a:endParaRPr lang="en-US">
              <a:solidFill>
                <a:schemeClr val="bg1"/>
              </a:solidFill>
            </a:endParaRPr>
          </a:p>
        </p:txBody>
      </p:sp>
      <p:sp>
        <p:nvSpPr>
          <p:cNvPr id="17" name="Text Placeholder 16">
            <a:extLst>
              <a:ext uri="{FF2B5EF4-FFF2-40B4-BE49-F238E27FC236}">
                <a16:creationId xmlns:a16="http://schemas.microsoft.com/office/drawing/2014/main" id="{707FDD9E-BDE7-4C2D-A8A0-63646D892E18}"/>
              </a:ext>
            </a:extLst>
          </p:cNvPr>
          <p:cNvSpPr>
            <a:spLocks noGrp="1"/>
          </p:cNvSpPr>
          <p:nvPr>
            <p:ph type="body" sz="quarter" idx="10"/>
          </p:nvPr>
        </p:nvSpPr>
        <p:spPr>
          <a:xfrm>
            <a:off x="533400" y="2971800"/>
            <a:ext cx="4495800" cy="430887"/>
          </a:xfrm>
        </p:spPr>
        <p:txBody>
          <a:bodyPr/>
          <a:lstStyle>
            <a:lvl1pPr marL="0" indent="0">
              <a:buNone/>
              <a:defRPr>
                <a:solidFill>
                  <a:schemeClr val="bg1"/>
                </a:solidFill>
              </a:defRPr>
            </a:lvl1pPr>
          </a:lstStyle>
          <a:p>
            <a:pPr lvl="0"/>
            <a:endParaRPr lang="en-US"/>
          </a:p>
        </p:txBody>
      </p:sp>
    </p:spTree>
    <p:extLst>
      <p:ext uri="{BB962C8B-B14F-4D97-AF65-F5344CB8AC3E}">
        <p14:creationId xmlns:p14="http://schemas.microsoft.com/office/powerpoint/2010/main" val="35329610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nowledge_check_section_layout">
    <p:spTree>
      <p:nvGrpSpPr>
        <p:cNvPr id="1" name=""/>
        <p:cNvGrpSpPr/>
        <p:nvPr/>
      </p:nvGrpSpPr>
      <p:grpSpPr>
        <a:xfrm>
          <a:off x="0" y="0"/>
          <a:ext cx="0" cy="0"/>
          <a:chOff x="0" y="0"/>
          <a:chExt cx="0" cy="0"/>
        </a:xfrm>
      </p:grpSpPr>
      <p:pic>
        <p:nvPicPr>
          <p:cNvPr id="5" name="ChatBoxImage">
            <a:extLst>
              <a:ext uri="{FF2B5EF4-FFF2-40B4-BE49-F238E27FC236}">
                <a16:creationId xmlns:a16="http://schemas.microsoft.com/office/drawing/2014/main" id="{F9183572-D201-47EC-8DED-791CEAE76B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838200"/>
            <a:ext cx="3200400" cy="3200400"/>
          </a:xfrm>
          <a:prstGeom prst="rect">
            <a:avLst/>
          </a:prstGeom>
        </p:spPr>
      </p:pic>
      <p:sp>
        <p:nvSpPr>
          <p:cNvPr id="6" name="TextBox 5">
            <a:extLst>
              <a:ext uri="{FF2B5EF4-FFF2-40B4-BE49-F238E27FC236}">
                <a16:creationId xmlns:a16="http://schemas.microsoft.com/office/drawing/2014/main" id="{B571010C-9A5C-4E43-89EF-84A2A0A01A9F}"/>
              </a:ext>
            </a:extLst>
          </p:cNvPr>
          <p:cNvSpPr txBox="1"/>
          <p:nvPr userDrawn="1"/>
        </p:nvSpPr>
        <p:spPr>
          <a:xfrm>
            <a:off x="3943350" y="4495800"/>
            <a:ext cx="7505700" cy="1200329"/>
          </a:xfrm>
          <a:prstGeom prst="rect">
            <a:avLst/>
          </a:prstGeom>
          <a:noFill/>
        </p:spPr>
        <p:txBody>
          <a:bodyPr wrap="square">
            <a:spAutoFit/>
          </a:bodyPr>
          <a:lstStyle>
            <a:defPPr>
              <a:defRPr lang="en-US"/>
            </a:defPPr>
          </a:lstStyle>
          <a:p>
            <a:r>
              <a:rPr lang="en-US" sz="3600"/>
              <a:t>Go to </a:t>
            </a:r>
            <a:r>
              <a:rPr lang="en-US" sz="3600" b="1"/>
              <a:t>https://aka.ms/LearnLiveTV</a:t>
            </a:r>
            <a:r>
              <a:rPr lang="en-US" sz="3600"/>
              <a:t> and test your knowledge in the chat</a:t>
            </a:r>
          </a:p>
        </p:txBody>
      </p:sp>
      <p:sp>
        <p:nvSpPr>
          <p:cNvPr id="10" name="AccentColorRectangle">
            <a:extLst>
              <a:ext uri="{FF2B5EF4-FFF2-40B4-BE49-F238E27FC236}">
                <a16:creationId xmlns:a16="http://schemas.microsoft.com/office/drawing/2014/main" id="{52664854-1B0D-4232-802B-B36181A55C3F}"/>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11" name="Title">
            <a:extLst>
              <a:ext uri="{FF2B5EF4-FFF2-40B4-BE49-F238E27FC236}">
                <a16:creationId xmlns:a16="http://schemas.microsoft.com/office/drawing/2014/main" id="{890AFEDC-4C8C-4AFC-834C-CF37AA80AA22}"/>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spTree>
    <p:extLst>
      <p:ext uri="{BB962C8B-B14F-4D97-AF65-F5344CB8AC3E}">
        <p14:creationId xmlns:p14="http://schemas.microsoft.com/office/powerpoint/2010/main" val="29172827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nowledge_check_detail_layout">
    <p:spTree>
      <p:nvGrpSpPr>
        <p:cNvPr id="1" name=""/>
        <p:cNvGrpSpPr/>
        <p:nvPr/>
      </p:nvGrpSpPr>
      <p:grpSpPr>
        <a:xfrm>
          <a:off x="0" y="0"/>
          <a:ext cx="0" cy="0"/>
          <a:chOff x="0" y="0"/>
          <a:chExt cx="0" cy="0"/>
        </a:xfrm>
      </p:grpSpPr>
      <p:sp>
        <p:nvSpPr>
          <p:cNvPr id="3" name="AccentColorRectangle">
            <a:extLst>
              <a:ext uri="{FF2B5EF4-FFF2-40B4-BE49-F238E27FC236}">
                <a16:creationId xmlns:a16="http://schemas.microsoft.com/office/drawing/2014/main" id="{731EFB4D-24A2-4B2B-B31D-FF5E52AF8BB4}"/>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E0AC777C-D0A3-41EC-AB34-341DF18CB1A7}"/>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pic>
        <p:nvPicPr>
          <p:cNvPr id="5" name="ChatBoxImage">
            <a:extLst>
              <a:ext uri="{FF2B5EF4-FFF2-40B4-BE49-F238E27FC236}">
                <a16:creationId xmlns:a16="http://schemas.microsoft.com/office/drawing/2014/main" id="{BEE6D82F-2F19-496C-8008-678B3B149A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087" y="457200"/>
            <a:ext cx="854075" cy="854075"/>
          </a:xfrm>
          <a:prstGeom prst="rect">
            <a:avLst/>
          </a:prstGeom>
        </p:spPr>
      </p:pic>
      <p:sp>
        <p:nvSpPr>
          <p:cNvPr id="9" name="Question">
            <a:extLst>
              <a:ext uri="{FF2B5EF4-FFF2-40B4-BE49-F238E27FC236}">
                <a16:creationId xmlns:a16="http://schemas.microsoft.com/office/drawing/2014/main" id="{2BAB9BCF-0325-470B-83FF-0A91BFDB0133}"/>
              </a:ext>
            </a:extLst>
          </p:cNvPr>
          <p:cNvSpPr>
            <a:spLocks noGrp="1"/>
          </p:cNvSpPr>
          <p:nvPr>
            <p:ph type="body" sz="quarter" idx="10" hasCustomPrompt="1"/>
          </p:nvPr>
        </p:nvSpPr>
        <p:spPr>
          <a:xfrm>
            <a:off x="4114800" y="457200"/>
            <a:ext cx="7718425" cy="430887"/>
          </a:xfrm>
        </p:spPr>
        <p:txBody>
          <a:bodyPr/>
          <a:lstStyle>
            <a:lvl1pPr marL="0" indent="0">
              <a:buNone/>
              <a:defRPr>
                <a:latin typeface="+mj-lt"/>
              </a:defRPr>
            </a:lvl1pPr>
          </a:lstStyle>
          <a:p>
            <a:pPr lvl="0"/>
            <a:r>
              <a:rPr lang="en-US"/>
              <a:t>Question</a:t>
            </a:r>
          </a:p>
        </p:txBody>
      </p:sp>
      <p:sp>
        <p:nvSpPr>
          <p:cNvPr id="11" name="New shape">
            <a:extLst>
              <a:ext uri="{FF2B5EF4-FFF2-40B4-BE49-F238E27FC236}">
                <a16:creationId xmlns:a16="http://schemas.microsoft.com/office/drawing/2014/main" id="{A6F005E6-79F3-4EE9-AA92-1A88113E407B}"/>
              </a:ext>
            </a:extLst>
          </p:cNvPr>
          <p:cNvSpPr>
            <a:spLocks noGrp="1"/>
          </p:cNvSpPr>
          <p:nvPr>
            <p:ph type="body" sz="quarter" idx="11" hasCustomPrompt="1"/>
          </p:nvPr>
        </p:nvSpPr>
        <p:spPr>
          <a:xfrm>
            <a:off x="4096512" y="1755648"/>
            <a:ext cx="7772400" cy="4949952"/>
          </a:xfrm>
        </p:spPr>
        <p:txBody>
          <a:bodyPr/>
          <a:lstStyle>
            <a:lvl1pPr marL="0" indent="0">
              <a:buNone/>
              <a:defRPr/>
            </a:lvl1pPr>
          </a:lstStyle>
          <a:p>
            <a:pPr lvl="0"/>
            <a:r>
              <a:rPr lang="en-US"/>
              <a:t>Answer choices</a:t>
            </a:r>
          </a:p>
        </p:txBody>
      </p:sp>
    </p:spTree>
    <p:extLst>
      <p:ext uri="{BB962C8B-B14F-4D97-AF65-F5344CB8AC3E}">
        <p14:creationId xmlns:p14="http://schemas.microsoft.com/office/powerpoint/2010/main" val="32183128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53FD0D02-1E0D-44DD-86B7-4E9E5F396778}"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ubtitle">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Subtitle"/>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Block1">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Block2">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231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494949"/>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03242"/>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7767064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83CD4ABB-20EE-458E-8BF1-94BCB512BB0B}"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0699754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530179"/>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4F27B81F-A9BD-4D65-9920-542F1E367CD9}" type="datetimeFigureOut">
              <a:rPr lang="en-US" smtClean="0"/>
              <a:t>2/17/22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927612341"/>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2712949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ed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Subtitle">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01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0848479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de_layout_fullscreen">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Filename">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CodeBlock"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209074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s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CodeBlock">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8784808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de_layout">
    <p:bg>
      <p:bgRef idx="1001">
        <a:schemeClr val="bg2"/>
      </p:bgRef>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23353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92DEE33A-FC6D-4F30-9E86-5167E5634110}" type="datetimeFigureOut">
              <a:rPr lang="en-US" smtClean="0"/>
              <a:t>2/17/22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3257223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de_layout_righ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511438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5918971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xercise_layout">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Subtitle"/>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879986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_layout">
    <p:bg>
      <p:bgPr>
        <a:solidFill>
          <a:srgbClr val="243A5E"/>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45115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330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_layout">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D17951E6-9DB8-4B3D-BAF4-C11454061479}" type="datetimeFigureOut">
              <a:rPr lang="en-US" smtClean="0"/>
              <a:t>2/17/22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5668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2605990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625785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53668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858627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23642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4903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779561"/>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153603"/>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83877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09E28DB3-2B7E-4228-96F4-8C1FFAAB5896}" type="datetimeFigureOut">
              <a:rPr lang="en-US" smtClean="0"/>
              <a:t>2/17/22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0832916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9340570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375473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500299848"/>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0284232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7766200"/>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1214979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0896985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846802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9514230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F6F2114-6B76-4BFA-A431-938C376D7504}" type="datetimeFigureOut">
              <a:rPr lang="en-US" smtClean="0"/>
              <a:t>2/17/22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7832052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2307101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623001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1784396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643527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37421665"/>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3866603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29929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046383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6530428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09331913-DA08-436B-B174-68D4332098A3}" type="datetimeFigureOut">
              <a:rPr lang="en-US" smtClean="0"/>
              <a:t>2/17/22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66923394"/>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7513796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8647318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4273329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0062618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2140324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67191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2749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571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3409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image" Target="../media/image1.emf"/><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slideLayout" Target="../slideLayouts/slideLayout100.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image" Target="../media/image1.emf"/><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theme" Target="../theme/theme3.xml"/><Relationship Id="rId8" Type="http://schemas.openxmlformats.org/officeDocument/2006/relationships/slideLayout" Target="../slideLayouts/slideLayout67.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9" Type="http://schemas.openxmlformats.org/officeDocument/2006/relationships/slideLayout" Target="../slideLayouts/slideLayout140.xml"/><Relationship Id="rId21" Type="http://schemas.openxmlformats.org/officeDocument/2006/relationships/slideLayout" Target="../slideLayouts/slideLayout122.xml"/><Relationship Id="rId34" Type="http://schemas.openxmlformats.org/officeDocument/2006/relationships/slideLayout" Target="../slideLayouts/slideLayout135.xml"/><Relationship Id="rId42" Type="http://schemas.openxmlformats.org/officeDocument/2006/relationships/slideLayout" Target="../slideLayouts/slideLayout143.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41" Type="http://schemas.openxmlformats.org/officeDocument/2006/relationships/slideLayout" Target="../slideLayouts/slideLayout142.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slideLayout" Target="../slideLayouts/slideLayout133.xml"/><Relationship Id="rId37" Type="http://schemas.openxmlformats.org/officeDocument/2006/relationships/slideLayout" Target="../slideLayouts/slideLayout138.xml"/><Relationship Id="rId40" Type="http://schemas.openxmlformats.org/officeDocument/2006/relationships/slideLayout" Target="../slideLayouts/slideLayout141.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36" Type="http://schemas.openxmlformats.org/officeDocument/2006/relationships/slideLayout" Target="../slideLayouts/slideLayout137.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slideLayout" Target="../slideLayouts/slideLayout132.xml"/><Relationship Id="rId44" Type="http://schemas.openxmlformats.org/officeDocument/2006/relationships/image" Target="../media/image1.emf"/><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 Id="rId35" Type="http://schemas.openxmlformats.org/officeDocument/2006/relationships/slideLayout" Target="../slideLayouts/slideLayout136.xml"/><Relationship Id="rId43" Type="http://schemas.openxmlformats.org/officeDocument/2006/relationships/theme" Target="../theme/theme4.xml"/><Relationship Id="rId8" Type="http://schemas.openxmlformats.org/officeDocument/2006/relationships/slideLayout" Target="../slideLayouts/slideLayout109.xml"/><Relationship Id="rId3" Type="http://schemas.openxmlformats.org/officeDocument/2006/relationships/slideLayout" Target="../slideLayouts/slideLayout104.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33" Type="http://schemas.openxmlformats.org/officeDocument/2006/relationships/slideLayout" Target="../slideLayouts/slideLayout134.xml"/><Relationship Id="rId38"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2/17/22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50"/>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3660" r:id="rId1"/>
    <p:sldLayoutId id="2147484996" r:id="rId2"/>
    <p:sldLayoutId id="2147484997" r:id="rId3"/>
    <p:sldLayoutId id="2147485096" r:id="rId4"/>
    <p:sldLayoutId id="2147485097" r:id="rId5"/>
    <p:sldLayoutId id="2147485098" r:id="rId6"/>
    <p:sldLayoutId id="2147485099" r:id="rId7"/>
    <p:sldLayoutId id="2147485100" r:id="rId8"/>
    <p:sldLayoutId id="2147485101" r:id="rId9"/>
    <p:sldLayoutId id="2147485102" r:id="rId10"/>
    <p:sldLayoutId id="2147485103" r:id="rId11"/>
    <p:sldLayoutId id="2147485104" r:id="rId12"/>
    <p:sldLayoutId id="2147485105" r:id="rId13"/>
    <p:sldLayoutId id="2147485106" r:id="rId14"/>
    <p:sldLayoutId id="2147485107" r:id="rId15"/>
    <p:sldLayoutId id="2147485108" r:id="rId16"/>
    <p:sldLayoutId id="2147485109" r:id="rId17"/>
    <p:sldLayoutId id="2147485110" r:id="rId18"/>
    <p:sldLayoutId id="2147485111" r:id="rId19"/>
    <p:sldLayoutId id="2147485112" r:id="rId20"/>
    <p:sldLayoutId id="2147485113" r:id="rId21"/>
    <p:sldLayoutId id="2147485114" r:id="rId22"/>
    <p:sldLayoutId id="2147485115" r:id="rId23"/>
    <p:sldLayoutId id="2147485116" r:id="rId24"/>
    <p:sldLayoutId id="2147485117" r:id="rId25"/>
    <p:sldLayoutId id="2147485118" r:id="rId26"/>
    <p:sldLayoutId id="2147485119" r:id="rId27"/>
    <p:sldLayoutId id="2147485120" r:id="rId28"/>
    <p:sldLayoutId id="2147485121" r:id="rId29"/>
    <p:sldLayoutId id="2147485122" r:id="rId30"/>
    <p:sldLayoutId id="2147485123" r:id="rId31"/>
    <p:sldLayoutId id="2147485124" r:id="rId32"/>
    <p:sldLayoutId id="2147485125" r:id="rId33"/>
    <p:sldLayoutId id="2147485126" r:id="rId34"/>
    <p:sldLayoutId id="2147485127" r:id="rId35"/>
    <p:sldLayoutId id="2147485128" r:id="rId36"/>
    <p:sldLayoutId id="2147485129" r:id="rId37"/>
    <p:sldLayoutId id="2147485130" r:id="rId38"/>
    <p:sldLayoutId id="2147485131" r:id="rId39"/>
    <p:sldLayoutId id="2147485132" r:id="rId40"/>
    <p:sldLayoutId id="2147485133" r:id="rId41"/>
    <p:sldLayoutId id="2147485134" r:id="rId42"/>
    <p:sldLayoutId id="2147485135" r:id="rId43"/>
    <p:sldLayoutId id="2147485136" r:id="rId44"/>
    <p:sldLayoutId id="2147485137" r:id="rId45"/>
    <p:sldLayoutId id="2147485138" r:id="rId46"/>
    <p:sldLayoutId id="2147485139" r:id="rId47"/>
    <p:sldLayoutId id="2147485140" r:id="rId48"/>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89926561"/>
      </p:ext>
    </p:extLst>
  </p:cSld>
  <p:clrMap bg1="lt1" tx1="dk1" bg2="lt2" tx2="dk2" accent1="accent1" accent2="accent2" accent3="accent3" accent4="accent4" accent5="accent5" accent6="accent6" hlink="hlink" folHlink="folHlink"/>
  <p:sldLayoutIdLst>
    <p:sldLayoutId id="2147485142" r:id="rId1"/>
    <p:sldLayoutId id="2147485143" r:id="rId2"/>
    <p:sldLayoutId id="2147485144" r:id="rId3"/>
    <p:sldLayoutId id="2147485145" r:id="rId4"/>
    <p:sldLayoutId id="2147485146" r:id="rId5"/>
    <p:sldLayoutId id="2147485147" r:id="rId6"/>
    <p:sldLayoutId id="2147485148" r:id="rId7"/>
    <p:sldLayoutId id="2147485149" r:id="rId8"/>
    <p:sldLayoutId id="2147485150" r:id="rId9"/>
    <p:sldLayoutId id="2147485151" r:id="rId10"/>
    <p:sldLayoutId id="2147485152" r:id="rId11"/>
    <p:sldLayoutId id="2147485153" r:id="rId12"/>
    <p:sldLayoutId id="2147485154" r:id="rId13"/>
    <p:sldLayoutId id="2147485155" r:id="rId14"/>
    <p:sldLayoutId id="2147485156" r:id="rId15"/>
    <p:sldLayoutId id="2147485157" r:id="rId16"/>
    <p:sldLayoutId id="2147485158" r:id="rId17"/>
    <p:sldLayoutId id="2147485159" r:id="rId18"/>
    <p:sldLayoutId id="2147485160" r:id="rId19"/>
    <p:sldLayoutId id="2147485161" r:id="rId20"/>
    <p:sldLayoutId id="2147485162" r:id="rId21"/>
    <p:sldLayoutId id="2147485163" r:id="rId22"/>
    <p:sldLayoutId id="2147485164" r:id="rId23"/>
    <p:sldLayoutId id="2147485165" r:id="rId24"/>
    <p:sldLayoutId id="2147485166" r:id="rId25"/>
    <p:sldLayoutId id="2147485167" r:id="rId26"/>
    <p:sldLayoutId id="2147485168" r:id="rId27"/>
    <p:sldLayoutId id="2147485169" r:id="rId28"/>
    <p:sldLayoutId id="2147485170" r:id="rId29"/>
    <p:sldLayoutId id="2147485171" r:id="rId30"/>
    <p:sldLayoutId id="2147485172" r:id="rId31"/>
    <p:sldLayoutId id="2147485173" r:id="rId32"/>
    <p:sldLayoutId id="2147485174" r:id="rId33"/>
    <p:sldLayoutId id="2147485175" r:id="rId34"/>
    <p:sldLayoutId id="2147485176" r:id="rId35"/>
    <p:sldLayoutId id="2147485177" r:id="rId36"/>
    <p:sldLayoutId id="2147485178" r:id="rId37"/>
    <p:sldLayoutId id="2147485179" r:id="rId38"/>
    <p:sldLayoutId id="2147485180" r:id="rId39"/>
    <p:sldLayoutId id="2147485181" r:id="rId40"/>
    <p:sldLayoutId id="2147485182" r:id="rId41"/>
    <p:sldLayoutId id="2147485183"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077586048"/>
      </p:ext>
    </p:extLst>
  </p:cSld>
  <p:clrMap bg1="dk1" tx1="lt1" bg2="dk2" tx2="lt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 id="2147485196" r:id="rId12"/>
    <p:sldLayoutId id="2147485197" r:id="rId13"/>
    <p:sldLayoutId id="2147485198" r:id="rId14"/>
    <p:sldLayoutId id="2147485199" r:id="rId15"/>
    <p:sldLayoutId id="2147485200" r:id="rId16"/>
    <p:sldLayoutId id="2147485201" r:id="rId17"/>
    <p:sldLayoutId id="2147485202" r:id="rId18"/>
    <p:sldLayoutId id="2147485203" r:id="rId19"/>
    <p:sldLayoutId id="2147485204" r:id="rId20"/>
    <p:sldLayoutId id="2147485205" r:id="rId21"/>
    <p:sldLayoutId id="2147485206" r:id="rId22"/>
    <p:sldLayoutId id="2147485207" r:id="rId23"/>
    <p:sldLayoutId id="2147485208" r:id="rId24"/>
    <p:sldLayoutId id="2147485209" r:id="rId25"/>
    <p:sldLayoutId id="2147485210" r:id="rId26"/>
    <p:sldLayoutId id="2147485211" r:id="rId27"/>
    <p:sldLayoutId id="2147485212" r:id="rId28"/>
    <p:sldLayoutId id="2147485213" r:id="rId29"/>
    <p:sldLayoutId id="2147485214" r:id="rId30"/>
    <p:sldLayoutId id="2147485215" r:id="rId31"/>
    <p:sldLayoutId id="2147485216" r:id="rId32"/>
    <p:sldLayoutId id="2147485217" r:id="rId33"/>
    <p:sldLayoutId id="2147485218" r:id="rId34"/>
    <p:sldLayoutId id="2147485219" r:id="rId35"/>
    <p:sldLayoutId id="2147485220" r:id="rId36"/>
    <p:sldLayoutId id="2147485221" r:id="rId37"/>
    <p:sldLayoutId id="2147485222" r:id="rId38"/>
    <p:sldLayoutId id="2147485223" r:id="rId39"/>
    <p:sldLayoutId id="2147485224" r:id="rId40"/>
    <p:sldLayoutId id="2147485225" r:id="rId41"/>
    <p:sldLayoutId id="2147485226"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hyperlink" Target="https://www.python.org/downloads/"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hyperlink" Target="https://www.microsoft.com/store/top-free/apps/pc?category=Developer%20tools%5CDevelopment%20kits%3Fazure-portal%3Dtru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ode.visualstudio.com/?azure-portal=true" TargetMode="External"/><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hyperlink" Target="https://marketplace.visualstudio.com/items?itemName=ms-toolsai.jupyter"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hyperlink" Target="https://docs.microsoft.com/learn/modules/explore-analyze-data-with-python/" TargetMode="External"/><Relationship Id="rId2" Type="http://schemas.openxmlformats.org/officeDocument/2006/relationships/hyperlink" Target="https://aka.ms/workshopomatic-feedback" TargetMode="Externa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What will you learn?</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By the end of this module, you'll be able to:</a:t>
            </a:r>
          </a:p>
        </p:txBody>
      </p:sp>
      <p:sp>
        <p:nvSpPr>
          <p:cNvPr id="4" name="New shape"/>
          <p:cNvSpPr/>
          <p:nvPr/>
        </p:nvSpPr>
        <p:spPr>
          <a:xfrm>
            <a:off x="609600" y="2111629"/>
            <a:ext cx="10972800" cy="1133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a:solidFill>
                  <a:srgbClr val="000000"/>
                </a:solidFill>
              </a:rPr>
              <a:t>Create a Jupyter notebook locally.</a:t>
            </a:r>
          </a:p>
          <a:p>
            <a:pPr marL="635000" indent="-365760">
              <a:spcBef>
                <a:spcPct val="20000"/>
              </a:spcBef>
              <a:spcAft>
                <a:spcPct val="20000"/>
              </a:spcAft>
              <a:buChar char="•"/>
            </a:pPr>
            <a:r>
              <a:rPr sz="1800">
                <a:solidFill>
                  <a:srgbClr val="000000"/>
                </a:solidFill>
              </a:rPr>
              <a:t>Run a Jupyter notebook by using Python in Visual Studio Code.</a:t>
            </a:r>
          </a:p>
          <a:p>
            <a:pPr marL="635000" indent="-365760">
              <a:spcBef>
                <a:spcPct val="20000"/>
              </a:spcBef>
              <a:spcAft>
                <a:spcPct val="20000"/>
              </a:spcAft>
              <a:buChar char="•"/>
            </a:pPr>
            <a:r>
              <a:rPr sz="1800">
                <a:solidFill>
                  <a:srgbClr val="000000"/>
                </a:solidFill>
              </a:rPr>
              <a:t>Describe some of the ways to build a notebook.</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What is the main goal?</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Take advantage of notebooks as a tool to create a more interactive learning experience.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Set up your environment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Set up your environment</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There are many ways to run notebooks.</a:t>
            </a:r>
          </a:p>
        </p:txBody>
      </p:sp>
      <p:sp>
        <p:nvSpPr>
          <p:cNvPr id="4" name="New shape"/>
          <p:cNvSpPr/>
          <p:nvPr/>
        </p:nvSpPr>
        <p:spPr>
          <a:xfrm>
            <a:off x="609600" y="2111629"/>
            <a:ext cx="10972800" cy="1133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a:solidFill>
                  <a:srgbClr val="000000"/>
                </a:solidFill>
              </a:rPr>
              <a:t>Python</a:t>
            </a:r>
          </a:p>
          <a:p>
            <a:pPr marL="635000" indent="-365760">
              <a:spcBef>
                <a:spcPct val="20000"/>
              </a:spcBef>
              <a:spcAft>
                <a:spcPct val="20000"/>
              </a:spcAft>
              <a:buChar char="•"/>
            </a:pPr>
            <a:r>
              <a:rPr sz="1800">
                <a:solidFill>
                  <a:srgbClr val="000000"/>
                </a:solidFill>
              </a:rPr>
              <a:t>Visual Studio Code</a:t>
            </a:r>
          </a:p>
          <a:p>
            <a:pPr marL="635000" indent="-365760">
              <a:spcBef>
                <a:spcPct val="20000"/>
              </a:spcBef>
              <a:spcAft>
                <a:spcPct val="20000"/>
              </a:spcAft>
              <a:buChar char="•"/>
            </a:pPr>
            <a:r>
              <a:rPr sz="1800">
                <a:solidFill>
                  <a:srgbClr val="000000"/>
                </a:solidFill>
              </a:rPr>
              <a:t>Visual Studio Code Jupyter extension</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Install Python</a:t>
            </a:r>
          </a:p>
        </p:txBody>
      </p:sp>
      <p:sp>
        <p:nvSpPr>
          <p:cNvPr id="3" name="Subtitle"/>
          <p:cNvSpPr>
            <a:spLocks noGrp="1"/>
          </p:cNvSpPr>
          <p:nvPr>
            <p:ph sz="quarter" idx="10"/>
          </p:nvPr>
        </p:nvSpPr>
        <p:spPr>
          <a:xfrm>
            <a:off x="584200" y="1435100"/>
            <a:ext cx="11018838" cy="508446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If you don't have Python installed on your computer, you need to download it.</a:t>
            </a:r>
            <a:endParaRPr lang="en-US" dirty="0"/>
          </a:p>
          <a:p>
            <a:endParaRPr lang="en-US" dirty="0"/>
          </a:p>
          <a:p>
            <a:pPr algn="l"/>
            <a:r>
              <a:rPr lang="en-US" b="0" i="0" dirty="0">
                <a:solidFill>
                  <a:srgbClr val="171717"/>
                </a:solidFill>
                <a:effectLst/>
                <a:latin typeface="Segoe UI" panose="020B0502040204020203" pitchFamily="34" charset="0"/>
              </a:rPr>
              <a:t>On a Mac, go to </a:t>
            </a:r>
            <a:r>
              <a:rPr lang="en-US" b="0" i="0" u="none" strike="noStrike" dirty="0">
                <a:solidFill>
                  <a:srgbClr val="171717"/>
                </a:solidFill>
                <a:effectLst/>
                <a:latin typeface="Segoe UI" panose="020B0502040204020203" pitchFamily="34" charset="0"/>
                <a:hlinkClick r:id="rId3"/>
              </a:rPr>
              <a:t>Python.org</a:t>
            </a:r>
            <a:r>
              <a:rPr lang="en-US" b="0" i="0" dirty="0">
                <a:solidFill>
                  <a:srgbClr val="171717"/>
                </a:solidFill>
                <a:effectLst/>
                <a:latin typeface="Segoe UI" panose="020B0502040204020203" pitchFamily="34" charset="0"/>
              </a:rPr>
              <a:t> to install the latest version compatible with your operating system. On Windows, go to the </a:t>
            </a:r>
            <a:r>
              <a:rPr lang="en-US" b="0" i="0" u="none" strike="noStrike" dirty="0">
                <a:solidFill>
                  <a:srgbClr val="171717"/>
                </a:solidFill>
                <a:effectLst/>
                <a:latin typeface="Segoe UI" panose="020B0502040204020203" pitchFamily="34" charset="0"/>
                <a:hlinkClick r:id="rId4"/>
              </a:rPr>
              <a:t>Microsoft Store</a:t>
            </a:r>
            <a:r>
              <a:rPr lang="en-US" b="0" i="0" dirty="0">
                <a:solidFill>
                  <a:srgbClr val="171717"/>
                </a:solidFill>
                <a:effectLst/>
                <a:latin typeface="Segoe UI" panose="020B0502040204020203" pitchFamily="34" charset="0"/>
              </a:rPr>
              <a:t> to download the most recent version.</a:t>
            </a:r>
          </a:p>
          <a:p>
            <a:pPr algn="l"/>
            <a:r>
              <a:rPr lang="en-US" b="0" i="0" dirty="0">
                <a:solidFill>
                  <a:srgbClr val="171717"/>
                </a:solidFill>
                <a:effectLst/>
                <a:latin typeface="Segoe UI" panose="020B0502040204020203" pitchFamily="34" charset="0"/>
              </a:rPr>
              <a:t>If you already have Python installed, you might need to update your installation to the latest version. Make sure you have Python 3 by typing python3 --version in your terminal or command line. If it is installed, the version will be displayed.</a:t>
            </a:r>
          </a:p>
          <a:p>
            <a:endParaRPr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Install Visual Studio Code</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Next, install </a:t>
            </a:r>
            <a:r>
              <a:rPr>
                <a:hlinkClick r:id="rId3"/>
              </a:rPr>
              <a:t>Visual Studio Code</a:t>
            </a:r>
            <a:r>
              <a: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Install the Python extension</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When these two installations are complete, you'll then need to install a Visual Studio Code </a:t>
            </a:r>
            <a:r>
              <a:rPr dirty="0">
                <a:hlinkClick r:id="rId3"/>
              </a:rPr>
              <a:t>extension</a:t>
            </a:r>
            <a:r>
              <a:rPr dirty="0"/>
              <a:t>.</a:t>
            </a:r>
          </a:p>
        </p:txBody>
      </p:sp>
      <p:pic>
        <p:nvPicPr>
          <p:cNvPr id="4" name="New picture" descr="Screenshot that shows the Jupyter extension in Visual Studio Code."/>
          <p:cNvPicPr/>
          <p:nvPr/>
        </p:nvPicPr>
        <p:blipFill>
          <a:blip r:embed="rId4"/>
          <a:stretch>
            <a:fillRect/>
          </a:stretch>
        </p:blipFill>
        <p:spPr>
          <a:xfrm>
            <a:off x="2654566" y="2517013"/>
            <a:ext cx="6882868" cy="4112514"/>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8045"/>
            <a:ext cx="6882384" cy="49377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Exercise</a:t>
            </a:r>
          </a:p>
        </p:txBody>
      </p:sp>
      <p:sp>
        <p:nvSpPr>
          <p:cNvPr id="3" name="Subtitle"/>
          <p:cNvSpPr>
            <a:spLocks noGrp="1"/>
          </p:cNvSpPr>
          <p:nvPr>
            <p:ph type="body" sz="quarter" idx="12" hasCustomPrompt="1"/>
          </p:nvPr>
        </p:nvSpPr>
        <p:spPr>
          <a:xfrm>
            <a:off x="585216" y="3977319"/>
            <a:ext cx="6882384" cy="335280"/>
          </a:xfrm>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r>
              <a:t>Create and run your notebook</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Create and run your notebook</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 </a:t>
            </a:r>
            <a:r>
              <a:rPr i="1"/>
              <a:t>notebook</a:t>
            </a:r>
            <a:r>
              <a:t> is an interactive environment where you can both write code and document it.</a:t>
            </a:r>
          </a:p>
        </p:txBody>
      </p:sp>
      <p:sp>
        <p:nvSpPr>
          <p:cNvPr id="4" name="New shape"/>
          <p:cNvSpPr/>
          <p:nvPr/>
        </p:nvSpPr>
        <p:spPr>
          <a:xfrm>
            <a:off x="609600" y="2517013"/>
            <a:ext cx="10972800" cy="151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1270000" lvl="1" indent="-365760">
              <a:spcBef>
                <a:spcPct val="20000"/>
              </a:spcBef>
              <a:spcAft>
                <a:spcPct val="20000"/>
              </a:spcAft>
              <a:buChar char="•"/>
            </a:pPr>
            <a:r>
              <a:rPr sz="1800">
                <a:solidFill>
                  <a:srgbClr val="000000"/>
                </a:solidFill>
              </a:rPr>
              <a:t>Create a notebook</a:t>
            </a:r>
          </a:p>
          <a:p>
            <a:pPr marL="1270000" lvl="1" indent="-365760">
              <a:spcBef>
                <a:spcPct val="20000"/>
              </a:spcBef>
              <a:spcAft>
                <a:spcPct val="20000"/>
              </a:spcAft>
              <a:buChar char="•"/>
            </a:pPr>
            <a:r>
              <a:rPr sz="1800">
                <a:solidFill>
                  <a:srgbClr val="000000"/>
                </a:solidFill>
              </a:rPr>
              <a:t>Create a document element in Markdown</a:t>
            </a:r>
          </a:p>
          <a:p>
            <a:pPr marL="1270000" lvl="1" indent="-365760">
              <a:spcBef>
                <a:spcPct val="20000"/>
              </a:spcBef>
              <a:spcAft>
                <a:spcPct val="20000"/>
              </a:spcAft>
              <a:buChar char="•"/>
            </a:pPr>
            <a:r>
              <a:rPr sz="1800">
                <a:solidFill>
                  <a:srgbClr val="000000"/>
                </a:solidFill>
              </a:rPr>
              <a:t>Run your notebook</a:t>
            </a:r>
          </a:p>
          <a:p>
            <a:pPr marL="1270000" lvl="1" indent="-365760">
              <a:spcBef>
                <a:spcPct val="20000"/>
              </a:spcBef>
              <a:spcAft>
                <a:spcPct val="20000"/>
              </a:spcAft>
              <a:buChar char="•"/>
            </a:pPr>
            <a:r>
              <a:rPr sz="1800">
                <a:solidFill>
                  <a:srgbClr val="000000"/>
                </a:solidFill>
              </a:rPr>
              <a:t>Create runnable code</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8045"/>
            <a:ext cx="6882384" cy="49377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Exercise</a:t>
            </a:r>
          </a:p>
        </p:txBody>
      </p:sp>
      <p:sp>
        <p:nvSpPr>
          <p:cNvPr id="3" name="Subtitle"/>
          <p:cNvSpPr>
            <a:spLocks noGrp="1"/>
          </p:cNvSpPr>
          <p:nvPr>
            <p:ph type="body" sz="quarter" idx="12" hasCustomPrompt="1"/>
          </p:nvPr>
        </p:nvSpPr>
        <p:spPr>
          <a:xfrm>
            <a:off x="585216" y="3977319"/>
            <a:ext cx="6882384" cy="335280"/>
          </a:xfrm>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r>
              <a:t>Use advanced commands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aker2Info"/>
          <p:cNvSpPr>
            <a:spLocks noGrp="1"/>
          </p:cNvSpPr>
          <p:nvPr>
            <p:ph type="body" sz="quarter" idx="16" hasCustomPrompt="1"/>
          </p:nvPr>
        </p:nvSpPr>
        <p:spPr/>
        <p:txBody>
          <a:bodyPr/>
          <a:lstStyle>
            <a:lvl1pPr marL="0" indent="0">
              <a:buNone/>
              <a:defRPr sz="1800"/>
            </a:lvl1pPr>
          </a:lstStyle>
          <a:p>
            <a:r>
              <a:rPr lang="en-US" sz="1800">
                <a:solidFill>
                  <a:schemeClr val="bg1"/>
                </a:solidFill>
              </a:rPr>
              <a:t>Title</a:t>
            </a:r>
          </a:p>
        </p:txBody>
      </p:sp>
      <p:sp>
        <p:nvSpPr>
          <p:cNvPr id="3" name="Speaker2Name"/>
          <p:cNvSpPr>
            <a:spLocks noGrp="1"/>
          </p:cNvSpPr>
          <p:nvPr>
            <p:ph type="body" sz="quarter" idx="14" hasCustomPrompt="1"/>
          </p:nvPr>
        </p:nvSpPr>
        <p:spPr/>
        <p:txBody>
          <a:bodyPr/>
          <a:lstStyle>
            <a:lvl1pPr marL="0" indent="0">
              <a:buNone/>
              <a:defRPr b="1">
                <a:solidFill>
                  <a:schemeClr val="bg1"/>
                </a:solidFill>
              </a:defRPr>
            </a:lvl1pPr>
          </a:lstStyle>
          <a:p>
            <a:pPr lvl="0"/>
            <a:r>
              <a:rPr lang="en-US"/>
              <a:t>Speaker Name</a:t>
            </a:r>
          </a:p>
        </p:txBody>
      </p:sp>
      <p:sp>
        <p:nvSpPr>
          <p:cNvPr id="4" name="Title"/>
          <p:cNvSpPr>
            <a:spLocks noGrp="1"/>
          </p:cNvSpPr>
          <p:nvPr>
            <p:ph type="title" hasCustomPrompt="1"/>
          </p:nvPr>
        </p:nvSpPr>
        <p:spPr>
          <a:xfrm>
            <a:off x="584200" y="2436496"/>
            <a:ext cx="6816725" cy="1097280"/>
          </a:xfrm>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Get started with Jupyter notebooks for Python</a:t>
            </a:r>
          </a:p>
        </p:txBody>
      </p:sp>
      <p:sp>
        <p:nvSpPr>
          <p:cNvPr id="5" name="Subtitle"/>
          <p:cNvSpPr>
            <a:spLocks noGrp="1"/>
          </p:cNvSpPr>
          <p:nvPr>
            <p:ph type="body" sz="quarter" idx="12" hasCustomPrompt="1"/>
          </p:nvPr>
        </p:nvSpPr>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endParaRPr dirty="0"/>
          </a:p>
        </p:txBody>
      </p:sp>
      <p:sp>
        <p:nvSpPr>
          <p:cNvPr id="6" name="Speaker1Name"/>
          <p:cNvSpPr>
            <a:spLocks noGrp="1"/>
          </p:cNvSpPr>
          <p:nvPr>
            <p:ph type="body" sz="quarter" idx="13" hasCustomPrompt="1"/>
          </p:nvPr>
        </p:nvSpPr>
        <p:spPr/>
        <p:txBody>
          <a:bodyPr/>
          <a:lstStyle>
            <a:lvl1pPr marL="0" indent="0">
              <a:buNone/>
              <a:defRPr b="1">
                <a:solidFill>
                  <a:schemeClr val="bg1"/>
                </a:solidFill>
              </a:defRPr>
            </a:lvl1pPr>
          </a:lstStyle>
          <a:p>
            <a:pPr lvl="0"/>
            <a:r>
              <a:rPr lang="en-US"/>
              <a:t>Speaker Name</a:t>
            </a:r>
          </a:p>
        </p:txBody>
      </p:sp>
      <p:sp>
        <p:nvSpPr>
          <p:cNvPr id="7" name="Text Placeholder 15"/>
          <p:cNvSpPr>
            <a:spLocks noGrp="1"/>
          </p:cNvSpPr>
          <p:nvPr>
            <p:ph type="body" sz="quarter" idx="15" hasCustomPrompt="1"/>
          </p:nvPr>
        </p:nvSpPr>
        <p:spPr/>
        <p:txBody>
          <a:bodyPr/>
          <a:lstStyle>
            <a:lvl1pPr marL="0" indent="0">
              <a:buNone/>
              <a:defRPr sz="1800"/>
            </a:lvl1pPr>
          </a:lstStyle>
          <a:p>
            <a:r>
              <a:rPr lang="en-US" sz="1800">
                <a:solidFill>
                  <a:schemeClr val="bg1"/>
                </a:solidFill>
              </a:rPr>
              <a:t>Title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Use advanced commands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 have created a basic notebook with some Markdown and a widget to start your ship.</a:t>
            </a:r>
          </a:p>
        </p:txBody>
      </p:sp>
      <p:sp>
        <p:nvSpPr>
          <p:cNvPr id="4" name="New shape"/>
          <p:cNvSpPr/>
          <p:nvPr/>
        </p:nvSpPr>
        <p:spPr>
          <a:xfrm>
            <a:off x="609600" y="2517013"/>
            <a:ext cx="10972800" cy="74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1270000" lvl="1" indent="-365760">
              <a:spcBef>
                <a:spcPct val="20000"/>
              </a:spcBef>
              <a:spcAft>
                <a:spcPct val="20000"/>
              </a:spcAft>
              <a:buChar char="•"/>
            </a:pPr>
            <a:r>
              <a:rPr sz="1800">
                <a:solidFill>
                  <a:srgbClr val="000000"/>
                </a:solidFill>
              </a:rPr>
              <a:t>Create a visualization</a:t>
            </a:r>
          </a:p>
          <a:p>
            <a:pPr marL="1270000" lvl="1" indent="-365760">
              <a:spcBef>
                <a:spcPct val="20000"/>
              </a:spcBef>
              <a:spcAft>
                <a:spcPct val="20000"/>
              </a:spcAft>
              <a:buChar char="•"/>
            </a:pPr>
            <a:r>
              <a:rPr sz="1800">
                <a:solidFill>
                  <a:srgbClr val="000000"/>
                </a:solidFill>
              </a:rPr>
              <a:t>Perform ship calculations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Knowledge check</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file extension does a Jupyter notebook have?</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.ipynb</a:t>
            </a:r>
          </a:p>
          <a:p>
            <a:pPr lvl="1" indent="-457200">
              <a:spcAft>
                <a:spcPct val="15000"/>
              </a:spcAft>
              <a:buAutoNum type="alphaUcPeriod"/>
            </a:pPr>
            <a:r>
              <a:rPr sz="2500">
                <a:solidFill>
                  <a:srgbClr val="000000"/>
                </a:solidFill>
              </a:rPr>
              <a:t>.opynb</a:t>
            </a:r>
          </a:p>
          <a:p>
            <a:pPr lvl="1" indent="-457200">
              <a:spcAft>
                <a:spcPct val="15000"/>
              </a:spcAft>
              <a:buAutoNum type="alphaUcPeriod"/>
            </a:pPr>
            <a:r>
              <a:rPr sz="2500">
                <a:solidFill>
                  <a:srgbClr val="000000"/>
                </a:solidFill>
              </a:rPr>
              <a:t>.epynb</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file extension does a Jupyter notebook have?</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b="1">
                <a:solidFill>
                  <a:srgbClr val="000000"/>
                </a:solidFill>
                <a:highlight>
                  <a:srgbClr val="F0F788"/>
                </a:highlight>
              </a:rPr>
              <a:t>.ipynb</a:t>
            </a:r>
          </a:p>
          <a:p>
            <a:pPr lvl="1" indent="-457200">
              <a:spcAft>
                <a:spcPct val="15000"/>
              </a:spcAft>
              <a:buAutoNum type="alphaUcPeriod"/>
            </a:pPr>
            <a:r>
              <a:rPr sz="2500">
                <a:solidFill>
                  <a:srgbClr val="000000"/>
                </a:solidFill>
              </a:rPr>
              <a:t>.opynb</a:t>
            </a:r>
          </a:p>
          <a:p>
            <a:pPr lvl="1" indent="-457200">
              <a:spcAft>
                <a:spcPct val="15000"/>
              </a:spcAft>
              <a:buAutoNum type="alphaUcPeriod"/>
            </a:pPr>
            <a:r>
              <a:rPr sz="2500">
                <a:solidFill>
                  <a:srgbClr val="000000"/>
                </a:solidFill>
              </a:rPr>
              <a:t>.epynb</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Which of the following answers include types of elements in an interactive notebook?</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Equations and UI elements.</a:t>
            </a:r>
          </a:p>
          <a:p>
            <a:pPr lvl="1" indent="-457200">
              <a:spcAft>
                <a:spcPct val="15000"/>
              </a:spcAft>
              <a:buAutoNum type="alphaUcPeriod"/>
            </a:pPr>
            <a:r>
              <a:rPr sz="2500">
                <a:solidFill>
                  <a:srgbClr val="000000"/>
                </a:solidFill>
              </a:rPr>
              <a:t>Charts and graphs.</a:t>
            </a:r>
          </a:p>
          <a:p>
            <a:pPr lvl="1" indent="-457200">
              <a:spcAft>
                <a:spcPct val="15000"/>
              </a:spcAft>
              <a:buAutoNum type="alphaUcPeriod"/>
            </a:pPr>
            <a:r>
              <a:rPr sz="2500">
                <a:solidFill>
                  <a:srgbClr val="000000"/>
                </a:solidFill>
              </a:rPr>
              <a:t>Both of the above.</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Which of the following answers include types of elements in an interactive notebook?</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Equations and UI elements.</a:t>
            </a:r>
          </a:p>
          <a:p>
            <a:pPr lvl="1" indent="-457200">
              <a:spcAft>
                <a:spcPct val="15000"/>
              </a:spcAft>
              <a:buAutoNum type="alphaUcPeriod"/>
            </a:pPr>
            <a:r>
              <a:rPr sz="2500">
                <a:solidFill>
                  <a:srgbClr val="000000"/>
                </a:solidFill>
              </a:rPr>
              <a:t>Charts and graphs.</a:t>
            </a:r>
          </a:p>
          <a:p>
            <a:pPr lvl="1" indent="-457200">
              <a:spcAft>
                <a:spcPct val="15000"/>
              </a:spcAft>
              <a:buAutoNum type="alphaUcPeriod"/>
            </a:pPr>
            <a:r>
              <a:rPr sz="2500" b="1">
                <a:solidFill>
                  <a:srgbClr val="000000"/>
                </a:solidFill>
                <a:highlight>
                  <a:srgbClr val="F0F788"/>
                </a:highlight>
              </a:rPr>
              <a:t>Both of the above.</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3</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Which of the following types of content blocks are available in a Jupyter notebook?</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HTML</a:t>
            </a:r>
          </a:p>
          <a:p>
            <a:pPr lvl="1" indent="-457200">
              <a:spcAft>
                <a:spcPct val="15000"/>
              </a:spcAft>
              <a:buAutoNum type="alphaUcPeriod"/>
            </a:pPr>
            <a:r>
              <a:rPr sz="2500">
                <a:solidFill>
                  <a:srgbClr val="000000"/>
                </a:solidFill>
              </a:rPr>
              <a:t>PDF</a:t>
            </a:r>
          </a:p>
          <a:p>
            <a:pPr lvl="1" indent="-457200">
              <a:spcAft>
                <a:spcPct val="15000"/>
              </a:spcAft>
              <a:buAutoNum type="alphaUcPeriod"/>
            </a:pPr>
            <a:r>
              <a:rPr sz="2500">
                <a:solidFill>
                  <a:srgbClr val="000000"/>
                </a:solidFill>
              </a:rPr>
              <a:t>Markdown</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3</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Which of the following types of content blocks are available in a Jupyter notebook?</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HTML</a:t>
            </a:r>
          </a:p>
          <a:p>
            <a:pPr lvl="1" indent="-457200">
              <a:spcAft>
                <a:spcPct val="15000"/>
              </a:spcAft>
              <a:buAutoNum type="alphaUcPeriod"/>
            </a:pPr>
            <a:r>
              <a:rPr sz="2500">
                <a:solidFill>
                  <a:srgbClr val="000000"/>
                </a:solidFill>
              </a:rPr>
              <a:t>PDF</a:t>
            </a:r>
          </a:p>
          <a:p>
            <a:pPr lvl="1" indent="-457200">
              <a:spcAft>
                <a:spcPct val="15000"/>
              </a:spcAft>
              <a:buAutoNum type="alphaUcPeriod"/>
            </a:pPr>
            <a:r>
              <a:rPr sz="2500" b="1">
                <a:solidFill>
                  <a:srgbClr val="000000"/>
                </a:solidFill>
                <a:highlight>
                  <a:srgbClr val="F0F788"/>
                </a:highlight>
              </a:rPr>
              <a:t>Markdown</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Summary</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Summary</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As an astronaut, you need to have a ship's manual on hand to troubleshoot common problems on your spaceship.</a:t>
            </a:r>
          </a:p>
        </p:txBody>
      </p:sp>
      <p:sp>
        <p:nvSpPr>
          <p:cNvPr id="4" name="New shape"/>
          <p:cNvSpPr/>
          <p:nvPr/>
        </p:nvSpPr>
        <p:spPr>
          <a:xfrm>
            <a:off x="609600" y="2517013"/>
            <a:ext cx="10972800" cy="1133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a:solidFill>
                  <a:srgbClr val="000000"/>
                </a:solidFill>
              </a:rPr>
              <a:t>Create a Jupyter notebook locally.</a:t>
            </a:r>
          </a:p>
          <a:p>
            <a:pPr marL="635000" indent="-365760">
              <a:spcBef>
                <a:spcPct val="20000"/>
              </a:spcBef>
              <a:spcAft>
                <a:spcPct val="20000"/>
              </a:spcAft>
              <a:buChar char="•"/>
            </a:pPr>
            <a:r>
              <a:rPr sz="1800">
                <a:solidFill>
                  <a:srgbClr val="000000"/>
                </a:solidFill>
              </a:rPr>
              <a:t>Run a Jupyter notebook by using Python in Visual Studio Code.</a:t>
            </a:r>
          </a:p>
          <a:p>
            <a:pPr marL="635000" indent="-365760">
              <a:spcBef>
                <a:spcPct val="20000"/>
              </a:spcBef>
              <a:spcAft>
                <a:spcPct val="20000"/>
              </a:spcAft>
              <a:buChar char="•"/>
            </a:pPr>
            <a:r>
              <a:rPr sz="1800">
                <a:solidFill>
                  <a:srgbClr val="000000"/>
                </a:solidFill>
              </a:rPr>
              <a:t>Describe some of the ways to build a notebook.</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Prerequisites</a:t>
            </a:r>
          </a:p>
        </p:txBody>
      </p:sp>
      <p:sp>
        <p:nvSpPr>
          <p:cNvPr id="3" name="Subtitle"/>
          <p:cNvSpPr>
            <a:spLocks noGrp="1"/>
          </p:cNvSpPr>
          <p:nvPr>
            <p:ph type="body" sz="quarter" idx="11"/>
          </p:nvPr>
        </p:nvSpPr>
        <p:spPr>
          <a:xfrm>
            <a:off x="4356100" y="2309812"/>
            <a:ext cx="7253288" cy="670560"/>
          </a:xfrm>
        </p:spPr>
        <p:txBody>
          <a:bodyPr anchor="t"/>
          <a:lstStyle>
            <a:lvl1pPr marL="231775" indent="-231775">
              <a:spcAft>
                <a:spcPts val="600"/>
              </a:spcAft>
              <a:buFont typeface="Wingdings" panose="05000000000000000000" pitchFamily="2" charset="2"/>
              <a:buChar char=""/>
              <a:defRPr/>
            </a:lvl1pPr>
          </a:lstStyle>
          <a:p>
            <a:pPr lvl="1"/>
            <a:r>
              <a:t>Understand basic programming concepts.</a:t>
            </a:r>
          </a:p>
          <a:p>
            <a:pPr lvl="1"/>
            <a:r>
              <a:t>Have Python 3 installed locally.</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References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This module introduced some core elements of the many things you can do in Jupyter notebooks.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7D33D6-4FBF-3F45-AE68-458F59C6F836}"/>
              </a:ext>
            </a:extLst>
          </p:cNvPr>
          <p:cNvSpPr txBox="1">
            <a:spLocks/>
          </p:cNvSpPr>
          <p:nvPr/>
        </p:nvSpPr>
        <p:spPr>
          <a:xfrm>
            <a:off x="484632" y="810714"/>
            <a:ext cx="11018520" cy="553998"/>
          </a:xfrm>
          <a:prstGeom prst="rect">
            <a:avLst/>
          </a:prstGeom>
        </p:spPr>
        <p:txBody>
          <a:bodyPr vert="horz" wrap="square" lIns="0" tIns="0" rIns="0" bIns="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latin typeface="+mj-lt"/>
              </a:rPr>
              <a:t>Next Steps</a:t>
            </a:r>
          </a:p>
        </p:txBody>
      </p:sp>
      <p:sp>
        <p:nvSpPr>
          <p:cNvPr id="5" name="Content Placeholder 2">
            <a:extLst>
              <a:ext uri="{FF2B5EF4-FFF2-40B4-BE49-F238E27FC236}">
                <a16:creationId xmlns:a16="http://schemas.microsoft.com/office/drawing/2014/main" id="{5433DE5E-2C08-B940-8F56-602313E7210C}"/>
              </a:ext>
            </a:extLst>
          </p:cNvPr>
          <p:cNvSpPr txBox="1">
            <a:spLocks/>
          </p:cNvSpPr>
          <p:nvPr/>
        </p:nvSpPr>
        <p:spPr>
          <a:xfrm>
            <a:off x="504054" y="1995985"/>
            <a:ext cx="4414027" cy="4051300"/>
          </a:xfrm>
          <a:prstGeom prst="rect">
            <a:avLst/>
          </a:prstGeom>
        </p:spPr>
        <p:txBody>
          <a:bodyPr vert="horz" wrap="square"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endParaRPr lang="en-US" sz="2400" dirty="0"/>
          </a:p>
          <a:p>
            <a:pPr>
              <a:lnSpc>
                <a:spcPct val="90000"/>
              </a:lnSpc>
            </a:pPr>
            <a:endParaRPr lang="en-US" sz="2400" dirty="0"/>
          </a:p>
          <a:p>
            <a:pPr>
              <a:lnSpc>
                <a:spcPct val="90000"/>
              </a:lnSpc>
            </a:pPr>
            <a:endParaRPr lang="en-US" sz="2400" dirty="0"/>
          </a:p>
        </p:txBody>
      </p:sp>
      <p:sp>
        <p:nvSpPr>
          <p:cNvPr id="6" name="Rectangle 5">
            <a:extLst>
              <a:ext uri="{FF2B5EF4-FFF2-40B4-BE49-F238E27FC236}">
                <a16:creationId xmlns:a16="http://schemas.microsoft.com/office/drawing/2014/main" id="{FB48FDF8-30BE-B040-AE32-6A8989D5F721}"/>
              </a:ext>
            </a:extLst>
          </p:cNvPr>
          <p:cNvSpPr/>
          <p:nvPr/>
        </p:nvSpPr>
        <p:spPr bwMode="auto">
          <a:xfrm>
            <a:off x="5992369" y="1364712"/>
            <a:ext cx="5715000" cy="447520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accent1"/>
                </a:solidFill>
                <a:latin typeface="+mn-lt"/>
                <a:ea typeface="+mn-ea"/>
                <a:cs typeface="+mn-cs"/>
              </a:defRPr>
            </a:lvl1pPr>
            <a:lvl2pPr marL="457200" algn="l" defTabSz="914400" rtl="0" eaLnBrk="1" latinLnBrk="0" hangingPunct="1">
              <a:defRPr sz="1800" kern="1200">
                <a:solidFill>
                  <a:schemeClr val="accent1"/>
                </a:solidFill>
                <a:latin typeface="+mn-lt"/>
                <a:ea typeface="+mn-ea"/>
                <a:cs typeface="+mn-cs"/>
              </a:defRPr>
            </a:lvl2pPr>
            <a:lvl3pPr marL="914400" algn="l" defTabSz="914400" rtl="0" eaLnBrk="1" latinLnBrk="0" hangingPunct="1">
              <a:defRPr sz="1800" kern="1200">
                <a:solidFill>
                  <a:schemeClr val="accent1"/>
                </a:solidFill>
                <a:latin typeface="+mn-lt"/>
                <a:ea typeface="+mn-ea"/>
                <a:cs typeface="+mn-cs"/>
              </a:defRPr>
            </a:lvl3pPr>
            <a:lvl4pPr marL="1371600" algn="l" defTabSz="914400" rtl="0" eaLnBrk="1" latinLnBrk="0" hangingPunct="1">
              <a:defRPr sz="1800" kern="1200">
                <a:solidFill>
                  <a:schemeClr val="accent1"/>
                </a:solidFill>
                <a:latin typeface="+mn-lt"/>
                <a:ea typeface="+mn-ea"/>
                <a:cs typeface="+mn-cs"/>
              </a:defRPr>
            </a:lvl4pPr>
            <a:lvl5pPr marL="1828800" algn="l" defTabSz="914400" rtl="0" eaLnBrk="1" latinLnBrk="0" hangingPunct="1">
              <a:defRPr sz="1800" kern="1200">
                <a:solidFill>
                  <a:schemeClr val="accent1"/>
                </a:solidFill>
                <a:latin typeface="+mn-lt"/>
                <a:ea typeface="+mn-ea"/>
                <a:cs typeface="+mn-cs"/>
              </a:defRPr>
            </a:lvl5pPr>
            <a:lvl6pPr marL="2286000" algn="l" defTabSz="914400" rtl="0" eaLnBrk="1" latinLnBrk="0" hangingPunct="1">
              <a:defRPr sz="1800" kern="1200">
                <a:solidFill>
                  <a:schemeClr val="accent1"/>
                </a:solidFill>
                <a:latin typeface="+mn-lt"/>
                <a:ea typeface="+mn-ea"/>
                <a:cs typeface="+mn-cs"/>
              </a:defRPr>
            </a:lvl6pPr>
            <a:lvl7pPr marL="2743200" algn="l" defTabSz="914400" rtl="0" eaLnBrk="1" latinLnBrk="0" hangingPunct="1">
              <a:defRPr sz="1800" kern="1200">
                <a:solidFill>
                  <a:schemeClr val="accent1"/>
                </a:solidFill>
                <a:latin typeface="+mn-lt"/>
                <a:ea typeface="+mn-ea"/>
                <a:cs typeface="+mn-cs"/>
              </a:defRPr>
            </a:lvl7pPr>
            <a:lvl8pPr marL="3200400" algn="l" defTabSz="914400" rtl="0" eaLnBrk="1" latinLnBrk="0" hangingPunct="1">
              <a:defRPr sz="1800" kern="1200">
                <a:solidFill>
                  <a:schemeClr val="accent1"/>
                </a:solidFill>
                <a:latin typeface="+mn-lt"/>
                <a:ea typeface="+mn-ea"/>
                <a:cs typeface="+mn-cs"/>
              </a:defRPr>
            </a:lvl8pPr>
            <a:lvl9pPr marL="3657600" algn="l" defTabSz="914400" rtl="0" eaLnBrk="1" latinLnBrk="0" hangingPunct="1">
              <a:defRPr sz="1800" kern="1200">
                <a:solidFill>
                  <a:schemeClr val="accent1"/>
                </a:solidFill>
                <a:latin typeface="+mn-lt"/>
                <a:ea typeface="+mn-ea"/>
                <a:cs typeface="+mn-cs"/>
              </a:defRPr>
            </a:lvl9p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7" name="TextBox 10">
            <a:extLst>
              <a:ext uri="{FF2B5EF4-FFF2-40B4-BE49-F238E27FC236}">
                <a16:creationId xmlns:a16="http://schemas.microsoft.com/office/drawing/2014/main" id="{BDFA5B89-ECF9-6F40-B90A-CAEB3980C3A9}"/>
              </a:ext>
            </a:extLst>
          </p:cNvPr>
          <p:cNvSpPr txBox="1"/>
          <p:nvPr/>
        </p:nvSpPr>
        <p:spPr>
          <a:xfrm>
            <a:off x="6293540" y="1788614"/>
            <a:ext cx="5211763" cy="4051300"/>
          </a:xfrm>
          <a:prstGeom prst="rect">
            <a:avLst/>
          </a:prstGeom>
        </p:spPr>
        <p:txBody>
          <a:bodyPr vert="horz" wrap="square"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742">
              <a:spcAft>
                <a:spcPts val="600"/>
              </a:spcAft>
              <a:buSzPct val="90000"/>
            </a:pPr>
            <a:r>
              <a:rPr lang="en-US" sz="2400" dirty="0"/>
              <a:t>Please tell us how you liked this workshop by filling out this survey:</a:t>
            </a:r>
            <a:br>
              <a:rPr lang="en-US" sz="2800" dirty="0"/>
            </a:br>
            <a:endParaRPr lang="en-US" sz="2800" dirty="0"/>
          </a:p>
          <a:p>
            <a:pPr defTabSz="932742">
              <a:spcAft>
                <a:spcPts val="600"/>
              </a:spcAft>
              <a:buSzPct val="90000"/>
            </a:pPr>
            <a:r>
              <a:rPr lang="en-US" sz="2800" dirty="0">
                <a:hlinkClick r:id="rId2"/>
              </a:rPr>
              <a:t>https://aka.ms/workshopomatic-feedback</a:t>
            </a:r>
            <a:endParaRPr lang="en-US" sz="2800" dirty="0"/>
          </a:p>
          <a:p>
            <a:pPr defTabSz="932742">
              <a:spcAft>
                <a:spcPts val="600"/>
              </a:spcAft>
              <a:buSzPct val="90000"/>
            </a:pPr>
            <a:endParaRPr lang="en-US" sz="2800" dirty="0"/>
          </a:p>
        </p:txBody>
      </p:sp>
      <p:sp>
        <p:nvSpPr>
          <p:cNvPr id="8" name="Content Placeholder 2">
            <a:extLst>
              <a:ext uri="{FF2B5EF4-FFF2-40B4-BE49-F238E27FC236}">
                <a16:creationId xmlns:a16="http://schemas.microsoft.com/office/drawing/2014/main" id="{0BCF35B7-C8DD-3D49-B34A-770C8BB77AAB}"/>
              </a:ext>
            </a:extLst>
          </p:cNvPr>
          <p:cNvSpPr txBox="1">
            <a:spLocks/>
          </p:cNvSpPr>
          <p:nvPr/>
        </p:nvSpPr>
        <p:spPr>
          <a:xfrm>
            <a:off x="586660" y="1676400"/>
            <a:ext cx="4248814" cy="738664"/>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0" i="0" dirty="0">
                <a:solidFill>
                  <a:srgbClr val="24292F"/>
                </a:solidFill>
                <a:effectLst/>
                <a:latin typeface="-apple-system"/>
              </a:rPr>
              <a:t>Explore </a:t>
            </a:r>
            <a:r>
              <a:rPr lang="en-US" sz="2400" b="0" i="0" u="none" strike="noStrike" dirty="0">
                <a:effectLst/>
                <a:latin typeface="-apple-system"/>
                <a:hlinkClick r:id="rId3" tooltip="https://docs.microsoft.com/learn/modules/explore-analyze-data-with-python/"/>
              </a:rPr>
              <a:t>this learning path on Data Science with Notebooks</a:t>
            </a:r>
            <a:r>
              <a:rPr lang="en-US" sz="2400" b="0" i="0" dirty="0">
                <a:solidFill>
                  <a:srgbClr val="24292F"/>
                </a:solidFill>
                <a:effectLst/>
                <a:latin typeface="-apple-system"/>
              </a:rPr>
              <a:t> </a:t>
            </a:r>
            <a:endParaRPr lang="en-US" sz="2400" b="0" i="0" dirty="0">
              <a:solidFill>
                <a:srgbClr val="24292F"/>
              </a:solidFill>
              <a:effectLst/>
            </a:endParaRPr>
          </a:p>
        </p:txBody>
      </p:sp>
      <p:sp>
        <p:nvSpPr>
          <p:cNvPr id="9" name="TextBox 8">
            <a:extLst>
              <a:ext uri="{FF2B5EF4-FFF2-40B4-BE49-F238E27FC236}">
                <a16:creationId xmlns:a16="http://schemas.microsoft.com/office/drawing/2014/main" id="{494BE90A-CB46-9745-81D8-4DDAD5F43F96}"/>
              </a:ext>
            </a:extLst>
          </p:cNvPr>
          <p:cNvSpPr txBox="1"/>
          <p:nvPr/>
        </p:nvSpPr>
        <p:spPr>
          <a:xfrm>
            <a:off x="1620971" y="954157"/>
            <a:ext cx="65" cy="30777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2000" dirty="0" err="1"/>
          </a:p>
        </p:txBody>
      </p:sp>
    </p:spTree>
    <p:extLst>
      <p:ext uri="{BB962C8B-B14F-4D97-AF65-F5344CB8AC3E}">
        <p14:creationId xmlns:p14="http://schemas.microsoft.com/office/powerpoint/2010/main" val="15286406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1097280"/>
          </a:xfrm>
        </p:spPr>
        <p:txBody>
          <a:bodyPr anchor="t"/>
          <a:lstStyle>
            <a:lvl1pPr>
              <a:defRPr>
                <a:solidFill>
                  <a:schemeClr val="tx1"/>
                </a:solidFill>
              </a:defRPr>
            </a:lvl1pPr>
          </a:lstStyle>
          <a:p>
            <a:r>
              <a:rPr lang="en-US"/>
              <a:t>Learning objectives</a:t>
            </a:r>
          </a:p>
        </p:txBody>
      </p:sp>
      <p:sp>
        <p:nvSpPr>
          <p:cNvPr id="3" name="Subtitle"/>
          <p:cNvSpPr>
            <a:spLocks noGrp="1"/>
          </p:cNvSpPr>
          <p:nvPr>
            <p:ph type="body" sz="quarter" idx="11"/>
          </p:nvPr>
        </p:nvSpPr>
        <p:spPr>
          <a:xfrm>
            <a:off x="4356100" y="2309812"/>
            <a:ext cx="7253288" cy="1341120"/>
          </a:xfrm>
        </p:spPr>
        <p:txBody>
          <a:bodyPr anchor="t"/>
          <a:lstStyle>
            <a:lvl1pPr marL="231775" indent="-231775">
              <a:spcAft>
                <a:spcPts val="600"/>
              </a:spcAft>
              <a:buFont typeface="Wingdings" panose="05000000000000000000" pitchFamily="2" charset="2"/>
              <a:buChar char=""/>
              <a:defRPr/>
            </a:lvl1pPr>
          </a:lstStyle>
          <a:p>
            <a:pPr lvl="1"/>
            <a:r>
              <a:t>Create a Jupyter notebook locally.</a:t>
            </a:r>
          </a:p>
          <a:p>
            <a:pPr lvl="1"/>
            <a:r>
              <a:t>Run a Jupyter notebook by using Python in Visual Studio Code.</a:t>
            </a:r>
          </a:p>
          <a:p>
            <a:pPr lvl="1"/>
            <a:r>
              <a:t>Describe some of the ways to build a notebook.</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Agenda</a:t>
            </a:r>
          </a:p>
        </p:txBody>
      </p:sp>
      <p:sp>
        <p:nvSpPr>
          <p:cNvPr id="3" name="Subtitle"/>
          <p:cNvSpPr>
            <a:spLocks noGrp="1"/>
          </p:cNvSpPr>
          <p:nvPr>
            <p:ph type="body" sz="quarter" idx="11"/>
          </p:nvPr>
        </p:nvSpPr>
        <p:spPr>
          <a:xfrm>
            <a:off x="4356100" y="2309812"/>
            <a:ext cx="7253288" cy="1767840"/>
          </a:xfrm>
        </p:spPr>
        <p:txBody>
          <a:bodyPr anchor="t"/>
          <a:lstStyle>
            <a:lvl1pPr marL="231775" indent="-231775">
              <a:spcAft>
                <a:spcPts val="600"/>
              </a:spcAft>
              <a:buFont typeface="Wingdings" panose="05000000000000000000" pitchFamily="2" charset="2"/>
              <a:buChar char=""/>
              <a:defRPr/>
            </a:lvl1pPr>
          </a:lstStyle>
          <a:p>
            <a:pPr lvl="1"/>
            <a:r>
              <a:t>Introduction</a:t>
            </a:r>
          </a:p>
          <a:p>
            <a:pPr lvl="1"/>
            <a:r>
              <a:t>Set up your environment</a:t>
            </a:r>
          </a:p>
          <a:p>
            <a:pPr lvl="1"/>
            <a:r>
              <a:t>Exercise - Create and run your notebook</a:t>
            </a:r>
          </a:p>
          <a:p>
            <a:pPr lvl="1"/>
            <a:r>
              <a:t>Exercise - Use advanced commands</a:t>
            </a:r>
          </a:p>
          <a:p>
            <a:pPr lvl="1"/>
            <a:r>
              <a:t>Knowledge check</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1097280"/>
          </a:xfrm>
        </p:spPr>
        <p:txBody>
          <a:bodyPr anchor="t"/>
          <a:lstStyle>
            <a:lvl1pPr>
              <a:defRPr>
                <a:solidFill>
                  <a:schemeClr val="tx1"/>
                </a:solidFill>
              </a:defRPr>
            </a:lvl1pPr>
          </a:lstStyle>
          <a:p>
            <a:r>
              <a:rPr lang="en-US"/>
              <a:t>Agenda continued</a:t>
            </a:r>
          </a:p>
        </p:txBody>
      </p:sp>
      <p:sp>
        <p:nvSpPr>
          <p:cNvPr id="3" name="Subtitle"/>
          <p:cNvSpPr>
            <a:spLocks noGrp="1"/>
          </p:cNvSpPr>
          <p:nvPr>
            <p:ph type="body" sz="quarter" idx="11"/>
          </p:nvPr>
        </p:nvSpPr>
        <p:spPr>
          <a:xfrm>
            <a:off x="4356100" y="2309812"/>
            <a:ext cx="7253288" cy="304800"/>
          </a:xfrm>
        </p:spPr>
        <p:txBody>
          <a:bodyPr anchor="t"/>
          <a:lstStyle>
            <a:lvl1pPr marL="231775" indent="-231775">
              <a:spcAft>
                <a:spcPts val="600"/>
              </a:spcAft>
              <a:buFont typeface="Wingdings" panose="05000000000000000000" pitchFamily="2" charset="2"/>
              <a:buChar char=""/>
              <a:defRPr/>
            </a:lvl1pPr>
          </a:lstStyle>
          <a:p>
            <a:pPr lvl="1"/>
            <a:r>
              <a:t>Summary</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Introduction</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Introduction</a:t>
            </a:r>
          </a:p>
        </p:txBody>
      </p:sp>
      <p:sp>
        <p:nvSpPr>
          <p:cNvPr id="3" name="Subtitle"/>
          <p:cNvSpPr>
            <a:spLocks noGrp="1"/>
          </p:cNvSpPr>
          <p:nvPr>
            <p:ph sz="quarter" idx="10"/>
          </p:nvPr>
        </p:nvSpPr>
        <p:spPr>
          <a:xfrm>
            <a:off x="584200" y="1435100"/>
            <a:ext cx="11018838" cy="170688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Although web developers build their websites by using tools such as Node.js, ASP.NET, or Java, and run their code locally by using tooling in code editors such as Visual Studio Code, Python developers have some other tools at their disposal.</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4200" y="304800"/>
            <a:ext cx="4745737" cy="2535236"/>
          </a:xfrm>
        </p:spPr>
        <p:txBody>
          <a:bodyPr wrap="square" anchor="b">
            <a:normAutofit/>
          </a:bodyPr>
          <a:lstStyle>
            <a:lvl1pPr>
              <a:defRPr>
                <a:solidFill>
                  <a:schemeClr val="tx1"/>
                </a:solidFill>
              </a:defRPr>
            </a:lvl1pPr>
          </a:lstStyle>
          <a:p>
            <a:r>
              <a:rPr lang="en-US" dirty="0"/>
              <a:t>Scenario:</a:t>
            </a:r>
          </a:p>
        </p:txBody>
      </p:sp>
      <p:sp>
        <p:nvSpPr>
          <p:cNvPr id="3" name="Subtitle"/>
          <p:cNvSpPr>
            <a:spLocks noGrp="1"/>
          </p:cNvSpPr>
          <p:nvPr>
            <p:ph type="body" sz="quarter" idx="10"/>
          </p:nvPr>
        </p:nvSpPr>
        <p:spPr>
          <a:xfrm>
            <a:off x="584200" y="3535540"/>
            <a:ext cx="4162425" cy="2733497"/>
          </a:xfrm>
        </p:spPr>
        <p:txBody>
          <a:bodyPr wrap="square">
            <a:norm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a:lnSpc>
                <a:spcPct val="90000"/>
              </a:lnSpc>
            </a:pPr>
            <a:r>
              <a:rPr lang="en-US" sz="1200" dirty="0"/>
              <a:t>Suppose you are a crew member on a spaceship. </a:t>
            </a:r>
            <a:r>
              <a:rPr lang="en-US" sz="1200" b="0" i="0" dirty="0">
                <a:effectLst/>
              </a:rPr>
              <a:t>Your mission is to deliver some important equipment to the International Space Station (ISS). If you're not familiar with some of the many buttons on the spaceship's console, it's better not to learn by the trial-and-error method, mid-flight! Instead, you might consult the ship's documentation to learn what buttons to push to perform various tasks. But what if the manual is incomplete?</a:t>
            </a:r>
          </a:p>
          <a:p>
            <a:pPr>
              <a:lnSpc>
                <a:spcPct val="90000"/>
              </a:lnSpc>
            </a:pPr>
            <a:endParaRPr lang="en-US" sz="1200" dirty="0"/>
          </a:p>
          <a:p>
            <a:pPr>
              <a:lnSpc>
                <a:spcPct val="90000"/>
              </a:lnSpc>
            </a:pPr>
            <a:r>
              <a:rPr lang="en-US" sz="1200" b="0" i="0" dirty="0">
                <a:effectLst/>
              </a:rPr>
              <a:t>Your job is to improve the ship's log by creating interactive explanations of the ship's controls. By working with a notebook, you can more easily explain the uses of the various parts of the console.</a:t>
            </a:r>
            <a:endParaRPr lang="en-US" sz="1200" dirty="0"/>
          </a:p>
        </p:txBody>
      </p:sp>
      <p:pic>
        <p:nvPicPr>
          <p:cNvPr id="7" name="Picture 4" descr="Launching tubes">
            <a:extLst>
              <a:ext uri="{FF2B5EF4-FFF2-40B4-BE49-F238E27FC236}">
                <a16:creationId xmlns:a16="http://schemas.microsoft.com/office/drawing/2014/main" id="{DC876768-1D5F-4183-8566-BFA31CC91E84}"/>
              </a:ext>
            </a:extLst>
          </p:cNvPr>
          <p:cNvPicPr>
            <a:picLocks noChangeAspect="1"/>
          </p:cNvPicPr>
          <p:nvPr/>
        </p:nvPicPr>
        <p:blipFill rotWithShape="1">
          <a:blip r:embed="rId3"/>
          <a:srcRect l="22121" r="11128" b="-1"/>
          <a:stretch/>
        </p:blipFill>
        <p:spPr>
          <a:xfrm>
            <a:off x="5334000" y="10"/>
            <a:ext cx="6858000" cy="685799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noFill/>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5.0.9"/>
  <p:tag name="AS_OS" val="Microsoft Windows NT 10.0.14393.0"/>
  <p:tag name="AS_RELEASE_DATE" val="2020.11.14"/>
  <p:tag name="AS_TITLE" val="Aspose.Slides for .NET Standard 2.0"/>
  <p:tag name="AS_VERSION" val="20.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crosoft_Learn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D5E28E8F-F1B1-4D78-9457-864A2A780838}"/>
    </a:ext>
  </a:extLst>
</a:theme>
</file>

<file path=ppt/theme/theme3.xml><?xml version="1.0" encoding="utf-8"?>
<a:theme xmlns:a="http://schemas.openxmlformats.org/drawingml/2006/main" name=" Microsoft_Learn_Light_Gray_Template">
  <a:themeElements>
    <a:clrScheme name="Inspire-Ignite Light Gray">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69BA"/>
      </a:hlink>
      <a:folHlink>
        <a:srgbClr val="0069BA"/>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715E77BC-29FE-4329-A0B5-F68DE9C523F7}"/>
    </a:ext>
  </a:extLst>
</a:theme>
</file>

<file path=ppt/theme/theme4.xml><?xml version="1.0" encoding="utf-8"?>
<a:theme xmlns:a="http://schemas.openxmlformats.org/drawingml/2006/main" name=" Microsoft_Learn_Black_Template">
  <a:themeElements>
    <a:clrScheme name="Inspire blac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B40C9706-545E-499C-8881-4A5859C5652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13</TotalTime>
  <Words>1814</Words>
  <Application>Microsoft Macintosh PowerPoint</Application>
  <PresentationFormat>Widescreen</PresentationFormat>
  <Paragraphs>191</Paragraphs>
  <Slides>32</Slides>
  <Notes>29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32</vt:i4>
      </vt:variant>
    </vt:vector>
  </HeadingPairs>
  <TitlesOfParts>
    <vt:vector size="43" baseType="lpstr">
      <vt:lpstr>-apple-system</vt:lpstr>
      <vt:lpstr>Arial</vt:lpstr>
      <vt:lpstr>Calibri</vt:lpstr>
      <vt:lpstr>Consolas</vt:lpstr>
      <vt:lpstr>Segoe UI</vt:lpstr>
      <vt:lpstr>Segoe UI Semibold</vt:lpstr>
      <vt:lpstr>Wingdings</vt:lpstr>
      <vt:lpstr>Office Theme</vt:lpstr>
      <vt:lpstr>Microsoft_Learn_White_Template</vt:lpstr>
      <vt:lpstr> Microsoft_Learn_Light_Gray_Template</vt:lpstr>
      <vt:lpstr> Microsoft_Learn_Black_Template</vt:lpstr>
      <vt:lpstr>PowerPoint Presentation</vt:lpstr>
      <vt:lpstr>Get started with Jupyter notebooks for Python</vt:lpstr>
      <vt:lpstr>Prerequisites</vt:lpstr>
      <vt:lpstr>Learning objectives</vt:lpstr>
      <vt:lpstr>Agenda</vt:lpstr>
      <vt:lpstr>Agenda continued</vt:lpstr>
      <vt:lpstr>Introduction</vt:lpstr>
      <vt:lpstr>Introduction</vt:lpstr>
      <vt:lpstr>Scenario:</vt:lpstr>
      <vt:lpstr>What will you learn?</vt:lpstr>
      <vt:lpstr>What is the main goal?</vt:lpstr>
      <vt:lpstr>Set up your environment</vt:lpstr>
      <vt:lpstr>Set up your environment</vt:lpstr>
      <vt:lpstr>Install Python</vt:lpstr>
      <vt:lpstr>Install Visual Studio Code</vt:lpstr>
      <vt:lpstr>Install the Python extension</vt:lpstr>
      <vt:lpstr>Exercise</vt:lpstr>
      <vt:lpstr>Create and run your notebook</vt:lpstr>
      <vt:lpstr>Exercise</vt:lpstr>
      <vt:lpstr>Use advanced commands</vt:lpstr>
      <vt:lpstr>Knowledge check</vt:lpstr>
      <vt:lpstr>Question 1</vt:lpstr>
      <vt:lpstr>Question 1</vt:lpstr>
      <vt:lpstr>Question 2</vt:lpstr>
      <vt:lpstr>Question 2</vt:lpstr>
      <vt:lpstr>Question 3</vt:lpstr>
      <vt:lpstr>Question 3</vt:lpstr>
      <vt:lpstr>Summary</vt:lpstr>
      <vt:lpstr>Summary</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Jen Looper</cp:lastModifiedBy>
  <cp:revision>4</cp:revision>
  <cp:lastPrinted>2022-02-08T14:47:40Z</cp:lastPrinted>
  <dcterms:created xsi:type="dcterms:W3CDTF">2022-02-08T14:47:40Z</dcterms:created>
  <dcterms:modified xsi:type="dcterms:W3CDTF">2022-02-17T16:43:04Z</dcterms:modified>
</cp:coreProperties>
</file>